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1"/>
  </p:sldMasterIdLst>
  <p:notesMasterIdLst>
    <p:notesMasterId r:id="rId40"/>
  </p:notesMasterIdLst>
  <p:sldIdLst>
    <p:sldId id="257" r:id="rId2"/>
    <p:sldId id="454" r:id="rId3"/>
    <p:sldId id="455" r:id="rId4"/>
    <p:sldId id="456" r:id="rId5"/>
    <p:sldId id="344" r:id="rId6"/>
    <p:sldId id="341" r:id="rId7"/>
    <p:sldId id="442" r:id="rId8"/>
    <p:sldId id="457" r:id="rId9"/>
    <p:sldId id="458" r:id="rId10"/>
    <p:sldId id="452" r:id="rId11"/>
    <p:sldId id="356" r:id="rId12"/>
    <p:sldId id="345" r:id="rId13"/>
    <p:sldId id="429" r:id="rId14"/>
    <p:sldId id="430" r:id="rId15"/>
    <p:sldId id="360" r:id="rId16"/>
    <p:sldId id="447" r:id="rId17"/>
    <p:sldId id="449" r:id="rId18"/>
    <p:sldId id="453" r:id="rId19"/>
    <p:sldId id="346" r:id="rId20"/>
    <p:sldId id="445" r:id="rId21"/>
    <p:sldId id="450" r:id="rId22"/>
    <p:sldId id="451" r:id="rId23"/>
    <p:sldId id="362" r:id="rId24"/>
    <p:sldId id="363" r:id="rId25"/>
    <p:sldId id="364" r:id="rId26"/>
    <p:sldId id="365" r:id="rId27"/>
    <p:sldId id="329" r:id="rId28"/>
    <p:sldId id="372" r:id="rId29"/>
    <p:sldId id="382" r:id="rId30"/>
    <p:sldId id="265" r:id="rId31"/>
    <p:sldId id="412" r:id="rId32"/>
    <p:sldId id="367" r:id="rId33"/>
    <p:sldId id="374" r:id="rId34"/>
    <p:sldId id="380" r:id="rId35"/>
    <p:sldId id="378" r:id="rId36"/>
    <p:sldId id="379" r:id="rId37"/>
    <p:sldId id="324" r:id="rId38"/>
    <p:sldId id="335" r:id="rId39"/>
  </p:sldIdLst>
  <p:sldSz cx="9906000" cy="6858000" type="A4"/>
  <p:notesSz cx="6858000" cy="9144000"/>
  <p:defaultTextStyle>
    <a:defPPr>
      <a:defRPr lang="de-CH"/>
    </a:defPPr>
    <a:lvl1pPr algn="l" rtl="0" fontAlgn="base">
      <a:spcBef>
        <a:spcPct val="0"/>
      </a:spcBef>
      <a:spcAft>
        <a:spcPct val="0"/>
      </a:spcAft>
      <a:defRPr kern="1200">
        <a:solidFill>
          <a:schemeClr val="tx1"/>
        </a:solidFill>
        <a:latin typeface="Arial" charset="0"/>
        <a:ea typeface="+mn-ea"/>
        <a:cs typeface="+mn-cs"/>
      </a:defRPr>
    </a:lvl1pPr>
    <a:lvl2pPr marL="457171" algn="l" rtl="0" fontAlgn="base">
      <a:spcBef>
        <a:spcPct val="0"/>
      </a:spcBef>
      <a:spcAft>
        <a:spcPct val="0"/>
      </a:spcAft>
      <a:defRPr kern="1200">
        <a:solidFill>
          <a:schemeClr val="tx1"/>
        </a:solidFill>
        <a:latin typeface="Arial" charset="0"/>
        <a:ea typeface="+mn-ea"/>
        <a:cs typeface="+mn-cs"/>
      </a:defRPr>
    </a:lvl2pPr>
    <a:lvl3pPr marL="914342" algn="l" rtl="0" fontAlgn="base">
      <a:spcBef>
        <a:spcPct val="0"/>
      </a:spcBef>
      <a:spcAft>
        <a:spcPct val="0"/>
      </a:spcAft>
      <a:defRPr kern="1200">
        <a:solidFill>
          <a:schemeClr val="tx1"/>
        </a:solidFill>
        <a:latin typeface="Arial" charset="0"/>
        <a:ea typeface="+mn-ea"/>
        <a:cs typeface="+mn-cs"/>
      </a:defRPr>
    </a:lvl3pPr>
    <a:lvl4pPr marL="1371513" algn="l" rtl="0" fontAlgn="base">
      <a:spcBef>
        <a:spcPct val="0"/>
      </a:spcBef>
      <a:spcAft>
        <a:spcPct val="0"/>
      </a:spcAft>
      <a:defRPr kern="1200">
        <a:solidFill>
          <a:schemeClr val="tx1"/>
        </a:solidFill>
        <a:latin typeface="Arial" charset="0"/>
        <a:ea typeface="+mn-ea"/>
        <a:cs typeface="+mn-cs"/>
      </a:defRPr>
    </a:lvl4pPr>
    <a:lvl5pPr marL="1828684" algn="l" rtl="0" fontAlgn="base">
      <a:spcBef>
        <a:spcPct val="0"/>
      </a:spcBef>
      <a:spcAft>
        <a:spcPct val="0"/>
      </a:spcAft>
      <a:defRPr kern="1200">
        <a:solidFill>
          <a:schemeClr val="tx1"/>
        </a:solidFill>
        <a:latin typeface="Arial" charset="0"/>
        <a:ea typeface="+mn-ea"/>
        <a:cs typeface="+mn-cs"/>
      </a:defRPr>
    </a:lvl5pPr>
    <a:lvl6pPr marL="2285855" algn="l" defTabSz="914342" rtl="0" eaLnBrk="1" latinLnBrk="0" hangingPunct="1">
      <a:defRPr kern="1200">
        <a:solidFill>
          <a:schemeClr val="tx1"/>
        </a:solidFill>
        <a:latin typeface="Arial" charset="0"/>
        <a:ea typeface="+mn-ea"/>
        <a:cs typeface="+mn-cs"/>
      </a:defRPr>
    </a:lvl6pPr>
    <a:lvl7pPr marL="2743026" algn="l" defTabSz="914342" rtl="0" eaLnBrk="1" latinLnBrk="0" hangingPunct="1">
      <a:defRPr kern="1200">
        <a:solidFill>
          <a:schemeClr val="tx1"/>
        </a:solidFill>
        <a:latin typeface="Arial" charset="0"/>
        <a:ea typeface="+mn-ea"/>
        <a:cs typeface="+mn-cs"/>
      </a:defRPr>
    </a:lvl7pPr>
    <a:lvl8pPr marL="3200198" algn="l" defTabSz="914342" rtl="0" eaLnBrk="1" latinLnBrk="0" hangingPunct="1">
      <a:defRPr kern="1200">
        <a:solidFill>
          <a:schemeClr val="tx1"/>
        </a:solidFill>
        <a:latin typeface="Arial" charset="0"/>
        <a:ea typeface="+mn-ea"/>
        <a:cs typeface="+mn-cs"/>
      </a:defRPr>
    </a:lvl8pPr>
    <a:lvl9pPr marL="3657369" algn="l" defTabSz="914342"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B2B2"/>
    <a:srgbClr val="C00000"/>
    <a:srgbClr val="003399"/>
    <a:srgbClr val="FFFFCC"/>
    <a:srgbClr val="87B4D7"/>
    <a:srgbClr val="0082B9"/>
    <a:srgbClr val="0078AF"/>
    <a:srgbClr val="0082AF"/>
    <a:srgbClr val="87B9EB"/>
    <a:srgbClr val="B9D7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9" d="100"/>
          <a:sy n="99" d="100"/>
        </p:scale>
        <p:origin x="564" y="72"/>
      </p:cViewPr>
      <p:guideLst>
        <p:guide orient="horz" pos="2160"/>
        <p:guide pos="312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1"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6" tIns="45713" rIns="91426" bIns="45713" numCol="1" anchor="t" anchorCtr="0" compatLnSpc="1">
            <a:prstTxWarp prst="textNoShape">
              <a:avLst/>
            </a:prstTxWarp>
          </a:bodyPr>
          <a:lstStyle>
            <a:lvl1pPr>
              <a:defRPr sz="1200" smtClean="0"/>
            </a:lvl1pPr>
          </a:lstStyle>
          <a:p>
            <a:pPr>
              <a:defRPr/>
            </a:pPr>
            <a:endParaRPr lang="de-CH"/>
          </a:p>
        </p:txBody>
      </p:sp>
      <p:sp>
        <p:nvSpPr>
          <p:cNvPr id="7171" name="Rectangle 3"/>
          <p:cNvSpPr>
            <a:spLocks noGrp="1" noChangeArrowheads="1"/>
          </p:cNvSpPr>
          <p:nvPr>
            <p:ph type="dt" idx="1"/>
          </p:nvPr>
        </p:nvSpPr>
        <p:spPr bwMode="auto">
          <a:xfrm>
            <a:off x="3884614"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6" tIns="45713" rIns="91426" bIns="45713" numCol="1" anchor="t" anchorCtr="0" compatLnSpc="1">
            <a:prstTxWarp prst="textNoShape">
              <a:avLst/>
            </a:prstTxWarp>
          </a:bodyPr>
          <a:lstStyle>
            <a:lvl1pPr algn="r">
              <a:defRPr sz="1200" smtClean="0"/>
            </a:lvl1pPr>
          </a:lstStyle>
          <a:p>
            <a:pPr>
              <a:defRPr/>
            </a:pPr>
            <a:endParaRPr lang="de-CH"/>
          </a:p>
        </p:txBody>
      </p:sp>
      <p:sp>
        <p:nvSpPr>
          <p:cNvPr id="4100" name="Rectangle 4"/>
          <p:cNvSpPr>
            <a:spLocks noGrp="1" noRot="1" noChangeAspect="1" noChangeArrowheads="1" noTextEdit="1"/>
          </p:cNvSpPr>
          <p:nvPr>
            <p:ph type="sldImg" idx="2"/>
          </p:nvPr>
        </p:nvSpPr>
        <p:spPr bwMode="auto">
          <a:xfrm>
            <a:off x="952500" y="685800"/>
            <a:ext cx="4953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685801" y="4343401"/>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6" tIns="45713" rIns="91426" bIns="45713" numCol="1" anchor="t" anchorCtr="0" compatLnSpc="1">
            <a:prstTxWarp prst="textNoShape">
              <a:avLst/>
            </a:prstTxWarp>
          </a:bodyPr>
          <a:lstStyle/>
          <a:p>
            <a:pPr lvl="0"/>
            <a:r>
              <a:rPr lang="de-CH" noProof="0"/>
              <a:t>Textmasterformate durch Klicken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7174" name="Rectangle 6"/>
          <p:cNvSpPr>
            <a:spLocks noGrp="1" noChangeArrowheads="1"/>
          </p:cNvSpPr>
          <p:nvPr>
            <p:ph type="ftr" sz="quarter" idx="4"/>
          </p:nvPr>
        </p:nvSpPr>
        <p:spPr bwMode="auto">
          <a:xfrm>
            <a:off x="1"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6" tIns="45713" rIns="91426" bIns="45713" numCol="1" anchor="b" anchorCtr="0" compatLnSpc="1">
            <a:prstTxWarp prst="textNoShape">
              <a:avLst/>
            </a:prstTxWarp>
          </a:bodyPr>
          <a:lstStyle>
            <a:lvl1pPr>
              <a:defRPr sz="1200" smtClean="0"/>
            </a:lvl1pPr>
          </a:lstStyle>
          <a:p>
            <a:pPr>
              <a:defRPr/>
            </a:pPr>
            <a:endParaRPr lang="de-CH"/>
          </a:p>
        </p:txBody>
      </p:sp>
      <p:sp>
        <p:nvSpPr>
          <p:cNvPr id="7175" name="Rectangle 7"/>
          <p:cNvSpPr>
            <a:spLocks noGrp="1" noChangeArrowheads="1"/>
          </p:cNvSpPr>
          <p:nvPr>
            <p:ph type="sldNum" sz="quarter" idx="5"/>
          </p:nvPr>
        </p:nvSpPr>
        <p:spPr bwMode="auto">
          <a:xfrm>
            <a:off x="3884614"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6" tIns="45713" rIns="91426" bIns="45713" numCol="1" anchor="b" anchorCtr="0" compatLnSpc="1">
            <a:prstTxWarp prst="textNoShape">
              <a:avLst/>
            </a:prstTxWarp>
          </a:bodyPr>
          <a:lstStyle>
            <a:lvl1pPr algn="r">
              <a:defRPr sz="1200" smtClean="0"/>
            </a:lvl1pPr>
          </a:lstStyle>
          <a:p>
            <a:pPr>
              <a:defRPr/>
            </a:pPr>
            <a:fld id="{C7CE3AAC-0CE4-4375-A6C5-03BCAB61D64D}" type="slidenum">
              <a:rPr lang="de-CH"/>
              <a:pPr>
                <a:defRPr/>
              </a:pPr>
              <a:t>‹#›</a:t>
            </a:fld>
            <a:endParaRPr lang="de-CH"/>
          </a:p>
        </p:txBody>
      </p:sp>
    </p:spTree>
    <p:extLst>
      <p:ext uri="{BB962C8B-B14F-4D97-AF65-F5344CB8AC3E}">
        <p14:creationId xmlns:p14="http://schemas.microsoft.com/office/powerpoint/2010/main" val="36438243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2.vml"/><Relationship Id="rId6" Type="http://schemas.openxmlformats.org/officeDocument/2006/relationships/image" Target="../media/image3.emf"/><Relationship Id="rId5" Type="http://schemas.openxmlformats.org/officeDocument/2006/relationships/oleObject" Target="../embeddings/oleObject2.bin"/><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vmlDrawing" Target="../drawings/vmlDrawing4.vml"/><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vmlDrawing" Target="../drawings/vmlDrawing3.v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foli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128156" y="3206356"/>
            <a:ext cx="8439231" cy="1150938"/>
          </a:xfrm>
        </p:spPr>
        <p:txBody>
          <a:bodyPr anchor="t"/>
          <a:lstStyle>
            <a:lvl1pPr>
              <a:defRPr sz="3200" i="1">
                <a:solidFill>
                  <a:schemeClr val="tx2"/>
                </a:solidFill>
              </a:defRPr>
            </a:lvl1pPr>
          </a:lstStyle>
          <a:p>
            <a:pPr lvl="0"/>
            <a:r>
              <a:rPr lang="en-US" noProof="0"/>
              <a:t>Click to edit Master title style</a:t>
            </a:r>
            <a:endParaRPr lang="de-CH" noProof="0" dirty="0"/>
          </a:p>
        </p:txBody>
      </p:sp>
      <p:sp>
        <p:nvSpPr>
          <p:cNvPr id="5123" name="Rectangle 3"/>
          <p:cNvSpPr>
            <a:spLocks noGrp="1" noChangeArrowheads="1"/>
          </p:cNvSpPr>
          <p:nvPr>
            <p:ph type="subTitle" idx="1"/>
          </p:nvPr>
        </p:nvSpPr>
        <p:spPr>
          <a:xfrm>
            <a:off x="1104404" y="4691577"/>
            <a:ext cx="8489121" cy="431800"/>
          </a:xfrm>
        </p:spPr>
        <p:txBody>
          <a:bodyPr/>
          <a:lstStyle>
            <a:lvl1pPr marL="0" indent="0">
              <a:buFont typeface="Arial" charset="0"/>
              <a:buNone/>
              <a:defRPr sz="2000" i="1">
                <a:solidFill>
                  <a:schemeClr val="tx2"/>
                </a:solidFill>
              </a:defRPr>
            </a:lvl1pPr>
          </a:lstStyle>
          <a:p>
            <a:pPr lvl="0"/>
            <a:r>
              <a:rPr lang="en-US" noProof="0"/>
              <a:t>Click to edit Master subtitle style</a:t>
            </a:r>
            <a:endParaRPr lang="de-CH" noProof="0" dirty="0"/>
          </a:p>
        </p:txBody>
      </p:sp>
      <p:sp>
        <p:nvSpPr>
          <p:cNvPr id="17" name="Text Box 18"/>
          <p:cNvSpPr txBox="1">
            <a:spLocks noChangeArrowheads="1"/>
          </p:cNvSpPr>
          <p:nvPr/>
        </p:nvSpPr>
        <p:spPr bwMode="auto">
          <a:xfrm>
            <a:off x="324001" y="6447683"/>
            <a:ext cx="1785730" cy="400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4" tIns="45718" rIns="91434" bIns="4571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a:r>
              <a:rPr lang="de-DE" sz="1000" dirty="0">
                <a:solidFill>
                  <a:srgbClr val="808080"/>
                </a:solidFill>
              </a:rPr>
              <a:t>Prof. Dr. Knut Hinkelmann</a:t>
            </a:r>
            <a:br>
              <a:rPr lang="de-DE" sz="1000" dirty="0">
                <a:solidFill>
                  <a:srgbClr val="808080"/>
                </a:solidFill>
              </a:rPr>
            </a:br>
            <a:r>
              <a:rPr lang="de-DE" sz="1000" dirty="0">
                <a:solidFill>
                  <a:srgbClr val="808080"/>
                </a:solidFill>
              </a:rPr>
              <a:t>knut.hinkelmann@fhnw.ch</a:t>
            </a:r>
          </a:p>
        </p:txBody>
      </p:sp>
      <p:pic>
        <p:nvPicPr>
          <p:cNvPr id="18" name="Grafik 17"/>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2548" y1="31008" x2="2548" y2="31008"/>
                        <a14:foregroundMark x1="17834" y1="61757" x2="17834" y2="61757"/>
                        <a14:foregroundMark x1="21338" y1="61757" x2="21338" y2="61757"/>
                        <a14:foregroundMark x1="24204" y1="61757" x2="24204" y2="61757"/>
                        <a14:foregroundMark x1="24522" y1="59690" x2="24522" y2="59690"/>
                        <a14:foregroundMark x1="30892" y1="61240" x2="30892" y2="61240"/>
                        <a14:foregroundMark x1="41401" y1="61499" x2="41401" y2="61499"/>
                        <a14:foregroundMark x1="45860" y1="61499" x2="45860" y2="61499"/>
                        <a14:foregroundMark x1="51592" y1="61499" x2="51592" y2="61499"/>
                        <a14:foregroundMark x1="62420" y1="62274" x2="62420" y2="62274"/>
                        <a14:foregroundMark x1="65287" y1="61757" x2="65287" y2="61757"/>
                        <a14:foregroundMark x1="68471" y1="62016" x2="68471" y2="62016"/>
                        <a14:foregroundMark x1="79299" y1="61757" x2="79299" y2="61757"/>
                        <a14:foregroundMark x1="99045" y1="42636" x2="99045" y2="42636"/>
                        <a14:foregroundMark x1="52866" y1="80879" x2="52866" y2="80879"/>
                        <a14:foregroundMark x1="56688" y1="77261" x2="56688" y2="77261"/>
                        <a14:foregroundMark x1="56051" y1="79070" x2="56051" y2="79070"/>
                        <a14:foregroundMark x1="47771" y1="79070" x2="47771" y2="79070"/>
                        <a14:foregroundMark x1="42038" y1="78553" x2="42038" y2="78553"/>
                        <a14:foregroundMark x1="48408" y1="81395" x2="48408" y2="81395"/>
                        <a14:foregroundMark x1="34395" y1="61757" x2="34395" y2="61757"/>
                        <a14:foregroundMark x1="9554" y1="73643" x2="9554" y2="73643"/>
                        <a14:foregroundMark x1="11783" y1="75969" x2="11783" y2="75969"/>
                        <a14:foregroundMark x1="11783" y1="75969" x2="11783" y2="75969"/>
                        <a14:foregroundMark x1="7006" y1="70801" x2="7006" y2="70801"/>
                        <a14:foregroundMark x1="7006" y1="70801" x2="7006" y2="70801"/>
                        <a14:foregroundMark x1="2548" y1="55039" x2="2548" y2="55039"/>
                        <a14:foregroundMark x1="2548" y1="55039" x2="2548" y2="55039"/>
                        <a14:foregroundMark x1="2866" y1="24806" x2="2866" y2="24806"/>
                        <a14:foregroundMark x1="2866" y1="24806" x2="2866" y2="24806"/>
                        <a14:foregroundMark x1="98089" y1="21964" x2="98089" y2="21964"/>
                        <a14:foregroundMark x1="98089" y1="21964" x2="98089" y2="21964"/>
                        <a14:foregroundMark x1="57006" y1="1034" x2="57006" y2="1034"/>
                        <a14:foregroundMark x1="57006" y1="1034" x2="57006" y2="1034"/>
                        <a14:foregroundMark x1="45223" y1="63307" x2="45223" y2="63307"/>
                        <a14:foregroundMark x1="21019" y1="1809" x2="21019" y2="1809"/>
                        <a14:foregroundMark x1="21019" y1="1809" x2="21019" y2="1809"/>
                        <a14:foregroundMark x1="52548" y1="79070" x2="52548" y2="79070"/>
                      </a14:backgroundRemoval>
                    </a14:imgEffect>
                  </a14:imgLayer>
                </a14:imgProps>
              </a:ext>
              <a:ext uri="{28A0092B-C50C-407E-A947-70E740481C1C}">
                <a14:useLocalDpi xmlns:a14="http://schemas.microsoft.com/office/drawing/2010/main" val="0"/>
              </a:ext>
            </a:extLst>
          </a:blip>
          <a:stretch>
            <a:fillRect/>
          </a:stretch>
        </p:blipFill>
        <p:spPr>
          <a:xfrm>
            <a:off x="438326" y="339060"/>
            <a:ext cx="1557080" cy="1962548"/>
          </a:xfrm>
          <a:prstGeom prst="rect">
            <a:avLst/>
          </a:prstGeom>
          <a:solidFill>
            <a:schemeClr val="bg1"/>
          </a:solidFill>
        </p:spPr>
      </p:pic>
      <p:graphicFrame>
        <p:nvGraphicFramePr>
          <p:cNvPr id="8" name="Object 9">
            <a:extLst>
              <a:ext uri="{FF2B5EF4-FFF2-40B4-BE49-F238E27FC236}">
                <a16:creationId xmlns:a16="http://schemas.microsoft.com/office/drawing/2014/main" id="{6D657FCE-97F7-44B7-AB32-431FF2AEF28A}"/>
              </a:ext>
            </a:extLst>
          </p:cNvPr>
          <p:cNvGraphicFramePr>
            <a:graphicFrameLocks noChangeAspect="1"/>
          </p:cNvGraphicFramePr>
          <p:nvPr userDrawn="1">
            <p:extLst>
              <p:ext uri="{D42A27DB-BD31-4B8C-83A1-F6EECF244321}">
                <p14:modId xmlns:p14="http://schemas.microsoft.com/office/powerpoint/2010/main" val="2322581184"/>
              </p:ext>
            </p:extLst>
          </p:nvPr>
        </p:nvGraphicFramePr>
        <p:xfrm>
          <a:off x="0" y="6403318"/>
          <a:ext cx="447675" cy="425450"/>
        </p:xfrm>
        <a:graphic>
          <a:graphicData uri="http://schemas.openxmlformats.org/presentationml/2006/ole">
            <mc:AlternateContent xmlns:mc="http://schemas.openxmlformats.org/markup-compatibility/2006">
              <mc:Choice xmlns:v="urn:schemas-microsoft-com:vml" Requires="v">
                <p:oleObj spid="_x0000_s2051" name="Clip" r:id="rId5" imgW="1333508" imgH="1266798" progId="MS_ClipArt_Gallery.5">
                  <p:embed/>
                </p:oleObj>
              </mc:Choice>
              <mc:Fallback>
                <p:oleObj name="Clip" r:id="rId5" imgW="1333508" imgH="1266798" progId="MS_ClipArt_Gallery.5">
                  <p:embed/>
                  <p:pic>
                    <p:nvPicPr>
                      <p:cNvPr id="11"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03318"/>
                        <a:ext cx="447675" cy="425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685989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elfoli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505701" y="2830458"/>
            <a:ext cx="9074150" cy="1150938"/>
          </a:xfrm>
        </p:spPr>
        <p:txBody>
          <a:bodyPr anchor="ctr"/>
          <a:lstStyle>
            <a:lvl1pPr>
              <a:defRPr sz="4000">
                <a:solidFill>
                  <a:schemeClr val="tx1"/>
                </a:solidFill>
              </a:defRPr>
            </a:lvl1pPr>
          </a:lstStyle>
          <a:p>
            <a:pPr lvl="0"/>
            <a:r>
              <a:rPr lang="de-DE" noProof="0" dirty="0"/>
              <a:t>Titelmasterformat durch Klicken bearbeiten</a:t>
            </a:r>
            <a:endParaRPr lang="de-CH" noProof="0" dirty="0"/>
          </a:p>
        </p:txBody>
      </p:sp>
      <p:sp>
        <p:nvSpPr>
          <p:cNvPr id="5123" name="Rectangle 3"/>
          <p:cNvSpPr>
            <a:spLocks noGrp="1" noChangeArrowheads="1"/>
          </p:cNvSpPr>
          <p:nvPr>
            <p:ph type="subTitle" idx="1"/>
          </p:nvPr>
        </p:nvSpPr>
        <p:spPr>
          <a:xfrm>
            <a:off x="552997" y="4369731"/>
            <a:ext cx="9095499" cy="431800"/>
          </a:xfrm>
        </p:spPr>
        <p:txBody>
          <a:bodyPr/>
          <a:lstStyle>
            <a:lvl1pPr marL="0" indent="0">
              <a:buFont typeface="Arial" charset="0"/>
              <a:buNone/>
              <a:defRPr sz="2400" b="0" i="1">
                <a:solidFill>
                  <a:schemeClr val="tx1"/>
                </a:solidFill>
              </a:defRPr>
            </a:lvl1pPr>
          </a:lstStyle>
          <a:p>
            <a:pPr lvl="0"/>
            <a:r>
              <a:rPr lang="de-DE" noProof="0"/>
              <a:t>Formatvorlage des Untertitelmasters durch Klicken bearbeiten</a:t>
            </a:r>
            <a:endParaRPr lang="de-CH" noProof="0" dirty="0"/>
          </a:p>
        </p:txBody>
      </p:sp>
      <p:pic>
        <p:nvPicPr>
          <p:cNvPr id="10" name="Grafik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4000" y="250316"/>
            <a:ext cx="917450" cy="540259"/>
          </a:xfrm>
          <a:prstGeom prst="rect">
            <a:avLst/>
          </a:prstGeom>
        </p:spPr>
      </p:pic>
      <p:graphicFrame>
        <p:nvGraphicFramePr>
          <p:cNvPr id="11" name="Object 9"/>
          <p:cNvGraphicFramePr>
            <a:graphicFrameLocks noChangeAspect="1"/>
          </p:cNvGraphicFramePr>
          <p:nvPr userDrawn="1">
            <p:extLst>
              <p:ext uri="{D42A27DB-BD31-4B8C-83A1-F6EECF244321}">
                <p14:modId xmlns:p14="http://schemas.microsoft.com/office/powerpoint/2010/main" val="3645701375"/>
              </p:ext>
            </p:extLst>
          </p:nvPr>
        </p:nvGraphicFramePr>
        <p:xfrm>
          <a:off x="6699" y="6324116"/>
          <a:ext cx="447675" cy="425450"/>
        </p:xfrm>
        <a:graphic>
          <a:graphicData uri="http://schemas.openxmlformats.org/presentationml/2006/ole">
            <mc:AlternateContent xmlns:mc="http://schemas.openxmlformats.org/markup-compatibility/2006">
              <mc:Choice xmlns:v="urn:schemas-microsoft-com:vml" Requires="v">
                <p:oleObj spid="_x0000_s4099" name="Clip" r:id="rId4" imgW="1333508" imgH="1266798" progId="MS_ClipArt_Gallery.5">
                  <p:embed/>
                </p:oleObj>
              </mc:Choice>
              <mc:Fallback>
                <p:oleObj name="Clip" r:id="rId4" imgW="1333508" imgH="1266798"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9" y="6324116"/>
                        <a:ext cx="447675" cy="425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 name="Text Box 12"/>
          <p:cNvSpPr txBox="1">
            <a:spLocks noChangeArrowheads="1"/>
          </p:cNvSpPr>
          <p:nvPr userDrawn="1"/>
        </p:nvSpPr>
        <p:spPr bwMode="auto">
          <a:xfrm>
            <a:off x="-1" y="6511373"/>
            <a:ext cx="2027587" cy="384721"/>
          </a:xfrm>
          <a:prstGeom prst="rect">
            <a:avLst/>
          </a:prstGeom>
          <a:noFill/>
          <a:ln>
            <a:noFill/>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r>
              <a:rPr lang="de-DE" sz="1000" dirty="0">
                <a:solidFill>
                  <a:srgbClr val="000000"/>
                </a:solidFill>
              </a:rPr>
              <a:t>Prof. Dr. Knut Hinkelmann</a:t>
            </a:r>
            <a:br>
              <a:rPr lang="de-DE" sz="1000" dirty="0">
                <a:solidFill>
                  <a:srgbClr val="000000"/>
                </a:solidFill>
              </a:rPr>
            </a:br>
            <a:r>
              <a:rPr lang="de-DE" sz="900" dirty="0" err="1">
                <a:solidFill>
                  <a:srgbClr val="000000"/>
                </a:solidFill>
              </a:rPr>
              <a:t>MSc</a:t>
            </a:r>
            <a:r>
              <a:rPr lang="de-DE" sz="900" dirty="0">
                <a:solidFill>
                  <a:srgbClr val="000000"/>
                </a:solidFill>
              </a:rPr>
              <a:t> Business Information Systems</a:t>
            </a:r>
          </a:p>
        </p:txBody>
      </p:sp>
    </p:spTree>
    <p:extLst>
      <p:ext uri="{BB962C8B-B14F-4D97-AF65-F5344CB8AC3E}">
        <p14:creationId xmlns:p14="http://schemas.microsoft.com/office/powerpoint/2010/main" val="2862906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Fußzeilenplatzhalter 2"/>
          <p:cNvSpPr>
            <a:spLocks noGrp="1"/>
          </p:cNvSpPr>
          <p:nvPr>
            <p:ph type="ftr" sz="quarter" idx="10"/>
          </p:nvPr>
        </p:nvSpPr>
        <p:spPr/>
        <p:txBody>
          <a:bodyPr/>
          <a:lstStyle/>
          <a:p>
            <a:pPr>
              <a:defRPr/>
            </a:pPr>
            <a:r>
              <a:rPr lang="de-CH"/>
              <a:t>Literature Review</a:t>
            </a:r>
            <a:endParaRPr lang="de-CH" dirty="0"/>
          </a:p>
        </p:txBody>
      </p:sp>
      <p:sp>
        <p:nvSpPr>
          <p:cNvPr id="4" name="Foliennummernplatzhalter 3"/>
          <p:cNvSpPr>
            <a:spLocks noGrp="1"/>
          </p:cNvSpPr>
          <p:nvPr>
            <p:ph type="sldNum" sz="quarter" idx="11"/>
          </p:nvPr>
        </p:nvSpPr>
        <p:spPr/>
        <p:txBody>
          <a:bodyPr/>
          <a:lstStyle/>
          <a:p>
            <a:pPr>
              <a:defRPr/>
            </a:pPr>
            <a:fld id="{B9E2695B-B3B5-4E96-995A-F632C3B7F55C}" type="slidenum">
              <a:rPr lang="de-CH" smtClean="0"/>
              <a:pPr>
                <a:defRPr/>
              </a:pPr>
              <a:t>‹#›</a:t>
            </a:fld>
            <a:endParaRPr lang="de-CH"/>
          </a:p>
        </p:txBody>
      </p:sp>
    </p:spTree>
    <p:extLst>
      <p:ext uri="{BB962C8B-B14F-4D97-AF65-F5344CB8AC3E}">
        <p14:creationId xmlns:p14="http://schemas.microsoft.com/office/powerpoint/2010/main" val="1181432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3_Titelfoli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733068" y="3526372"/>
            <a:ext cx="9129061" cy="1150938"/>
          </a:xfrm>
        </p:spPr>
        <p:txBody>
          <a:bodyPr anchor="ctr"/>
          <a:lstStyle>
            <a:lvl1pPr>
              <a:defRPr sz="3300" i="1">
                <a:solidFill>
                  <a:schemeClr val="tx2"/>
                </a:solidFill>
              </a:defRPr>
            </a:lvl1pPr>
          </a:lstStyle>
          <a:p>
            <a:pPr lvl="0"/>
            <a:r>
              <a:rPr lang="en-US" noProof="0"/>
              <a:t>Click to edit Master title style</a:t>
            </a:r>
            <a:endParaRPr lang="de-CH" noProof="0" dirty="0"/>
          </a:p>
        </p:txBody>
      </p:sp>
      <p:sp>
        <p:nvSpPr>
          <p:cNvPr id="5123" name="Rectangle 3"/>
          <p:cNvSpPr>
            <a:spLocks noGrp="1" noChangeArrowheads="1"/>
          </p:cNvSpPr>
          <p:nvPr>
            <p:ph type="subTitle" idx="1"/>
          </p:nvPr>
        </p:nvSpPr>
        <p:spPr>
          <a:xfrm>
            <a:off x="719999" y="4813405"/>
            <a:ext cx="9155200" cy="431800"/>
          </a:xfrm>
        </p:spPr>
        <p:txBody>
          <a:bodyPr/>
          <a:lstStyle>
            <a:lvl1pPr marL="0" indent="0">
              <a:buFont typeface="Arial" charset="0"/>
              <a:buNone/>
              <a:defRPr sz="2000" i="1">
                <a:solidFill>
                  <a:schemeClr val="tx2"/>
                </a:solidFill>
              </a:defRPr>
            </a:lvl1pPr>
          </a:lstStyle>
          <a:p>
            <a:pPr lvl="0"/>
            <a:r>
              <a:rPr lang="en-US" noProof="0"/>
              <a:t>Click to edit Master subtitle style</a:t>
            </a:r>
            <a:endParaRPr lang="de-CH" noProof="0" dirty="0"/>
          </a:p>
        </p:txBody>
      </p:sp>
      <p:graphicFrame>
        <p:nvGraphicFramePr>
          <p:cNvPr id="12" name="Object 17"/>
          <p:cNvGraphicFramePr>
            <a:graphicFrameLocks noChangeAspect="1"/>
          </p:cNvGraphicFramePr>
          <p:nvPr>
            <p:extLst>
              <p:ext uri="{D42A27DB-BD31-4B8C-83A1-F6EECF244321}">
                <p14:modId xmlns:p14="http://schemas.microsoft.com/office/powerpoint/2010/main" val="1414260290"/>
              </p:ext>
            </p:extLst>
          </p:nvPr>
        </p:nvGraphicFramePr>
        <p:xfrm>
          <a:off x="12701" y="6417435"/>
          <a:ext cx="447675" cy="425450"/>
        </p:xfrm>
        <a:graphic>
          <a:graphicData uri="http://schemas.openxmlformats.org/presentationml/2006/ole">
            <mc:AlternateContent xmlns:mc="http://schemas.openxmlformats.org/markup-compatibility/2006">
              <mc:Choice xmlns:v="urn:schemas-microsoft-com:vml" Requires="v">
                <p:oleObj spid="_x0000_s3075" name="Clip" r:id="rId3" imgW="1333508" imgH="1266798" progId="MS_ClipArt_Gallery.5">
                  <p:embed/>
                </p:oleObj>
              </mc:Choice>
              <mc:Fallback>
                <p:oleObj name="Clip" r:id="rId3" imgW="1333508" imgH="1266798" progId="MS_ClipArt_Gallery.5">
                  <p:embed/>
                  <p:pic>
                    <p:nvPicPr>
                      <p:cNvPr id="12" name="Object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1" y="6417435"/>
                        <a:ext cx="447675" cy="425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 name="Text Box 18"/>
          <p:cNvSpPr txBox="1">
            <a:spLocks noChangeArrowheads="1"/>
          </p:cNvSpPr>
          <p:nvPr/>
        </p:nvSpPr>
        <p:spPr bwMode="auto">
          <a:xfrm>
            <a:off x="324001" y="6447683"/>
            <a:ext cx="1785730" cy="400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4" tIns="45718" rIns="91434" bIns="4571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a:r>
              <a:rPr lang="de-DE" sz="1000" dirty="0">
                <a:solidFill>
                  <a:srgbClr val="808080"/>
                </a:solidFill>
              </a:rPr>
              <a:t>Prof. Dr. Knut Hinkelmann</a:t>
            </a:r>
            <a:br>
              <a:rPr lang="de-DE" sz="1000" dirty="0">
                <a:solidFill>
                  <a:srgbClr val="808080"/>
                </a:solidFill>
              </a:rPr>
            </a:br>
            <a:r>
              <a:rPr lang="de-DE" sz="1000" dirty="0">
                <a:solidFill>
                  <a:srgbClr val="808080"/>
                </a:solidFill>
              </a:rPr>
              <a:t>knut.hinkelmann@fhnw.ch</a:t>
            </a:r>
          </a:p>
        </p:txBody>
      </p:sp>
      <p:grpSp>
        <p:nvGrpSpPr>
          <p:cNvPr id="8" name="Gruppieren 7"/>
          <p:cNvGrpSpPr/>
          <p:nvPr/>
        </p:nvGrpSpPr>
        <p:grpSpPr>
          <a:xfrm>
            <a:off x="18385" y="57969"/>
            <a:ext cx="636750" cy="754798"/>
            <a:chOff x="394943" y="-273329"/>
            <a:chExt cx="1368769" cy="1622527"/>
          </a:xfrm>
        </p:grpSpPr>
        <p:pic>
          <p:nvPicPr>
            <p:cNvPr id="9" name="Grafik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61436" y="-273329"/>
              <a:ext cx="1239780" cy="1562622"/>
            </a:xfrm>
            <a:prstGeom prst="rect">
              <a:avLst/>
            </a:prstGeom>
          </p:spPr>
        </p:pic>
        <p:sp>
          <p:nvSpPr>
            <p:cNvPr id="11" name="Freihandform 10"/>
            <p:cNvSpPr/>
            <p:nvPr userDrawn="1"/>
          </p:nvSpPr>
          <p:spPr>
            <a:xfrm>
              <a:off x="1063351" y="624659"/>
              <a:ext cx="700361" cy="724539"/>
            </a:xfrm>
            <a:custGeom>
              <a:avLst/>
              <a:gdLst>
                <a:gd name="connsiteX0" fmla="*/ 639536 w 682559"/>
                <a:gd name="connsiteY0" fmla="*/ 15644 h 715345"/>
                <a:gd name="connsiteX1" fmla="*/ 570480 w 682559"/>
                <a:gd name="connsiteY1" fmla="*/ 215669 h 715345"/>
                <a:gd name="connsiteX2" fmla="*/ 472849 w 682559"/>
                <a:gd name="connsiteY2" fmla="*/ 370451 h 715345"/>
                <a:gd name="connsiteX3" fmla="*/ 322830 w 682559"/>
                <a:gd name="connsiteY3" fmla="*/ 501419 h 715345"/>
                <a:gd name="connsiteX4" fmla="*/ 177574 w 682559"/>
                <a:gd name="connsiteY4" fmla="*/ 596669 h 715345"/>
                <a:gd name="connsiteX5" fmla="*/ 18030 w 682559"/>
                <a:gd name="connsiteY5" fmla="*/ 663344 h 715345"/>
                <a:gd name="connsiteX6" fmla="*/ 632393 w 682559"/>
                <a:gd name="connsiteY6" fmla="*/ 665726 h 715345"/>
                <a:gd name="connsiteX7" fmla="*/ 639536 w 682559"/>
                <a:gd name="connsiteY7" fmla="*/ 15644 h 715345"/>
                <a:gd name="connsiteX0" fmla="*/ 639536 w 658424"/>
                <a:gd name="connsiteY0" fmla="*/ 12331 h 674241"/>
                <a:gd name="connsiteX1" fmla="*/ 570480 w 658424"/>
                <a:gd name="connsiteY1" fmla="*/ 212356 h 674241"/>
                <a:gd name="connsiteX2" fmla="*/ 472849 w 658424"/>
                <a:gd name="connsiteY2" fmla="*/ 367138 h 674241"/>
                <a:gd name="connsiteX3" fmla="*/ 322830 w 658424"/>
                <a:gd name="connsiteY3" fmla="*/ 498106 h 674241"/>
                <a:gd name="connsiteX4" fmla="*/ 177574 w 658424"/>
                <a:gd name="connsiteY4" fmla="*/ 593356 h 674241"/>
                <a:gd name="connsiteX5" fmla="*/ 18030 w 658424"/>
                <a:gd name="connsiteY5" fmla="*/ 660031 h 674241"/>
                <a:gd name="connsiteX6" fmla="*/ 596674 w 658424"/>
                <a:gd name="connsiteY6" fmla="*/ 598120 h 674241"/>
                <a:gd name="connsiteX7" fmla="*/ 639536 w 658424"/>
                <a:gd name="connsiteY7" fmla="*/ 12331 h 674241"/>
                <a:gd name="connsiteX0" fmla="*/ 639536 w 639911"/>
                <a:gd name="connsiteY0" fmla="*/ 12331 h 666135"/>
                <a:gd name="connsiteX1" fmla="*/ 570480 w 639911"/>
                <a:gd name="connsiteY1" fmla="*/ 212356 h 666135"/>
                <a:gd name="connsiteX2" fmla="*/ 472849 w 639911"/>
                <a:gd name="connsiteY2" fmla="*/ 367138 h 666135"/>
                <a:gd name="connsiteX3" fmla="*/ 322830 w 639911"/>
                <a:gd name="connsiteY3" fmla="*/ 498106 h 666135"/>
                <a:gd name="connsiteX4" fmla="*/ 177574 w 639911"/>
                <a:gd name="connsiteY4" fmla="*/ 593356 h 666135"/>
                <a:gd name="connsiteX5" fmla="*/ 18030 w 639911"/>
                <a:gd name="connsiteY5" fmla="*/ 660031 h 666135"/>
                <a:gd name="connsiteX6" fmla="*/ 596674 w 639911"/>
                <a:gd name="connsiteY6" fmla="*/ 598120 h 666135"/>
                <a:gd name="connsiteX7" fmla="*/ 639536 w 639911"/>
                <a:gd name="connsiteY7" fmla="*/ 12331 h 666135"/>
                <a:gd name="connsiteX0" fmla="*/ 639536 w 639837"/>
                <a:gd name="connsiteY0" fmla="*/ 12331 h 666599"/>
                <a:gd name="connsiteX1" fmla="*/ 570480 w 639837"/>
                <a:gd name="connsiteY1" fmla="*/ 212356 h 666599"/>
                <a:gd name="connsiteX2" fmla="*/ 472849 w 639837"/>
                <a:gd name="connsiteY2" fmla="*/ 367138 h 666599"/>
                <a:gd name="connsiteX3" fmla="*/ 322830 w 639837"/>
                <a:gd name="connsiteY3" fmla="*/ 498106 h 666599"/>
                <a:gd name="connsiteX4" fmla="*/ 177574 w 639837"/>
                <a:gd name="connsiteY4" fmla="*/ 593356 h 666599"/>
                <a:gd name="connsiteX5" fmla="*/ 18030 w 639837"/>
                <a:gd name="connsiteY5" fmla="*/ 660031 h 666599"/>
                <a:gd name="connsiteX6" fmla="*/ 596674 w 639837"/>
                <a:gd name="connsiteY6" fmla="*/ 598120 h 666599"/>
                <a:gd name="connsiteX7" fmla="*/ 639536 w 639837"/>
                <a:gd name="connsiteY7" fmla="*/ 12331 h 666599"/>
                <a:gd name="connsiteX0" fmla="*/ 639536 w 640030"/>
                <a:gd name="connsiteY0" fmla="*/ 12331 h 666135"/>
                <a:gd name="connsiteX1" fmla="*/ 570480 w 640030"/>
                <a:gd name="connsiteY1" fmla="*/ 212356 h 666135"/>
                <a:gd name="connsiteX2" fmla="*/ 472849 w 640030"/>
                <a:gd name="connsiteY2" fmla="*/ 367138 h 666135"/>
                <a:gd name="connsiteX3" fmla="*/ 322830 w 640030"/>
                <a:gd name="connsiteY3" fmla="*/ 498106 h 666135"/>
                <a:gd name="connsiteX4" fmla="*/ 177574 w 640030"/>
                <a:gd name="connsiteY4" fmla="*/ 593356 h 666135"/>
                <a:gd name="connsiteX5" fmla="*/ 18030 w 640030"/>
                <a:gd name="connsiteY5" fmla="*/ 660031 h 666135"/>
                <a:gd name="connsiteX6" fmla="*/ 596674 w 640030"/>
                <a:gd name="connsiteY6" fmla="*/ 598120 h 666135"/>
                <a:gd name="connsiteX7" fmla="*/ 639536 w 640030"/>
                <a:gd name="connsiteY7" fmla="*/ 12331 h 666135"/>
                <a:gd name="connsiteX0" fmla="*/ 639536 w 659203"/>
                <a:gd name="connsiteY0" fmla="*/ 15897 h 705317"/>
                <a:gd name="connsiteX1" fmla="*/ 570480 w 659203"/>
                <a:gd name="connsiteY1" fmla="*/ 215922 h 705317"/>
                <a:gd name="connsiteX2" fmla="*/ 472849 w 659203"/>
                <a:gd name="connsiteY2" fmla="*/ 370704 h 705317"/>
                <a:gd name="connsiteX3" fmla="*/ 322830 w 659203"/>
                <a:gd name="connsiteY3" fmla="*/ 501672 h 705317"/>
                <a:gd name="connsiteX4" fmla="*/ 177574 w 659203"/>
                <a:gd name="connsiteY4" fmla="*/ 596922 h 705317"/>
                <a:gd name="connsiteX5" fmla="*/ 18030 w 659203"/>
                <a:gd name="connsiteY5" fmla="*/ 663597 h 705317"/>
                <a:gd name="connsiteX6" fmla="*/ 649061 w 659203"/>
                <a:gd name="connsiteY6" fmla="*/ 670742 h 705317"/>
                <a:gd name="connsiteX7" fmla="*/ 639536 w 659203"/>
                <a:gd name="connsiteY7" fmla="*/ 15897 h 705317"/>
                <a:gd name="connsiteX0" fmla="*/ 644005 w 700361"/>
                <a:gd name="connsiteY0" fmla="*/ 15897 h 724539"/>
                <a:gd name="connsiteX1" fmla="*/ 574949 w 700361"/>
                <a:gd name="connsiteY1" fmla="*/ 215922 h 724539"/>
                <a:gd name="connsiteX2" fmla="*/ 477318 w 700361"/>
                <a:gd name="connsiteY2" fmla="*/ 370704 h 724539"/>
                <a:gd name="connsiteX3" fmla="*/ 327299 w 700361"/>
                <a:gd name="connsiteY3" fmla="*/ 501672 h 724539"/>
                <a:gd name="connsiteX4" fmla="*/ 182043 w 700361"/>
                <a:gd name="connsiteY4" fmla="*/ 596922 h 724539"/>
                <a:gd name="connsiteX5" fmla="*/ 17737 w 700361"/>
                <a:gd name="connsiteY5" fmla="*/ 677884 h 724539"/>
                <a:gd name="connsiteX6" fmla="*/ 653530 w 700361"/>
                <a:gd name="connsiteY6" fmla="*/ 670742 h 724539"/>
                <a:gd name="connsiteX7" fmla="*/ 644005 w 700361"/>
                <a:gd name="connsiteY7" fmla="*/ 15897 h 724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0361" h="724539">
                  <a:moveTo>
                    <a:pt x="644005" y="15897"/>
                  </a:moveTo>
                  <a:cubicBezTo>
                    <a:pt x="630908" y="-59906"/>
                    <a:pt x="602730" y="156788"/>
                    <a:pt x="574949" y="215922"/>
                  </a:cubicBezTo>
                  <a:cubicBezTo>
                    <a:pt x="547168" y="275056"/>
                    <a:pt x="518593" y="323079"/>
                    <a:pt x="477318" y="370704"/>
                  </a:cubicBezTo>
                  <a:cubicBezTo>
                    <a:pt x="436043" y="418329"/>
                    <a:pt x="376511" y="463969"/>
                    <a:pt x="327299" y="501672"/>
                  </a:cubicBezTo>
                  <a:cubicBezTo>
                    <a:pt x="278087" y="539375"/>
                    <a:pt x="233637" y="567553"/>
                    <a:pt x="182043" y="596922"/>
                  </a:cubicBezTo>
                  <a:cubicBezTo>
                    <a:pt x="130449" y="626291"/>
                    <a:pt x="-58066" y="666374"/>
                    <a:pt x="17737" y="677884"/>
                  </a:cubicBezTo>
                  <a:cubicBezTo>
                    <a:pt x="93540" y="689394"/>
                    <a:pt x="549152" y="781073"/>
                    <a:pt x="653530" y="670742"/>
                  </a:cubicBezTo>
                  <a:cubicBezTo>
                    <a:pt x="757908" y="560411"/>
                    <a:pt x="657102" y="91700"/>
                    <a:pt x="644005" y="15897"/>
                  </a:cubicBez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Freihandform 12"/>
            <p:cNvSpPr/>
            <p:nvPr userDrawn="1"/>
          </p:nvSpPr>
          <p:spPr>
            <a:xfrm flipH="1">
              <a:off x="394943" y="616727"/>
              <a:ext cx="700361" cy="726417"/>
            </a:xfrm>
            <a:custGeom>
              <a:avLst/>
              <a:gdLst>
                <a:gd name="connsiteX0" fmla="*/ 639536 w 682559"/>
                <a:gd name="connsiteY0" fmla="*/ 15644 h 715345"/>
                <a:gd name="connsiteX1" fmla="*/ 570480 w 682559"/>
                <a:gd name="connsiteY1" fmla="*/ 215669 h 715345"/>
                <a:gd name="connsiteX2" fmla="*/ 472849 w 682559"/>
                <a:gd name="connsiteY2" fmla="*/ 370451 h 715345"/>
                <a:gd name="connsiteX3" fmla="*/ 322830 w 682559"/>
                <a:gd name="connsiteY3" fmla="*/ 501419 h 715345"/>
                <a:gd name="connsiteX4" fmla="*/ 177574 w 682559"/>
                <a:gd name="connsiteY4" fmla="*/ 596669 h 715345"/>
                <a:gd name="connsiteX5" fmla="*/ 18030 w 682559"/>
                <a:gd name="connsiteY5" fmla="*/ 663344 h 715345"/>
                <a:gd name="connsiteX6" fmla="*/ 632393 w 682559"/>
                <a:gd name="connsiteY6" fmla="*/ 665726 h 715345"/>
                <a:gd name="connsiteX7" fmla="*/ 639536 w 682559"/>
                <a:gd name="connsiteY7" fmla="*/ 15644 h 715345"/>
                <a:gd name="connsiteX0" fmla="*/ 639536 w 658424"/>
                <a:gd name="connsiteY0" fmla="*/ 12331 h 674241"/>
                <a:gd name="connsiteX1" fmla="*/ 570480 w 658424"/>
                <a:gd name="connsiteY1" fmla="*/ 212356 h 674241"/>
                <a:gd name="connsiteX2" fmla="*/ 472849 w 658424"/>
                <a:gd name="connsiteY2" fmla="*/ 367138 h 674241"/>
                <a:gd name="connsiteX3" fmla="*/ 322830 w 658424"/>
                <a:gd name="connsiteY3" fmla="*/ 498106 h 674241"/>
                <a:gd name="connsiteX4" fmla="*/ 177574 w 658424"/>
                <a:gd name="connsiteY4" fmla="*/ 593356 h 674241"/>
                <a:gd name="connsiteX5" fmla="*/ 18030 w 658424"/>
                <a:gd name="connsiteY5" fmla="*/ 660031 h 674241"/>
                <a:gd name="connsiteX6" fmla="*/ 596674 w 658424"/>
                <a:gd name="connsiteY6" fmla="*/ 598120 h 674241"/>
                <a:gd name="connsiteX7" fmla="*/ 639536 w 658424"/>
                <a:gd name="connsiteY7" fmla="*/ 12331 h 674241"/>
                <a:gd name="connsiteX0" fmla="*/ 639536 w 639911"/>
                <a:gd name="connsiteY0" fmla="*/ 12331 h 666135"/>
                <a:gd name="connsiteX1" fmla="*/ 570480 w 639911"/>
                <a:gd name="connsiteY1" fmla="*/ 212356 h 666135"/>
                <a:gd name="connsiteX2" fmla="*/ 472849 w 639911"/>
                <a:gd name="connsiteY2" fmla="*/ 367138 h 666135"/>
                <a:gd name="connsiteX3" fmla="*/ 322830 w 639911"/>
                <a:gd name="connsiteY3" fmla="*/ 498106 h 666135"/>
                <a:gd name="connsiteX4" fmla="*/ 177574 w 639911"/>
                <a:gd name="connsiteY4" fmla="*/ 593356 h 666135"/>
                <a:gd name="connsiteX5" fmla="*/ 18030 w 639911"/>
                <a:gd name="connsiteY5" fmla="*/ 660031 h 666135"/>
                <a:gd name="connsiteX6" fmla="*/ 596674 w 639911"/>
                <a:gd name="connsiteY6" fmla="*/ 598120 h 666135"/>
                <a:gd name="connsiteX7" fmla="*/ 639536 w 639911"/>
                <a:gd name="connsiteY7" fmla="*/ 12331 h 666135"/>
                <a:gd name="connsiteX0" fmla="*/ 639536 w 639837"/>
                <a:gd name="connsiteY0" fmla="*/ 12331 h 666599"/>
                <a:gd name="connsiteX1" fmla="*/ 570480 w 639837"/>
                <a:gd name="connsiteY1" fmla="*/ 212356 h 666599"/>
                <a:gd name="connsiteX2" fmla="*/ 472849 w 639837"/>
                <a:gd name="connsiteY2" fmla="*/ 367138 h 666599"/>
                <a:gd name="connsiteX3" fmla="*/ 322830 w 639837"/>
                <a:gd name="connsiteY3" fmla="*/ 498106 h 666599"/>
                <a:gd name="connsiteX4" fmla="*/ 177574 w 639837"/>
                <a:gd name="connsiteY4" fmla="*/ 593356 h 666599"/>
                <a:gd name="connsiteX5" fmla="*/ 18030 w 639837"/>
                <a:gd name="connsiteY5" fmla="*/ 660031 h 666599"/>
                <a:gd name="connsiteX6" fmla="*/ 596674 w 639837"/>
                <a:gd name="connsiteY6" fmla="*/ 598120 h 666599"/>
                <a:gd name="connsiteX7" fmla="*/ 639536 w 639837"/>
                <a:gd name="connsiteY7" fmla="*/ 12331 h 666599"/>
                <a:gd name="connsiteX0" fmla="*/ 639536 w 640030"/>
                <a:gd name="connsiteY0" fmla="*/ 12331 h 666135"/>
                <a:gd name="connsiteX1" fmla="*/ 570480 w 640030"/>
                <a:gd name="connsiteY1" fmla="*/ 212356 h 666135"/>
                <a:gd name="connsiteX2" fmla="*/ 472849 w 640030"/>
                <a:gd name="connsiteY2" fmla="*/ 367138 h 666135"/>
                <a:gd name="connsiteX3" fmla="*/ 322830 w 640030"/>
                <a:gd name="connsiteY3" fmla="*/ 498106 h 666135"/>
                <a:gd name="connsiteX4" fmla="*/ 177574 w 640030"/>
                <a:gd name="connsiteY4" fmla="*/ 593356 h 666135"/>
                <a:gd name="connsiteX5" fmla="*/ 18030 w 640030"/>
                <a:gd name="connsiteY5" fmla="*/ 660031 h 666135"/>
                <a:gd name="connsiteX6" fmla="*/ 596674 w 640030"/>
                <a:gd name="connsiteY6" fmla="*/ 598120 h 666135"/>
                <a:gd name="connsiteX7" fmla="*/ 639536 w 640030"/>
                <a:gd name="connsiteY7" fmla="*/ 12331 h 666135"/>
                <a:gd name="connsiteX0" fmla="*/ 639536 w 659203"/>
                <a:gd name="connsiteY0" fmla="*/ 15897 h 705317"/>
                <a:gd name="connsiteX1" fmla="*/ 570480 w 659203"/>
                <a:gd name="connsiteY1" fmla="*/ 215922 h 705317"/>
                <a:gd name="connsiteX2" fmla="*/ 472849 w 659203"/>
                <a:gd name="connsiteY2" fmla="*/ 370704 h 705317"/>
                <a:gd name="connsiteX3" fmla="*/ 322830 w 659203"/>
                <a:gd name="connsiteY3" fmla="*/ 501672 h 705317"/>
                <a:gd name="connsiteX4" fmla="*/ 177574 w 659203"/>
                <a:gd name="connsiteY4" fmla="*/ 596922 h 705317"/>
                <a:gd name="connsiteX5" fmla="*/ 18030 w 659203"/>
                <a:gd name="connsiteY5" fmla="*/ 663597 h 705317"/>
                <a:gd name="connsiteX6" fmla="*/ 649061 w 659203"/>
                <a:gd name="connsiteY6" fmla="*/ 670742 h 705317"/>
                <a:gd name="connsiteX7" fmla="*/ 639536 w 659203"/>
                <a:gd name="connsiteY7" fmla="*/ 15897 h 705317"/>
                <a:gd name="connsiteX0" fmla="*/ 644005 w 700361"/>
                <a:gd name="connsiteY0" fmla="*/ 15897 h 724539"/>
                <a:gd name="connsiteX1" fmla="*/ 574949 w 700361"/>
                <a:gd name="connsiteY1" fmla="*/ 215922 h 724539"/>
                <a:gd name="connsiteX2" fmla="*/ 477318 w 700361"/>
                <a:gd name="connsiteY2" fmla="*/ 370704 h 724539"/>
                <a:gd name="connsiteX3" fmla="*/ 327299 w 700361"/>
                <a:gd name="connsiteY3" fmla="*/ 501672 h 724539"/>
                <a:gd name="connsiteX4" fmla="*/ 182043 w 700361"/>
                <a:gd name="connsiteY4" fmla="*/ 596922 h 724539"/>
                <a:gd name="connsiteX5" fmla="*/ 17737 w 700361"/>
                <a:gd name="connsiteY5" fmla="*/ 677884 h 724539"/>
                <a:gd name="connsiteX6" fmla="*/ 653530 w 700361"/>
                <a:gd name="connsiteY6" fmla="*/ 670742 h 724539"/>
                <a:gd name="connsiteX7" fmla="*/ 644005 w 700361"/>
                <a:gd name="connsiteY7" fmla="*/ 15897 h 724539"/>
                <a:gd name="connsiteX0" fmla="*/ 644005 w 700361"/>
                <a:gd name="connsiteY0" fmla="*/ 15834 h 724476"/>
                <a:gd name="connsiteX1" fmla="*/ 574949 w 700361"/>
                <a:gd name="connsiteY1" fmla="*/ 215859 h 724476"/>
                <a:gd name="connsiteX2" fmla="*/ 474937 w 700361"/>
                <a:gd name="connsiteY2" fmla="*/ 363497 h 724476"/>
                <a:gd name="connsiteX3" fmla="*/ 327299 w 700361"/>
                <a:gd name="connsiteY3" fmla="*/ 501609 h 724476"/>
                <a:gd name="connsiteX4" fmla="*/ 182043 w 700361"/>
                <a:gd name="connsiteY4" fmla="*/ 596859 h 724476"/>
                <a:gd name="connsiteX5" fmla="*/ 17737 w 700361"/>
                <a:gd name="connsiteY5" fmla="*/ 677821 h 724476"/>
                <a:gd name="connsiteX6" fmla="*/ 653530 w 700361"/>
                <a:gd name="connsiteY6" fmla="*/ 670679 h 724476"/>
                <a:gd name="connsiteX7" fmla="*/ 644005 w 700361"/>
                <a:gd name="connsiteY7" fmla="*/ 15834 h 724476"/>
                <a:gd name="connsiteX0" fmla="*/ 644005 w 700361"/>
                <a:gd name="connsiteY0" fmla="*/ 17775 h 726417"/>
                <a:gd name="connsiteX1" fmla="*/ 574949 w 700361"/>
                <a:gd name="connsiteY1" fmla="*/ 201131 h 726417"/>
                <a:gd name="connsiteX2" fmla="*/ 474937 w 700361"/>
                <a:gd name="connsiteY2" fmla="*/ 365438 h 726417"/>
                <a:gd name="connsiteX3" fmla="*/ 327299 w 700361"/>
                <a:gd name="connsiteY3" fmla="*/ 503550 h 726417"/>
                <a:gd name="connsiteX4" fmla="*/ 182043 w 700361"/>
                <a:gd name="connsiteY4" fmla="*/ 598800 h 726417"/>
                <a:gd name="connsiteX5" fmla="*/ 17737 w 700361"/>
                <a:gd name="connsiteY5" fmla="*/ 679762 h 726417"/>
                <a:gd name="connsiteX6" fmla="*/ 653530 w 700361"/>
                <a:gd name="connsiteY6" fmla="*/ 672620 h 726417"/>
                <a:gd name="connsiteX7" fmla="*/ 644005 w 700361"/>
                <a:gd name="connsiteY7" fmla="*/ 17775 h 7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0361" h="726417">
                  <a:moveTo>
                    <a:pt x="644005" y="17775"/>
                  </a:moveTo>
                  <a:cubicBezTo>
                    <a:pt x="630908" y="-60807"/>
                    <a:pt x="603127" y="143187"/>
                    <a:pt x="574949" y="201131"/>
                  </a:cubicBezTo>
                  <a:cubicBezTo>
                    <a:pt x="546771" y="259075"/>
                    <a:pt x="516212" y="315035"/>
                    <a:pt x="474937" y="365438"/>
                  </a:cubicBezTo>
                  <a:cubicBezTo>
                    <a:pt x="433662" y="415841"/>
                    <a:pt x="376115" y="464656"/>
                    <a:pt x="327299" y="503550"/>
                  </a:cubicBezTo>
                  <a:cubicBezTo>
                    <a:pt x="278483" y="542444"/>
                    <a:pt x="233637" y="569431"/>
                    <a:pt x="182043" y="598800"/>
                  </a:cubicBezTo>
                  <a:cubicBezTo>
                    <a:pt x="130449" y="628169"/>
                    <a:pt x="-58066" y="668252"/>
                    <a:pt x="17737" y="679762"/>
                  </a:cubicBezTo>
                  <a:cubicBezTo>
                    <a:pt x="93540" y="691272"/>
                    <a:pt x="549152" y="782951"/>
                    <a:pt x="653530" y="672620"/>
                  </a:cubicBezTo>
                  <a:cubicBezTo>
                    <a:pt x="757908" y="562289"/>
                    <a:pt x="657102" y="96357"/>
                    <a:pt x="644005" y="17775"/>
                  </a:cubicBez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235087606"/>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568961" y="1785938"/>
            <a:ext cx="8924175" cy="4584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8" name="Foliennummernplatzhalter 7"/>
          <p:cNvSpPr>
            <a:spLocks noGrp="1"/>
          </p:cNvSpPr>
          <p:nvPr>
            <p:ph type="sldNum" sz="quarter" idx="11"/>
          </p:nvPr>
        </p:nvSpPr>
        <p:spPr/>
        <p:txBody>
          <a:bodyPr/>
          <a:lstStyle/>
          <a:p>
            <a:pPr>
              <a:defRPr/>
            </a:pPr>
            <a:fld id="{76814F6B-5CA2-4108-9209-AAAC5359EABA}" type="slidenum">
              <a:rPr lang="de-CH" smtClean="0"/>
              <a:pPr>
                <a:defRPr/>
              </a:pPr>
              <a:t>‹#›</a:t>
            </a:fld>
            <a:endParaRPr lang="de-CH"/>
          </a:p>
        </p:txBody>
      </p:sp>
      <p:sp>
        <p:nvSpPr>
          <p:cNvPr id="4" name="Fußzeilenplatzhalter 3"/>
          <p:cNvSpPr>
            <a:spLocks noGrp="1"/>
          </p:cNvSpPr>
          <p:nvPr>
            <p:ph type="ftr" sz="quarter" idx="12"/>
          </p:nvPr>
        </p:nvSpPr>
        <p:spPr/>
        <p:txBody>
          <a:bodyPr/>
          <a:lstStyle/>
          <a:p>
            <a:pPr>
              <a:defRPr/>
            </a:pPr>
            <a:r>
              <a:rPr lang="de-CH"/>
              <a:t>Literature Review</a:t>
            </a:r>
          </a:p>
        </p:txBody>
      </p:sp>
      <p:sp>
        <p:nvSpPr>
          <p:cNvPr id="5" name="Titel 4"/>
          <p:cNvSpPr>
            <a:spLocks noGrp="1"/>
          </p:cNvSpPr>
          <p:nvPr>
            <p:ph type="title"/>
          </p:nvPr>
        </p:nvSpPr>
        <p:spPr/>
        <p:txBody>
          <a:bodyPr/>
          <a:lstStyle/>
          <a:p>
            <a:r>
              <a:rPr lang="en-US"/>
              <a:t>Click to edit Master title style</a:t>
            </a:r>
            <a:endParaRPr lang="de-CH"/>
          </a:p>
        </p:txBody>
      </p:sp>
    </p:spTree>
    <p:extLst>
      <p:ext uri="{BB962C8B-B14F-4D97-AF65-F5344CB8AC3E}">
        <p14:creationId xmlns:p14="http://schemas.microsoft.com/office/powerpoint/2010/main" val="3657478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03125" y="3625023"/>
            <a:ext cx="8420100" cy="1362075"/>
          </a:xfrm>
        </p:spPr>
        <p:txBody>
          <a:bodyPr/>
          <a:lstStyle>
            <a:lvl1pPr algn="l">
              <a:defRPr sz="3700" b="0" cap="none" baseline="0"/>
            </a:lvl1pPr>
          </a:lstStyle>
          <a:p>
            <a:r>
              <a:rPr lang="en-US"/>
              <a:t>Click to edit Master title style</a:t>
            </a:r>
            <a:endParaRPr lang="de-CH" dirty="0"/>
          </a:p>
        </p:txBody>
      </p:sp>
      <p:sp>
        <p:nvSpPr>
          <p:cNvPr id="3" name="Textplatzhalter 2"/>
          <p:cNvSpPr>
            <a:spLocks noGrp="1"/>
          </p:cNvSpPr>
          <p:nvPr>
            <p:ph type="body" idx="1"/>
          </p:nvPr>
        </p:nvSpPr>
        <p:spPr>
          <a:xfrm>
            <a:off x="729629" y="5075583"/>
            <a:ext cx="8420100" cy="1252882"/>
          </a:xfrm>
        </p:spPr>
        <p:txBody>
          <a:bodyPr anchor="t"/>
          <a:lstStyle>
            <a:lvl1pPr marL="0" indent="0">
              <a:buNone/>
              <a:defRPr sz="2000">
                <a:solidFill>
                  <a:schemeClr val="tx2"/>
                </a:solidFill>
              </a:defRPr>
            </a:lvl1pPr>
            <a:lvl2pPr marL="457171" indent="0">
              <a:buNone/>
              <a:defRPr sz="1800"/>
            </a:lvl2pPr>
            <a:lvl3pPr marL="914342" indent="0">
              <a:buNone/>
              <a:defRPr sz="1600"/>
            </a:lvl3pPr>
            <a:lvl4pPr marL="1371513" indent="0">
              <a:buNone/>
              <a:defRPr sz="1400"/>
            </a:lvl4pPr>
            <a:lvl5pPr marL="1828684" indent="0">
              <a:buNone/>
              <a:defRPr sz="1400"/>
            </a:lvl5pPr>
            <a:lvl6pPr marL="2285855" indent="0">
              <a:buNone/>
              <a:defRPr sz="1400"/>
            </a:lvl6pPr>
            <a:lvl7pPr marL="2743026" indent="0">
              <a:buNone/>
              <a:defRPr sz="1400"/>
            </a:lvl7pPr>
            <a:lvl8pPr marL="3200198" indent="0">
              <a:buNone/>
              <a:defRPr sz="1400"/>
            </a:lvl8pPr>
            <a:lvl9pPr marL="3657369" indent="0">
              <a:buNone/>
              <a:defRPr sz="1400"/>
            </a:lvl9pPr>
          </a:lstStyle>
          <a:p>
            <a:pPr lvl="0"/>
            <a:r>
              <a:rPr lang="en-US"/>
              <a:t>Click to edit Master text styles</a:t>
            </a:r>
          </a:p>
        </p:txBody>
      </p:sp>
      <p:sp>
        <p:nvSpPr>
          <p:cNvPr id="6" name="Fußzeilenplatzhalter 5"/>
          <p:cNvSpPr>
            <a:spLocks noGrp="1"/>
          </p:cNvSpPr>
          <p:nvPr>
            <p:ph type="ftr" sz="quarter" idx="10"/>
          </p:nvPr>
        </p:nvSpPr>
        <p:spPr/>
        <p:txBody>
          <a:bodyPr/>
          <a:lstStyle/>
          <a:p>
            <a:pPr>
              <a:defRPr/>
            </a:pPr>
            <a:r>
              <a:rPr lang="de-CH"/>
              <a:t>Literature Review</a:t>
            </a:r>
          </a:p>
        </p:txBody>
      </p:sp>
      <p:sp>
        <p:nvSpPr>
          <p:cNvPr id="7" name="Foliennummernplatzhalter 6"/>
          <p:cNvSpPr>
            <a:spLocks noGrp="1"/>
          </p:cNvSpPr>
          <p:nvPr>
            <p:ph type="sldNum" sz="quarter" idx="11"/>
          </p:nvPr>
        </p:nvSpPr>
        <p:spPr/>
        <p:txBody>
          <a:bodyPr/>
          <a:lstStyle/>
          <a:p>
            <a:pPr>
              <a:defRPr/>
            </a:pPr>
            <a:fld id="{656AA830-5B22-4FD1-8332-92297EF5C2C2}" type="slidenum">
              <a:rPr lang="de-CH" smtClean="0"/>
              <a:pPr>
                <a:defRPr/>
              </a:pPr>
              <a:t>‹#›</a:t>
            </a:fld>
            <a:endParaRPr lang="de-CH"/>
          </a:p>
        </p:txBody>
      </p:sp>
    </p:spTree>
    <p:extLst>
      <p:ext uri="{BB962C8B-B14F-4D97-AF65-F5344CB8AC3E}">
        <p14:creationId xmlns:p14="http://schemas.microsoft.com/office/powerpoint/2010/main" val="1291564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565265" y="608014"/>
            <a:ext cx="8902932" cy="1008062"/>
          </a:xfrm>
        </p:spPr>
        <p:txBody>
          <a:bodyPr/>
          <a:lstStyle/>
          <a:p>
            <a:r>
              <a:rPr lang="en-US"/>
              <a:t>Click to edit Master title style</a:t>
            </a:r>
            <a:endParaRPr lang="de-CH" dirty="0"/>
          </a:p>
        </p:txBody>
      </p:sp>
      <p:sp>
        <p:nvSpPr>
          <p:cNvPr id="3" name="Inhaltsplatzhalter 2"/>
          <p:cNvSpPr>
            <a:spLocks noGrp="1"/>
          </p:cNvSpPr>
          <p:nvPr>
            <p:ph sz="half" idx="1"/>
          </p:nvPr>
        </p:nvSpPr>
        <p:spPr>
          <a:xfrm>
            <a:off x="569119" y="1785938"/>
            <a:ext cx="4346367" cy="45847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4" name="Inhaltsplatzhalter 3"/>
          <p:cNvSpPr>
            <a:spLocks noGrp="1"/>
          </p:cNvSpPr>
          <p:nvPr>
            <p:ph sz="half" idx="2"/>
          </p:nvPr>
        </p:nvSpPr>
        <p:spPr>
          <a:xfrm>
            <a:off x="5083897" y="1785938"/>
            <a:ext cx="4392612" cy="45847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7" name="Fußzeilenplatzhalter 6"/>
          <p:cNvSpPr>
            <a:spLocks noGrp="1"/>
          </p:cNvSpPr>
          <p:nvPr>
            <p:ph type="ftr" sz="quarter" idx="10"/>
          </p:nvPr>
        </p:nvSpPr>
        <p:spPr/>
        <p:txBody>
          <a:bodyPr/>
          <a:lstStyle/>
          <a:p>
            <a:pPr>
              <a:defRPr/>
            </a:pPr>
            <a:r>
              <a:rPr lang="de-CH"/>
              <a:t>Literature Review</a:t>
            </a:r>
          </a:p>
        </p:txBody>
      </p:sp>
      <p:sp>
        <p:nvSpPr>
          <p:cNvPr id="8" name="Foliennummernplatzhalter 7"/>
          <p:cNvSpPr>
            <a:spLocks noGrp="1"/>
          </p:cNvSpPr>
          <p:nvPr>
            <p:ph type="sldNum" sz="quarter" idx="11"/>
          </p:nvPr>
        </p:nvSpPr>
        <p:spPr/>
        <p:txBody>
          <a:bodyPr/>
          <a:lstStyle/>
          <a:p>
            <a:pPr>
              <a:defRPr/>
            </a:pPr>
            <a:fld id="{60AB6B3E-781C-4335-8968-D9468ABC1AF4}" type="slidenum">
              <a:rPr lang="de-CH" smtClean="0"/>
              <a:pPr>
                <a:defRPr/>
              </a:pPr>
              <a:t>‹#›</a:t>
            </a:fld>
            <a:endParaRPr lang="de-CH"/>
          </a:p>
        </p:txBody>
      </p:sp>
    </p:spTree>
    <p:extLst>
      <p:ext uri="{BB962C8B-B14F-4D97-AF65-F5344CB8AC3E}">
        <p14:creationId xmlns:p14="http://schemas.microsoft.com/office/powerpoint/2010/main" val="208156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564357" y="607220"/>
            <a:ext cx="8896349" cy="1005449"/>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8" rIns="91434" bIns="45718" numCol="1" anchor="t" anchorCtr="0" compatLnSpc="1">
            <a:prstTxWarp prst="textNoShape">
              <a:avLst/>
            </a:prstTxWarp>
          </a:bodyPr>
          <a:lstStyle>
            <a:lvl1pPr>
              <a:defRPr lang="de-CH" dirty="0"/>
            </a:lvl1pPr>
          </a:lstStyle>
          <a:p>
            <a:pPr lvl="0"/>
            <a:r>
              <a:rPr lang="en-US"/>
              <a:t>Click to edit Master title style</a:t>
            </a:r>
            <a:endParaRPr lang="de-CH" dirty="0"/>
          </a:p>
        </p:txBody>
      </p:sp>
      <p:sp>
        <p:nvSpPr>
          <p:cNvPr id="3" name="Textplatzhalter 2"/>
          <p:cNvSpPr>
            <a:spLocks noGrp="1"/>
          </p:cNvSpPr>
          <p:nvPr>
            <p:ph type="body" idx="1"/>
          </p:nvPr>
        </p:nvSpPr>
        <p:spPr>
          <a:xfrm>
            <a:off x="553489" y="1801120"/>
            <a:ext cx="4376738" cy="639762"/>
          </a:xfrm>
        </p:spPr>
        <p:txBody>
          <a:bodyPr anchor="b"/>
          <a:lstStyle>
            <a:lvl1pPr marL="0" indent="0">
              <a:buNone/>
              <a:defRPr sz="2000" b="1"/>
            </a:lvl1pPr>
            <a:lvl2pPr marL="457171" indent="0">
              <a:buNone/>
              <a:defRPr sz="2000" b="1"/>
            </a:lvl2pPr>
            <a:lvl3pPr marL="914342" indent="0">
              <a:buNone/>
              <a:defRPr sz="1800" b="1"/>
            </a:lvl3pPr>
            <a:lvl4pPr marL="1371513" indent="0">
              <a:buNone/>
              <a:defRPr sz="1600" b="1"/>
            </a:lvl4pPr>
            <a:lvl5pPr marL="1828684" indent="0">
              <a:buNone/>
              <a:defRPr sz="1600" b="1"/>
            </a:lvl5pPr>
            <a:lvl6pPr marL="2285855" indent="0">
              <a:buNone/>
              <a:defRPr sz="1600" b="1"/>
            </a:lvl6pPr>
            <a:lvl7pPr marL="2743026" indent="0">
              <a:buNone/>
              <a:defRPr sz="1600" b="1"/>
            </a:lvl7pPr>
            <a:lvl8pPr marL="3200198" indent="0">
              <a:buNone/>
              <a:defRPr sz="1600" b="1"/>
            </a:lvl8pPr>
            <a:lvl9pPr marL="3657369" indent="0">
              <a:buNone/>
              <a:defRPr sz="1600" b="1"/>
            </a:lvl9pPr>
          </a:lstStyle>
          <a:p>
            <a:pPr lvl="0"/>
            <a:r>
              <a:rPr lang="en-US"/>
              <a:t>Click to edit Master text styles</a:t>
            </a:r>
          </a:p>
        </p:txBody>
      </p:sp>
      <p:sp>
        <p:nvSpPr>
          <p:cNvPr id="4" name="Inhaltsplatzhalter 3"/>
          <p:cNvSpPr>
            <a:spLocks noGrp="1"/>
          </p:cNvSpPr>
          <p:nvPr>
            <p:ph sz="half" idx="2"/>
          </p:nvPr>
        </p:nvSpPr>
        <p:spPr>
          <a:xfrm>
            <a:off x="553489" y="2440882"/>
            <a:ext cx="4376738"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5" name="Textplatzhalter 4"/>
          <p:cNvSpPr>
            <a:spLocks noGrp="1"/>
          </p:cNvSpPr>
          <p:nvPr>
            <p:ph type="body" sz="quarter" idx="3"/>
          </p:nvPr>
        </p:nvSpPr>
        <p:spPr>
          <a:xfrm>
            <a:off x="5090565" y="1801120"/>
            <a:ext cx="4378325" cy="639762"/>
          </a:xfrm>
        </p:spPr>
        <p:txBody>
          <a:bodyPr anchor="b"/>
          <a:lstStyle>
            <a:lvl1pPr marL="0" indent="0">
              <a:buNone/>
              <a:defRPr sz="2000" b="1"/>
            </a:lvl1pPr>
            <a:lvl2pPr marL="457171" indent="0">
              <a:buNone/>
              <a:defRPr sz="2000" b="1"/>
            </a:lvl2pPr>
            <a:lvl3pPr marL="914342" indent="0">
              <a:buNone/>
              <a:defRPr sz="1800" b="1"/>
            </a:lvl3pPr>
            <a:lvl4pPr marL="1371513" indent="0">
              <a:buNone/>
              <a:defRPr sz="1600" b="1"/>
            </a:lvl4pPr>
            <a:lvl5pPr marL="1828684" indent="0">
              <a:buNone/>
              <a:defRPr sz="1600" b="1"/>
            </a:lvl5pPr>
            <a:lvl6pPr marL="2285855" indent="0">
              <a:buNone/>
              <a:defRPr sz="1600" b="1"/>
            </a:lvl6pPr>
            <a:lvl7pPr marL="2743026" indent="0">
              <a:buNone/>
              <a:defRPr sz="1600" b="1"/>
            </a:lvl7pPr>
            <a:lvl8pPr marL="3200198" indent="0">
              <a:buNone/>
              <a:defRPr sz="1600" b="1"/>
            </a:lvl8pPr>
            <a:lvl9pPr marL="3657369" indent="0">
              <a:buNone/>
              <a:defRPr sz="1600" b="1"/>
            </a:lvl9pPr>
          </a:lstStyle>
          <a:p>
            <a:pPr lvl="0"/>
            <a:r>
              <a:rPr lang="en-US"/>
              <a:t>Click to edit Master text styles</a:t>
            </a:r>
          </a:p>
        </p:txBody>
      </p:sp>
      <p:sp>
        <p:nvSpPr>
          <p:cNvPr id="6" name="Inhaltsplatzhalter 5"/>
          <p:cNvSpPr>
            <a:spLocks noGrp="1"/>
          </p:cNvSpPr>
          <p:nvPr>
            <p:ph sz="quarter" idx="4"/>
          </p:nvPr>
        </p:nvSpPr>
        <p:spPr>
          <a:xfrm>
            <a:off x="5090565" y="2440882"/>
            <a:ext cx="4378325"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ußzeilenplatzhalter 8"/>
          <p:cNvSpPr>
            <a:spLocks noGrp="1"/>
          </p:cNvSpPr>
          <p:nvPr>
            <p:ph type="ftr" sz="quarter" idx="10"/>
          </p:nvPr>
        </p:nvSpPr>
        <p:spPr/>
        <p:txBody>
          <a:bodyPr/>
          <a:lstStyle/>
          <a:p>
            <a:pPr>
              <a:defRPr/>
            </a:pPr>
            <a:r>
              <a:rPr lang="de-CH"/>
              <a:t>Literature Review</a:t>
            </a:r>
          </a:p>
        </p:txBody>
      </p:sp>
      <p:sp>
        <p:nvSpPr>
          <p:cNvPr id="10" name="Foliennummernplatzhalter 9"/>
          <p:cNvSpPr>
            <a:spLocks noGrp="1"/>
          </p:cNvSpPr>
          <p:nvPr>
            <p:ph type="sldNum" sz="quarter" idx="11"/>
          </p:nvPr>
        </p:nvSpPr>
        <p:spPr/>
        <p:txBody>
          <a:bodyPr/>
          <a:lstStyle/>
          <a:p>
            <a:pPr>
              <a:defRPr/>
            </a:pPr>
            <a:fld id="{4624B55A-A37C-4A51-9A6C-C99BCD11B186}" type="slidenum">
              <a:rPr lang="de-CH" smtClean="0"/>
              <a:pPr>
                <a:defRPr/>
              </a:pPr>
              <a:t>‹#›</a:t>
            </a:fld>
            <a:endParaRPr lang="de-CH"/>
          </a:p>
        </p:txBody>
      </p:sp>
    </p:spTree>
    <p:extLst>
      <p:ext uri="{BB962C8B-B14F-4D97-AF65-F5344CB8AC3E}">
        <p14:creationId xmlns:p14="http://schemas.microsoft.com/office/powerpoint/2010/main" val="1447904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556955" y="608014"/>
            <a:ext cx="9075996" cy="1008062"/>
          </a:xfrm>
        </p:spPr>
        <p:txBody>
          <a:bodyPr/>
          <a:lstStyle/>
          <a:p>
            <a:r>
              <a:rPr lang="en-US"/>
              <a:t>Click to edit Master title style</a:t>
            </a:r>
            <a:endParaRPr lang="de-CH"/>
          </a:p>
        </p:txBody>
      </p:sp>
      <p:sp>
        <p:nvSpPr>
          <p:cNvPr id="5" name="Fußzeilenplatzhalter 4"/>
          <p:cNvSpPr>
            <a:spLocks noGrp="1"/>
          </p:cNvSpPr>
          <p:nvPr>
            <p:ph type="ftr" sz="quarter" idx="10"/>
          </p:nvPr>
        </p:nvSpPr>
        <p:spPr/>
        <p:txBody>
          <a:bodyPr/>
          <a:lstStyle/>
          <a:p>
            <a:pPr>
              <a:defRPr/>
            </a:pPr>
            <a:r>
              <a:rPr lang="de-CH"/>
              <a:t>Literature Review</a:t>
            </a:r>
          </a:p>
        </p:txBody>
      </p:sp>
      <p:sp>
        <p:nvSpPr>
          <p:cNvPr id="6" name="Foliennummernplatzhalter 5"/>
          <p:cNvSpPr>
            <a:spLocks noGrp="1"/>
          </p:cNvSpPr>
          <p:nvPr>
            <p:ph type="sldNum" sz="quarter" idx="11"/>
          </p:nvPr>
        </p:nvSpPr>
        <p:spPr/>
        <p:txBody>
          <a:bodyPr/>
          <a:lstStyle/>
          <a:p>
            <a:pPr>
              <a:defRPr/>
            </a:pPr>
            <a:fld id="{4BA0EB3B-FE37-4B11-B545-3DA0FED9506D}" type="slidenum">
              <a:rPr lang="de-CH" smtClean="0"/>
              <a:pPr>
                <a:defRPr/>
              </a:pPr>
              <a:t>‹#›</a:t>
            </a:fld>
            <a:endParaRPr lang="de-CH"/>
          </a:p>
        </p:txBody>
      </p:sp>
    </p:spTree>
    <p:extLst>
      <p:ext uri="{BB962C8B-B14F-4D97-AF65-F5344CB8AC3E}">
        <p14:creationId xmlns:p14="http://schemas.microsoft.com/office/powerpoint/2010/main" val="740864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4" name="Fußzeilenplatzhalter 3"/>
          <p:cNvSpPr>
            <a:spLocks noGrp="1"/>
          </p:cNvSpPr>
          <p:nvPr>
            <p:ph type="ftr" sz="quarter" idx="10"/>
          </p:nvPr>
        </p:nvSpPr>
        <p:spPr/>
        <p:txBody>
          <a:bodyPr/>
          <a:lstStyle/>
          <a:p>
            <a:pPr>
              <a:defRPr/>
            </a:pPr>
            <a:r>
              <a:rPr lang="de-CH"/>
              <a:t>Literature Review</a:t>
            </a:r>
          </a:p>
        </p:txBody>
      </p:sp>
      <p:sp>
        <p:nvSpPr>
          <p:cNvPr id="5" name="Foliennummernplatzhalter 4"/>
          <p:cNvSpPr>
            <a:spLocks noGrp="1"/>
          </p:cNvSpPr>
          <p:nvPr>
            <p:ph type="sldNum" sz="quarter" idx="11"/>
          </p:nvPr>
        </p:nvSpPr>
        <p:spPr/>
        <p:txBody>
          <a:bodyPr/>
          <a:lstStyle/>
          <a:p>
            <a:pPr>
              <a:defRPr/>
            </a:pPr>
            <a:fld id="{FDDC2185-B713-4802-B558-714FAA49A01E}" type="slidenum">
              <a:rPr lang="de-CH" smtClean="0"/>
              <a:pPr>
                <a:defRPr/>
              </a:pPr>
              <a:t>‹#›</a:t>
            </a:fld>
            <a:endParaRPr lang="de-CH"/>
          </a:p>
        </p:txBody>
      </p:sp>
    </p:spTree>
    <p:extLst>
      <p:ext uri="{BB962C8B-B14F-4D97-AF65-F5344CB8AC3E}">
        <p14:creationId xmlns:p14="http://schemas.microsoft.com/office/powerpoint/2010/main" val="1890100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556952" y="608014"/>
            <a:ext cx="9075997" cy="1008062"/>
          </a:xfrm>
        </p:spPr>
        <p:txBody>
          <a:bodyPr/>
          <a:lstStyle>
            <a:lvl1pPr>
              <a:defRPr>
                <a:solidFill>
                  <a:schemeClr val="tx2"/>
                </a:solidFill>
              </a:defRPr>
            </a:lvl1pPr>
          </a:lstStyle>
          <a:p>
            <a:r>
              <a:rPr lang="en-US"/>
              <a:t>Click to edit Master title style</a:t>
            </a:r>
            <a:endParaRPr lang="de-CH" dirty="0"/>
          </a:p>
        </p:txBody>
      </p:sp>
      <p:sp>
        <p:nvSpPr>
          <p:cNvPr id="5" name="Inhaltsplatzhalter 2"/>
          <p:cNvSpPr>
            <a:spLocks noGrp="1"/>
          </p:cNvSpPr>
          <p:nvPr>
            <p:ph sz="half" idx="1"/>
          </p:nvPr>
        </p:nvSpPr>
        <p:spPr>
          <a:xfrm>
            <a:off x="598516" y="1862052"/>
            <a:ext cx="8994371" cy="19285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6" name="Textplatzhalter 3"/>
          <p:cNvSpPr>
            <a:spLocks noGrp="1"/>
          </p:cNvSpPr>
          <p:nvPr>
            <p:ph type="body" sz="half" idx="2"/>
          </p:nvPr>
        </p:nvSpPr>
        <p:spPr>
          <a:xfrm>
            <a:off x="598517" y="4036179"/>
            <a:ext cx="9010996" cy="20154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7" name="Fußzeilenplatzhalter 6"/>
          <p:cNvSpPr>
            <a:spLocks noGrp="1"/>
          </p:cNvSpPr>
          <p:nvPr>
            <p:ph type="ftr" sz="quarter" idx="10"/>
          </p:nvPr>
        </p:nvSpPr>
        <p:spPr/>
        <p:txBody>
          <a:bodyPr/>
          <a:lstStyle/>
          <a:p>
            <a:pPr>
              <a:defRPr/>
            </a:pPr>
            <a:r>
              <a:rPr lang="de-CH"/>
              <a:t>Literature Review</a:t>
            </a:r>
            <a:endParaRPr lang="de-CH" dirty="0"/>
          </a:p>
        </p:txBody>
      </p:sp>
      <p:sp>
        <p:nvSpPr>
          <p:cNvPr id="8" name="Foliennummernplatzhalter 7"/>
          <p:cNvSpPr>
            <a:spLocks noGrp="1"/>
          </p:cNvSpPr>
          <p:nvPr>
            <p:ph type="sldNum" sz="quarter" idx="11"/>
          </p:nvPr>
        </p:nvSpPr>
        <p:spPr/>
        <p:txBody>
          <a:bodyPr/>
          <a:lstStyle/>
          <a:p>
            <a:pPr>
              <a:defRPr/>
            </a:pPr>
            <a:fld id="{B9E2695B-B3B5-4E96-995A-F632C3B7F55C}" type="slidenum">
              <a:rPr lang="de-CH" smtClean="0"/>
              <a:pPr>
                <a:defRPr/>
              </a:pPr>
              <a:t>‹#›</a:t>
            </a:fld>
            <a:endParaRPr lang="de-CH"/>
          </a:p>
        </p:txBody>
      </p:sp>
    </p:spTree>
    <p:extLst>
      <p:ext uri="{BB962C8B-B14F-4D97-AF65-F5344CB8AC3E}">
        <p14:creationId xmlns:p14="http://schemas.microsoft.com/office/powerpoint/2010/main" val="222456175"/>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9" name="Gruppieren 8"/>
          <p:cNvGrpSpPr/>
          <p:nvPr/>
        </p:nvGrpSpPr>
        <p:grpSpPr>
          <a:xfrm>
            <a:off x="18385" y="57969"/>
            <a:ext cx="636750" cy="754798"/>
            <a:chOff x="394943" y="-273329"/>
            <a:chExt cx="1368769" cy="1622527"/>
          </a:xfrm>
          <a:solidFill>
            <a:schemeClr val="bg1"/>
          </a:solidFill>
        </p:grpSpPr>
        <p:pic>
          <p:nvPicPr>
            <p:cNvPr id="11" name="Grafik 10"/>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61436" y="-273329"/>
              <a:ext cx="1239780" cy="1562622"/>
            </a:xfrm>
            <a:prstGeom prst="rect">
              <a:avLst/>
            </a:prstGeom>
            <a:grpFill/>
          </p:spPr>
        </p:pic>
        <p:sp>
          <p:nvSpPr>
            <p:cNvPr id="12" name="Freihandform 11"/>
            <p:cNvSpPr/>
            <p:nvPr userDrawn="1"/>
          </p:nvSpPr>
          <p:spPr>
            <a:xfrm>
              <a:off x="1063351" y="624659"/>
              <a:ext cx="700361" cy="724539"/>
            </a:xfrm>
            <a:custGeom>
              <a:avLst/>
              <a:gdLst>
                <a:gd name="connsiteX0" fmla="*/ 639536 w 682559"/>
                <a:gd name="connsiteY0" fmla="*/ 15644 h 715345"/>
                <a:gd name="connsiteX1" fmla="*/ 570480 w 682559"/>
                <a:gd name="connsiteY1" fmla="*/ 215669 h 715345"/>
                <a:gd name="connsiteX2" fmla="*/ 472849 w 682559"/>
                <a:gd name="connsiteY2" fmla="*/ 370451 h 715345"/>
                <a:gd name="connsiteX3" fmla="*/ 322830 w 682559"/>
                <a:gd name="connsiteY3" fmla="*/ 501419 h 715345"/>
                <a:gd name="connsiteX4" fmla="*/ 177574 w 682559"/>
                <a:gd name="connsiteY4" fmla="*/ 596669 h 715345"/>
                <a:gd name="connsiteX5" fmla="*/ 18030 w 682559"/>
                <a:gd name="connsiteY5" fmla="*/ 663344 h 715345"/>
                <a:gd name="connsiteX6" fmla="*/ 632393 w 682559"/>
                <a:gd name="connsiteY6" fmla="*/ 665726 h 715345"/>
                <a:gd name="connsiteX7" fmla="*/ 639536 w 682559"/>
                <a:gd name="connsiteY7" fmla="*/ 15644 h 715345"/>
                <a:gd name="connsiteX0" fmla="*/ 639536 w 658424"/>
                <a:gd name="connsiteY0" fmla="*/ 12331 h 674241"/>
                <a:gd name="connsiteX1" fmla="*/ 570480 w 658424"/>
                <a:gd name="connsiteY1" fmla="*/ 212356 h 674241"/>
                <a:gd name="connsiteX2" fmla="*/ 472849 w 658424"/>
                <a:gd name="connsiteY2" fmla="*/ 367138 h 674241"/>
                <a:gd name="connsiteX3" fmla="*/ 322830 w 658424"/>
                <a:gd name="connsiteY3" fmla="*/ 498106 h 674241"/>
                <a:gd name="connsiteX4" fmla="*/ 177574 w 658424"/>
                <a:gd name="connsiteY4" fmla="*/ 593356 h 674241"/>
                <a:gd name="connsiteX5" fmla="*/ 18030 w 658424"/>
                <a:gd name="connsiteY5" fmla="*/ 660031 h 674241"/>
                <a:gd name="connsiteX6" fmla="*/ 596674 w 658424"/>
                <a:gd name="connsiteY6" fmla="*/ 598120 h 674241"/>
                <a:gd name="connsiteX7" fmla="*/ 639536 w 658424"/>
                <a:gd name="connsiteY7" fmla="*/ 12331 h 674241"/>
                <a:gd name="connsiteX0" fmla="*/ 639536 w 639911"/>
                <a:gd name="connsiteY0" fmla="*/ 12331 h 666135"/>
                <a:gd name="connsiteX1" fmla="*/ 570480 w 639911"/>
                <a:gd name="connsiteY1" fmla="*/ 212356 h 666135"/>
                <a:gd name="connsiteX2" fmla="*/ 472849 w 639911"/>
                <a:gd name="connsiteY2" fmla="*/ 367138 h 666135"/>
                <a:gd name="connsiteX3" fmla="*/ 322830 w 639911"/>
                <a:gd name="connsiteY3" fmla="*/ 498106 h 666135"/>
                <a:gd name="connsiteX4" fmla="*/ 177574 w 639911"/>
                <a:gd name="connsiteY4" fmla="*/ 593356 h 666135"/>
                <a:gd name="connsiteX5" fmla="*/ 18030 w 639911"/>
                <a:gd name="connsiteY5" fmla="*/ 660031 h 666135"/>
                <a:gd name="connsiteX6" fmla="*/ 596674 w 639911"/>
                <a:gd name="connsiteY6" fmla="*/ 598120 h 666135"/>
                <a:gd name="connsiteX7" fmla="*/ 639536 w 639911"/>
                <a:gd name="connsiteY7" fmla="*/ 12331 h 666135"/>
                <a:gd name="connsiteX0" fmla="*/ 639536 w 639837"/>
                <a:gd name="connsiteY0" fmla="*/ 12331 h 666599"/>
                <a:gd name="connsiteX1" fmla="*/ 570480 w 639837"/>
                <a:gd name="connsiteY1" fmla="*/ 212356 h 666599"/>
                <a:gd name="connsiteX2" fmla="*/ 472849 w 639837"/>
                <a:gd name="connsiteY2" fmla="*/ 367138 h 666599"/>
                <a:gd name="connsiteX3" fmla="*/ 322830 w 639837"/>
                <a:gd name="connsiteY3" fmla="*/ 498106 h 666599"/>
                <a:gd name="connsiteX4" fmla="*/ 177574 w 639837"/>
                <a:gd name="connsiteY4" fmla="*/ 593356 h 666599"/>
                <a:gd name="connsiteX5" fmla="*/ 18030 w 639837"/>
                <a:gd name="connsiteY5" fmla="*/ 660031 h 666599"/>
                <a:gd name="connsiteX6" fmla="*/ 596674 w 639837"/>
                <a:gd name="connsiteY6" fmla="*/ 598120 h 666599"/>
                <a:gd name="connsiteX7" fmla="*/ 639536 w 639837"/>
                <a:gd name="connsiteY7" fmla="*/ 12331 h 666599"/>
                <a:gd name="connsiteX0" fmla="*/ 639536 w 640030"/>
                <a:gd name="connsiteY0" fmla="*/ 12331 h 666135"/>
                <a:gd name="connsiteX1" fmla="*/ 570480 w 640030"/>
                <a:gd name="connsiteY1" fmla="*/ 212356 h 666135"/>
                <a:gd name="connsiteX2" fmla="*/ 472849 w 640030"/>
                <a:gd name="connsiteY2" fmla="*/ 367138 h 666135"/>
                <a:gd name="connsiteX3" fmla="*/ 322830 w 640030"/>
                <a:gd name="connsiteY3" fmla="*/ 498106 h 666135"/>
                <a:gd name="connsiteX4" fmla="*/ 177574 w 640030"/>
                <a:gd name="connsiteY4" fmla="*/ 593356 h 666135"/>
                <a:gd name="connsiteX5" fmla="*/ 18030 w 640030"/>
                <a:gd name="connsiteY5" fmla="*/ 660031 h 666135"/>
                <a:gd name="connsiteX6" fmla="*/ 596674 w 640030"/>
                <a:gd name="connsiteY6" fmla="*/ 598120 h 666135"/>
                <a:gd name="connsiteX7" fmla="*/ 639536 w 640030"/>
                <a:gd name="connsiteY7" fmla="*/ 12331 h 666135"/>
                <a:gd name="connsiteX0" fmla="*/ 639536 w 659203"/>
                <a:gd name="connsiteY0" fmla="*/ 15897 h 705317"/>
                <a:gd name="connsiteX1" fmla="*/ 570480 w 659203"/>
                <a:gd name="connsiteY1" fmla="*/ 215922 h 705317"/>
                <a:gd name="connsiteX2" fmla="*/ 472849 w 659203"/>
                <a:gd name="connsiteY2" fmla="*/ 370704 h 705317"/>
                <a:gd name="connsiteX3" fmla="*/ 322830 w 659203"/>
                <a:gd name="connsiteY3" fmla="*/ 501672 h 705317"/>
                <a:gd name="connsiteX4" fmla="*/ 177574 w 659203"/>
                <a:gd name="connsiteY4" fmla="*/ 596922 h 705317"/>
                <a:gd name="connsiteX5" fmla="*/ 18030 w 659203"/>
                <a:gd name="connsiteY5" fmla="*/ 663597 h 705317"/>
                <a:gd name="connsiteX6" fmla="*/ 649061 w 659203"/>
                <a:gd name="connsiteY6" fmla="*/ 670742 h 705317"/>
                <a:gd name="connsiteX7" fmla="*/ 639536 w 659203"/>
                <a:gd name="connsiteY7" fmla="*/ 15897 h 705317"/>
                <a:gd name="connsiteX0" fmla="*/ 644005 w 700361"/>
                <a:gd name="connsiteY0" fmla="*/ 15897 h 724539"/>
                <a:gd name="connsiteX1" fmla="*/ 574949 w 700361"/>
                <a:gd name="connsiteY1" fmla="*/ 215922 h 724539"/>
                <a:gd name="connsiteX2" fmla="*/ 477318 w 700361"/>
                <a:gd name="connsiteY2" fmla="*/ 370704 h 724539"/>
                <a:gd name="connsiteX3" fmla="*/ 327299 w 700361"/>
                <a:gd name="connsiteY3" fmla="*/ 501672 h 724539"/>
                <a:gd name="connsiteX4" fmla="*/ 182043 w 700361"/>
                <a:gd name="connsiteY4" fmla="*/ 596922 h 724539"/>
                <a:gd name="connsiteX5" fmla="*/ 17737 w 700361"/>
                <a:gd name="connsiteY5" fmla="*/ 677884 h 724539"/>
                <a:gd name="connsiteX6" fmla="*/ 653530 w 700361"/>
                <a:gd name="connsiteY6" fmla="*/ 670742 h 724539"/>
                <a:gd name="connsiteX7" fmla="*/ 644005 w 700361"/>
                <a:gd name="connsiteY7" fmla="*/ 15897 h 724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0361" h="724539">
                  <a:moveTo>
                    <a:pt x="644005" y="15897"/>
                  </a:moveTo>
                  <a:cubicBezTo>
                    <a:pt x="630908" y="-59906"/>
                    <a:pt x="602730" y="156788"/>
                    <a:pt x="574949" y="215922"/>
                  </a:cubicBezTo>
                  <a:cubicBezTo>
                    <a:pt x="547168" y="275056"/>
                    <a:pt x="518593" y="323079"/>
                    <a:pt x="477318" y="370704"/>
                  </a:cubicBezTo>
                  <a:cubicBezTo>
                    <a:pt x="436043" y="418329"/>
                    <a:pt x="376511" y="463969"/>
                    <a:pt x="327299" y="501672"/>
                  </a:cubicBezTo>
                  <a:cubicBezTo>
                    <a:pt x="278087" y="539375"/>
                    <a:pt x="233637" y="567553"/>
                    <a:pt x="182043" y="596922"/>
                  </a:cubicBezTo>
                  <a:cubicBezTo>
                    <a:pt x="130449" y="626291"/>
                    <a:pt x="-58066" y="666374"/>
                    <a:pt x="17737" y="677884"/>
                  </a:cubicBezTo>
                  <a:cubicBezTo>
                    <a:pt x="93540" y="689394"/>
                    <a:pt x="549152" y="781073"/>
                    <a:pt x="653530" y="670742"/>
                  </a:cubicBezTo>
                  <a:cubicBezTo>
                    <a:pt x="757908" y="560411"/>
                    <a:pt x="657102" y="91700"/>
                    <a:pt x="644005" y="15897"/>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Freihandform 12"/>
            <p:cNvSpPr/>
            <p:nvPr userDrawn="1"/>
          </p:nvSpPr>
          <p:spPr>
            <a:xfrm flipH="1">
              <a:off x="394943" y="616727"/>
              <a:ext cx="700361" cy="726417"/>
            </a:xfrm>
            <a:custGeom>
              <a:avLst/>
              <a:gdLst>
                <a:gd name="connsiteX0" fmla="*/ 639536 w 682559"/>
                <a:gd name="connsiteY0" fmla="*/ 15644 h 715345"/>
                <a:gd name="connsiteX1" fmla="*/ 570480 w 682559"/>
                <a:gd name="connsiteY1" fmla="*/ 215669 h 715345"/>
                <a:gd name="connsiteX2" fmla="*/ 472849 w 682559"/>
                <a:gd name="connsiteY2" fmla="*/ 370451 h 715345"/>
                <a:gd name="connsiteX3" fmla="*/ 322830 w 682559"/>
                <a:gd name="connsiteY3" fmla="*/ 501419 h 715345"/>
                <a:gd name="connsiteX4" fmla="*/ 177574 w 682559"/>
                <a:gd name="connsiteY4" fmla="*/ 596669 h 715345"/>
                <a:gd name="connsiteX5" fmla="*/ 18030 w 682559"/>
                <a:gd name="connsiteY5" fmla="*/ 663344 h 715345"/>
                <a:gd name="connsiteX6" fmla="*/ 632393 w 682559"/>
                <a:gd name="connsiteY6" fmla="*/ 665726 h 715345"/>
                <a:gd name="connsiteX7" fmla="*/ 639536 w 682559"/>
                <a:gd name="connsiteY7" fmla="*/ 15644 h 715345"/>
                <a:gd name="connsiteX0" fmla="*/ 639536 w 658424"/>
                <a:gd name="connsiteY0" fmla="*/ 12331 h 674241"/>
                <a:gd name="connsiteX1" fmla="*/ 570480 w 658424"/>
                <a:gd name="connsiteY1" fmla="*/ 212356 h 674241"/>
                <a:gd name="connsiteX2" fmla="*/ 472849 w 658424"/>
                <a:gd name="connsiteY2" fmla="*/ 367138 h 674241"/>
                <a:gd name="connsiteX3" fmla="*/ 322830 w 658424"/>
                <a:gd name="connsiteY3" fmla="*/ 498106 h 674241"/>
                <a:gd name="connsiteX4" fmla="*/ 177574 w 658424"/>
                <a:gd name="connsiteY4" fmla="*/ 593356 h 674241"/>
                <a:gd name="connsiteX5" fmla="*/ 18030 w 658424"/>
                <a:gd name="connsiteY5" fmla="*/ 660031 h 674241"/>
                <a:gd name="connsiteX6" fmla="*/ 596674 w 658424"/>
                <a:gd name="connsiteY6" fmla="*/ 598120 h 674241"/>
                <a:gd name="connsiteX7" fmla="*/ 639536 w 658424"/>
                <a:gd name="connsiteY7" fmla="*/ 12331 h 674241"/>
                <a:gd name="connsiteX0" fmla="*/ 639536 w 639911"/>
                <a:gd name="connsiteY0" fmla="*/ 12331 h 666135"/>
                <a:gd name="connsiteX1" fmla="*/ 570480 w 639911"/>
                <a:gd name="connsiteY1" fmla="*/ 212356 h 666135"/>
                <a:gd name="connsiteX2" fmla="*/ 472849 w 639911"/>
                <a:gd name="connsiteY2" fmla="*/ 367138 h 666135"/>
                <a:gd name="connsiteX3" fmla="*/ 322830 w 639911"/>
                <a:gd name="connsiteY3" fmla="*/ 498106 h 666135"/>
                <a:gd name="connsiteX4" fmla="*/ 177574 w 639911"/>
                <a:gd name="connsiteY4" fmla="*/ 593356 h 666135"/>
                <a:gd name="connsiteX5" fmla="*/ 18030 w 639911"/>
                <a:gd name="connsiteY5" fmla="*/ 660031 h 666135"/>
                <a:gd name="connsiteX6" fmla="*/ 596674 w 639911"/>
                <a:gd name="connsiteY6" fmla="*/ 598120 h 666135"/>
                <a:gd name="connsiteX7" fmla="*/ 639536 w 639911"/>
                <a:gd name="connsiteY7" fmla="*/ 12331 h 666135"/>
                <a:gd name="connsiteX0" fmla="*/ 639536 w 639837"/>
                <a:gd name="connsiteY0" fmla="*/ 12331 h 666599"/>
                <a:gd name="connsiteX1" fmla="*/ 570480 w 639837"/>
                <a:gd name="connsiteY1" fmla="*/ 212356 h 666599"/>
                <a:gd name="connsiteX2" fmla="*/ 472849 w 639837"/>
                <a:gd name="connsiteY2" fmla="*/ 367138 h 666599"/>
                <a:gd name="connsiteX3" fmla="*/ 322830 w 639837"/>
                <a:gd name="connsiteY3" fmla="*/ 498106 h 666599"/>
                <a:gd name="connsiteX4" fmla="*/ 177574 w 639837"/>
                <a:gd name="connsiteY4" fmla="*/ 593356 h 666599"/>
                <a:gd name="connsiteX5" fmla="*/ 18030 w 639837"/>
                <a:gd name="connsiteY5" fmla="*/ 660031 h 666599"/>
                <a:gd name="connsiteX6" fmla="*/ 596674 w 639837"/>
                <a:gd name="connsiteY6" fmla="*/ 598120 h 666599"/>
                <a:gd name="connsiteX7" fmla="*/ 639536 w 639837"/>
                <a:gd name="connsiteY7" fmla="*/ 12331 h 666599"/>
                <a:gd name="connsiteX0" fmla="*/ 639536 w 640030"/>
                <a:gd name="connsiteY0" fmla="*/ 12331 h 666135"/>
                <a:gd name="connsiteX1" fmla="*/ 570480 w 640030"/>
                <a:gd name="connsiteY1" fmla="*/ 212356 h 666135"/>
                <a:gd name="connsiteX2" fmla="*/ 472849 w 640030"/>
                <a:gd name="connsiteY2" fmla="*/ 367138 h 666135"/>
                <a:gd name="connsiteX3" fmla="*/ 322830 w 640030"/>
                <a:gd name="connsiteY3" fmla="*/ 498106 h 666135"/>
                <a:gd name="connsiteX4" fmla="*/ 177574 w 640030"/>
                <a:gd name="connsiteY4" fmla="*/ 593356 h 666135"/>
                <a:gd name="connsiteX5" fmla="*/ 18030 w 640030"/>
                <a:gd name="connsiteY5" fmla="*/ 660031 h 666135"/>
                <a:gd name="connsiteX6" fmla="*/ 596674 w 640030"/>
                <a:gd name="connsiteY6" fmla="*/ 598120 h 666135"/>
                <a:gd name="connsiteX7" fmla="*/ 639536 w 640030"/>
                <a:gd name="connsiteY7" fmla="*/ 12331 h 666135"/>
                <a:gd name="connsiteX0" fmla="*/ 639536 w 659203"/>
                <a:gd name="connsiteY0" fmla="*/ 15897 h 705317"/>
                <a:gd name="connsiteX1" fmla="*/ 570480 w 659203"/>
                <a:gd name="connsiteY1" fmla="*/ 215922 h 705317"/>
                <a:gd name="connsiteX2" fmla="*/ 472849 w 659203"/>
                <a:gd name="connsiteY2" fmla="*/ 370704 h 705317"/>
                <a:gd name="connsiteX3" fmla="*/ 322830 w 659203"/>
                <a:gd name="connsiteY3" fmla="*/ 501672 h 705317"/>
                <a:gd name="connsiteX4" fmla="*/ 177574 w 659203"/>
                <a:gd name="connsiteY4" fmla="*/ 596922 h 705317"/>
                <a:gd name="connsiteX5" fmla="*/ 18030 w 659203"/>
                <a:gd name="connsiteY5" fmla="*/ 663597 h 705317"/>
                <a:gd name="connsiteX6" fmla="*/ 649061 w 659203"/>
                <a:gd name="connsiteY6" fmla="*/ 670742 h 705317"/>
                <a:gd name="connsiteX7" fmla="*/ 639536 w 659203"/>
                <a:gd name="connsiteY7" fmla="*/ 15897 h 705317"/>
                <a:gd name="connsiteX0" fmla="*/ 644005 w 700361"/>
                <a:gd name="connsiteY0" fmla="*/ 15897 h 724539"/>
                <a:gd name="connsiteX1" fmla="*/ 574949 w 700361"/>
                <a:gd name="connsiteY1" fmla="*/ 215922 h 724539"/>
                <a:gd name="connsiteX2" fmla="*/ 477318 w 700361"/>
                <a:gd name="connsiteY2" fmla="*/ 370704 h 724539"/>
                <a:gd name="connsiteX3" fmla="*/ 327299 w 700361"/>
                <a:gd name="connsiteY3" fmla="*/ 501672 h 724539"/>
                <a:gd name="connsiteX4" fmla="*/ 182043 w 700361"/>
                <a:gd name="connsiteY4" fmla="*/ 596922 h 724539"/>
                <a:gd name="connsiteX5" fmla="*/ 17737 w 700361"/>
                <a:gd name="connsiteY5" fmla="*/ 677884 h 724539"/>
                <a:gd name="connsiteX6" fmla="*/ 653530 w 700361"/>
                <a:gd name="connsiteY6" fmla="*/ 670742 h 724539"/>
                <a:gd name="connsiteX7" fmla="*/ 644005 w 700361"/>
                <a:gd name="connsiteY7" fmla="*/ 15897 h 724539"/>
                <a:gd name="connsiteX0" fmla="*/ 644005 w 700361"/>
                <a:gd name="connsiteY0" fmla="*/ 15834 h 724476"/>
                <a:gd name="connsiteX1" fmla="*/ 574949 w 700361"/>
                <a:gd name="connsiteY1" fmla="*/ 215859 h 724476"/>
                <a:gd name="connsiteX2" fmla="*/ 474937 w 700361"/>
                <a:gd name="connsiteY2" fmla="*/ 363497 h 724476"/>
                <a:gd name="connsiteX3" fmla="*/ 327299 w 700361"/>
                <a:gd name="connsiteY3" fmla="*/ 501609 h 724476"/>
                <a:gd name="connsiteX4" fmla="*/ 182043 w 700361"/>
                <a:gd name="connsiteY4" fmla="*/ 596859 h 724476"/>
                <a:gd name="connsiteX5" fmla="*/ 17737 w 700361"/>
                <a:gd name="connsiteY5" fmla="*/ 677821 h 724476"/>
                <a:gd name="connsiteX6" fmla="*/ 653530 w 700361"/>
                <a:gd name="connsiteY6" fmla="*/ 670679 h 724476"/>
                <a:gd name="connsiteX7" fmla="*/ 644005 w 700361"/>
                <a:gd name="connsiteY7" fmla="*/ 15834 h 724476"/>
                <a:gd name="connsiteX0" fmla="*/ 644005 w 700361"/>
                <a:gd name="connsiteY0" fmla="*/ 17775 h 726417"/>
                <a:gd name="connsiteX1" fmla="*/ 574949 w 700361"/>
                <a:gd name="connsiteY1" fmla="*/ 201131 h 726417"/>
                <a:gd name="connsiteX2" fmla="*/ 474937 w 700361"/>
                <a:gd name="connsiteY2" fmla="*/ 365438 h 726417"/>
                <a:gd name="connsiteX3" fmla="*/ 327299 w 700361"/>
                <a:gd name="connsiteY3" fmla="*/ 503550 h 726417"/>
                <a:gd name="connsiteX4" fmla="*/ 182043 w 700361"/>
                <a:gd name="connsiteY4" fmla="*/ 598800 h 726417"/>
                <a:gd name="connsiteX5" fmla="*/ 17737 w 700361"/>
                <a:gd name="connsiteY5" fmla="*/ 679762 h 726417"/>
                <a:gd name="connsiteX6" fmla="*/ 653530 w 700361"/>
                <a:gd name="connsiteY6" fmla="*/ 672620 h 726417"/>
                <a:gd name="connsiteX7" fmla="*/ 644005 w 700361"/>
                <a:gd name="connsiteY7" fmla="*/ 17775 h 7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0361" h="726417">
                  <a:moveTo>
                    <a:pt x="644005" y="17775"/>
                  </a:moveTo>
                  <a:cubicBezTo>
                    <a:pt x="630908" y="-60807"/>
                    <a:pt x="603127" y="143187"/>
                    <a:pt x="574949" y="201131"/>
                  </a:cubicBezTo>
                  <a:cubicBezTo>
                    <a:pt x="546771" y="259075"/>
                    <a:pt x="516212" y="315035"/>
                    <a:pt x="474937" y="365438"/>
                  </a:cubicBezTo>
                  <a:cubicBezTo>
                    <a:pt x="433662" y="415841"/>
                    <a:pt x="376115" y="464656"/>
                    <a:pt x="327299" y="503550"/>
                  </a:cubicBezTo>
                  <a:cubicBezTo>
                    <a:pt x="278483" y="542444"/>
                    <a:pt x="233637" y="569431"/>
                    <a:pt x="182043" y="598800"/>
                  </a:cubicBezTo>
                  <a:cubicBezTo>
                    <a:pt x="130449" y="628169"/>
                    <a:pt x="-58066" y="668252"/>
                    <a:pt x="17737" y="679762"/>
                  </a:cubicBezTo>
                  <a:cubicBezTo>
                    <a:pt x="93540" y="691272"/>
                    <a:pt x="549152" y="782951"/>
                    <a:pt x="653530" y="672620"/>
                  </a:cubicBezTo>
                  <a:cubicBezTo>
                    <a:pt x="757908" y="562289"/>
                    <a:pt x="657102" y="96357"/>
                    <a:pt x="644005" y="17775"/>
                  </a:cubicBez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1027" name="Rectangle 2"/>
          <p:cNvSpPr>
            <a:spLocks noGrp="1" noChangeArrowheads="1"/>
          </p:cNvSpPr>
          <p:nvPr>
            <p:ph type="title"/>
          </p:nvPr>
        </p:nvSpPr>
        <p:spPr bwMode="auto">
          <a:xfrm>
            <a:off x="587847" y="430786"/>
            <a:ext cx="8987629" cy="100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8" rIns="91434" bIns="45718" numCol="1" anchor="t" anchorCtr="0" compatLnSpc="1">
            <a:prstTxWarp prst="textNoShape">
              <a:avLst/>
            </a:prstTxWarp>
          </a:bodyPr>
          <a:lstStyle/>
          <a:p>
            <a:pPr lvl="0"/>
            <a:r>
              <a:rPr lang="de-CH" dirty="0"/>
              <a:t>Titelmasterformat durch Klicken bearbeiten</a:t>
            </a:r>
          </a:p>
        </p:txBody>
      </p:sp>
      <p:sp>
        <p:nvSpPr>
          <p:cNvPr id="1028" name="Rectangle 3"/>
          <p:cNvSpPr>
            <a:spLocks noGrp="1" noChangeArrowheads="1"/>
          </p:cNvSpPr>
          <p:nvPr>
            <p:ph type="body" idx="1"/>
          </p:nvPr>
        </p:nvSpPr>
        <p:spPr bwMode="auto">
          <a:xfrm>
            <a:off x="587847" y="1755302"/>
            <a:ext cx="8920342" cy="458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8" rIns="91434" bIns="45718" numCol="1" anchor="t" anchorCtr="0" compatLnSpc="1">
            <a:prstTxWarp prst="textNoShape">
              <a:avLst/>
            </a:prstTxWarp>
          </a:bodyPr>
          <a:lstStyle/>
          <a:p>
            <a:pPr lvl="0"/>
            <a:r>
              <a:rPr lang="de-CH" dirty="0"/>
              <a:t>Textmasterformate durch Klicken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1029" name="Rectangle 5"/>
          <p:cNvSpPr>
            <a:spLocks noGrp="1" noChangeArrowheads="1"/>
          </p:cNvSpPr>
          <p:nvPr>
            <p:ph type="ftr" sz="quarter" idx="3"/>
          </p:nvPr>
        </p:nvSpPr>
        <p:spPr bwMode="auto">
          <a:xfrm>
            <a:off x="2216151" y="6656456"/>
            <a:ext cx="5616575"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0" rIns="91434" bIns="0" numCol="1" anchor="ctr" anchorCtr="0" compatLnSpc="1">
            <a:prstTxWarp prst="textNoShape">
              <a:avLst/>
            </a:prstTxWarp>
          </a:bodyPr>
          <a:lstStyle>
            <a:lvl1pPr algn="ctr" eaLnBrk="0" hangingPunct="0">
              <a:defRPr sz="1000" smtClean="0">
                <a:solidFill>
                  <a:srgbClr val="808080"/>
                </a:solidFill>
                <a:latin typeface="Tahoma" charset="0"/>
              </a:defRPr>
            </a:lvl1pPr>
          </a:lstStyle>
          <a:p>
            <a:pPr>
              <a:defRPr/>
            </a:pPr>
            <a:r>
              <a:rPr lang="de-CH"/>
              <a:t>Literature Review</a:t>
            </a:r>
            <a:endParaRPr lang="de-CH" dirty="0"/>
          </a:p>
        </p:txBody>
      </p:sp>
      <p:sp>
        <p:nvSpPr>
          <p:cNvPr id="1030" name="Rectangle 6"/>
          <p:cNvSpPr>
            <a:spLocks noGrp="1" noChangeArrowheads="1"/>
          </p:cNvSpPr>
          <p:nvPr>
            <p:ph type="sldNum" sz="quarter" idx="4"/>
          </p:nvPr>
        </p:nvSpPr>
        <p:spPr bwMode="auto">
          <a:xfrm>
            <a:off x="8904289" y="6597650"/>
            <a:ext cx="1001712"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8" rIns="91434" bIns="45718" numCol="1" anchor="t" anchorCtr="0" compatLnSpc="1">
            <a:prstTxWarp prst="textNoShape">
              <a:avLst/>
            </a:prstTxWarp>
          </a:bodyPr>
          <a:lstStyle>
            <a:lvl1pPr algn="r">
              <a:defRPr sz="1200" smtClean="0">
                <a:solidFill>
                  <a:srgbClr val="808080"/>
                </a:solidFill>
              </a:defRPr>
            </a:lvl1pPr>
          </a:lstStyle>
          <a:p>
            <a:pPr>
              <a:defRPr/>
            </a:pPr>
            <a:fld id="{B9E2695B-B3B5-4E96-995A-F632C3B7F55C}" type="slidenum">
              <a:rPr lang="de-CH" smtClean="0"/>
              <a:pPr>
                <a:defRPr/>
              </a:pPr>
              <a:t>‹#›</a:t>
            </a:fld>
            <a:endParaRPr lang="de-CH"/>
          </a:p>
        </p:txBody>
      </p:sp>
      <p:graphicFrame>
        <p:nvGraphicFramePr>
          <p:cNvPr id="1035" name="Object 17"/>
          <p:cNvGraphicFramePr>
            <a:graphicFrameLocks noChangeAspect="1"/>
          </p:cNvGraphicFramePr>
          <p:nvPr>
            <p:extLst>
              <p:ext uri="{D42A27DB-BD31-4B8C-83A1-F6EECF244321}">
                <p14:modId xmlns:p14="http://schemas.microsoft.com/office/powerpoint/2010/main" val="1370878170"/>
              </p:ext>
            </p:extLst>
          </p:nvPr>
        </p:nvGraphicFramePr>
        <p:xfrm>
          <a:off x="12701" y="6417435"/>
          <a:ext cx="447675" cy="425450"/>
        </p:xfrm>
        <a:graphic>
          <a:graphicData uri="http://schemas.openxmlformats.org/presentationml/2006/ole">
            <mc:AlternateContent xmlns:mc="http://schemas.openxmlformats.org/markup-compatibility/2006">
              <mc:Choice xmlns:v="urn:schemas-microsoft-com:vml" Requires="v">
                <p:oleObj spid="_x0000_s1027" name="Clip" r:id="rId15" imgW="1333508" imgH="1266798" progId="MS_ClipArt_Gallery.5">
                  <p:embed/>
                </p:oleObj>
              </mc:Choice>
              <mc:Fallback>
                <p:oleObj name="Clip" r:id="rId15" imgW="1333508" imgH="1266798" progId="MS_ClipArt_Gallery.5">
                  <p:embed/>
                  <p:pic>
                    <p:nvPicPr>
                      <p:cNvPr id="1035" name="Object 1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701" y="6417435"/>
                        <a:ext cx="447675" cy="425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36" name="Text Box 18"/>
          <p:cNvSpPr txBox="1">
            <a:spLocks noChangeArrowheads="1"/>
          </p:cNvSpPr>
          <p:nvPr/>
        </p:nvSpPr>
        <p:spPr bwMode="auto">
          <a:xfrm>
            <a:off x="324001" y="6447683"/>
            <a:ext cx="1785730" cy="400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4" tIns="45718" rIns="91434" bIns="4571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a:r>
              <a:rPr lang="de-DE" sz="1000" dirty="0">
                <a:solidFill>
                  <a:srgbClr val="808080"/>
                </a:solidFill>
              </a:rPr>
              <a:t>Prof. Dr. Knut Hinkelmann</a:t>
            </a:r>
            <a:br>
              <a:rPr lang="de-DE" sz="1000" dirty="0">
                <a:solidFill>
                  <a:srgbClr val="808080"/>
                </a:solidFill>
              </a:rPr>
            </a:br>
            <a:r>
              <a:rPr lang="de-DE" sz="1000" dirty="0">
                <a:solidFill>
                  <a:srgbClr val="808080"/>
                </a:solidFill>
              </a:rPr>
              <a:t>knut.hinkelmann@fhnw.ch</a:t>
            </a:r>
          </a:p>
        </p:txBody>
      </p:sp>
    </p:spTree>
    <p:extLst>
      <p:ext uri="{BB962C8B-B14F-4D97-AF65-F5344CB8AC3E}">
        <p14:creationId xmlns:p14="http://schemas.microsoft.com/office/powerpoint/2010/main" val="165127639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71" r:id="rId10"/>
    <p:sldLayoutId id="2147483672" r:id="rId11"/>
  </p:sldLayoutIdLst>
  <p:hf hdr="0" dt="0"/>
  <p:txStyles>
    <p:titleStyle>
      <a:lvl1pPr algn="l" rtl="0" eaLnBrk="1" fontAlgn="base" hangingPunct="1">
        <a:spcBef>
          <a:spcPct val="0"/>
        </a:spcBef>
        <a:spcAft>
          <a:spcPct val="0"/>
        </a:spcAft>
        <a:defRPr sz="2800" b="0" i="1">
          <a:solidFill>
            <a:schemeClr val="tx2"/>
          </a:solidFill>
          <a:latin typeface="+mj-lt"/>
          <a:ea typeface="+mj-ea"/>
          <a:cs typeface="+mj-cs"/>
        </a:defRPr>
      </a:lvl1pPr>
      <a:lvl2pPr algn="l" rtl="0" eaLnBrk="1" fontAlgn="base" hangingPunct="1">
        <a:spcBef>
          <a:spcPct val="0"/>
        </a:spcBef>
        <a:spcAft>
          <a:spcPct val="0"/>
        </a:spcAft>
        <a:defRPr sz="2800" b="1">
          <a:solidFill>
            <a:schemeClr val="accent2"/>
          </a:solidFill>
          <a:latin typeface="Arial" charset="0"/>
        </a:defRPr>
      </a:lvl2pPr>
      <a:lvl3pPr algn="l" rtl="0" eaLnBrk="1" fontAlgn="base" hangingPunct="1">
        <a:spcBef>
          <a:spcPct val="0"/>
        </a:spcBef>
        <a:spcAft>
          <a:spcPct val="0"/>
        </a:spcAft>
        <a:defRPr sz="2800" b="1">
          <a:solidFill>
            <a:schemeClr val="accent2"/>
          </a:solidFill>
          <a:latin typeface="Arial" charset="0"/>
        </a:defRPr>
      </a:lvl3pPr>
      <a:lvl4pPr algn="l" rtl="0" eaLnBrk="1" fontAlgn="base" hangingPunct="1">
        <a:spcBef>
          <a:spcPct val="0"/>
        </a:spcBef>
        <a:spcAft>
          <a:spcPct val="0"/>
        </a:spcAft>
        <a:defRPr sz="2800" b="1">
          <a:solidFill>
            <a:schemeClr val="accent2"/>
          </a:solidFill>
          <a:latin typeface="Arial" charset="0"/>
        </a:defRPr>
      </a:lvl4pPr>
      <a:lvl5pPr algn="l" rtl="0" eaLnBrk="1" fontAlgn="base" hangingPunct="1">
        <a:spcBef>
          <a:spcPct val="0"/>
        </a:spcBef>
        <a:spcAft>
          <a:spcPct val="0"/>
        </a:spcAft>
        <a:defRPr sz="2800" b="1">
          <a:solidFill>
            <a:schemeClr val="accent2"/>
          </a:solidFill>
          <a:latin typeface="Arial" charset="0"/>
        </a:defRPr>
      </a:lvl5pPr>
      <a:lvl6pPr marL="457171" algn="l" rtl="0" eaLnBrk="1" fontAlgn="base" hangingPunct="1">
        <a:spcBef>
          <a:spcPct val="0"/>
        </a:spcBef>
        <a:spcAft>
          <a:spcPct val="0"/>
        </a:spcAft>
        <a:defRPr sz="2800" b="1">
          <a:solidFill>
            <a:schemeClr val="accent2"/>
          </a:solidFill>
          <a:latin typeface="Arial" charset="0"/>
        </a:defRPr>
      </a:lvl6pPr>
      <a:lvl7pPr marL="914342" algn="l" rtl="0" eaLnBrk="1" fontAlgn="base" hangingPunct="1">
        <a:spcBef>
          <a:spcPct val="0"/>
        </a:spcBef>
        <a:spcAft>
          <a:spcPct val="0"/>
        </a:spcAft>
        <a:defRPr sz="2800" b="1">
          <a:solidFill>
            <a:schemeClr val="accent2"/>
          </a:solidFill>
          <a:latin typeface="Arial" charset="0"/>
        </a:defRPr>
      </a:lvl7pPr>
      <a:lvl8pPr marL="1371513" algn="l" rtl="0" eaLnBrk="1" fontAlgn="base" hangingPunct="1">
        <a:spcBef>
          <a:spcPct val="0"/>
        </a:spcBef>
        <a:spcAft>
          <a:spcPct val="0"/>
        </a:spcAft>
        <a:defRPr sz="2800" b="1">
          <a:solidFill>
            <a:schemeClr val="accent2"/>
          </a:solidFill>
          <a:latin typeface="Arial" charset="0"/>
        </a:defRPr>
      </a:lvl8pPr>
      <a:lvl9pPr marL="1828684" algn="l" rtl="0" eaLnBrk="1" fontAlgn="base" hangingPunct="1">
        <a:spcBef>
          <a:spcPct val="0"/>
        </a:spcBef>
        <a:spcAft>
          <a:spcPct val="0"/>
        </a:spcAft>
        <a:defRPr sz="2800" b="1">
          <a:solidFill>
            <a:schemeClr val="accent2"/>
          </a:solidFill>
          <a:latin typeface="Arial" charset="0"/>
        </a:defRPr>
      </a:lvl9pPr>
    </p:titleStyle>
    <p:bodyStyle>
      <a:lvl1pPr marL="342879" indent="-342879" algn="l" rtl="0" eaLnBrk="1" fontAlgn="base" hangingPunct="1">
        <a:spcBef>
          <a:spcPct val="50000"/>
        </a:spcBef>
        <a:spcAft>
          <a:spcPct val="0"/>
        </a:spcAft>
        <a:buFont typeface="Arial" charset="0"/>
        <a:buChar char="■"/>
        <a:defRPr sz="2400">
          <a:solidFill>
            <a:schemeClr val="tx1"/>
          </a:solidFill>
          <a:latin typeface="+mn-lt"/>
          <a:ea typeface="+mn-ea"/>
          <a:cs typeface="+mn-cs"/>
        </a:defRPr>
      </a:lvl1pPr>
      <a:lvl2pPr marL="742903" indent="-285732" algn="l" rtl="0" eaLnBrk="1" fontAlgn="base" hangingPunct="1">
        <a:spcBef>
          <a:spcPct val="30000"/>
        </a:spcBef>
        <a:spcAft>
          <a:spcPct val="0"/>
        </a:spcAft>
        <a:buFont typeface="Arial" charset="0"/>
        <a:buChar char="♦"/>
        <a:defRPr sz="2400">
          <a:solidFill>
            <a:schemeClr val="tx1"/>
          </a:solidFill>
          <a:latin typeface="+mn-lt"/>
        </a:defRPr>
      </a:lvl2pPr>
      <a:lvl3pPr marL="1142928" indent="-228586" algn="l" rtl="0" eaLnBrk="1" fontAlgn="base" hangingPunct="1">
        <a:spcBef>
          <a:spcPct val="20000"/>
        </a:spcBef>
        <a:spcAft>
          <a:spcPct val="0"/>
        </a:spcAft>
        <a:buFont typeface="Arial" charset="0"/>
        <a:buChar char="●"/>
        <a:defRPr sz="2200">
          <a:solidFill>
            <a:schemeClr val="tx1"/>
          </a:solidFill>
          <a:latin typeface="+mn-lt"/>
        </a:defRPr>
      </a:lvl3pPr>
      <a:lvl4pPr marL="1600099" indent="-228586" algn="l" rtl="0" eaLnBrk="1" fontAlgn="base" hangingPunct="1">
        <a:spcBef>
          <a:spcPct val="20000"/>
        </a:spcBef>
        <a:spcAft>
          <a:spcPct val="0"/>
        </a:spcAft>
        <a:buChar char="–"/>
        <a:defRPr sz="2200">
          <a:solidFill>
            <a:schemeClr val="tx1"/>
          </a:solidFill>
          <a:latin typeface="+mn-lt"/>
        </a:defRPr>
      </a:lvl4pPr>
      <a:lvl5pPr marL="2057270" indent="-228586" algn="l" rtl="0" eaLnBrk="1" fontAlgn="base" hangingPunct="1">
        <a:spcBef>
          <a:spcPct val="20000"/>
        </a:spcBef>
        <a:spcAft>
          <a:spcPct val="0"/>
        </a:spcAft>
        <a:buChar char="-"/>
        <a:defRPr sz="2200">
          <a:solidFill>
            <a:schemeClr val="tx1"/>
          </a:solidFill>
          <a:latin typeface="+mn-lt"/>
        </a:defRPr>
      </a:lvl5pPr>
      <a:lvl6pPr marL="2514441" indent="-228586" algn="l" rtl="0" eaLnBrk="1" fontAlgn="base" hangingPunct="1">
        <a:spcBef>
          <a:spcPct val="20000"/>
        </a:spcBef>
        <a:spcAft>
          <a:spcPct val="0"/>
        </a:spcAft>
        <a:buChar char="-"/>
        <a:defRPr sz="2000">
          <a:solidFill>
            <a:schemeClr val="tx1"/>
          </a:solidFill>
          <a:latin typeface="+mn-lt"/>
        </a:defRPr>
      </a:lvl6pPr>
      <a:lvl7pPr marL="2971612" indent="-228586" algn="l" rtl="0" eaLnBrk="1" fontAlgn="base" hangingPunct="1">
        <a:spcBef>
          <a:spcPct val="20000"/>
        </a:spcBef>
        <a:spcAft>
          <a:spcPct val="0"/>
        </a:spcAft>
        <a:buChar char="-"/>
        <a:defRPr sz="2000">
          <a:solidFill>
            <a:schemeClr val="tx1"/>
          </a:solidFill>
          <a:latin typeface="+mn-lt"/>
        </a:defRPr>
      </a:lvl7pPr>
      <a:lvl8pPr marL="3428783" indent="-228586" algn="l" rtl="0" eaLnBrk="1" fontAlgn="base" hangingPunct="1">
        <a:spcBef>
          <a:spcPct val="20000"/>
        </a:spcBef>
        <a:spcAft>
          <a:spcPct val="0"/>
        </a:spcAft>
        <a:buChar char="-"/>
        <a:defRPr sz="2000">
          <a:solidFill>
            <a:schemeClr val="tx1"/>
          </a:solidFill>
          <a:latin typeface="+mn-lt"/>
        </a:defRPr>
      </a:lvl8pPr>
      <a:lvl9pPr marL="3885954" indent="-228586" algn="l" rtl="0" eaLnBrk="1" fontAlgn="base" hangingPunct="1">
        <a:spcBef>
          <a:spcPct val="20000"/>
        </a:spcBef>
        <a:spcAft>
          <a:spcPct val="0"/>
        </a:spcAft>
        <a:buChar char="-"/>
        <a:defRPr sz="2000">
          <a:solidFill>
            <a:schemeClr val="tx1"/>
          </a:solidFill>
          <a:latin typeface="+mn-lt"/>
        </a:defRPr>
      </a:lvl9pPr>
    </p:bodyStyle>
    <p:otherStyle>
      <a:defPPr>
        <a:defRPr lang="de-DE"/>
      </a:defPPr>
      <a:lvl1pPr marL="0" algn="l" defTabSz="914342" rtl="0" eaLnBrk="1" latinLnBrk="0" hangingPunct="1">
        <a:defRPr sz="1800" kern="1200">
          <a:solidFill>
            <a:schemeClr val="tx1"/>
          </a:solidFill>
          <a:latin typeface="+mn-lt"/>
          <a:ea typeface="+mn-ea"/>
          <a:cs typeface="+mn-cs"/>
        </a:defRPr>
      </a:lvl1pPr>
      <a:lvl2pPr marL="457171" algn="l" defTabSz="914342" rtl="0" eaLnBrk="1" latinLnBrk="0" hangingPunct="1">
        <a:defRPr sz="1800" kern="1200">
          <a:solidFill>
            <a:schemeClr val="tx1"/>
          </a:solidFill>
          <a:latin typeface="+mn-lt"/>
          <a:ea typeface="+mn-ea"/>
          <a:cs typeface="+mn-cs"/>
        </a:defRPr>
      </a:lvl2pPr>
      <a:lvl3pPr marL="914342" algn="l" defTabSz="914342" rtl="0" eaLnBrk="1" latinLnBrk="0" hangingPunct="1">
        <a:defRPr sz="1800" kern="1200">
          <a:solidFill>
            <a:schemeClr val="tx1"/>
          </a:solidFill>
          <a:latin typeface="+mn-lt"/>
          <a:ea typeface="+mn-ea"/>
          <a:cs typeface="+mn-cs"/>
        </a:defRPr>
      </a:lvl3pPr>
      <a:lvl4pPr marL="1371513" algn="l" defTabSz="914342" rtl="0" eaLnBrk="1" latinLnBrk="0" hangingPunct="1">
        <a:defRPr sz="1800" kern="1200">
          <a:solidFill>
            <a:schemeClr val="tx1"/>
          </a:solidFill>
          <a:latin typeface="+mn-lt"/>
          <a:ea typeface="+mn-ea"/>
          <a:cs typeface="+mn-cs"/>
        </a:defRPr>
      </a:lvl4pPr>
      <a:lvl5pPr marL="1828684" algn="l" defTabSz="914342" rtl="0" eaLnBrk="1" latinLnBrk="0" hangingPunct="1">
        <a:defRPr sz="1800" kern="1200">
          <a:solidFill>
            <a:schemeClr val="tx1"/>
          </a:solidFill>
          <a:latin typeface="+mn-lt"/>
          <a:ea typeface="+mn-ea"/>
          <a:cs typeface="+mn-cs"/>
        </a:defRPr>
      </a:lvl5pPr>
      <a:lvl6pPr marL="2285855" algn="l" defTabSz="914342" rtl="0" eaLnBrk="1" latinLnBrk="0" hangingPunct="1">
        <a:defRPr sz="1800" kern="1200">
          <a:solidFill>
            <a:schemeClr val="tx1"/>
          </a:solidFill>
          <a:latin typeface="+mn-lt"/>
          <a:ea typeface="+mn-ea"/>
          <a:cs typeface="+mn-cs"/>
        </a:defRPr>
      </a:lvl6pPr>
      <a:lvl7pPr marL="2743026" algn="l" defTabSz="914342" rtl="0" eaLnBrk="1" latinLnBrk="0" hangingPunct="1">
        <a:defRPr sz="1800" kern="1200">
          <a:solidFill>
            <a:schemeClr val="tx1"/>
          </a:solidFill>
          <a:latin typeface="+mn-lt"/>
          <a:ea typeface="+mn-ea"/>
          <a:cs typeface="+mn-cs"/>
        </a:defRPr>
      </a:lvl7pPr>
      <a:lvl8pPr marL="3200198" algn="l" defTabSz="914342" rtl="0" eaLnBrk="1" latinLnBrk="0" hangingPunct="1">
        <a:defRPr sz="1800" kern="1200">
          <a:solidFill>
            <a:schemeClr val="tx1"/>
          </a:solidFill>
          <a:latin typeface="+mn-lt"/>
          <a:ea typeface="+mn-ea"/>
          <a:cs typeface="+mn-cs"/>
        </a:defRPr>
      </a:lvl8pPr>
      <a:lvl9pPr marL="3657369" algn="l" defTabSz="91434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youtube.com/watch?v=CyXT3okiRj8" TargetMode="External"/><Relationship Id="rId1" Type="http://schemas.openxmlformats.org/officeDocument/2006/relationships/slideLayout" Target="../slideLayouts/slideLayout7.xml"/><Relationship Id="rId4" Type="http://schemas.openxmlformats.org/officeDocument/2006/relationships/hyperlink" Target="https://www.youtube.com/watch?v=2XURGhDGYD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hyperlink" Target="https://www.youtube.com/watch?v=CyXT3okiRj8"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hyperlink" Target="https://www.youtube.com/watch?v=2XURGhDGYDg" TargetMode="Externa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E7Laol_ALeU" TargetMode="External"/><Relationship Id="rId2" Type="http://schemas.openxmlformats.org/officeDocument/2006/relationships/hyperlink" Target="http://www.education.ex.ac.uk/dll/studyskills/harvard_referencing.htm" TargetMode="External"/><Relationship Id="rId1" Type="http://schemas.openxmlformats.org/officeDocument/2006/relationships/slideLayout" Target="../slideLayouts/slideLayout3.xml"/><Relationship Id="rId4" Type="http://schemas.openxmlformats.org/officeDocument/2006/relationships/hyperlink" Target="https://www.youtube.com/watch?v=1bYc33Bp-Yk"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library.aru.ac.uk/referencing/files/QuickHarvardGuide2019.pdf" TargetMode="External"/><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hyperlink" Target="https://library.aru.ac.uk/referencing/files/QuickHarvardGuide2019.pdf" TargetMode="External"/><Relationship Id="rId2" Type="http://schemas.openxmlformats.org/officeDocument/2006/relationships/image" Target="../media/image10.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21679" y="3186691"/>
            <a:ext cx="8439231" cy="1150938"/>
          </a:xfrm>
        </p:spPr>
        <p:txBody>
          <a:bodyPr/>
          <a:lstStyle/>
          <a:p>
            <a:r>
              <a:rPr lang="de-CH" dirty="0"/>
              <a:t>3.3 </a:t>
            </a:r>
            <a:r>
              <a:rPr lang="de-CH" dirty="0" err="1"/>
              <a:t>Referencing</a:t>
            </a:r>
            <a:r>
              <a:rPr lang="de-CH" dirty="0"/>
              <a:t> </a:t>
            </a:r>
            <a:r>
              <a:rPr lang="de-CH" dirty="0" err="1"/>
              <a:t>Literature</a:t>
            </a:r>
            <a:endParaRPr lang="de-CH" dirty="0"/>
          </a:p>
        </p:txBody>
      </p:sp>
      <p:sp>
        <p:nvSpPr>
          <p:cNvPr id="6" name="Subtitle 5">
            <a:extLst>
              <a:ext uri="{FF2B5EF4-FFF2-40B4-BE49-F238E27FC236}">
                <a16:creationId xmlns:a16="http://schemas.microsoft.com/office/drawing/2014/main" id="{64ED11E2-7118-4AA6-B369-BC094D2853A8}"/>
              </a:ext>
            </a:extLst>
          </p:cNvPr>
          <p:cNvSpPr>
            <a:spLocks noGrp="1"/>
          </p:cNvSpPr>
          <p:nvPr>
            <p:ph type="subTitle" idx="1"/>
          </p:nvPr>
        </p:nvSpPr>
        <p:spPr/>
        <p:txBody>
          <a:bodyPr/>
          <a:lstStyle/>
          <a:p>
            <a:r>
              <a:rPr lang="de-CH" dirty="0"/>
              <a:t>Knut Hinkelmann</a:t>
            </a:r>
            <a:endParaRPr lang="en-150" dirty="0"/>
          </a:p>
        </p:txBody>
      </p:sp>
      <p:sp>
        <p:nvSpPr>
          <p:cNvPr id="4" name="Fußzeilenplatzhalter 3"/>
          <p:cNvSpPr>
            <a:spLocks noGrp="1"/>
          </p:cNvSpPr>
          <p:nvPr>
            <p:ph type="ftr" sz="quarter" idx="4294967295"/>
          </p:nvPr>
        </p:nvSpPr>
        <p:spPr>
          <a:xfrm>
            <a:off x="4289425" y="6656388"/>
            <a:ext cx="5616575" cy="196850"/>
          </a:xfrm>
        </p:spPr>
        <p:txBody>
          <a:bodyPr/>
          <a:lstStyle/>
          <a:p>
            <a:pPr>
              <a:defRPr/>
            </a:pPr>
            <a:r>
              <a:rPr lang="de-CH"/>
              <a:t>Literature Review</a:t>
            </a:r>
          </a:p>
        </p:txBody>
      </p:sp>
      <p:sp>
        <p:nvSpPr>
          <p:cNvPr id="5" name="Foliennummernplatzhalter 4"/>
          <p:cNvSpPr>
            <a:spLocks noGrp="1"/>
          </p:cNvSpPr>
          <p:nvPr>
            <p:ph type="sldNum" sz="quarter" idx="4294967295"/>
          </p:nvPr>
        </p:nvSpPr>
        <p:spPr>
          <a:xfrm>
            <a:off x="8904288" y="6597650"/>
            <a:ext cx="1001712" cy="260350"/>
          </a:xfrm>
        </p:spPr>
        <p:txBody>
          <a:bodyPr/>
          <a:lstStyle/>
          <a:p>
            <a:pPr>
              <a:defRPr/>
            </a:pPr>
            <a:fld id="{656AA830-5B22-4FD1-8332-92297EF5C2C2}" type="slidenum">
              <a:rPr lang="de-CH" smtClean="0"/>
              <a:pPr>
                <a:defRPr/>
              </a:pPr>
              <a:t>1</a:t>
            </a:fld>
            <a:endParaRPr lang="de-CH"/>
          </a:p>
        </p:txBody>
      </p:sp>
    </p:spTree>
    <p:extLst>
      <p:ext uri="{BB962C8B-B14F-4D97-AF65-F5344CB8AC3E}">
        <p14:creationId xmlns:p14="http://schemas.microsoft.com/office/powerpoint/2010/main" val="2616964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2A45A84-D85C-4360-854D-4FD5B56FCF13}"/>
              </a:ext>
            </a:extLst>
          </p:cNvPr>
          <p:cNvSpPr>
            <a:spLocks noGrp="1"/>
          </p:cNvSpPr>
          <p:nvPr>
            <p:ph type="ctrTitle"/>
          </p:nvPr>
        </p:nvSpPr>
        <p:spPr/>
        <p:txBody>
          <a:bodyPr/>
          <a:lstStyle/>
          <a:p>
            <a:r>
              <a:rPr lang="de-CH" dirty="0"/>
              <a:t>In-text </a:t>
            </a:r>
            <a:r>
              <a:rPr lang="de-CH" dirty="0" err="1"/>
              <a:t>Referencing</a:t>
            </a:r>
            <a:endParaRPr lang="en-150" dirty="0"/>
          </a:p>
        </p:txBody>
      </p:sp>
      <p:sp>
        <p:nvSpPr>
          <p:cNvPr id="7" name="Subtitle 6">
            <a:extLst>
              <a:ext uri="{FF2B5EF4-FFF2-40B4-BE49-F238E27FC236}">
                <a16:creationId xmlns:a16="http://schemas.microsoft.com/office/drawing/2014/main" id="{6AEBB9EC-F88F-424F-B605-D5055A6786C7}"/>
              </a:ext>
            </a:extLst>
          </p:cNvPr>
          <p:cNvSpPr>
            <a:spLocks noGrp="1"/>
          </p:cNvSpPr>
          <p:nvPr>
            <p:ph type="subTitle" idx="1"/>
          </p:nvPr>
        </p:nvSpPr>
        <p:spPr/>
        <p:txBody>
          <a:bodyPr/>
          <a:lstStyle/>
          <a:p>
            <a:endParaRPr lang="en-150"/>
          </a:p>
        </p:txBody>
      </p:sp>
      <p:sp>
        <p:nvSpPr>
          <p:cNvPr id="3" name="Slide Number Placeholder 2">
            <a:extLst>
              <a:ext uri="{FF2B5EF4-FFF2-40B4-BE49-F238E27FC236}">
                <a16:creationId xmlns:a16="http://schemas.microsoft.com/office/drawing/2014/main" id="{C690D70F-B1F7-4CCE-8063-5ACE7A1AC469}"/>
              </a:ext>
            </a:extLst>
          </p:cNvPr>
          <p:cNvSpPr>
            <a:spLocks noGrp="1"/>
          </p:cNvSpPr>
          <p:nvPr>
            <p:ph type="sldNum" sz="quarter" idx="4294967295"/>
          </p:nvPr>
        </p:nvSpPr>
        <p:spPr>
          <a:xfrm>
            <a:off x="8904288" y="6597650"/>
            <a:ext cx="1001712" cy="260350"/>
          </a:xfrm>
        </p:spPr>
        <p:txBody>
          <a:bodyPr/>
          <a:lstStyle/>
          <a:p>
            <a:pPr>
              <a:defRPr/>
            </a:pPr>
            <a:fld id="{76814F6B-5CA2-4108-9209-AAAC5359EABA}" type="slidenum">
              <a:rPr lang="de-CH" smtClean="0"/>
              <a:pPr>
                <a:defRPr/>
              </a:pPr>
              <a:t>10</a:t>
            </a:fld>
            <a:endParaRPr lang="de-CH"/>
          </a:p>
        </p:txBody>
      </p:sp>
      <p:sp>
        <p:nvSpPr>
          <p:cNvPr id="4" name="Footer Placeholder 3">
            <a:extLst>
              <a:ext uri="{FF2B5EF4-FFF2-40B4-BE49-F238E27FC236}">
                <a16:creationId xmlns:a16="http://schemas.microsoft.com/office/drawing/2014/main" id="{A5437279-70E7-4AD1-987B-CA7FBDDCF8DE}"/>
              </a:ext>
            </a:extLst>
          </p:cNvPr>
          <p:cNvSpPr>
            <a:spLocks noGrp="1"/>
          </p:cNvSpPr>
          <p:nvPr>
            <p:ph type="ftr" sz="quarter" idx="4294967295"/>
          </p:nvPr>
        </p:nvSpPr>
        <p:spPr>
          <a:xfrm>
            <a:off x="4289425" y="6656388"/>
            <a:ext cx="5616575" cy="196850"/>
          </a:xfrm>
        </p:spPr>
        <p:txBody>
          <a:bodyPr/>
          <a:lstStyle/>
          <a:p>
            <a:pPr>
              <a:defRPr/>
            </a:pPr>
            <a:r>
              <a:rPr lang="de-CH"/>
              <a:t>Literature Review</a:t>
            </a:r>
          </a:p>
        </p:txBody>
      </p:sp>
    </p:spTree>
    <p:extLst>
      <p:ext uri="{BB962C8B-B14F-4D97-AF65-F5344CB8AC3E}">
        <p14:creationId xmlns:p14="http://schemas.microsoft.com/office/powerpoint/2010/main" val="3205120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30394" y="1252660"/>
            <a:ext cx="9119758" cy="4704521"/>
          </a:xfrm>
        </p:spPr>
        <p:txBody>
          <a:bodyPr/>
          <a:lstStyle/>
          <a:p>
            <a:r>
              <a:rPr lang="en-US" sz="2200" dirty="0" err="1"/>
              <a:t>Intext</a:t>
            </a:r>
            <a:r>
              <a:rPr lang="en-US" sz="2200" dirty="0"/>
              <a:t> citation</a:t>
            </a:r>
          </a:p>
          <a:p>
            <a:pPr lvl="1"/>
            <a:r>
              <a:rPr lang="en-US" sz="2200" dirty="0"/>
              <a:t>The Harvard System uses an author-year style for </a:t>
            </a:r>
            <a:r>
              <a:rPr lang="en-US" sz="2200" dirty="0" err="1"/>
              <a:t>intext</a:t>
            </a:r>
            <a:r>
              <a:rPr lang="en-US" sz="2200" dirty="0"/>
              <a:t> citation</a:t>
            </a:r>
          </a:p>
          <a:p>
            <a:pPr lvl="1"/>
            <a:r>
              <a:rPr lang="en-US" sz="2200" dirty="0"/>
              <a:t>The author's surname and year of publication are </a:t>
            </a:r>
            <a:r>
              <a:rPr lang="en-US" sz="2200" b="1" dirty="0"/>
              <a:t>cited </a:t>
            </a:r>
            <a:r>
              <a:rPr lang="en-US" sz="2200" dirty="0"/>
              <a:t>in the text of your work. It does not use footnotes or endnotes</a:t>
            </a:r>
          </a:p>
          <a:p>
            <a:pPr lvl="1"/>
            <a:r>
              <a:rPr lang="en-US" sz="2200" dirty="0"/>
              <a:t>Example:</a:t>
            </a:r>
          </a:p>
          <a:p>
            <a:pPr marL="457200" lvl="1" indent="0">
              <a:buNone/>
            </a:pPr>
            <a:r>
              <a:rPr lang="en-US" sz="2200" dirty="0"/>
              <a:t>	</a:t>
            </a:r>
            <a:r>
              <a:rPr lang="de-CH" sz="2200" dirty="0">
                <a:solidFill>
                  <a:schemeClr val="tx2"/>
                </a:solidFill>
              </a:rPr>
              <a:t>“An </a:t>
            </a:r>
            <a:r>
              <a:rPr lang="de-CH" sz="2200" dirty="0" err="1">
                <a:solidFill>
                  <a:schemeClr val="tx2"/>
                </a:solidFill>
              </a:rPr>
              <a:t>effective</a:t>
            </a:r>
            <a:r>
              <a:rPr lang="de-CH" sz="2200" dirty="0">
                <a:solidFill>
                  <a:schemeClr val="tx2"/>
                </a:solidFill>
              </a:rPr>
              <a:t> </a:t>
            </a:r>
            <a:r>
              <a:rPr lang="de-CH" sz="2200" dirty="0" err="1">
                <a:solidFill>
                  <a:schemeClr val="tx2"/>
                </a:solidFill>
              </a:rPr>
              <a:t>structure</a:t>
            </a:r>
            <a:r>
              <a:rPr lang="de-CH" sz="2200" dirty="0">
                <a:solidFill>
                  <a:schemeClr val="tx2"/>
                </a:solidFill>
              </a:rPr>
              <a:t> </a:t>
            </a:r>
            <a:r>
              <a:rPr lang="de-CH" sz="2200" dirty="0" err="1">
                <a:solidFill>
                  <a:schemeClr val="tx2"/>
                </a:solidFill>
              </a:rPr>
              <a:t>is</a:t>
            </a:r>
            <a:r>
              <a:rPr lang="de-CH" sz="2200" dirty="0">
                <a:solidFill>
                  <a:schemeClr val="tx2"/>
                </a:solidFill>
              </a:rPr>
              <a:t> </a:t>
            </a:r>
            <a:r>
              <a:rPr lang="de-CH" sz="2200" dirty="0" err="1">
                <a:solidFill>
                  <a:schemeClr val="tx2"/>
                </a:solidFill>
              </a:rPr>
              <a:t>important</a:t>
            </a:r>
            <a:r>
              <a:rPr lang="de-CH" sz="2200" dirty="0">
                <a:solidFill>
                  <a:schemeClr val="tx2"/>
                </a:solidFill>
              </a:rPr>
              <a:t>” (Redman, 2006, p.22)</a:t>
            </a:r>
            <a:endParaRPr lang="en-US" sz="2200" dirty="0">
              <a:solidFill>
                <a:schemeClr val="tx2"/>
              </a:solidFill>
            </a:endParaRPr>
          </a:p>
          <a:p>
            <a:r>
              <a:rPr lang="de-CH" sz="2200" dirty="0"/>
              <a:t>Reference </a:t>
            </a:r>
            <a:r>
              <a:rPr lang="de-CH" sz="2200" dirty="0" err="1"/>
              <a:t>list</a:t>
            </a:r>
            <a:endParaRPr lang="de-CH" sz="2200" dirty="0"/>
          </a:p>
          <a:p>
            <a:pPr lvl="1"/>
            <a:r>
              <a:rPr lang="en-US" sz="2200" dirty="0"/>
              <a:t>The full details of the source are included in a </a:t>
            </a:r>
            <a:r>
              <a:rPr lang="en-US" sz="2200" b="1" dirty="0"/>
              <a:t>reference list </a:t>
            </a:r>
            <a:r>
              <a:rPr lang="en-US" sz="2200" dirty="0"/>
              <a:t>at the end of your work.</a:t>
            </a:r>
          </a:p>
          <a:p>
            <a:pPr lvl="1"/>
            <a:r>
              <a:rPr lang="en-US" sz="2200" dirty="0"/>
              <a:t>Example:</a:t>
            </a:r>
          </a:p>
          <a:p>
            <a:pPr marL="457200" lvl="1" indent="0">
              <a:buNone/>
            </a:pPr>
            <a:r>
              <a:rPr lang="en-US" sz="2200" dirty="0"/>
              <a:t>	</a:t>
            </a:r>
            <a:r>
              <a:rPr lang="en-US" sz="2200" dirty="0">
                <a:solidFill>
                  <a:schemeClr val="tx2"/>
                </a:solidFill>
              </a:rPr>
              <a:t>Redman, P., 2006. </a:t>
            </a:r>
            <a:r>
              <a:rPr lang="en-US" sz="2200" i="1" dirty="0">
                <a:solidFill>
                  <a:schemeClr val="tx2"/>
                </a:solidFill>
              </a:rPr>
              <a:t>Good essay writing: a social sciences guide</a:t>
            </a:r>
            <a:r>
              <a:rPr lang="en-US" sz="2200" dirty="0">
                <a:solidFill>
                  <a:schemeClr val="tx2"/>
                </a:solidFill>
              </a:rPr>
              <a:t>. </a:t>
            </a:r>
            <a:br>
              <a:rPr lang="en-US" sz="2200" dirty="0">
                <a:solidFill>
                  <a:schemeClr val="tx2"/>
                </a:solidFill>
              </a:rPr>
            </a:br>
            <a:r>
              <a:rPr lang="en-US" sz="2200" dirty="0">
                <a:solidFill>
                  <a:schemeClr val="tx2"/>
                </a:solidFill>
              </a:rPr>
              <a:t>	3rd ed. London: Open University in assoc. with Sage.</a:t>
            </a:r>
            <a:endParaRPr lang="de-CH" sz="2200" dirty="0">
              <a:solidFill>
                <a:schemeClr val="tx2"/>
              </a:solidFill>
            </a:endParaRPr>
          </a:p>
        </p:txBody>
      </p:sp>
      <p:sp>
        <p:nvSpPr>
          <p:cNvPr id="5" name="Foliennummernplatzhalter 4"/>
          <p:cNvSpPr>
            <a:spLocks noGrp="1"/>
          </p:cNvSpPr>
          <p:nvPr>
            <p:ph type="sldNum" sz="quarter" idx="11"/>
          </p:nvPr>
        </p:nvSpPr>
        <p:spPr/>
        <p:txBody>
          <a:bodyPr/>
          <a:lstStyle/>
          <a:p>
            <a:pPr>
              <a:defRPr/>
            </a:pPr>
            <a:fld id="{76814F6B-5CA2-4108-9209-AAAC5359EABA}" type="slidenum">
              <a:rPr lang="de-CH" smtClean="0"/>
              <a:pPr>
                <a:defRPr/>
              </a:pPr>
              <a:t>11</a:t>
            </a:fld>
            <a:endParaRPr lang="de-CH"/>
          </a:p>
        </p:txBody>
      </p:sp>
      <p:sp>
        <p:nvSpPr>
          <p:cNvPr id="4" name="Fußzeilenplatzhalter 3"/>
          <p:cNvSpPr>
            <a:spLocks noGrp="1"/>
          </p:cNvSpPr>
          <p:nvPr>
            <p:ph type="ftr" sz="quarter" idx="12"/>
          </p:nvPr>
        </p:nvSpPr>
        <p:spPr/>
        <p:txBody>
          <a:bodyPr/>
          <a:lstStyle/>
          <a:p>
            <a:pPr>
              <a:defRPr/>
            </a:pPr>
            <a:r>
              <a:rPr lang="de-CH"/>
              <a:t>Literature Review</a:t>
            </a:r>
          </a:p>
        </p:txBody>
      </p:sp>
      <p:sp>
        <p:nvSpPr>
          <p:cNvPr id="2" name="Titel 1"/>
          <p:cNvSpPr>
            <a:spLocks noGrp="1"/>
          </p:cNvSpPr>
          <p:nvPr>
            <p:ph type="title"/>
          </p:nvPr>
        </p:nvSpPr>
        <p:spPr/>
        <p:txBody>
          <a:bodyPr/>
          <a:lstStyle/>
          <a:p>
            <a:r>
              <a:rPr lang="de-CH" dirty="0"/>
              <a:t>Harvard System</a:t>
            </a:r>
          </a:p>
        </p:txBody>
      </p:sp>
    </p:spTree>
    <p:extLst>
      <p:ext uri="{BB962C8B-B14F-4D97-AF65-F5344CB8AC3E}">
        <p14:creationId xmlns:p14="http://schemas.microsoft.com/office/powerpoint/2010/main" val="2032048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704850" y="1524681"/>
            <a:ext cx="8928100" cy="4584700"/>
          </a:xfrm>
        </p:spPr>
        <p:txBody>
          <a:bodyPr/>
          <a:lstStyle/>
          <a:p>
            <a:r>
              <a:rPr lang="en-US" sz="2200" dirty="0" err="1"/>
              <a:t>Intext</a:t>
            </a:r>
            <a:r>
              <a:rPr lang="en-US" sz="2200" dirty="0"/>
              <a:t> citations list the author(s), the year and, if referring to a specific part of the work, the relevant page/page numbers. </a:t>
            </a:r>
          </a:p>
          <a:p>
            <a:r>
              <a:rPr lang="en-US" sz="2200" dirty="0"/>
              <a:t>If you cite from more than one work by the same author(s), allocate alphabetical lettering to each of these separate works. </a:t>
            </a:r>
          </a:p>
          <a:p>
            <a:r>
              <a:rPr lang="en-US" sz="2200" dirty="0"/>
              <a:t>Here are examples for publications with one, two and more authors:</a:t>
            </a:r>
          </a:p>
          <a:p>
            <a:pPr lvl="1"/>
            <a:r>
              <a:rPr lang="de-CH" dirty="0"/>
              <a:t>(Smith 2002)</a:t>
            </a:r>
          </a:p>
          <a:p>
            <a:pPr lvl="1"/>
            <a:r>
              <a:rPr lang="de-CH" dirty="0"/>
              <a:t>(Smith </a:t>
            </a:r>
            <a:r>
              <a:rPr lang="de-CH" dirty="0" err="1"/>
              <a:t>and</a:t>
            </a:r>
            <a:r>
              <a:rPr lang="de-CH" dirty="0"/>
              <a:t> </a:t>
            </a:r>
            <a:r>
              <a:rPr lang="de-CH" dirty="0" err="1"/>
              <a:t>Wesson</a:t>
            </a:r>
            <a:r>
              <a:rPr lang="de-CH" dirty="0"/>
              <a:t> 2002a)</a:t>
            </a:r>
          </a:p>
          <a:p>
            <a:pPr lvl="1"/>
            <a:r>
              <a:rPr lang="da-DK" dirty="0"/>
              <a:t>(Smith et al 2002, p. 23)</a:t>
            </a:r>
          </a:p>
          <a:p>
            <a:r>
              <a:rPr lang="en-US" sz="2200" dirty="0"/>
              <a:t>If the authors are mentioned in the text the parenthesis only contain the year and optionally the page number. Example:</a:t>
            </a:r>
          </a:p>
          <a:p>
            <a:pPr lvl="1"/>
            <a:r>
              <a:rPr lang="en-US" dirty="0"/>
              <a:t>“As explained by Smith (2002) …”</a:t>
            </a:r>
            <a:endParaRPr lang="de-CH" dirty="0"/>
          </a:p>
        </p:txBody>
      </p:sp>
      <p:sp>
        <p:nvSpPr>
          <p:cNvPr id="4" name="Foliennummernplatzhalter 3"/>
          <p:cNvSpPr>
            <a:spLocks noGrp="1"/>
          </p:cNvSpPr>
          <p:nvPr>
            <p:ph type="sldNum" sz="quarter" idx="11"/>
          </p:nvPr>
        </p:nvSpPr>
        <p:spPr/>
        <p:txBody>
          <a:bodyPr/>
          <a:lstStyle/>
          <a:p>
            <a:fld id="{8B654DDD-C560-4A31-A6DE-9FC6BF30E7A1}" type="slidenum">
              <a:rPr lang="de-CH" smtClean="0"/>
              <a:pPr/>
              <a:t>12</a:t>
            </a:fld>
            <a:endParaRPr lang="de-CH" dirty="0"/>
          </a:p>
        </p:txBody>
      </p:sp>
      <p:sp>
        <p:nvSpPr>
          <p:cNvPr id="5" name="Fußzeilenplatzhalter 4"/>
          <p:cNvSpPr>
            <a:spLocks noGrp="1"/>
          </p:cNvSpPr>
          <p:nvPr>
            <p:ph type="ftr" sz="quarter" idx="12"/>
          </p:nvPr>
        </p:nvSpPr>
        <p:spPr/>
        <p:txBody>
          <a:bodyPr/>
          <a:lstStyle/>
          <a:p>
            <a:pPr>
              <a:defRPr/>
            </a:pPr>
            <a:r>
              <a:rPr lang="de-CH"/>
              <a:t>Literature Review</a:t>
            </a:r>
          </a:p>
        </p:txBody>
      </p:sp>
      <p:sp>
        <p:nvSpPr>
          <p:cNvPr id="2" name="Titel 1"/>
          <p:cNvSpPr>
            <a:spLocks noGrp="1"/>
          </p:cNvSpPr>
          <p:nvPr>
            <p:ph type="title"/>
          </p:nvPr>
        </p:nvSpPr>
        <p:spPr/>
        <p:txBody>
          <a:bodyPr/>
          <a:lstStyle/>
          <a:p>
            <a:r>
              <a:rPr lang="de-CH" dirty="0"/>
              <a:t>Harvard Style: References in </a:t>
            </a:r>
            <a:r>
              <a:rPr lang="de-CH" dirty="0" err="1"/>
              <a:t>the</a:t>
            </a:r>
            <a:r>
              <a:rPr lang="de-CH" dirty="0"/>
              <a:t> Text </a:t>
            </a:r>
          </a:p>
        </p:txBody>
      </p:sp>
    </p:spTree>
    <p:extLst>
      <p:ext uri="{BB962C8B-B14F-4D97-AF65-F5344CB8AC3E}">
        <p14:creationId xmlns:p14="http://schemas.microsoft.com/office/powerpoint/2010/main" val="423810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a:t>Examples</a:t>
            </a:r>
            <a:r>
              <a:rPr lang="de-CH" dirty="0"/>
              <a:t> of In-text </a:t>
            </a:r>
            <a:r>
              <a:rPr lang="de-CH" dirty="0" err="1"/>
              <a:t>Citations</a:t>
            </a:r>
            <a:r>
              <a:rPr lang="de-CH" dirty="0"/>
              <a:t> (1)</a:t>
            </a:r>
          </a:p>
        </p:txBody>
      </p:sp>
      <p:sp>
        <p:nvSpPr>
          <p:cNvPr id="6" name="Inhaltsplatzhalter 5"/>
          <p:cNvSpPr>
            <a:spLocks noGrp="1"/>
          </p:cNvSpPr>
          <p:nvPr>
            <p:ph sz="half" idx="1"/>
          </p:nvPr>
        </p:nvSpPr>
        <p:spPr>
          <a:xfrm>
            <a:off x="299320" y="2649551"/>
            <a:ext cx="4837867" cy="3455453"/>
          </a:xfrm>
        </p:spPr>
        <p:txBody>
          <a:bodyPr/>
          <a:lstStyle/>
          <a:p>
            <a:r>
              <a:rPr lang="en-US" sz="1800" dirty="0"/>
              <a:t>If you make </a:t>
            </a:r>
            <a:r>
              <a:rPr lang="en-US" sz="1800" b="1" dirty="0"/>
              <a:t>reference to a work, </a:t>
            </a:r>
            <a:r>
              <a:rPr lang="en-US" sz="1800" dirty="0"/>
              <a:t>the author’s name and publication year are placed at the relevant point in the sentence or at the end of the sentence in brackets:</a:t>
            </a:r>
          </a:p>
          <a:p>
            <a:pPr marL="400050" lvl="1" indent="0">
              <a:buNone/>
            </a:pPr>
            <a:r>
              <a:rPr lang="en-US" sz="1600" dirty="0">
                <a:solidFill>
                  <a:schemeClr val="tx2"/>
                </a:solidFill>
              </a:rPr>
              <a:t>Making reference to published work appears to be characteristic of writing for a professional audience (Cormack, 1994).</a:t>
            </a:r>
          </a:p>
        </p:txBody>
      </p:sp>
      <p:sp>
        <p:nvSpPr>
          <p:cNvPr id="7" name="Inhaltsplatzhalter 6"/>
          <p:cNvSpPr>
            <a:spLocks noGrp="1"/>
          </p:cNvSpPr>
          <p:nvPr>
            <p:ph sz="half" idx="2"/>
          </p:nvPr>
        </p:nvSpPr>
        <p:spPr>
          <a:xfrm>
            <a:off x="5275081" y="2615380"/>
            <a:ext cx="4387850" cy="345545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US" sz="1800" dirty="0"/>
              <a:t>When making </a:t>
            </a:r>
            <a:r>
              <a:rPr lang="en-US" sz="1800" b="1" dirty="0"/>
              <a:t>reference to an author</a:t>
            </a:r>
            <a:r>
              <a:rPr lang="en-US" sz="1800" dirty="0"/>
              <a:t> in your text, their name is followed by the year of publication of their work:</a:t>
            </a:r>
          </a:p>
          <a:p>
            <a:pPr marL="400050" lvl="1" indent="0">
              <a:buNone/>
            </a:pPr>
            <a:r>
              <a:rPr lang="en-US" sz="1600" dirty="0">
                <a:solidFill>
                  <a:schemeClr val="tx2"/>
                </a:solidFill>
              </a:rPr>
              <a:t>In general, when writing for a professional publication, it is good practice to make reference to other relevant published work. This view has been supported in the work of Cormack (1994).</a:t>
            </a:r>
          </a:p>
          <a:p>
            <a:endParaRPr lang="de-CH" sz="1800" dirty="0"/>
          </a:p>
        </p:txBody>
      </p:sp>
      <p:sp>
        <p:nvSpPr>
          <p:cNvPr id="4" name="Fußzeilenplatzhalter 3"/>
          <p:cNvSpPr>
            <a:spLocks noGrp="1"/>
          </p:cNvSpPr>
          <p:nvPr>
            <p:ph type="ftr" sz="quarter" idx="10"/>
          </p:nvPr>
        </p:nvSpPr>
        <p:spPr/>
        <p:txBody>
          <a:bodyPr/>
          <a:lstStyle/>
          <a:p>
            <a:pPr>
              <a:defRPr/>
            </a:pPr>
            <a:r>
              <a:rPr lang="de-CH"/>
              <a:t>Literature Review</a:t>
            </a:r>
            <a:endParaRPr lang="de-CH" dirty="0"/>
          </a:p>
        </p:txBody>
      </p:sp>
      <p:sp>
        <p:nvSpPr>
          <p:cNvPr id="5" name="Foliennummernplatzhalter 4"/>
          <p:cNvSpPr>
            <a:spLocks noGrp="1"/>
          </p:cNvSpPr>
          <p:nvPr>
            <p:ph type="sldNum" sz="quarter" idx="11"/>
          </p:nvPr>
        </p:nvSpPr>
        <p:spPr/>
        <p:txBody>
          <a:bodyPr/>
          <a:lstStyle/>
          <a:p>
            <a:pPr>
              <a:defRPr/>
            </a:pPr>
            <a:fld id="{76814F6B-5CA2-4108-9209-AAAC5359EABA}" type="slidenum">
              <a:rPr lang="de-CH" smtClean="0"/>
              <a:pPr>
                <a:defRPr/>
              </a:pPr>
              <a:t>13</a:t>
            </a:fld>
            <a:endParaRPr lang="de-CH"/>
          </a:p>
        </p:txBody>
      </p:sp>
      <p:sp>
        <p:nvSpPr>
          <p:cNvPr id="9" name="TextBox 8">
            <a:extLst>
              <a:ext uri="{FF2B5EF4-FFF2-40B4-BE49-F238E27FC236}">
                <a16:creationId xmlns:a16="http://schemas.microsoft.com/office/drawing/2014/main" id="{5E397E2C-C201-4751-BB1C-D162A021C22C}"/>
              </a:ext>
            </a:extLst>
          </p:cNvPr>
          <p:cNvSpPr txBox="1"/>
          <p:nvPr/>
        </p:nvSpPr>
        <p:spPr bwMode="auto">
          <a:xfrm>
            <a:off x="3798064" y="5318829"/>
            <a:ext cx="2472411" cy="991731"/>
          </a:xfrm>
          <a:prstGeom prst="foldedCorner">
            <a:avLst/>
          </a:prstGeom>
          <a:solidFill>
            <a:srgbClr val="FFFFCC"/>
          </a:solidFill>
          <a:ln>
            <a:noFill/>
          </a:ln>
          <a:effectLst/>
        </p:spPr>
        <p:txBody>
          <a:bodyPr wrap="square" rtlCol="0">
            <a:spAutoFit/>
          </a:bodyPr>
          <a:lstStyle/>
          <a:p>
            <a:r>
              <a:rPr lang="de-CH" sz="1600" dirty="0">
                <a:solidFill>
                  <a:schemeClr val="accent6"/>
                </a:solidFill>
              </a:rPr>
              <a:t>The </a:t>
            </a:r>
            <a:r>
              <a:rPr lang="de-CH" sz="1600" dirty="0" err="1">
                <a:solidFill>
                  <a:schemeClr val="accent6"/>
                </a:solidFill>
              </a:rPr>
              <a:t>citations</a:t>
            </a:r>
            <a:r>
              <a:rPr lang="de-CH" sz="1600" dirty="0">
                <a:solidFill>
                  <a:schemeClr val="accent6"/>
                </a:solidFill>
              </a:rPr>
              <a:t> </a:t>
            </a:r>
            <a:r>
              <a:rPr lang="de-CH" sz="1600" dirty="0" err="1">
                <a:solidFill>
                  <a:schemeClr val="accent6"/>
                </a:solidFill>
              </a:rPr>
              <a:t>are</a:t>
            </a:r>
            <a:r>
              <a:rPr lang="de-CH" sz="1600" dirty="0">
                <a:solidFill>
                  <a:schemeClr val="accent6"/>
                </a:solidFill>
              </a:rPr>
              <a:t> </a:t>
            </a:r>
            <a:r>
              <a:rPr lang="de-CH" sz="1600" b="1" dirty="0" err="1">
                <a:solidFill>
                  <a:schemeClr val="accent6"/>
                </a:solidFill>
              </a:rPr>
              <a:t>part</a:t>
            </a:r>
            <a:r>
              <a:rPr lang="de-CH" sz="1600" b="1" dirty="0">
                <a:solidFill>
                  <a:schemeClr val="accent6"/>
                </a:solidFill>
              </a:rPr>
              <a:t> of a </a:t>
            </a:r>
            <a:r>
              <a:rPr lang="de-CH" sz="1600" b="1" dirty="0" err="1">
                <a:solidFill>
                  <a:schemeClr val="accent6"/>
                </a:solidFill>
              </a:rPr>
              <a:t>sentence</a:t>
            </a:r>
            <a:r>
              <a:rPr lang="de-CH" sz="1600" dirty="0">
                <a:solidFill>
                  <a:schemeClr val="accent6"/>
                </a:solidFill>
              </a:rPr>
              <a:t>, i.e. </a:t>
            </a:r>
            <a:r>
              <a:rPr lang="de-CH" sz="1600" b="1" dirty="0" err="1">
                <a:solidFill>
                  <a:schemeClr val="accent6"/>
                </a:solidFill>
              </a:rPr>
              <a:t>before</a:t>
            </a:r>
            <a:r>
              <a:rPr lang="de-CH" sz="1600" dirty="0">
                <a:solidFill>
                  <a:schemeClr val="accent6"/>
                </a:solidFill>
              </a:rPr>
              <a:t> </a:t>
            </a:r>
            <a:r>
              <a:rPr lang="de-CH" sz="1600" dirty="0" err="1">
                <a:solidFill>
                  <a:schemeClr val="accent6"/>
                </a:solidFill>
              </a:rPr>
              <a:t>the</a:t>
            </a:r>
            <a:r>
              <a:rPr lang="de-CH" sz="1600" dirty="0">
                <a:solidFill>
                  <a:schemeClr val="accent6"/>
                </a:solidFill>
              </a:rPr>
              <a:t> </a:t>
            </a:r>
            <a:r>
              <a:rPr lang="de-CH" sz="1600" dirty="0" err="1">
                <a:solidFill>
                  <a:schemeClr val="accent6"/>
                </a:solidFill>
              </a:rPr>
              <a:t>full</a:t>
            </a:r>
            <a:r>
              <a:rPr lang="de-CH" sz="1600" dirty="0">
                <a:solidFill>
                  <a:schemeClr val="accent6"/>
                </a:solidFill>
              </a:rPr>
              <a:t> </a:t>
            </a:r>
            <a:r>
              <a:rPr lang="de-CH" sz="1600" dirty="0" err="1">
                <a:solidFill>
                  <a:schemeClr val="accent6"/>
                </a:solidFill>
              </a:rPr>
              <a:t>stop</a:t>
            </a:r>
            <a:r>
              <a:rPr lang="de-CH" sz="1600" dirty="0">
                <a:solidFill>
                  <a:schemeClr val="accent6"/>
                </a:solidFill>
              </a:rPr>
              <a:t>.</a:t>
            </a:r>
            <a:endParaRPr lang="en-150" sz="1600" dirty="0" err="1">
              <a:solidFill>
                <a:schemeClr val="accent6"/>
              </a:solidFill>
            </a:endParaRPr>
          </a:p>
        </p:txBody>
      </p:sp>
      <p:sp>
        <p:nvSpPr>
          <p:cNvPr id="10" name="Arrow: Down 9">
            <a:extLst>
              <a:ext uri="{FF2B5EF4-FFF2-40B4-BE49-F238E27FC236}">
                <a16:creationId xmlns:a16="http://schemas.microsoft.com/office/drawing/2014/main" id="{C58FA6BD-BE69-42EA-8735-C4797A4AC117}"/>
              </a:ext>
            </a:extLst>
          </p:cNvPr>
          <p:cNvSpPr/>
          <p:nvPr/>
        </p:nvSpPr>
        <p:spPr>
          <a:xfrm rot="10629798">
            <a:off x="7697072" y="5095125"/>
            <a:ext cx="395926" cy="462093"/>
          </a:xfrm>
          <a:prstGeom prst="downArrow">
            <a:avLst/>
          </a:prstGeom>
          <a:solidFill>
            <a:schemeClr val="tx2"/>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150"/>
          </a:p>
        </p:txBody>
      </p:sp>
      <p:sp>
        <p:nvSpPr>
          <p:cNvPr id="11" name="Arrow: Down 10">
            <a:extLst>
              <a:ext uri="{FF2B5EF4-FFF2-40B4-BE49-F238E27FC236}">
                <a16:creationId xmlns:a16="http://schemas.microsoft.com/office/drawing/2014/main" id="{2F8D96E0-CF8A-4AEC-AC21-3BECAF0673F4}"/>
              </a:ext>
            </a:extLst>
          </p:cNvPr>
          <p:cNvSpPr/>
          <p:nvPr/>
        </p:nvSpPr>
        <p:spPr>
          <a:xfrm rot="10800000">
            <a:off x="3001414" y="4887854"/>
            <a:ext cx="395926" cy="462093"/>
          </a:xfrm>
          <a:prstGeom prst="downArrow">
            <a:avLst/>
          </a:prstGeom>
          <a:solidFill>
            <a:schemeClr val="tx2"/>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150"/>
          </a:p>
        </p:txBody>
      </p:sp>
      <p:sp>
        <p:nvSpPr>
          <p:cNvPr id="12" name="Rechteck 7">
            <a:extLst>
              <a:ext uri="{FF2B5EF4-FFF2-40B4-BE49-F238E27FC236}">
                <a16:creationId xmlns:a16="http://schemas.microsoft.com/office/drawing/2014/main" id="{55890926-CB2F-4FEA-B25D-94F71EABBC1F}"/>
              </a:ext>
            </a:extLst>
          </p:cNvPr>
          <p:cNvSpPr/>
          <p:nvPr/>
        </p:nvSpPr>
        <p:spPr>
          <a:xfrm>
            <a:off x="7368478" y="6329890"/>
            <a:ext cx="2323072" cy="276999"/>
          </a:xfrm>
          <a:prstGeom prst="rect">
            <a:avLst/>
          </a:prstGeom>
        </p:spPr>
        <p:txBody>
          <a:bodyPr wrap="none">
            <a:spAutoFit/>
          </a:bodyPr>
          <a:lstStyle/>
          <a:p>
            <a:r>
              <a:rPr lang="en-US" sz="1200" dirty="0"/>
              <a:t>(Anglia Ruskin University 2013)</a:t>
            </a:r>
            <a:endParaRPr lang="de-CH" sz="1200" dirty="0"/>
          </a:p>
        </p:txBody>
      </p:sp>
      <p:sp>
        <p:nvSpPr>
          <p:cNvPr id="13" name="TextBox 12">
            <a:extLst>
              <a:ext uri="{FF2B5EF4-FFF2-40B4-BE49-F238E27FC236}">
                <a16:creationId xmlns:a16="http://schemas.microsoft.com/office/drawing/2014/main" id="{E2E9250E-04E2-4F9A-BE76-571D5E21B5BA}"/>
              </a:ext>
            </a:extLst>
          </p:cNvPr>
          <p:cNvSpPr txBox="1"/>
          <p:nvPr/>
        </p:nvSpPr>
        <p:spPr bwMode="auto">
          <a:xfrm>
            <a:off x="698089" y="1431045"/>
            <a:ext cx="884903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CH" dirty="0"/>
              <a:t>A </a:t>
            </a:r>
            <a:r>
              <a:rPr lang="de-CH" dirty="0" err="1"/>
              <a:t>paraphrased</a:t>
            </a:r>
            <a:r>
              <a:rPr lang="de-CH" dirty="0"/>
              <a:t> </a:t>
            </a:r>
            <a:r>
              <a:rPr lang="de-CH" dirty="0" err="1"/>
              <a:t>quotation</a:t>
            </a:r>
            <a:r>
              <a:rPr lang="de-CH" dirty="0"/>
              <a:t> </a:t>
            </a:r>
            <a:r>
              <a:rPr lang="de-CH" dirty="0" err="1"/>
              <a:t>is</a:t>
            </a:r>
            <a:r>
              <a:rPr lang="de-CH" dirty="0"/>
              <a:t> </a:t>
            </a:r>
            <a:r>
              <a:rPr lang="de-CH" dirty="0" err="1"/>
              <a:t>where</a:t>
            </a:r>
            <a:r>
              <a:rPr lang="de-CH" dirty="0"/>
              <a:t> a source </a:t>
            </a:r>
            <a:r>
              <a:rPr lang="de-CH" dirty="0" err="1"/>
              <a:t>is</a:t>
            </a:r>
            <a:r>
              <a:rPr lang="de-CH" dirty="0"/>
              <a:t> not </a:t>
            </a:r>
            <a:r>
              <a:rPr lang="de-CH" dirty="0" err="1"/>
              <a:t>produced</a:t>
            </a:r>
            <a:r>
              <a:rPr lang="de-CH" dirty="0"/>
              <a:t> </a:t>
            </a:r>
            <a:r>
              <a:rPr lang="de-CH" dirty="0" err="1"/>
              <a:t>word</a:t>
            </a:r>
            <a:r>
              <a:rPr lang="de-CH" dirty="0"/>
              <a:t> </a:t>
            </a:r>
            <a:r>
              <a:rPr lang="de-CH" dirty="0" err="1"/>
              <a:t>for</a:t>
            </a:r>
            <a:r>
              <a:rPr lang="de-CH" dirty="0"/>
              <a:t> </a:t>
            </a:r>
            <a:r>
              <a:rPr lang="de-CH" dirty="0" err="1"/>
              <a:t>word</a:t>
            </a:r>
            <a:r>
              <a:rPr lang="de-CH" dirty="0"/>
              <a:t> but </a:t>
            </a:r>
            <a:r>
              <a:rPr lang="de-CH" dirty="0" err="1"/>
              <a:t>rendered</a:t>
            </a:r>
            <a:r>
              <a:rPr lang="de-CH" dirty="0"/>
              <a:t> </a:t>
            </a:r>
            <a:r>
              <a:rPr lang="de-CH" dirty="0" err="1"/>
              <a:t>or</a:t>
            </a:r>
            <a:r>
              <a:rPr lang="de-CH" dirty="0"/>
              <a:t>  </a:t>
            </a:r>
            <a:r>
              <a:rPr lang="de-CH" dirty="0" err="1"/>
              <a:t>summarized</a:t>
            </a:r>
            <a:r>
              <a:rPr lang="de-CH" dirty="0"/>
              <a:t> in own </a:t>
            </a:r>
            <a:r>
              <a:rPr lang="de-CH" dirty="0" err="1"/>
              <a:t>words</a:t>
            </a:r>
            <a:endParaRPr lang="de-CH" dirty="0"/>
          </a:p>
        </p:txBody>
      </p:sp>
    </p:spTree>
    <p:extLst>
      <p:ext uri="{BB962C8B-B14F-4D97-AF65-F5344CB8AC3E}">
        <p14:creationId xmlns:p14="http://schemas.microsoft.com/office/powerpoint/2010/main" val="225512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a:t>Examples</a:t>
            </a:r>
            <a:r>
              <a:rPr lang="de-CH" dirty="0"/>
              <a:t> </a:t>
            </a:r>
            <a:r>
              <a:rPr lang="de-CH" dirty="0" err="1"/>
              <a:t>of</a:t>
            </a:r>
            <a:r>
              <a:rPr lang="de-CH" dirty="0"/>
              <a:t> </a:t>
            </a:r>
            <a:r>
              <a:rPr lang="de-CH" dirty="0" err="1"/>
              <a:t>Intext</a:t>
            </a:r>
            <a:r>
              <a:rPr lang="de-CH" dirty="0"/>
              <a:t> </a:t>
            </a:r>
            <a:r>
              <a:rPr lang="de-CH" dirty="0" err="1"/>
              <a:t>Citations</a:t>
            </a:r>
            <a:r>
              <a:rPr lang="de-CH" dirty="0"/>
              <a:t> (2)</a:t>
            </a:r>
          </a:p>
        </p:txBody>
      </p:sp>
      <p:sp>
        <p:nvSpPr>
          <p:cNvPr id="6" name="Inhaltsplatzhalter 5"/>
          <p:cNvSpPr>
            <a:spLocks noGrp="1"/>
          </p:cNvSpPr>
          <p:nvPr>
            <p:ph sz="half" idx="1"/>
          </p:nvPr>
        </p:nvSpPr>
        <p:spPr>
          <a:xfrm>
            <a:off x="149901" y="1517107"/>
            <a:ext cx="4837867" cy="4478776"/>
          </a:xfrm>
        </p:spPr>
        <p:txBody>
          <a:bodyPr/>
          <a:lstStyle/>
          <a:p>
            <a:r>
              <a:rPr lang="en-US" sz="1800" dirty="0"/>
              <a:t>When there are </a:t>
            </a:r>
            <a:r>
              <a:rPr lang="en-US" sz="1800" b="1" dirty="0"/>
              <a:t>several authors </a:t>
            </a:r>
            <a:r>
              <a:rPr lang="en-US" sz="1800" dirty="0"/>
              <a:t>for a work, they should be noted in the text using “and” and in the brackets using “&amp;”:</a:t>
            </a:r>
          </a:p>
          <a:p>
            <a:pPr marL="400050" lvl="1" indent="0">
              <a:buNone/>
            </a:pPr>
            <a:r>
              <a:rPr lang="en-US" sz="1600" dirty="0">
                <a:solidFill>
                  <a:schemeClr val="tx2"/>
                </a:solidFill>
              </a:rPr>
              <a:t>White and Brown (2004) in their recent research paper found …</a:t>
            </a:r>
          </a:p>
          <a:p>
            <a:pPr marL="400050" lvl="1" indent="0">
              <a:buNone/>
            </a:pPr>
            <a:r>
              <a:rPr lang="en-US" sz="1600" dirty="0">
                <a:solidFill>
                  <a:schemeClr val="tx2"/>
                </a:solidFill>
              </a:rPr>
              <a:t>Recent research (White &amp; Brown, 2004) suggests that…..</a:t>
            </a:r>
          </a:p>
          <a:p>
            <a:pPr marL="400050" lvl="1" indent="0">
              <a:buNone/>
            </a:pPr>
            <a:r>
              <a:rPr lang="en-US" sz="1600" dirty="0">
                <a:solidFill>
                  <a:schemeClr val="tx2"/>
                </a:solidFill>
              </a:rPr>
              <a:t>Further research (Green, Harris &amp; Dunne, 1969) showed.</a:t>
            </a:r>
          </a:p>
          <a:p>
            <a:r>
              <a:rPr lang="en-US" sz="1800" dirty="0"/>
              <a:t>Where there are </a:t>
            </a:r>
            <a:r>
              <a:rPr lang="en-US" sz="1800" b="1" dirty="0"/>
              <a:t>six or more authors</a:t>
            </a:r>
            <a:r>
              <a:rPr lang="en-US" sz="1800" dirty="0"/>
              <a:t>, only the first author should be used, followed by “et al.” meaning “and others”: :</a:t>
            </a:r>
          </a:p>
          <a:p>
            <a:pPr marL="400050" lvl="1" indent="0">
              <a:buNone/>
            </a:pPr>
            <a:r>
              <a:rPr lang="en-US" sz="1600" dirty="0">
                <a:solidFill>
                  <a:schemeClr val="tx2"/>
                </a:solidFill>
              </a:rPr>
              <a:t>Green et al. (1995) found that the majority …</a:t>
            </a:r>
          </a:p>
          <a:p>
            <a:pPr marL="400050" lvl="1" indent="0">
              <a:buNone/>
            </a:pPr>
            <a:r>
              <a:rPr lang="en-US" sz="1600" dirty="0">
                <a:solidFill>
                  <a:schemeClr val="tx2"/>
                </a:solidFill>
              </a:rPr>
              <a:t>Recent research (Green et al., 1995) has found that the majority of …</a:t>
            </a:r>
            <a:r>
              <a:rPr lang="de-CH" sz="1600" dirty="0">
                <a:solidFill>
                  <a:schemeClr val="tx2"/>
                </a:solidFill>
              </a:rPr>
              <a:t>.</a:t>
            </a:r>
          </a:p>
        </p:txBody>
      </p:sp>
      <p:sp>
        <p:nvSpPr>
          <p:cNvPr id="7" name="Inhaltsplatzhalter 6"/>
          <p:cNvSpPr>
            <a:spLocks noGrp="1"/>
          </p:cNvSpPr>
          <p:nvPr>
            <p:ph sz="half" idx="2"/>
          </p:nvPr>
        </p:nvSpPr>
        <p:spPr>
          <a:xfrm>
            <a:off x="5081667" y="1442157"/>
            <a:ext cx="4676930" cy="447877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US" sz="1800" dirty="0"/>
              <a:t>References to </a:t>
            </a:r>
            <a:r>
              <a:rPr lang="en-US" sz="1800" b="1" dirty="0"/>
              <a:t>several publications from a number of authors </a:t>
            </a:r>
            <a:r>
              <a:rPr lang="en-US" sz="1800" dirty="0"/>
              <a:t>should be cited in chronological order:</a:t>
            </a:r>
          </a:p>
          <a:p>
            <a:pPr marL="400050" lvl="1" indent="0">
              <a:buNone/>
            </a:pPr>
            <a:r>
              <a:rPr lang="en-US" sz="1600" dirty="0">
                <a:solidFill>
                  <a:schemeClr val="tx2"/>
                </a:solidFill>
              </a:rPr>
              <a:t>Recent research (Collins, 1998; Brown, 2001; Davies, 2008) shows that ....</a:t>
            </a:r>
          </a:p>
          <a:p>
            <a:pPr marL="400050" lvl="1" indent="0">
              <a:buNone/>
            </a:pPr>
            <a:r>
              <a:rPr lang="en-US" sz="1600" dirty="0">
                <a:solidFill>
                  <a:schemeClr val="tx2"/>
                </a:solidFill>
              </a:rPr>
              <a:t>Smith (1946) and Jones (1948) have both shown …</a:t>
            </a:r>
          </a:p>
          <a:p>
            <a:r>
              <a:rPr lang="en-US" sz="1800" b="1" dirty="0"/>
              <a:t>Several works by one author </a:t>
            </a:r>
            <a:r>
              <a:rPr lang="en-US" sz="1800" dirty="0"/>
              <a:t>in different years:</a:t>
            </a:r>
          </a:p>
          <a:p>
            <a:pPr marL="400050" lvl="1" indent="0">
              <a:buNone/>
            </a:pPr>
            <a:r>
              <a:rPr lang="en-US" sz="1600" dirty="0">
                <a:solidFill>
                  <a:schemeClr val="tx2"/>
                </a:solidFill>
              </a:rPr>
              <a:t>as suggested by Patel (1992; 1994) who found that …</a:t>
            </a:r>
          </a:p>
          <a:p>
            <a:r>
              <a:rPr lang="en-US" sz="1800" dirty="0"/>
              <a:t>Several works by one author in the same year should be differentiated by adding a lower case letter after the year </a:t>
            </a:r>
          </a:p>
          <a:p>
            <a:pPr marL="400050" lvl="1" indent="0">
              <a:buNone/>
            </a:pPr>
            <a:r>
              <a:rPr lang="en-US" sz="1600" dirty="0">
                <a:solidFill>
                  <a:schemeClr val="tx2"/>
                </a:solidFill>
              </a:rPr>
              <a:t>Earlier research by Dunn (1993a) found that…but later research suggested again by Dunn (1993b) that ……</a:t>
            </a:r>
          </a:p>
          <a:p>
            <a:pPr marL="400050" lvl="1" indent="0">
              <a:buNone/>
            </a:pPr>
            <a:endParaRPr lang="de-CH" sz="1800" dirty="0"/>
          </a:p>
        </p:txBody>
      </p:sp>
      <p:sp>
        <p:nvSpPr>
          <p:cNvPr id="4" name="Fußzeilenplatzhalter 3"/>
          <p:cNvSpPr>
            <a:spLocks noGrp="1"/>
          </p:cNvSpPr>
          <p:nvPr>
            <p:ph type="ftr" sz="quarter" idx="10"/>
          </p:nvPr>
        </p:nvSpPr>
        <p:spPr/>
        <p:txBody>
          <a:bodyPr/>
          <a:lstStyle/>
          <a:p>
            <a:pPr>
              <a:defRPr/>
            </a:pPr>
            <a:r>
              <a:rPr lang="de-CH"/>
              <a:t>Literature Review</a:t>
            </a:r>
            <a:endParaRPr lang="de-CH" dirty="0"/>
          </a:p>
        </p:txBody>
      </p:sp>
      <p:sp>
        <p:nvSpPr>
          <p:cNvPr id="5" name="Foliennummernplatzhalter 4"/>
          <p:cNvSpPr>
            <a:spLocks noGrp="1"/>
          </p:cNvSpPr>
          <p:nvPr>
            <p:ph type="sldNum" sz="quarter" idx="11"/>
          </p:nvPr>
        </p:nvSpPr>
        <p:spPr/>
        <p:txBody>
          <a:bodyPr/>
          <a:lstStyle/>
          <a:p>
            <a:pPr>
              <a:defRPr/>
            </a:pPr>
            <a:fld id="{76814F6B-5CA2-4108-9209-AAAC5359EABA}" type="slidenum">
              <a:rPr lang="de-CH" smtClean="0"/>
              <a:pPr>
                <a:defRPr/>
              </a:pPr>
              <a:t>14</a:t>
            </a:fld>
            <a:endParaRPr lang="de-CH"/>
          </a:p>
        </p:txBody>
      </p:sp>
      <p:sp>
        <p:nvSpPr>
          <p:cNvPr id="8" name="Rechteck 7">
            <a:extLst>
              <a:ext uri="{FF2B5EF4-FFF2-40B4-BE49-F238E27FC236}">
                <a16:creationId xmlns:a16="http://schemas.microsoft.com/office/drawing/2014/main" id="{104F2A4D-A373-40A2-B1AE-A34144572C4C}"/>
              </a:ext>
            </a:extLst>
          </p:cNvPr>
          <p:cNvSpPr/>
          <p:nvPr/>
        </p:nvSpPr>
        <p:spPr>
          <a:xfrm>
            <a:off x="6552402" y="6519446"/>
            <a:ext cx="2323072" cy="276999"/>
          </a:xfrm>
          <a:prstGeom prst="rect">
            <a:avLst/>
          </a:prstGeom>
        </p:spPr>
        <p:txBody>
          <a:bodyPr wrap="none">
            <a:spAutoFit/>
          </a:bodyPr>
          <a:lstStyle/>
          <a:p>
            <a:r>
              <a:rPr lang="en-US" sz="1200" dirty="0"/>
              <a:t>(Anglia Ruskin University 2013)</a:t>
            </a:r>
            <a:endParaRPr lang="de-CH" sz="1200" dirty="0"/>
          </a:p>
        </p:txBody>
      </p:sp>
    </p:spTree>
    <p:extLst>
      <p:ext uri="{BB962C8B-B14F-4D97-AF65-F5344CB8AC3E}">
        <p14:creationId xmlns:p14="http://schemas.microsoft.com/office/powerpoint/2010/main" val="259371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a:t>Examples</a:t>
            </a:r>
            <a:r>
              <a:rPr lang="de-CH" dirty="0"/>
              <a:t> </a:t>
            </a:r>
            <a:r>
              <a:rPr lang="de-CH" dirty="0" err="1"/>
              <a:t>of</a:t>
            </a:r>
            <a:r>
              <a:rPr lang="de-CH" dirty="0"/>
              <a:t> </a:t>
            </a:r>
            <a:r>
              <a:rPr lang="de-CH" dirty="0" err="1"/>
              <a:t>Intext</a:t>
            </a:r>
            <a:r>
              <a:rPr lang="de-CH" dirty="0"/>
              <a:t> </a:t>
            </a:r>
            <a:r>
              <a:rPr lang="de-CH" dirty="0" err="1"/>
              <a:t>Citations</a:t>
            </a:r>
            <a:r>
              <a:rPr lang="de-CH" dirty="0"/>
              <a:t> (1)</a:t>
            </a:r>
          </a:p>
        </p:txBody>
      </p:sp>
      <p:sp>
        <p:nvSpPr>
          <p:cNvPr id="6" name="Inhaltsplatzhalter 5"/>
          <p:cNvSpPr>
            <a:spLocks noGrp="1"/>
          </p:cNvSpPr>
          <p:nvPr>
            <p:ph sz="half" idx="1"/>
          </p:nvPr>
        </p:nvSpPr>
        <p:spPr>
          <a:xfrm>
            <a:off x="269823" y="1577068"/>
            <a:ext cx="4837867" cy="4478776"/>
          </a:xfrm>
        </p:spPr>
        <p:txBody>
          <a:bodyPr/>
          <a:lstStyle/>
          <a:p>
            <a:r>
              <a:rPr lang="en-US" sz="1800" dirty="0"/>
              <a:t>When making </a:t>
            </a:r>
            <a:r>
              <a:rPr lang="en-US" sz="1800" b="1" dirty="0"/>
              <a:t>reference to an author</a:t>
            </a:r>
            <a:r>
              <a:rPr lang="en-US" sz="1800" dirty="0"/>
              <a:t> in your text, their name is followed by the year of publication of their work:</a:t>
            </a:r>
          </a:p>
          <a:p>
            <a:pPr marL="400050" lvl="1" indent="0">
              <a:buNone/>
            </a:pPr>
            <a:r>
              <a:rPr lang="en-US" sz="1600" dirty="0">
                <a:solidFill>
                  <a:schemeClr val="tx2"/>
                </a:solidFill>
              </a:rPr>
              <a:t>In general, when writing for a professional publication, it is good practice to make reference to other relevant published work. This view has been supported in the work of Cormack (1994).</a:t>
            </a:r>
          </a:p>
          <a:p>
            <a:r>
              <a:rPr lang="en-US" sz="1800" dirty="0"/>
              <a:t>Where you are mentioning a particular part of the work, and making direct reference to this, a page reference should be included:</a:t>
            </a:r>
          </a:p>
          <a:p>
            <a:pPr marL="400050" lvl="1" indent="0">
              <a:buNone/>
            </a:pPr>
            <a:r>
              <a:rPr lang="en-US" sz="1600" dirty="0">
                <a:solidFill>
                  <a:schemeClr val="tx2"/>
                </a:solidFill>
              </a:rPr>
              <a:t>Cormack (1994, pp.32-33) states that 'when writing for a professional readership, writers invariably make reference to already published </a:t>
            </a:r>
            <a:r>
              <a:rPr lang="de-CH" sz="1600" dirty="0" err="1">
                <a:solidFill>
                  <a:schemeClr val="tx2"/>
                </a:solidFill>
              </a:rPr>
              <a:t>works</a:t>
            </a:r>
            <a:r>
              <a:rPr lang="de-CH" sz="1600" dirty="0">
                <a:solidFill>
                  <a:schemeClr val="tx2"/>
                </a:solidFill>
              </a:rPr>
              <a:t>'.</a:t>
            </a:r>
          </a:p>
        </p:txBody>
      </p:sp>
      <p:sp>
        <p:nvSpPr>
          <p:cNvPr id="7" name="Inhaltsplatzhalter 6"/>
          <p:cNvSpPr>
            <a:spLocks noGrp="1"/>
          </p:cNvSpPr>
          <p:nvPr>
            <p:ph sz="half" idx="2"/>
          </p:nvPr>
        </p:nvSpPr>
        <p:spPr>
          <a:xfrm>
            <a:off x="5275081" y="1592058"/>
            <a:ext cx="4387850" cy="447877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US" sz="1800" dirty="0"/>
              <a:t>If you make </a:t>
            </a:r>
            <a:r>
              <a:rPr lang="en-US" sz="1800" b="1" dirty="0"/>
              <a:t>reference to a work </a:t>
            </a:r>
            <a:r>
              <a:rPr lang="en-US" sz="1800" dirty="0"/>
              <a:t>without mentioning the author in the text then the author’s name and publication year are placed at the relevant point in the sentence or at the end of the sentence in brackets:</a:t>
            </a:r>
          </a:p>
          <a:p>
            <a:pPr marL="400050" lvl="1" indent="0">
              <a:buNone/>
            </a:pPr>
            <a:r>
              <a:rPr lang="en-US" sz="1600" dirty="0">
                <a:solidFill>
                  <a:schemeClr val="tx2"/>
                </a:solidFill>
              </a:rPr>
              <a:t>Making reference to published work appears to be characteristic of writing for a professional audience (Cormack, 1994).</a:t>
            </a:r>
          </a:p>
          <a:p>
            <a:r>
              <a:rPr lang="en-US" sz="1800" dirty="0"/>
              <a:t>Where reference is made to </a:t>
            </a:r>
            <a:r>
              <a:rPr lang="en-US" sz="1800" b="1" dirty="0"/>
              <a:t>more than one author</a:t>
            </a:r>
            <a:r>
              <a:rPr lang="en-US" sz="1800" dirty="0"/>
              <a:t> in a sentence, and they are referred to directly, they are both cited:</a:t>
            </a:r>
          </a:p>
          <a:p>
            <a:pPr marL="400050" lvl="1" indent="0">
              <a:buNone/>
            </a:pPr>
            <a:r>
              <a:rPr lang="en-US" sz="1600" dirty="0">
                <a:solidFill>
                  <a:schemeClr val="tx2"/>
                </a:solidFill>
              </a:rPr>
              <a:t>Smith (1946) and Jones (1948) have both shown …</a:t>
            </a:r>
            <a:endParaRPr lang="de-CH" sz="1600" dirty="0">
              <a:solidFill>
                <a:schemeClr val="tx2"/>
              </a:solidFill>
            </a:endParaRPr>
          </a:p>
          <a:p>
            <a:endParaRPr lang="de-CH" sz="1800" dirty="0"/>
          </a:p>
        </p:txBody>
      </p:sp>
      <p:sp>
        <p:nvSpPr>
          <p:cNvPr id="4" name="Fußzeilenplatzhalter 3"/>
          <p:cNvSpPr>
            <a:spLocks noGrp="1"/>
          </p:cNvSpPr>
          <p:nvPr>
            <p:ph type="ftr" sz="quarter" idx="10"/>
          </p:nvPr>
        </p:nvSpPr>
        <p:spPr/>
        <p:txBody>
          <a:bodyPr/>
          <a:lstStyle/>
          <a:p>
            <a:pPr>
              <a:defRPr/>
            </a:pPr>
            <a:r>
              <a:rPr lang="de-CH"/>
              <a:t>Literature Review</a:t>
            </a:r>
            <a:endParaRPr lang="de-CH" dirty="0"/>
          </a:p>
        </p:txBody>
      </p:sp>
      <p:sp>
        <p:nvSpPr>
          <p:cNvPr id="5" name="Foliennummernplatzhalter 4"/>
          <p:cNvSpPr>
            <a:spLocks noGrp="1"/>
          </p:cNvSpPr>
          <p:nvPr>
            <p:ph type="sldNum" sz="quarter" idx="11"/>
          </p:nvPr>
        </p:nvSpPr>
        <p:spPr/>
        <p:txBody>
          <a:bodyPr/>
          <a:lstStyle/>
          <a:p>
            <a:pPr>
              <a:defRPr/>
            </a:pPr>
            <a:fld id="{76814F6B-5CA2-4108-9209-AAAC5359EABA}" type="slidenum">
              <a:rPr lang="de-CH" smtClean="0"/>
              <a:pPr>
                <a:defRPr/>
              </a:pPr>
              <a:t>15</a:t>
            </a:fld>
            <a:endParaRPr lang="de-CH"/>
          </a:p>
        </p:txBody>
      </p:sp>
      <p:sp>
        <p:nvSpPr>
          <p:cNvPr id="8" name="Rechteck 7"/>
          <p:cNvSpPr/>
          <p:nvPr/>
        </p:nvSpPr>
        <p:spPr>
          <a:xfrm>
            <a:off x="6542569" y="6182406"/>
            <a:ext cx="3042821" cy="338554"/>
          </a:xfrm>
          <a:prstGeom prst="rect">
            <a:avLst/>
          </a:prstGeom>
        </p:spPr>
        <p:txBody>
          <a:bodyPr wrap="none">
            <a:spAutoFit/>
          </a:bodyPr>
          <a:lstStyle/>
          <a:p>
            <a:r>
              <a:rPr lang="en-US" sz="1600" dirty="0"/>
              <a:t>(Anglia Ruskin University 2013)</a:t>
            </a:r>
            <a:endParaRPr lang="de-CH" sz="1600" dirty="0"/>
          </a:p>
        </p:txBody>
      </p:sp>
    </p:spTree>
    <p:extLst>
      <p:ext uri="{BB962C8B-B14F-4D97-AF65-F5344CB8AC3E}">
        <p14:creationId xmlns:p14="http://schemas.microsoft.com/office/powerpoint/2010/main" val="1659460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CDA9654-2338-4652-9A54-36DD4772FC13}"/>
              </a:ext>
            </a:extLst>
          </p:cNvPr>
          <p:cNvSpPr>
            <a:spLocks noGrp="1"/>
          </p:cNvSpPr>
          <p:nvPr>
            <p:ph idx="1"/>
          </p:nvPr>
        </p:nvSpPr>
        <p:spPr/>
        <p:txBody>
          <a:bodyPr/>
          <a:lstStyle/>
          <a:p>
            <a:r>
              <a:rPr lang="en-US" dirty="0"/>
              <a:t>Where a source serves as a reference across one or a number of paragraphs, the in-text citation may be placed </a:t>
            </a:r>
            <a:r>
              <a:rPr lang="en-US" b="1" dirty="0"/>
              <a:t>at the beginning</a:t>
            </a:r>
            <a:r>
              <a:rPr lang="en-US" dirty="0"/>
              <a:t> of the paraphrasing to ensure that the authorship is clear. </a:t>
            </a:r>
          </a:p>
          <a:p>
            <a:r>
              <a:rPr lang="en-US" dirty="0"/>
              <a:t>Examples:</a:t>
            </a:r>
          </a:p>
          <a:p>
            <a:pPr marL="457171" lvl="1" indent="0">
              <a:spcBef>
                <a:spcPts val="1800"/>
              </a:spcBef>
              <a:buNone/>
            </a:pPr>
            <a:r>
              <a:rPr lang="en-US" sz="2000" dirty="0">
                <a:solidFill>
                  <a:schemeClr val="tx2"/>
                </a:solidFill>
              </a:rPr>
              <a:t>The following paragraph is based on suggestions by Friedrich (1997) .</a:t>
            </a:r>
            <a:endParaRPr lang="en-US" dirty="0"/>
          </a:p>
          <a:p>
            <a:pPr marL="457171" lvl="1" indent="0">
              <a:spcBef>
                <a:spcPts val="1800"/>
              </a:spcBef>
              <a:buNone/>
            </a:pPr>
            <a:r>
              <a:rPr lang="en-US" sz="2000" dirty="0">
                <a:solidFill>
                  <a:schemeClr val="tx2"/>
                </a:solidFill>
              </a:rPr>
              <a:t>According to Friedrich (1997, p.  28), the following criteria should be observed: …</a:t>
            </a:r>
          </a:p>
        </p:txBody>
      </p:sp>
      <p:sp>
        <p:nvSpPr>
          <p:cNvPr id="4" name="Slide Number Placeholder 3">
            <a:extLst>
              <a:ext uri="{FF2B5EF4-FFF2-40B4-BE49-F238E27FC236}">
                <a16:creationId xmlns:a16="http://schemas.microsoft.com/office/drawing/2014/main" id="{E19263D2-F497-4140-B8E2-2C19A267E6D8}"/>
              </a:ext>
            </a:extLst>
          </p:cNvPr>
          <p:cNvSpPr>
            <a:spLocks noGrp="1"/>
          </p:cNvSpPr>
          <p:nvPr>
            <p:ph type="sldNum" sz="quarter" idx="11"/>
          </p:nvPr>
        </p:nvSpPr>
        <p:spPr/>
        <p:txBody>
          <a:bodyPr/>
          <a:lstStyle/>
          <a:p>
            <a:pPr>
              <a:defRPr/>
            </a:pPr>
            <a:fld id="{D4387DFC-6A66-45F3-AE62-0BB6E61744EF}" type="slidenum">
              <a:rPr lang="de-CH" smtClean="0"/>
              <a:pPr>
                <a:defRPr/>
              </a:pPr>
              <a:t>16</a:t>
            </a:fld>
            <a:endParaRPr lang="de-CH"/>
          </a:p>
        </p:txBody>
      </p:sp>
      <p:sp>
        <p:nvSpPr>
          <p:cNvPr id="3" name="Footer Placeholder 2">
            <a:extLst>
              <a:ext uri="{FF2B5EF4-FFF2-40B4-BE49-F238E27FC236}">
                <a16:creationId xmlns:a16="http://schemas.microsoft.com/office/drawing/2014/main" id="{5BABCED1-1A17-4FAC-95DB-E0B434334D2B}"/>
              </a:ext>
            </a:extLst>
          </p:cNvPr>
          <p:cNvSpPr>
            <a:spLocks noGrp="1"/>
          </p:cNvSpPr>
          <p:nvPr>
            <p:ph type="ftr" sz="quarter" idx="12"/>
          </p:nvPr>
        </p:nvSpPr>
        <p:spPr/>
        <p:txBody>
          <a:bodyPr/>
          <a:lstStyle/>
          <a:p>
            <a:pPr>
              <a:defRPr/>
            </a:pPr>
            <a:r>
              <a:rPr lang="de-CH"/>
              <a:t>Literature Review</a:t>
            </a:r>
            <a:endParaRPr lang="de-CH" dirty="0"/>
          </a:p>
        </p:txBody>
      </p:sp>
      <p:sp>
        <p:nvSpPr>
          <p:cNvPr id="2" name="Title 1">
            <a:extLst>
              <a:ext uri="{FF2B5EF4-FFF2-40B4-BE49-F238E27FC236}">
                <a16:creationId xmlns:a16="http://schemas.microsoft.com/office/drawing/2014/main" id="{6F5AEF51-E0FD-41BD-84E8-0A9F36FE3818}"/>
              </a:ext>
            </a:extLst>
          </p:cNvPr>
          <p:cNvSpPr>
            <a:spLocks noGrp="1"/>
          </p:cNvSpPr>
          <p:nvPr>
            <p:ph type="title"/>
          </p:nvPr>
        </p:nvSpPr>
        <p:spPr/>
        <p:txBody>
          <a:bodyPr/>
          <a:lstStyle/>
          <a:p>
            <a:r>
              <a:rPr lang="de-CH" dirty="0"/>
              <a:t>Sources </a:t>
            </a:r>
            <a:r>
              <a:rPr lang="de-CH" dirty="0" err="1"/>
              <a:t>over</a:t>
            </a:r>
            <a:r>
              <a:rPr lang="de-CH" dirty="0"/>
              <a:t> </a:t>
            </a:r>
            <a:r>
              <a:rPr lang="de-CH" dirty="0" err="1"/>
              <a:t>one</a:t>
            </a:r>
            <a:r>
              <a:rPr lang="de-CH" dirty="0"/>
              <a:t> </a:t>
            </a:r>
            <a:r>
              <a:rPr lang="de-CH" dirty="0" err="1"/>
              <a:t>or</a:t>
            </a:r>
            <a:r>
              <a:rPr lang="de-CH" dirty="0"/>
              <a:t> </a:t>
            </a:r>
            <a:r>
              <a:rPr lang="de-CH" dirty="0" err="1"/>
              <a:t>several</a:t>
            </a:r>
            <a:r>
              <a:rPr lang="de-CH" dirty="0"/>
              <a:t> </a:t>
            </a:r>
            <a:r>
              <a:rPr lang="de-CH" dirty="0" err="1"/>
              <a:t>paragraphs</a:t>
            </a:r>
            <a:endParaRPr lang="en-150" dirty="0"/>
          </a:p>
        </p:txBody>
      </p:sp>
      <p:sp>
        <p:nvSpPr>
          <p:cNvPr id="7" name="TextBox 6">
            <a:extLst>
              <a:ext uri="{FF2B5EF4-FFF2-40B4-BE49-F238E27FC236}">
                <a16:creationId xmlns:a16="http://schemas.microsoft.com/office/drawing/2014/main" id="{27C2E30A-7636-45B5-AC8A-D5022D9932A0}"/>
              </a:ext>
            </a:extLst>
          </p:cNvPr>
          <p:cNvSpPr txBox="1"/>
          <p:nvPr/>
        </p:nvSpPr>
        <p:spPr bwMode="auto">
          <a:xfrm rot="21264158">
            <a:off x="3848268" y="5378907"/>
            <a:ext cx="4900049" cy="991731"/>
          </a:xfrm>
          <a:prstGeom prst="foldedCorner">
            <a:avLst/>
          </a:prstGeom>
          <a:solidFill>
            <a:srgbClr val="FFFFCC"/>
          </a:solidFill>
          <a:ln>
            <a:noFill/>
          </a:ln>
          <a:effectLst/>
        </p:spPr>
        <p:txBody>
          <a:bodyPr wrap="square" rtlCol="0">
            <a:spAutoFit/>
          </a:bodyPr>
          <a:lstStyle/>
          <a:p>
            <a:r>
              <a:rPr lang="de-CH" sz="1600" dirty="0" err="1">
                <a:solidFill>
                  <a:schemeClr val="accent6"/>
                </a:solidFill>
              </a:rPr>
              <a:t>It</a:t>
            </a:r>
            <a:r>
              <a:rPr lang="de-CH" sz="1600" dirty="0">
                <a:solidFill>
                  <a:schemeClr val="accent6"/>
                </a:solidFill>
              </a:rPr>
              <a:t> </a:t>
            </a:r>
            <a:r>
              <a:rPr lang="de-CH" sz="1600" dirty="0" err="1">
                <a:solidFill>
                  <a:schemeClr val="accent6"/>
                </a:solidFill>
              </a:rPr>
              <a:t>is</a:t>
            </a:r>
            <a:r>
              <a:rPr lang="de-CH" sz="1600" dirty="0">
                <a:solidFill>
                  <a:schemeClr val="accent6"/>
                </a:solidFill>
              </a:rPr>
              <a:t> </a:t>
            </a:r>
            <a:r>
              <a:rPr lang="de-CH" sz="1600" b="1" dirty="0">
                <a:solidFill>
                  <a:schemeClr val="accent6"/>
                </a:solidFill>
              </a:rPr>
              <a:t>not ok</a:t>
            </a:r>
            <a:r>
              <a:rPr lang="de-CH" sz="1600" dirty="0">
                <a:solidFill>
                  <a:schemeClr val="accent6"/>
                </a:solidFill>
              </a:rPr>
              <a:t>, </a:t>
            </a:r>
            <a:r>
              <a:rPr lang="de-CH" sz="1600" dirty="0" err="1">
                <a:solidFill>
                  <a:schemeClr val="accent6"/>
                </a:solidFill>
              </a:rPr>
              <a:t>to</a:t>
            </a:r>
            <a:r>
              <a:rPr lang="de-CH" sz="1600" dirty="0">
                <a:solidFill>
                  <a:schemeClr val="accent6"/>
                </a:solidFill>
              </a:rPr>
              <a:t> </a:t>
            </a:r>
            <a:r>
              <a:rPr lang="de-CH" sz="1600" dirty="0" err="1">
                <a:solidFill>
                  <a:schemeClr val="accent6"/>
                </a:solidFill>
              </a:rPr>
              <a:t>write</a:t>
            </a:r>
            <a:r>
              <a:rPr lang="de-CH" sz="1600" dirty="0">
                <a:solidFill>
                  <a:schemeClr val="accent6"/>
                </a:solidFill>
              </a:rPr>
              <a:t> a </a:t>
            </a:r>
            <a:r>
              <a:rPr lang="de-CH" sz="1600" dirty="0" err="1">
                <a:solidFill>
                  <a:schemeClr val="accent6"/>
                </a:solidFill>
              </a:rPr>
              <a:t>whole</a:t>
            </a:r>
            <a:r>
              <a:rPr lang="de-CH" sz="1600" dirty="0">
                <a:solidFill>
                  <a:schemeClr val="accent6"/>
                </a:solidFill>
              </a:rPr>
              <a:t> </a:t>
            </a:r>
            <a:r>
              <a:rPr lang="de-CH" sz="1600" dirty="0" err="1">
                <a:solidFill>
                  <a:schemeClr val="accent6"/>
                </a:solidFill>
              </a:rPr>
              <a:t>paragraph</a:t>
            </a:r>
            <a:r>
              <a:rPr lang="de-CH" sz="1600" dirty="0">
                <a:solidFill>
                  <a:schemeClr val="accent6"/>
                </a:solidFill>
              </a:rPr>
              <a:t> and </a:t>
            </a:r>
            <a:r>
              <a:rPr lang="de-CH" sz="1600" dirty="0" err="1">
                <a:solidFill>
                  <a:schemeClr val="accent6"/>
                </a:solidFill>
              </a:rPr>
              <a:t>place</a:t>
            </a:r>
            <a:r>
              <a:rPr lang="de-CH" sz="1600" dirty="0">
                <a:solidFill>
                  <a:schemeClr val="accent6"/>
                </a:solidFill>
              </a:rPr>
              <a:t> </a:t>
            </a:r>
            <a:r>
              <a:rPr lang="de-CH" sz="1600" dirty="0" err="1">
                <a:solidFill>
                  <a:schemeClr val="accent6"/>
                </a:solidFill>
              </a:rPr>
              <a:t>the</a:t>
            </a:r>
            <a:r>
              <a:rPr lang="de-CH" sz="1600" dirty="0">
                <a:solidFill>
                  <a:schemeClr val="accent6"/>
                </a:solidFill>
              </a:rPr>
              <a:t> </a:t>
            </a:r>
            <a:r>
              <a:rPr lang="de-CH" sz="1600" dirty="0" err="1">
                <a:solidFill>
                  <a:schemeClr val="accent6"/>
                </a:solidFill>
              </a:rPr>
              <a:t>citation</a:t>
            </a:r>
            <a:r>
              <a:rPr lang="de-CH" sz="1600" dirty="0">
                <a:solidFill>
                  <a:schemeClr val="accent6"/>
                </a:solidFill>
              </a:rPr>
              <a:t> at </a:t>
            </a:r>
            <a:r>
              <a:rPr lang="de-CH" sz="1600" dirty="0" err="1">
                <a:solidFill>
                  <a:schemeClr val="accent6"/>
                </a:solidFill>
              </a:rPr>
              <a:t>the</a:t>
            </a:r>
            <a:r>
              <a:rPr lang="de-CH" sz="1600" dirty="0">
                <a:solidFill>
                  <a:schemeClr val="accent6"/>
                </a:solidFill>
              </a:rPr>
              <a:t> end </a:t>
            </a:r>
            <a:r>
              <a:rPr lang="de-CH" sz="1600" dirty="0" err="1">
                <a:solidFill>
                  <a:schemeClr val="accent6"/>
                </a:solidFill>
              </a:rPr>
              <a:t>only</a:t>
            </a:r>
            <a:r>
              <a:rPr lang="de-CH" sz="1600" dirty="0">
                <a:solidFill>
                  <a:schemeClr val="accent6"/>
                </a:solidFill>
              </a:rPr>
              <a:t>, </a:t>
            </a:r>
            <a:r>
              <a:rPr lang="de-CH" sz="1600" dirty="0" err="1">
                <a:solidFill>
                  <a:schemeClr val="accent6"/>
                </a:solidFill>
              </a:rPr>
              <a:t>because</a:t>
            </a:r>
            <a:r>
              <a:rPr lang="de-CH" sz="1600" dirty="0">
                <a:solidFill>
                  <a:schemeClr val="accent6"/>
                </a:solidFill>
              </a:rPr>
              <a:t> </a:t>
            </a:r>
            <a:r>
              <a:rPr lang="de-CH" sz="1600" dirty="0" err="1">
                <a:solidFill>
                  <a:schemeClr val="accent6"/>
                </a:solidFill>
              </a:rPr>
              <a:t>then</a:t>
            </a:r>
            <a:r>
              <a:rPr lang="de-CH" sz="1600" dirty="0">
                <a:solidFill>
                  <a:schemeClr val="accent6"/>
                </a:solidFill>
              </a:rPr>
              <a:t> </a:t>
            </a:r>
            <a:r>
              <a:rPr lang="de-CH" sz="1600" dirty="0" err="1">
                <a:solidFill>
                  <a:schemeClr val="accent6"/>
                </a:solidFill>
              </a:rPr>
              <a:t>it</a:t>
            </a:r>
            <a:r>
              <a:rPr lang="de-CH" sz="1600" dirty="0">
                <a:solidFill>
                  <a:schemeClr val="accent6"/>
                </a:solidFill>
              </a:rPr>
              <a:t> </a:t>
            </a:r>
            <a:r>
              <a:rPr lang="de-CH" sz="1600" dirty="0" err="1">
                <a:solidFill>
                  <a:schemeClr val="accent6"/>
                </a:solidFill>
              </a:rPr>
              <a:t>is</a:t>
            </a:r>
            <a:r>
              <a:rPr lang="de-CH" sz="1600" dirty="0">
                <a:solidFill>
                  <a:schemeClr val="accent6"/>
                </a:solidFill>
              </a:rPr>
              <a:t> not </a:t>
            </a:r>
            <a:r>
              <a:rPr lang="de-CH" sz="1600" dirty="0" err="1">
                <a:solidFill>
                  <a:schemeClr val="accent6"/>
                </a:solidFill>
              </a:rPr>
              <a:t>clear</a:t>
            </a:r>
            <a:r>
              <a:rPr lang="de-CH" sz="1600" dirty="0">
                <a:solidFill>
                  <a:schemeClr val="accent6"/>
                </a:solidFill>
              </a:rPr>
              <a:t>, </a:t>
            </a:r>
            <a:r>
              <a:rPr lang="de-CH" sz="1600" dirty="0" err="1">
                <a:solidFill>
                  <a:schemeClr val="accent6"/>
                </a:solidFill>
              </a:rPr>
              <a:t>when</a:t>
            </a:r>
            <a:r>
              <a:rPr lang="de-CH" sz="1600" dirty="0">
                <a:solidFill>
                  <a:schemeClr val="accent6"/>
                </a:solidFill>
              </a:rPr>
              <a:t> </a:t>
            </a:r>
            <a:r>
              <a:rPr lang="de-CH" sz="1600" dirty="0" err="1">
                <a:solidFill>
                  <a:schemeClr val="accent6"/>
                </a:solidFill>
              </a:rPr>
              <a:t>the</a:t>
            </a:r>
            <a:r>
              <a:rPr lang="de-CH" sz="1600" dirty="0">
                <a:solidFill>
                  <a:schemeClr val="accent6"/>
                </a:solidFill>
              </a:rPr>
              <a:t> </a:t>
            </a:r>
            <a:r>
              <a:rPr lang="de-CH" sz="1600" dirty="0" err="1">
                <a:solidFill>
                  <a:schemeClr val="accent6"/>
                </a:solidFill>
              </a:rPr>
              <a:t>referenced</a:t>
            </a:r>
            <a:r>
              <a:rPr lang="de-CH" sz="1600" dirty="0">
                <a:solidFill>
                  <a:schemeClr val="accent6"/>
                </a:solidFill>
              </a:rPr>
              <a:t> </a:t>
            </a:r>
            <a:r>
              <a:rPr lang="de-CH" sz="1600" dirty="0" err="1">
                <a:solidFill>
                  <a:schemeClr val="accent6"/>
                </a:solidFill>
              </a:rPr>
              <a:t>work</a:t>
            </a:r>
            <a:r>
              <a:rPr lang="de-CH" sz="1600" dirty="0">
                <a:solidFill>
                  <a:schemeClr val="accent6"/>
                </a:solidFill>
              </a:rPr>
              <a:t> </a:t>
            </a:r>
            <a:r>
              <a:rPr lang="de-CH" sz="1600" dirty="0" err="1">
                <a:solidFill>
                  <a:schemeClr val="accent6"/>
                </a:solidFill>
              </a:rPr>
              <a:t>starts</a:t>
            </a:r>
            <a:r>
              <a:rPr lang="de-CH" sz="1600" dirty="0">
                <a:solidFill>
                  <a:schemeClr val="accent6"/>
                </a:solidFill>
              </a:rPr>
              <a:t>.</a:t>
            </a:r>
            <a:endParaRPr lang="en-150" sz="1600" dirty="0" err="1">
              <a:solidFill>
                <a:schemeClr val="accent6"/>
              </a:solidFill>
            </a:endParaRPr>
          </a:p>
        </p:txBody>
      </p:sp>
    </p:spTree>
    <p:extLst>
      <p:ext uri="{BB962C8B-B14F-4D97-AF65-F5344CB8AC3E}">
        <p14:creationId xmlns:p14="http://schemas.microsoft.com/office/powerpoint/2010/main" val="95780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3806C5-9158-4B23-9B1F-FCD8B345B83E}"/>
              </a:ext>
            </a:extLst>
          </p:cNvPr>
          <p:cNvSpPr>
            <a:spLocks noGrp="1"/>
          </p:cNvSpPr>
          <p:nvPr>
            <p:ph idx="1"/>
          </p:nvPr>
        </p:nvSpPr>
        <p:spPr>
          <a:xfrm>
            <a:off x="562350" y="1228709"/>
            <a:ext cx="8924175" cy="4584700"/>
          </a:xfrm>
        </p:spPr>
        <p:txBody>
          <a:bodyPr/>
          <a:lstStyle/>
          <a:p>
            <a:r>
              <a:rPr lang="en-US" dirty="0"/>
              <a:t>A direct quotation is where words or sentences are reproduced word-for-word </a:t>
            </a:r>
          </a:p>
          <a:p>
            <a:r>
              <a:rPr lang="en-US" dirty="0"/>
              <a:t>Short direct quotations are incorporated directly in the text</a:t>
            </a:r>
          </a:p>
          <a:p>
            <a:pPr marL="400024" lvl="1" indent="0">
              <a:buNone/>
            </a:pPr>
            <a:r>
              <a:rPr lang="en-US" sz="2000" dirty="0">
                <a:solidFill>
                  <a:schemeClr val="tx2"/>
                </a:solidFill>
              </a:rPr>
              <a:t>Friedrich (1997, p. 17) asserts the modern “wealth of technical literature” is overwhelming </a:t>
            </a:r>
          </a:p>
          <a:p>
            <a:r>
              <a:rPr lang="en-US" dirty="0"/>
              <a:t>Longer direct quotations appear as </a:t>
            </a:r>
            <a:br>
              <a:rPr lang="en-US" dirty="0"/>
            </a:br>
            <a:r>
              <a:rPr lang="en-US" dirty="0"/>
              <a:t>separate indented  paragraphs</a:t>
            </a:r>
          </a:p>
          <a:p>
            <a:pPr marL="800049" lvl="2" indent="0">
              <a:buNone/>
            </a:pPr>
            <a:r>
              <a:rPr lang="en-US" sz="1800" dirty="0">
                <a:solidFill>
                  <a:schemeClr val="tx2"/>
                </a:solidFill>
              </a:rPr>
              <a:t>“These days it is hard to find a sphere of activity in which the wealth of technical literature (manuals, monographs, journal articles, documentation, etc.) does not far exceed the capacity of the individual to absorb it all.” (Friedrich, 1997, p. 17) </a:t>
            </a:r>
            <a:r>
              <a:rPr lang="en-US" dirty="0"/>
              <a:t>	</a:t>
            </a:r>
          </a:p>
          <a:p>
            <a:endParaRPr lang="en-150" dirty="0"/>
          </a:p>
        </p:txBody>
      </p:sp>
      <p:sp>
        <p:nvSpPr>
          <p:cNvPr id="3" name="Slide Number Placeholder 2">
            <a:extLst>
              <a:ext uri="{FF2B5EF4-FFF2-40B4-BE49-F238E27FC236}">
                <a16:creationId xmlns:a16="http://schemas.microsoft.com/office/drawing/2014/main" id="{633AAFE1-6AB9-44BE-86B0-DFA699191EE5}"/>
              </a:ext>
            </a:extLst>
          </p:cNvPr>
          <p:cNvSpPr>
            <a:spLocks noGrp="1"/>
          </p:cNvSpPr>
          <p:nvPr>
            <p:ph type="sldNum" sz="quarter" idx="11"/>
          </p:nvPr>
        </p:nvSpPr>
        <p:spPr/>
        <p:txBody>
          <a:bodyPr/>
          <a:lstStyle/>
          <a:p>
            <a:pPr>
              <a:defRPr/>
            </a:pPr>
            <a:fld id="{D4387DFC-6A66-45F3-AE62-0BB6E61744EF}" type="slidenum">
              <a:rPr lang="de-CH" smtClean="0"/>
              <a:pPr>
                <a:defRPr/>
              </a:pPr>
              <a:t>17</a:t>
            </a:fld>
            <a:endParaRPr lang="de-CH"/>
          </a:p>
        </p:txBody>
      </p:sp>
      <p:sp>
        <p:nvSpPr>
          <p:cNvPr id="4" name="Footer Placeholder 3">
            <a:extLst>
              <a:ext uri="{FF2B5EF4-FFF2-40B4-BE49-F238E27FC236}">
                <a16:creationId xmlns:a16="http://schemas.microsoft.com/office/drawing/2014/main" id="{9341C912-7E4D-40B1-9A20-01E4A17A6430}"/>
              </a:ext>
            </a:extLst>
          </p:cNvPr>
          <p:cNvSpPr>
            <a:spLocks noGrp="1"/>
          </p:cNvSpPr>
          <p:nvPr>
            <p:ph type="ftr" sz="quarter" idx="12"/>
          </p:nvPr>
        </p:nvSpPr>
        <p:spPr/>
        <p:txBody>
          <a:bodyPr/>
          <a:lstStyle/>
          <a:p>
            <a:pPr>
              <a:defRPr/>
            </a:pPr>
            <a:r>
              <a:rPr lang="de-CH"/>
              <a:t>Literature Review</a:t>
            </a:r>
            <a:endParaRPr lang="de-CH" dirty="0"/>
          </a:p>
        </p:txBody>
      </p:sp>
      <p:sp>
        <p:nvSpPr>
          <p:cNvPr id="5" name="Title 4">
            <a:extLst>
              <a:ext uri="{FF2B5EF4-FFF2-40B4-BE49-F238E27FC236}">
                <a16:creationId xmlns:a16="http://schemas.microsoft.com/office/drawing/2014/main" id="{CFFCD2F6-8450-4205-A004-F57B7458E3E6}"/>
              </a:ext>
            </a:extLst>
          </p:cNvPr>
          <p:cNvSpPr>
            <a:spLocks noGrp="1"/>
          </p:cNvSpPr>
          <p:nvPr>
            <p:ph type="title"/>
          </p:nvPr>
        </p:nvSpPr>
        <p:spPr/>
        <p:txBody>
          <a:bodyPr/>
          <a:lstStyle/>
          <a:p>
            <a:r>
              <a:rPr lang="de-CH" dirty="0" err="1"/>
              <a:t>Direct</a:t>
            </a:r>
            <a:r>
              <a:rPr lang="de-CH" dirty="0"/>
              <a:t> Quotation</a:t>
            </a:r>
            <a:endParaRPr lang="en-150" dirty="0"/>
          </a:p>
        </p:txBody>
      </p:sp>
      <p:sp>
        <p:nvSpPr>
          <p:cNvPr id="6" name="TextBox 5">
            <a:extLst>
              <a:ext uri="{FF2B5EF4-FFF2-40B4-BE49-F238E27FC236}">
                <a16:creationId xmlns:a16="http://schemas.microsoft.com/office/drawing/2014/main" id="{7B2C96A8-A4F0-44D9-BBA4-0BE991AB4EAD}"/>
              </a:ext>
            </a:extLst>
          </p:cNvPr>
          <p:cNvSpPr txBox="1"/>
          <p:nvPr/>
        </p:nvSpPr>
        <p:spPr bwMode="auto">
          <a:xfrm>
            <a:off x="7111194" y="5460240"/>
            <a:ext cx="2472411" cy="991731"/>
          </a:xfrm>
          <a:prstGeom prst="foldedCorner">
            <a:avLst/>
          </a:prstGeom>
          <a:solidFill>
            <a:srgbClr val="FFFFCC"/>
          </a:solidFill>
          <a:ln>
            <a:noFill/>
          </a:ln>
          <a:effectLst/>
        </p:spPr>
        <p:txBody>
          <a:bodyPr wrap="square" rtlCol="0">
            <a:spAutoFit/>
          </a:bodyPr>
          <a:lstStyle/>
          <a:p>
            <a:r>
              <a:rPr lang="de-CH" sz="1600" dirty="0" err="1">
                <a:solidFill>
                  <a:schemeClr val="accent6"/>
                </a:solidFill>
              </a:rPr>
              <a:t>Thefull</a:t>
            </a:r>
            <a:r>
              <a:rPr lang="de-CH" sz="1600" dirty="0">
                <a:solidFill>
                  <a:schemeClr val="accent6"/>
                </a:solidFill>
              </a:rPr>
              <a:t> </a:t>
            </a:r>
            <a:r>
              <a:rPr lang="de-CH" sz="1600" dirty="0" err="1">
                <a:solidFill>
                  <a:schemeClr val="accent6"/>
                </a:solidFill>
              </a:rPr>
              <a:t>stop</a:t>
            </a:r>
            <a:r>
              <a:rPr lang="de-CH" sz="1600" dirty="0">
                <a:solidFill>
                  <a:schemeClr val="accent6"/>
                </a:solidFill>
              </a:rPr>
              <a:t> </a:t>
            </a:r>
            <a:r>
              <a:rPr lang="de-CH" sz="1600" dirty="0" err="1">
                <a:solidFill>
                  <a:schemeClr val="accent6"/>
                </a:solidFill>
              </a:rPr>
              <a:t>ends</a:t>
            </a:r>
            <a:r>
              <a:rPr lang="de-CH" sz="1600" dirty="0">
                <a:solidFill>
                  <a:schemeClr val="accent6"/>
                </a:solidFill>
              </a:rPr>
              <a:t> </a:t>
            </a:r>
            <a:r>
              <a:rPr lang="de-CH" sz="1600" dirty="0" err="1">
                <a:solidFill>
                  <a:schemeClr val="accent6"/>
                </a:solidFill>
              </a:rPr>
              <a:t>the</a:t>
            </a:r>
            <a:r>
              <a:rPr lang="de-CH" sz="1600" dirty="0">
                <a:solidFill>
                  <a:schemeClr val="accent6"/>
                </a:solidFill>
              </a:rPr>
              <a:t> </a:t>
            </a:r>
            <a:r>
              <a:rPr lang="de-CH" sz="1600" dirty="0" err="1">
                <a:solidFill>
                  <a:schemeClr val="accent6"/>
                </a:solidFill>
              </a:rPr>
              <a:t>quotation</a:t>
            </a:r>
            <a:r>
              <a:rPr lang="de-CH" sz="1600" dirty="0">
                <a:solidFill>
                  <a:schemeClr val="accent6"/>
                </a:solidFill>
              </a:rPr>
              <a:t> and </a:t>
            </a:r>
            <a:r>
              <a:rPr lang="de-CH" sz="1600" dirty="0" err="1">
                <a:solidFill>
                  <a:schemeClr val="accent6"/>
                </a:solidFill>
              </a:rPr>
              <a:t>the</a:t>
            </a:r>
            <a:r>
              <a:rPr lang="de-CH" sz="1600" dirty="0">
                <a:solidFill>
                  <a:schemeClr val="accent6"/>
                </a:solidFill>
              </a:rPr>
              <a:t> </a:t>
            </a:r>
            <a:r>
              <a:rPr lang="de-CH" sz="1600" dirty="0" err="1">
                <a:solidFill>
                  <a:schemeClr val="accent6"/>
                </a:solidFill>
              </a:rPr>
              <a:t>citation</a:t>
            </a:r>
            <a:r>
              <a:rPr lang="de-CH" sz="1600" dirty="0">
                <a:solidFill>
                  <a:schemeClr val="accent6"/>
                </a:solidFill>
              </a:rPr>
              <a:t> </a:t>
            </a:r>
            <a:r>
              <a:rPr lang="de-CH" sz="1600" dirty="0" err="1">
                <a:solidFill>
                  <a:schemeClr val="accent6"/>
                </a:solidFill>
              </a:rPr>
              <a:t>is</a:t>
            </a:r>
            <a:r>
              <a:rPr lang="de-CH" sz="1600" dirty="0">
                <a:solidFill>
                  <a:schemeClr val="accent6"/>
                </a:solidFill>
              </a:rPr>
              <a:t> after </a:t>
            </a:r>
            <a:r>
              <a:rPr lang="de-CH" sz="1600" dirty="0" err="1">
                <a:solidFill>
                  <a:schemeClr val="accent6"/>
                </a:solidFill>
              </a:rPr>
              <a:t>the</a:t>
            </a:r>
            <a:r>
              <a:rPr lang="de-CH" sz="1600" dirty="0">
                <a:solidFill>
                  <a:schemeClr val="accent6"/>
                </a:solidFill>
              </a:rPr>
              <a:t> </a:t>
            </a:r>
            <a:r>
              <a:rPr lang="de-CH" sz="1600" dirty="0" err="1">
                <a:solidFill>
                  <a:schemeClr val="accent6"/>
                </a:solidFill>
              </a:rPr>
              <a:t>full</a:t>
            </a:r>
            <a:r>
              <a:rPr lang="de-CH" sz="1600" dirty="0">
                <a:solidFill>
                  <a:schemeClr val="accent6"/>
                </a:solidFill>
              </a:rPr>
              <a:t> </a:t>
            </a:r>
            <a:r>
              <a:rPr lang="de-CH" sz="1600" dirty="0" err="1">
                <a:solidFill>
                  <a:schemeClr val="accent6"/>
                </a:solidFill>
              </a:rPr>
              <a:t>stop</a:t>
            </a:r>
            <a:endParaRPr lang="en-150" sz="1600" dirty="0" err="1">
              <a:solidFill>
                <a:schemeClr val="accent6"/>
              </a:solidFill>
            </a:endParaRPr>
          </a:p>
        </p:txBody>
      </p:sp>
      <p:sp>
        <p:nvSpPr>
          <p:cNvPr id="7" name="Arrow: Down 6">
            <a:extLst>
              <a:ext uri="{FF2B5EF4-FFF2-40B4-BE49-F238E27FC236}">
                <a16:creationId xmlns:a16="http://schemas.microsoft.com/office/drawing/2014/main" id="{7A1630B8-CAA1-4C01-82AB-CE6014DE7AB0}"/>
              </a:ext>
            </a:extLst>
          </p:cNvPr>
          <p:cNvSpPr/>
          <p:nvPr/>
        </p:nvSpPr>
        <p:spPr>
          <a:xfrm rot="7907412">
            <a:off x="8453627" y="4987865"/>
            <a:ext cx="395926" cy="462093"/>
          </a:xfrm>
          <a:prstGeom prst="downArrow">
            <a:avLst/>
          </a:prstGeom>
          <a:solidFill>
            <a:schemeClr val="tx2"/>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150"/>
          </a:p>
        </p:txBody>
      </p:sp>
      <p:sp>
        <p:nvSpPr>
          <p:cNvPr id="8" name="TextBox 7">
            <a:extLst>
              <a:ext uri="{FF2B5EF4-FFF2-40B4-BE49-F238E27FC236}">
                <a16:creationId xmlns:a16="http://schemas.microsoft.com/office/drawing/2014/main" id="{9092AB99-71E0-402E-8CC9-7DCB726B99C4}"/>
              </a:ext>
            </a:extLst>
          </p:cNvPr>
          <p:cNvSpPr txBox="1"/>
          <p:nvPr/>
        </p:nvSpPr>
        <p:spPr bwMode="auto">
          <a:xfrm>
            <a:off x="1730146" y="5864485"/>
            <a:ext cx="2881050" cy="697885"/>
          </a:xfrm>
          <a:prstGeom prst="foldedCorner">
            <a:avLst/>
          </a:prstGeom>
          <a:solidFill>
            <a:srgbClr val="FFFFCC"/>
          </a:solidFill>
          <a:ln>
            <a:noFill/>
          </a:ln>
          <a:effectLst/>
        </p:spPr>
        <p:txBody>
          <a:bodyPr wrap="square" rtlCol="0">
            <a:spAutoFit/>
          </a:bodyPr>
          <a:lstStyle/>
          <a:p>
            <a:r>
              <a:rPr lang="de-CH" sz="1600" dirty="0" err="1">
                <a:solidFill>
                  <a:schemeClr val="accent6"/>
                </a:solidFill>
              </a:rPr>
              <a:t>For</a:t>
            </a:r>
            <a:r>
              <a:rPr lang="de-CH" sz="1600" dirty="0">
                <a:solidFill>
                  <a:schemeClr val="accent6"/>
                </a:solidFill>
              </a:rPr>
              <a:t> </a:t>
            </a:r>
            <a:r>
              <a:rPr lang="de-CH" sz="1600" dirty="0" err="1">
                <a:solidFill>
                  <a:schemeClr val="accent6"/>
                </a:solidFill>
              </a:rPr>
              <a:t>direct</a:t>
            </a:r>
            <a:r>
              <a:rPr lang="de-CH" sz="1600" dirty="0">
                <a:solidFill>
                  <a:schemeClr val="accent6"/>
                </a:solidFill>
              </a:rPr>
              <a:t> </a:t>
            </a:r>
            <a:r>
              <a:rPr lang="de-CH" sz="1600" dirty="0" err="1">
                <a:solidFill>
                  <a:schemeClr val="accent6"/>
                </a:solidFill>
              </a:rPr>
              <a:t>quotations</a:t>
            </a:r>
            <a:r>
              <a:rPr lang="de-CH" sz="1600" dirty="0">
                <a:solidFill>
                  <a:schemeClr val="accent6"/>
                </a:solidFill>
              </a:rPr>
              <a:t> </a:t>
            </a:r>
            <a:r>
              <a:rPr lang="de-CH" sz="1600" dirty="0" err="1">
                <a:solidFill>
                  <a:schemeClr val="accent6"/>
                </a:solidFill>
              </a:rPr>
              <a:t>provide</a:t>
            </a:r>
            <a:r>
              <a:rPr lang="de-CH" sz="1600" dirty="0">
                <a:solidFill>
                  <a:schemeClr val="accent6"/>
                </a:solidFill>
              </a:rPr>
              <a:t> </a:t>
            </a:r>
            <a:r>
              <a:rPr lang="de-CH" sz="1600" dirty="0" err="1">
                <a:solidFill>
                  <a:schemeClr val="accent6"/>
                </a:solidFill>
              </a:rPr>
              <a:t>the</a:t>
            </a:r>
            <a:r>
              <a:rPr lang="de-CH" sz="1600" dirty="0">
                <a:solidFill>
                  <a:schemeClr val="accent6"/>
                </a:solidFill>
              </a:rPr>
              <a:t>  </a:t>
            </a:r>
            <a:r>
              <a:rPr lang="de-CH" sz="1600" dirty="0" err="1">
                <a:solidFill>
                  <a:schemeClr val="accent6"/>
                </a:solidFill>
              </a:rPr>
              <a:t>page</a:t>
            </a:r>
            <a:r>
              <a:rPr lang="de-CH" sz="1600" dirty="0">
                <a:solidFill>
                  <a:schemeClr val="accent6"/>
                </a:solidFill>
              </a:rPr>
              <a:t>  </a:t>
            </a:r>
            <a:r>
              <a:rPr lang="de-CH" sz="1600" dirty="0" err="1">
                <a:solidFill>
                  <a:schemeClr val="accent6"/>
                </a:solidFill>
              </a:rPr>
              <a:t>numbers</a:t>
            </a:r>
            <a:endParaRPr lang="en-150" sz="1600" dirty="0" err="1">
              <a:solidFill>
                <a:schemeClr val="accent6"/>
              </a:solidFill>
            </a:endParaRPr>
          </a:p>
        </p:txBody>
      </p:sp>
      <p:sp>
        <p:nvSpPr>
          <p:cNvPr id="9" name="Arrow: Down 8">
            <a:extLst>
              <a:ext uri="{FF2B5EF4-FFF2-40B4-BE49-F238E27FC236}">
                <a16:creationId xmlns:a16="http://schemas.microsoft.com/office/drawing/2014/main" id="{27CD2547-3379-426F-8EDE-BD1BE7CCFA59}"/>
              </a:ext>
            </a:extLst>
          </p:cNvPr>
          <p:cNvSpPr/>
          <p:nvPr/>
        </p:nvSpPr>
        <p:spPr>
          <a:xfrm rot="8999443">
            <a:off x="3479042" y="5354647"/>
            <a:ext cx="395926" cy="462093"/>
          </a:xfrm>
          <a:prstGeom prst="downArrow">
            <a:avLst/>
          </a:prstGeom>
          <a:solidFill>
            <a:schemeClr val="tx2"/>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150"/>
          </a:p>
        </p:txBody>
      </p:sp>
      <p:sp>
        <p:nvSpPr>
          <p:cNvPr id="10" name="TextBox 9">
            <a:extLst>
              <a:ext uri="{FF2B5EF4-FFF2-40B4-BE49-F238E27FC236}">
                <a16:creationId xmlns:a16="http://schemas.microsoft.com/office/drawing/2014/main" id="{A7B63907-81EB-4D94-972B-6394C516AFA1}"/>
              </a:ext>
            </a:extLst>
          </p:cNvPr>
          <p:cNvSpPr txBox="1"/>
          <p:nvPr/>
        </p:nvSpPr>
        <p:spPr bwMode="auto">
          <a:xfrm rot="974443">
            <a:off x="7334220" y="3163781"/>
            <a:ext cx="2153676" cy="1101923"/>
          </a:xfrm>
          <a:prstGeom prst="foldedCorner">
            <a:avLst/>
          </a:prstGeom>
          <a:solidFill>
            <a:srgbClr val="FFFFCC"/>
          </a:solidFill>
          <a:ln>
            <a:noFill/>
          </a:ln>
          <a:effectLst/>
        </p:spPr>
        <p:txBody>
          <a:bodyPr wrap="square" rtlCol="0">
            <a:spAutoFit/>
          </a:bodyPr>
          <a:lstStyle/>
          <a:p>
            <a:r>
              <a:rPr lang="de-CH" i="1" dirty="0" err="1">
                <a:solidFill>
                  <a:schemeClr val="accent6"/>
                </a:solidFill>
                <a:latin typeface="Times New Roman" panose="02020603050405020304" pitchFamily="18" charset="0"/>
                <a:cs typeface="Times New Roman" panose="02020603050405020304" pitchFamily="18" charset="0"/>
              </a:rPr>
              <a:t>Avoid</a:t>
            </a:r>
            <a:r>
              <a:rPr lang="de-CH" i="1" dirty="0">
                <a:solidFill>
                  <a:schemeClr val="accent6"/>
                </a:solidFill>
                <a:latin typeface="Times New Roman" panose="02020603050405020304" pitchFamily="18" charset="0"/>
                <a:cs typeface="Times New Roman" panose="02020603050405020304" pitchFamily="18" charset="0"/>
              </a:rPr>
              <a:t> </a:t>
            </a:r>
            <a:r>
              <a:rPr lang="de-CH" i="1" dirty="0" err="1">
                <a:solidFill>
                  <a:schemeClr val="accent6"/>
                </a:solidFill>
                <a:latin typeface="Times New Roman" panose="02020603050405020304" pitchFamily="18" charset="0"/>
                <a:cs typeface="Times New Roman" panose="02020603050405020304" pitchFamily="18" charset="0"/>
              </a:rPr>
              <a:t>too</a:t>
            </a:r>
            <a:r>
              <a:rPr lang="de-CH" i="1" dirty="0">
                <a:solidFill>
                  <a:schemeClr val="accent6"/>
                </a:solidFill>
                <a:latin typeface="Times New Roman" panose="02020603050405020304" pitchFamily="18" charset="0"/>
                <a:cs typeface="Times New Roman" panose="02020603050405020304" pitchFamily="18" charset="0"/>
              </a:rPr>
              <a:t> </a:t>
            </a:r>
            <a:r>
              <a:rPr lang="de-CH" i="1" dirty="0" err="1">
                <a:solidFill>
                  <a:schemeClr val="accent6"/>
                </a:solidFill>
                <a:latin typeface="Times New Roman" panose="02020603050405020304" pitchFamily="18" charset="0"/>
                <a:cs typeface="Times New Roman" panose="02020603050405020304" pitchFamily="18" charset="0"/>
              </a:rPr>
              <a:t>many</a:t>
            </a:r>
            <a:r>
              <a:rPr lang="de-CH" i="1" dirty="0">
                <a:solidFill>
                  <a:schemeClr val="accent6"/>
                </a:solidFill>
                <a:latin typeface="Times New Roman" panose="02020603050405020304" pitchFamily="18" charset="0"/>
                <a:cs typeface="Times New Roman" panose="02020603050405020304" pitchFamily="18" charset="0"/>
              </a:rPr>
              <a:t> and in </a:t>
            </a:r>
            <a:r>
              <a:rPr lang="de-CH" i="1" dirty="0" err="1">
                <a:solidFill>
                  <a:schemeClr val="accent6"/>
                </a:solidFill>
                <a:latin typeface="Times New Roman" panose="02020603050405020304" pitchFamily="18" charset="0"/>
                <a:cs typeface="Times New Roman" panose="02020603050405020304" pitchFamily="18" charset="0"/>
              </a:rPr>
              <a:t>particular</a:t>
            </a:r>
            <a:r>
              <a:rPr lang="de-CH" i="1" dirty="0">
                <a:solidFill>
                  <a:schemeClr val="accent6"/>
                </a:solidFill>
                <a:latin typeface="Times New Roman" panose="02020603050405020304" pitchFamily="18" charset="0"/>
                <a:cs typeface="Times New Roman" panose="02020603050405020304" pitchFamily="18" charset="0"/>
              </a:rPr>
              <a:t> </a:t>
            </a:r>
            <a:r>
              <a:rPr lang="de-CH" i="1" dirty="0" err="1">
                <a:solidFill>
                  <a:schemeClr val="accent6"/>
                </a:solidFill>
                <a:latin typeface="Times New Roman" panose="02020603050405020304" pitchFamily="18" charset="0"/>
                <a:cs typeface="Times New Roman" panose="02020603050405020304" pitchFamily="18" charset="0"/>
              </a:rPr>
              <a:t>long</a:t>
            </a:r>
            <a:r>
              <a:rPr lang="de-CH" i="1" dirty="0">
                <a:solidFill>
                  <a:schemeClr val="accent6"/>
                </a:solidFill>
                <a:latin typeface="Times New Roman" panose="02020603050405020304" pitchFamily="18" charset="0"/>
                <a:cs typeface="Times New Roman" panose="02020603050405020304" pitchFamily="18" charset="0"/>
              </a:rPr>
              <a:t> </a:t>
            </a:r>
            <a:r>
              <a:rPr lang="de-CH" i="1" dirty="0" err="1">
                <a:solidFill>
                  <a:schemeClr val="accent6"/>
                </a:solidFill>
                <a:latin typeface="Times New Roman" panose="02020603050405020304" pitchFamily="18" charset="0"/>
                <a:cs typeface="Times New Roman" panose="02020603050405020304" pitchFamily="18" charset="0"/>
              </a:rPr>
              <a:t>direct</a:t>
            </a:r>
            <a:r>
              <a:rPr lang="de-CH" i="1" dirty="0">
                <a:solidFill>
                  <a:schemeClr val="accent6"/>
                </a:solidFill>
                <a:latin typeface="Times New Roman" panose="02020603050405020304" pitchFamily="18" charset="0"/>
                <a:cs typeface="Times New Roman" panose="02020603050405020304" pitchFamily="18" charset="0"/>
              </a:rPr>
              <a:t> </a:t>
            </a:r>
            <a:r>
              <a:rPr lang="de-CH" i="1" dirty="0" err="1">
                <a:solidFill>
                  <a:schemeClr val="accent6"/>
                </a:solidFill>
                <a:latin typeface="Times New Roman" panose="02020603050405020304" pitchFamily="18" charset="0"/>
                <a:cs typeface="Times New Roman" panose="02020603050405020304" pitchFamily="18" charset="0"/>
              </a:rPr>
              <a:t>quotations</a:t>
            </a:r>
            <a:endParaRPr lang="en-150" i="1" dirty="0" err="1">
              <a:solidFill>
                <a:schemeClr val="accent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791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3ADCC9-3DDB-4587-A2D4-FC3086E064DD}"/>
              </a:ext>
            </a:extLst>
          </p:cNvPr>
          <p:cNvSpPr>
            <a:spLocks noGrp="1"/>
          </p:cNvSpPr>
          <p:nvPr>
            <p:ph type="ctrTitle"/>
          </p:nvPr>
        </p:nvSpPr>
        <p:spPr/>
        <p:txBody>
          <a:bodyPr/>
          <a:lstStyle/>
          <a:p>
            <a:r>
              <a:rPr lang="de-CH" dirty="0"/>
              <a:t>Reference </a:t>
            </a:r>
            <a:r>
              <a:rPr lang="de-CH" dirty="0" err="1"/>
              <a:t>list</a:t>
            </a:r>
            <a:r>
              <a:rPr lang="de-CH" dirty="0"/>
              <a:t> - </a:t>
            </a:r>
            <a:r>
              <a:rPr lang="de-CH" dirty="0" err="1"/>
              <a:t>Bibliography</a:t>
            </a:r>
            <a:endParaRPr lang="en-150" dirty="0"/>
          </a:p>
        </p:txBody>
      </p:sp>
      <p:sp>
        <p:nvSpPr>
          <p:cNvPr id="7" name="Subtitle 6">
            <a:extLst>
              <a:ext uri="{FF2B5EF4-FFF2-40B4-BE49-F238E27FC236}">
                <a16:creationId xmlns:a16="http://schemas.microsoft.com/office/drawing/2014/main" id="{F86EAC51-2F76-44ED-8B06-3CB447484D35}"/>
              </a:ext>
            </a:extLst>
          </p:cNvPr>
          <p:cNvSpPr>
            <a:spLocks noGrp="1"/>
          </p:cNvSpPr>
          <p:nvPr>
            <p:ph type="subTitle" idx="1"/>
          </p:nvPr>
        </p:nvSpPr>
        <p:spPr/>
        <p:txBody>
          <a:bodyPr/>
          <a:lstStyle/>
          <a:p>
            <a:endParaRPr lang="en-150"/>
          </a:p>
        </p:txBody>
      </p:sp>
      <p:sp>
        <p:nvSpPr>
          <p:cNvPr id="3" name="Slide Number Placeholder 2">
            <a:extLst>
              <a:ext uri="{FF2B5EF4-FFF2-40B4-BE49-F238E27FC236}">
                <a16:creationId xmlns:a16="http://schemas.microsoft.com/office/drawing/2014/main" id="{B320C6D7-DFD5-4070-BA46-8617E1229F5C}"/>
              </a:ext>
            </a:extLst>
          </p:cNvPr>
          <p:cNvSpPr>
            <a:spLocks noGrp="1"/>
          </p:cNvSpPr>
          <p:nvPr>
            <p:ph type="sldNum" sz="quarter" idx="4294967295"/>
          </p:nvPr>
        </p:nvSpPr>
        <p:spPr>
          <a:xfrm>
            <a:off x="8904288" y="6597650"/>
            <a:ext cx="1001712" cy="260350"/>
          </a:xfrm>
        </p:spPr>
        <p:txBody>
          <a:bodyPr/>
          <a:lstStyle/>
          <a:p>
            <a:pPr>
              <a:defRPr/>
            </a:pPr>
            <a:fld id="{76814F6B-5CA2-4108-9209-AAAC5359EABA}" type="slidenum">
              <a:rPr lang="de-CH" smtClean="0"/>
              <a:pPr>
                <a:defRPr/>
              </a:pPr>
              <a:t>18</a:t>
            </a:fld>
            <a:endParaRPr lang="de-CH"/>
          </a:p>
        </p:txBody>
      </p:sp>
      <p:sp>
        <p:nvSpPr>
          <p:cNvPr id="4" name="Footer Placeholder 3">
            <a:extLst>
              <a:ext uri="{FF2B5EF4-FFF2-40B4-BE49-F238E27FC236}">
                <a16:creationId xmlns:a16="http://schemas.microsoft.com/office/drawing/2014/main" id="{5E988911-D96E-4317-9FBB-F419F2F2A7C8}"/>
              </a:ext>
            </a:extLst>
          </p:cNvPr>
          <p:cNvSpPr>
            <a:spLocks noGrp="1"/>
          </p:cNvSpPr>
          <p:nvPr>
            <p:ph type="ftr" sz="quarter" idx="4294967295"/>
          </p:nvPr>
        </p:nvSpPr>
        <p:spPr>
          <a:xfrm>
            <a:off x="4289425" y="6656388"/>
            <a:ext cx="5616575" cy="196850"/>
          </a:xfrm>
        </p:spPr>
        <p:txBody>
          <a:bodyPr/>
          <a:lstStyle/>
          <a:p>
            <a:pPr>
              <a:defRPr/>
            </a:pPr>
            <a:r>
              <a:rPr lang="de-CH"/>
              <a:t>Literature Review</a:t>
            </a:r>
          </a:p>
        </p:txBody>
      </p:sp>
    </p:spTree>
    <p:extLst>
      <p:ext uri="{BB962C8B-B14F-4D97-AF65-F5344CB8AC3E}">
        <p14:creationId xmlns:p14="http://schemas.microsoft.com/office/powerpoint/2010/main" val="854531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r>
              <a:rPr lang="en-US" dirty="0"/>
              <a:t>The </a:t>
            </a:r>
            <a:r>
              <a:rPr lang="en-US" b="1" dirty="0"/>
              <a:t>reference list </a:t>
            </a:r>
            <a:r>
              <a:rPr lang="en-US" dirty="0"/>
              <a:t>should include details for everything that you cite in your assignment. </a:t>
            </a:r>
          </a:p>
          <a:p>
            <a:r>
              <a:rPr lang="en-US" dirty="0"/>
              <a:t>The term</a:t>
            </a:r>
            <a:r>
              <a:rPr lang="en-US" b="1" dirty="0"/>
              <a:t> bibliography </a:t>
            </a:r>
            <a:r>
              <a:rPr lang="en-US" dirty="0"/>
              <a:t>is a synonym for reference list.</a:t>
            </a:r>
          </a:p>
          <a:p>
            <a:r>
              <a:rPr lang="en-US" dirty="0"/>
              <a:t>It occurs at the end of your work and should be in alphabetical order according to the surname of the (first) author </a:t>
            </a:r>
          </a:p>
          <a:p>
            <a:r>
              <a:rPr lang="en-US" dirty="0"/>
              <a:t>All the different types of material in one sequence. </a:t>
            </a:r>
          </a:p>
          <a:p>
            <a:r>
              <a:rPr lang="en-US" dirty="0"/>
              <a:t>The bibliography entries depend on the type of publications (journal article, book, book chapter, URL, …). Harvard Style defines what has to be listed for each type of publication.</a:t>
            </a:r>
          </a:p>
        </p:txBody>
      </p:sp>
      <p:sp>
        <p:nvSpPr>
          <p:cNvPr id="4" name="Foliennummernplatzhalter 3"/>
          <p:cNvSpPr>
            <a:spLocks noGrp="1"/>
          </p:cNvSpPr>
          <p:nvPr>
            <p:ph type="sldNum" sz="quarter" idx="11"/>
          </p:nvPr>
        </p:nvSpPr>
        <p:spPr/>
        <p:txBody>
          <a:bodyPr/>
          <a:lstStyle/>
          <a:p>
            <a:fld id="{8B654DDD-C560-4A31-A6DE-9FC6BF30E7A1}" type="slidenum">
              <a:rPr lang="de-CH" smtClean="0"/>
              <a:pPr/>
              <a:t>19</a:t>
            </a:fld>
            <a:endParaRPr lang="de-CH" dirty="0"/>
          </a:p>
        </p:txBody>
      </p:sp>
      <p:sp>
        <p:nvSpPr>
          <p:cNvPr id="5" name="Fußzeilenplatzhalter 4"/>
          <p:cNvSpPr>
            <a:spLocks noGrp="1"/>
          </p:cNvSpPr>
          <p:nvPr>
            <p:ph type="ftr" sz="quarter" idx="12"/>
          </p:nvPr>
        </p:nvSpPr>
        <p:spPr/>
        <p:txBody>
          <a:bodyPr/>
          <a:lstStyle/>
          <a:p>
            <a:pPr>
              <a:defRPr/>
            </a:pPr>
            <a:r>
              <a:rPr lang="de-CH"/>
              <a:t>Literature Review</a:t>
            </a:r>
          </a:p>
        </p:txBody>
      </p:sp>
      <p:sp>
        <p:nvSpPr>
          <p:cNvPr id="2" name="Titel 1"/>
          <p:cNvSpPr>
            <a:spLocks noGrp="1"/>
          </p:cNvSpPr>
          <p:nvPr>
            <p:ph type="title"/>
          </p:nvPr>
        </p:nvSpPr>
        <p:spPr/>
        <p:txBody>
          <a:bodyPr/>
          <a:lstStyle/>
          <a:p>
            <a:r>
              <a:rPr lang="de-CH" dirty="0"/>
              <a:t>Reference List</a:t>
            </a:r>
          </a:p>
        </p:txBody>
      </p:sp>
    </p:spTree>
    <p:extLst>
      <p:ext uri="{BB962C8B-B14F-4D97-AF65-F5344CB8AC3E}">
        <p14:creationId xmlns:p14="http://schemas.microsoft.com/office/powerpoint/2010/main" val="1162164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Mike Webb </a:t>
            </a:r>
            <a:r>
              <a:rPr lang="de-CH" dirty="0" err="1"/>
              <a:t>about</a:t>
            </a:r>
            <a:r>
              <a:rPr lang="de-CH" dirty="0"/>
              <a:t> </a:t>
            </a:r>
            <a:r>
              <a:rPr lang="de-CH" dirty="0" err="1"/>
              <a:t>Referencing</a:t>
            </a:r>
            <a:endParaRPr lang="de-CH" dirty="0"/>
          </a:p>
        </p:txBody>
      </p:sp>
      <p:sp>
        <p:nvSpPr>
          <p:cNvPr id="3" name="Fußzeilenplatzhalter 2"/>
          <p:cNvSpPr>
            <a:spLocks noGrp="1"/>
          </p:cNvSpPr>
          <p:nvPr>
            <p:ph type="ftr" sz="quarter" idx="10"/>
          </p:nvPr>
        </p:nvSpPr>
        <p:spPr/>
        <p:txBody>
          <a:bodyPr/>
          <a:lstStyle/>
          <a:p>
            <a:pPr>
              <a:defRPr/>
            </a:pPr>
            <a:r>
              <a:rPr lang="de-CH"/>
              <a:t>Literature Review</a:t>
            </a:r>
          </a:p>
        </p:txBody>
      </p:sp>
      <p:sp>
        <p:nvSpPr>
          <p:cNvPr id="4" name="Foliennummernplatzhalter 3"/>
          <p:cNvSpPr>
            <a:spLocks noGrp="1"/>
          </p:cNvSpPr>
          <p:nvPr>
            <p:ph type="sldNum" sz="quarter" idx="11"/>
          </p:nvPr>
        </p:nvSpPr>
        <p:spPr/>
        <p:txBody>
          <a:bodyPr/>
          <a:lstStyle/>
          <a:p>
            <a:pPr>
              <a:defRPr/>
            </a:pPr>
            <a:fld id="{4BA0EB3B-FE37-4B11-B545-3DA0FED9506D}" type="slidenum">
              <a:rPr lang="de-CH" smtClean="0"/>
              <a:pPr>
                <a:defRPr/>
              </a:pPr>
              <a:t>2</a:t>
            </a:fld>
            <a:endParaRPr lang="de-CH"/>
          </a:p>
        </p:txBody>
      </p:sp>
      <p:sp>
        <p:nvSpPr>
          <p:cNvPr id="5" name="Rechteck 4"/>
          <p:cNvSpPr/>
          <p:nvPr/>
        </p:nvSpPr>
        <p:spPr>
          <a:xfrm>
            <a:off x="2476500" y="3105835"/>
            <a:ext cx="4953000" cy="646331"/>
          </a:xfrm>
          <a:prstGeom prst="rect">
            <a:avLst/>
          </a:prstGeom>
        </p:spPr>
        <p:txBody>
          <a:bodyPr>
            <a:spAutoFit/>
          </a:bodyPr>
          <a:lstStyle/>
          <a:p>
            <a:r>
              <a:rPr lang="de-CH" dirty="0"/>
              <a:t>https://www.youtube.com/watch?v=E7Laol_ALeU&amp;index=15&amp;list=WL</a:t>
            </a:r>
          </a:p>
        </p:txBody>
      </p:sp>
      <p:sp>
        <p:nvSpPr>
          <p:cNvPr id="6" name="Rechteck 5"/>
          <p:cNvSpPr/>
          <p:nvPr/>
        </p:nvSpPr>
        <p:spPr>
          <a:xfrm>
            <a:off x="1430723" y="5038449"/>
            <a:ext cx="8169640" cy="461665"/>
          </a:xfrm>
          <a:prstGeom prst="rect">
            <a:avLst/>
          </a:prstGeom>
        </p:spPr>
        <p:txBody>
          <a:bodyPr wrap="square">
            <a:spAutoFit/>
          </a:bodyPr>
          <a:lstStyle/>
          <a:p>
            <a:r>
              <a:rPr lang="de-CH" sz="2400" dirty="0">
                <a:hlinkClick r:id="rId2"/>
              </a:rPr>
              <a:t>https://www.youtube.com/watch?v=CyXT3okiRj8</a:t>
            </a:r>
            <a:endParaRPr lang="de-CH" sz="2400"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452" y="1807372"/>
            <a:ext cx="5108211" cy="3085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CF30F61F-FE30-4894-B8F7-740D58C5EB0D}"/>
              </a:ext>
            </a:extLst>
          </p:cNvPr>
          <p:cNvSpPr txBox="1"/>
          <p:nvPr/>
        </p:nvSpPr>
        <p:spPr bwMode="auto">
          <a:xfrm>
            <a:off x="1477391" y="5859836"/>
            <a:ext cx="610481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r>
              <a:rPr lang="de-CH" sz="2000" dirty="0">
                <a:hlinkClick r:id="rId4"/>
              </a:rPr>
              <a:t>https://www.youtube.com/watch?v=2XURGhDGYDg</a:t>
            </a:r>
            <a:endParaRPr lang="en-150" sz="2000" dirty="0" err="1"/>
          </a:p>
        </p:txBody>
      </p:sp>
      <p:sp>
        <p:nvSpPr>
          <p:cNvPr id="8" name="TextBox 7">
            <a:extLst>
              <a:ext uri="{FF2B5EF4-FFF2-40B4-BE49-F238E27FC236}">
                <a16:creationId xmlns:a16="http://schemas.microsoft.com/office/drawing/2014/main" id="{EED67A40-19C2-40E5-8EBA-683E938475C9}"/>
              </a:ext>
            </a:extLst>
          </p:cNvPr>
          <p:cNvSpPr txBox="1"/>
          <p:nvPr/>
        </p:nvSpPr>
        <p:spPr bwMode="auto">
          <a:xfrm>
            <a:off x="658761" y="1455174"/>
            <a:ext cx="312617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r>
              <a:rPr lang="de-CH" sz="1600" dirty="0"/>
              <a:t>Part 1: </a:t>
            </a:r>
            <a:r>
              <a:rPr lang="de-CH" sz="1600" dirty="0" err="1"/>
              <a:t>Principles</a:t>
            </a:r>
            <a:r>
              <a:rPr lang="de-CH" sz="1600" dirty="0"/>
              <a:t> of </a:t>
            </a:r>
            <a:r>
              <a:rPr lang="de-CH" sz="1600" dirty="0" err="1"/>
              <a:t>Referencing</a:t>
            </a:r>
            <a:endParaRPr lang="en-150" sz="1600" dirty="0" err="1"/>
          </a:p>
        </p:txBody>
      </p:sp>
      <p:sp>
        <p:nvSpPr>
          <p:cNvPr id="10" name="TextBox 9">
            <a:extLst>
              <a:ext uri="{FF2B5EF4-FFF2-40B4-BE49-F238E27FC236}">
                <a16:creationId xmlns:a16="http://schemas.microsoft.com/office/drawing/2014/main" id="{8AB14F11-2171-4610-8C36-80C38E63AE6A}"/>
              </a:ext>
            </a:extLst>
          </p:cNvPr>
          <p:cNvSpPr txBox="1"/>
          <p:nvPr/>
        </p:nvSpPr>
        <p:spPr bwMode="auto">
          <a:xfrm>
            <a:off x="624348" y="5530645"/>
            <a:ext cx="333617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r>
              <a:rPr lang="de-CH" sz="1600" dirty="0"/>
              <a:t>Part 2: Details of </a:t>
            </a:r>
            <a:r>
              <a:rPr lang="de-CH" sz="1600" dirty="0" err="1"/>
              <a:t>the</a:t>
            </a:r>
            <a:r>
              <a:rPr lang="de-CH" sz="1600" dirty="0"/>
              <a:t> </a:t>
            </a:r>
            <a:r>
              <a:rPr lang="de-CH" sz="1600" dirty="0" err="1"/>
              <a:t>reference</a:t>
            </a:r>
            <a:r>
              <a:rPr lang="de-CH" sz="1600" dirty="0"/>
              <a:t> </a:t>
            </a:r>
            <a:r>
              <a:rPr lang="de-CH" sz="1600" dirty="0" err="1"/>
              <a:t>list</a:t>
            </a:r>
            <a:r>
              <a:rPr lang="de-CH" sz="1600" dirty="0"/>
              <a:t>:</a:t>
            </a:r>
            <a:endParaRPr lang="en-150" sz="1600" dirty="0" err="1"/>
          </a:p>
        </p:txBody>
      </p:sp>
    </p:spTree>
    <p:extLst>
      <p:ext uri="{BB962C8B-B14F-4D97-AF65-F5344CB8AC3E}">
        <p14:creationId xmlns:p14="http://schemas.microsoft.com/office/powerpoint/2010/main" val="10095019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A1356B-76B6-4840-912E-BEDB2887FA8A}"/>
              </a:ext>
            </a:extLst>
          </p:cNvPr>
          <p:cNvSpPr txBox="1"/>
          <p:nvPr/>
        </p:nvSpPr>
        <p:spPr bwMode="auto">
          <a:xfrm>
            <a:off x="1226081" y="2225964"/>
            <a:ext cx="7453837" cy="2123658"/>
          </a:xfrm>
          <a:prstGeom prst="rect">
            <a:avLst/>
          </a:prstGeom>
          <a:solidFill>
            <a:schemeClr val="tx2"/>
          </a:solidFill>
          <a:ln>
            <a:noFill/>
          </a:ln>
          <a:effectLst/>
        </p:spPr>
        <p:txBody>
          <a:bodyPr wrap="square" rtlCol="0">
            <a:spAutoFit/>
          </a:bodyPr>
          <a:lstStyle/>
          <a:p>
            <a:r>
              <a:rPr lang="de-CH" sz="2800" dirty="0">
                <a:solidFill>
                  <a:schemeClr val="bg2"/>
                </a:solidFill>
              </a:rPr>
              <a:t>Reference </a:t>
            </a:r>
            <a:r>
              <a:rPr lang="de-CH" sz="2800" dirty="0" err="1">
                <a:solidFill>
                  <a:schemeClr val="bg2"/>
                </a:solidFill>
              </a:rPr>
              <a:t>managers</a:t>
            </a:r>
            <a:r>
              <a:rPr lang="de-CH" sz="2800" dirty="0">
                <a:solidFill>
                  <a:schemeClr val="bg2"/>
                </a:solidFill>
              </a:rPr>
              <a:t> </a:t>
            </a:r>
            <a:r>
              <a:rPr lang="de-CH" sz="2800" dirty="0" err="1">
                <a:solidFill>
                  <a:schemeClr val="bg2"/>
                </a:solidFill>
              </a:rPr>
              <a:t>make</a:t>
            </a:r>
            <a:r>
              <a:rPr lang="de-CH" sz="2800" dirty="0">
                <a:solidFill>
                  <a:schemeClr val="bg2"/>
                </a:solidFill>
              </a:rPr>
              <a:t> </a:t>
            </a:r>
            <a:r>
              <a:rPr lang="de-CH" sz="2800" dirty="0" err="1">
                <a:solidFill>
                  <a:schemeClr val="bg2"/>
                </a:solidFill>
              </a:rPr>
              <a:t>correct</a:t>
            </a:r>
            <a:r>
              <a:rPr lang="de-CH" sz="2800" dirty="0">
                <a:solidFill>
                  <a:schemeClr val="bg2"/>
                </a:solidFill>
              </a:rPr>
              <a:t> </a:t>
            </a:r>
            <a:r>
              <a:rPr lang="de-CH" sz="2800" dirty="0" err="1">
                <a:solidFill>
                  <a:schemeClr val="bg2"/>
                </a:solidFill>
              </a:rPr>
              <a:t>quotations</a:t>
            </a:r>
            <a:r>
              <a:rPr lang="de-CH" sz="2800" dirty="0">
                <a:solidFill>
                  <a:schemeClr val="bg2"/>
                </a:solidFill>
              </a:rPr>
              <a:t> and </a:t>
            </a:r>
            <a:r>
              <a:rPr lang="de-CH" sz="2800" dirty="0" err="1">
                <a:solidFill>
                  <a:schemeClr val="bg2"/>
                </a:solidFill>
              </a:rPr>
              <a:t>reference</a:t>
            </a:r>
            <a:r>
              <a:rPr lang="de-CH" sz="2800" dirty="0">
                <a:solidFill>
                  <a:schemeClr val="bg2"/>
                </a:solidFill>
              </a:rPr>
              <a:t> </a:t>
            </a:r>
            <a:r>
              <a:rPr lang="de-CH" sz="2800" dirty="0" err="1">
                <a:solidFill>
                  <a:schemeClr val="bg2"/>
                </a:solidFill>
              </a:rPr>
              <a:t>lists</a:t>
            </a:r>
            <a:r>
              <a:rPr lang="de-CH" sz="2800" dirty="0">
                <a:solidFill>
                  <a:schemeClr val="bg2"/>
                </a:solidFill>
              </a:rPr>
              <a:t> </a:t>
            </a:r>
            <a:r>
              <a:rPr lang="de-CH" sz="2800" dirty="0" err="1">
                <a:solidFill>
                  <a:schemeClr val="bg2"/>
                </a:solidFill>
              </a:rPr>
              <a:t>if</a:t>
            </a:r>
            <a:endParaRPr lang="de-CH" sz="2800" dirty="0">
              <a:solidFill>
                <a:schemeClr val="bg2"/>
              </a:solidFill>
            </a:endParaRPr>
          </a:p>
          <a:p>
            <a:pPr marL="742921" lvl="1" indent="-285750">
              <a:spcBef>
                <a:spcPts val="1200"/>
              </a:spcBef>
              <a:buFontTx/>
              <a:buChar char="-"/>
            </a:pPr>
            <a:r>
              <a:rPr lang="de-CH" sz="2800" dirty="0">
                <a:solidFill>
                  <a:schemeClr val="bg2"/>
                </a:solidFill>
              </a:rPr>
              <a:t>The </a:t>
            </a:r>
            <a:r>
              <a:rPr lang="de-CH" sz="2800" dirty="0" err="1">
                <a:solidFill>
                  <a:schemeClr val="bg2"/>
                </a:solidFill>
              </a:rPr>
              <a:t>bibliographic</a:t>
            </a:r>
            <a:r>
              <a:rPr lang="de-CH" sz="2800" dirty="0">
                <a:solidFill>
                  <a:schemeClr val="bg2"/>
                </a:solidFill>
              </a:rPr>
              <a:t> </a:t>
            </a:r>
            <a:r>
              <a:rPr lang="de-CH" sz="2800" dirty="0" err="1">
                <a:solidFill>
                  <a:schemeClr val="bg2"/>
                </a:solidFill>
              </a:rPr>
              <a:t>data</a:t>
            </a:r>
            <a:r>
              <a:rPr lang="de-CH" sz="2800" dirty="0">
                <a:solidFill>
                  <a:schemeClr val="bg2"/>
                </a:solidFill>
              </a:rPr>
              <a:t> </a:t>
            </a:r>
            <a:r>
              <a:rPr lang="de-CH" sz="2800" dirty="0" err="1">
                <a:solidFill>
                  <a:schemeClr val="bg2"/>
                </a:solidFill>
              </a:rPr>
              <a:t>is</a:t>
            </a:r>
            <a:r>
              <a:rPr lang="de-CH" sz="2800" dirty="0">
                <a:solidFill>
                  <a:schemeClr val="bg2"/>
                </a:solidFill>
              </a:rPr>
              <a:t> </a:t>
            </a:r>
            <a:r>
              <a:rPr lang="de-CH" sz="2800" dirty="0" err="1">
                <a:solidFill>
                  <a:schemeClr val="bg2"/>
                </a:solidFill>
              </a:rPr>
              <a:t>correct</a:t>
            </a:r>
            <a:endParaRPr lang="de-CH" sz="2800" dirty="0">
              <a:solidFill>
                <a:schemeClr val="bg2"/>
              </a:solidFill>
            </a:endParaRPr>
          </a:p>
          <a:p>
            <a:pPr marL="742921" lvl="1" indent="-285750">
              <a:spcBef>
                <a:spcPts val="1200"/>
              </a:spcBef>
              <a:buFontTx/>
              <a:buChar char="-"/>
            </a:pPr>
            <a:r>
              <a:rPr lang="de-CH" sz="2800" dirty="0">
                <a:solidFill>
                  <a:schemeClr val="bg2"/>
                </a:solidFill>
              </a:rPr>
              <a:t>The </a:t>
            </a:r>
            <a:r>
              <a:rPr lang="de-CH" sz="2800" dirty="0" err="1">
                <a:solidFill>
                  <a:schemeClr val="bg2"/>
                </a:solidFill>
              </a:rPr>
              <a:t>citations</a:t>
            </a:r>
            <a:r>
              <a:rPr lang="de-CH" sz="2800" dirty="0">
                <a:solidFill>
                  <a:schemeClr val="bg2"/>
                </a:solidFill>
              </a:rPr>
              <a:t> </a:t>
            </a:r>
            <a:r>
              <a:rPr lang="de-CH" sz="2800" dirty="0" err="1">
                <a:solidFill>
                  <a:schemeClr val="bg2"/>
                </a:solidFill>
              </a:rPr>
              <a:t>are</a:t>
            </a:r>
            <a:r>
              <a:rPr lang="de-CH" sz="2800" dirty="0">
                <a:solidFill>
                  <a:schemeClr val="bg2"/>
                </a:solidFill>
              </a:rPr>
              <a:t> </a:t>
            </a:r>
            <a:r>
              <a:rPr lang="de-CH" sz="2800" dirty="0" err="1">
                <a:solidFill>
                  <a:schemeClr val="bg2"/>
                </a:solidFill>
              </a:rPr>
              <a:t>placed</a:t>
            </a:r>
            <a:r>
              <a:rPr lang="de-CH" sz="2800" dirty="0">
                <a:solidFill>
                  <a:schemeClr val="bg2"/>
                </a:solidFill>
              </a:rPr>
              <a:t> </a:t>
            </a:r>
            <a:r>
              <a:rPr lang="de-CH" sz="2800" dirty="0" err="1">
                <a:solidFill>
                  <a:schemeClr val="bg2"/>
                </a:solidFill>
              </a:rPr>
              <a:t>correctly</a:t>
            </a:r>
            <a:endParaRPr lang="en-150" sz="2800" dirty="0" err="1">
              <a:solidFill>
                <a:schemeClr val="bg2"/>
              </a:solidFill>
            </a:endParaRPr>
          </a:p>
        </p:txBody>
      </p:sp>
    </p:spTree>
    <p:extLst>
      <p:ext uri="{BB962C8B-B14F-4D97-AF65-F5344CB8AC3E}">
        <p14:creationId xmlns:p14="http://schemas.microsoft.com/office/powerpoint/2010/main" val="767755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E6D31AB-A18A-4A99-8003-EC8AE752492E}"/>
              </a:ext>
            </a:extLst>
          </p:cNvPr>
          <p:cNvSpPr>
            <a:spLocks noGrp="1"/>
          </p:cNvSpPr>
          <p:nvPr>
            <p:ph type="title"/>
          </p:nvPr>
        </p:nvSpPr>
        <p:spPr>
          <a:xfrm>
            <a:off x="539363" y="537270"/>
            <a:ext cx="9337387" cy="1008062"/>
          </a:xfrm>
        </p:spPr>
        <p:txBody>
          <a:bodyPr/>
          <a:lstStyle/>
          <a:p>
            <a:r>
              <a:rPr lang="de-CH" sz="2200" dirty="0"/>
              <a:t>Reference Managers </a:t>
            </a:r>
            <a:r>
              <a:rPr lang="de-CH" sz="2200" dirty="0" err="1"/>
              <a:t>guide</a:t>
            </a:r>
            <a:r>
              <a:rPr lang="de-CH" sz="2200" dirty="0"/>
              <a:t> in </a:t>
            </a:r>
            <a:r>
              <a:rPr lang="de-CH" sz="2200" dirty="0" err="1"/>
              <a:t>adding</a:t>
            </a:r>
            <a:r>
              <a:rPr lang="de-CH" sz="2200" dirty="0"/>
              <a:t> </a:t>
            </a:r>
            <a:r>
              <a:rPr lang="de-CH" sz="2200" dirty="0" err="1"/>
              <a:t>the</a:t>
            </a:r>
            <a:r>
              <a:rPr lang="de-CH" sz="2200" dirty="0"/>
              <a:t> </a:t>
            </a:r>
            <a:r>
              <a:rPr lang="de-CH" sz="2200" dirty="0" err="1"/>
              <a:t>necessary</a:t>
            </a:r>
            <a:r>
              <a:rPr lang="de-CH" sz="2200" dirty="0"/>
              <a:t> </a:t>
            </a:r>
            <a:r>
              <a:rPr lang="de-CH" sz="2200" dirty="0" err="1"/>
              <a:t>Bibliographic</a:t>
            </a:r>
            <a:r>
              <a:rPr lang="de-CH" sz="2200" dirty="0"/>
              <a:t> </a:t>
            </a:r>
            <a:r>
              <a:rPr lang="de-CH" sz="2200" dirty="0" err="1"/>
              <a:t>data</a:t>
            </a:r>
            <a:endParaRPr lang="en-150" sz="2200" dirty="0"/>
          </a:p>
        </p:txBody>
      </p:sp>
      <p:sp>
        <p:nvSpPr>
          <p:cNvPr id="2" name="Footer Placeholder 1">
            <a:extLst>
              <a:ext uri="{FF2B5EF4-FFF2-40B4-BE49-F238E27FC236}">
                <a16:creationId xmlns:a16="http://schemas.microsoft.com/office/drawing/2014/main" id="{FB03870E-14F5-4D94-9863-67BE37DDD48E}"/>
              </a:ext>
            </a:extLst>
          </p:cNvPr>
          <p:cNvSpPr>
            <a:spLocks noGrp="1"/>
          </p:cNvSpPr>
          <p:nvPr>
            <p:ph type="ftr" sz="quarter" idx="10"/>
          </p:nvPr>
        </p:nvSpPr>
        <p:spPr/>
        <p:txBody>
          <a:bodyPr/>
          <a:lstStyle/>
          <a:p>
            <a:pPr>
              <a:defRPr/>
            </a:pPr>
            <a:r>
              <a:rPr lang="en-US"/>
              <a:t>Literature Review</a:t>
            </a:r>
            <a:endParaRPr lang="de-CH" dirty="0"/>
          </a:p>
        </p:txBody>
      </p:sp>
      <p:sp>
        <p:nvSpPr>
          <p:cNvPr id="3" name="Slide Number Placeholder 2">
            <a:extLst>
              <a:ext uri="{FF2B5EF4-FFF2-40B4-BE49-F238E27FC236}">
                <a16:creationId xmlns:a16="http://schemas.microsoft.com/office/drawing/2014/main" id="{35873665-9562-4A28-9184-5BBC0796CEF6}"/>
              </a:ext>
            </a:extLst>
          </p:cNvPr>
          <p:cNvSpPr>
            <a:spLocks noGrp="1"/>
          </p:cNvSpPr>
          <p:nvPr>
            <p:ph type="sldNum" sz="quarter" idx="11"/>
          </p:nvPr>
        </p:nvSpPr>
        <p:spPr/>
        <p:txBody>
          <a:bodyPr/>
          <a:lstStyle/>
          <a:p>
            <a:pPr>
              <a:defRPr/>
            </a:pPr>
            <a:fld id="{D4387DFC-6A66-45F3-AE62-0BB6E61744EF}" type="slidenum">
              <a:rPr lang="de-CH" smtClean="0"/>
              <a:pPr>
                <a:defRPr/>
              </a:pPr>
              <a:t>21</a:t>
            </a:fld>
            <a:endParaRPr lang="de-CH"/>
          </a:p>
        </p:txBody>
      </p:sp>
      <p:pic>
        <p:nvPicPr>
          <p:cNvPr id="4" name="Picture 3">
            <a:extLst>
              <a:ext uri="{FF2B5EF4-FFF2-40B4-BE49-F238E27FC236}">
                <a16:creationId xmlns:a16="http://schemas.microsoft.com/office/drawing/2014/main" id="{B0EA523D-2BA4-48EB-AD3F-9B30EECEC453}"/>
              </a:ext>
            </a:extLst>
          </p:cNvPr>
          <p:cNvPicPr>
            <a:picLocks noChangeAspect="1"/>
          </p:cNvPicPr>
          <p:nvPr/>
        </p:nvPicPr>
        <p:blipFill>
          <a:blip r:embed="rId2"/>
          <a:stretch>
            <a:fillRect/>
          </a:stretch>
        </p:blipFill>
        <p:spPr>
          <a:xfrm>
            <a:off x="480291" y="2765828"/>
            <a:ext cx="2499253" cy="3713019"/>
          </a:xfrm>
          <a:prstGeom prst="rect">
            <a:avLst/>
          </a:prstGeom>
          <a:ln>
            <a:solidFill>
              <a:srgbClr val="333333"/>
            </a:solidFill>
          </a:ln>
        </p:spPr>
      </p:pic>
      <p:pic>
        <p:nvPicPr>
          <p:cNvPr id="5" name="Picture 4">
            <a:extLst>
              <a:ext uri="{FF2B5EF4-FFF2-40B4-BE49-F238E27FC236}">
                <a16:creationId xmlns:a16="http://schemas.microsoft.com/office/drawing/2014/main" id="{5585786E-A8F8-4451-AC4B-09FC14E7D0D3}"/>
              </a:ext>
            </a:extLst>
          </p:cNvPr>
          <p:cNvPicPr>
            <a:picLocks noChangeAspect="1"/>
          </p:cNvPicPr>
          <p:nvPr/>
        </p:nvPicPr>
        <p:blipFill>
          <a:blip r:embed="rId3"/>
          <a:stretch>
            <a:fillRect/>
          </a:stretch>
        </p:blipFill>
        <p:spPr>
          <a:xfrm>
            <a:off x="5208057" y="1662083"/>
            <a:ext cx="2262518" cy="4816764"/>
          </a:xfrm>
          <a:prstGeom prst="rect">
            <a:avLst/>
          </a:prstGeom>
          <a:ln>
            <a:solidFill>
              <a:srgbClr val="333333"/>
            </a:solidFill>
          </a:ln>
        </p:spPr>
      </p:pic>
      <p:pic>
        <p:nvPicPr>
          <p:cNvPr id="6" name="Picture 5">
            <a:extLst>
              <a:ext uri="{FF2B5EF4-FFF2-40B4-BE49-F238E27FC236}">
                <a16:creationId xmlns:a16="http://schemas.microsoft.com/office/drawing/2014/main" id="{69AE1175-4C18-480C-9C05-2250A4F2F30C}"/>
              </a:ext>
            </a:extLst>
          </p:cNvPr>
          <p:cNvPicPr>
            <a:picLocks noChangeAspect="1"/>
          </p:cNvPicPr>
          <p:nvPr/>
        </p:nvPicPr>
        <p:blipFill>
          <a:blip r:embed="rId4"/>
          <a:stretch>
            <a:fillRect/>
          </a:stretch>
        </p:blipFill>
        <p:spPr>
          <a:xfrm>
            <a:off x="7525221" y="1292629"/>
            <a:ext cx="2157574" cy="5186218"/>
          </a:xfrm>
          <a:prstGeom prst="rect">
            <a:avLst/>
          </a:prstGeom>
          <a:ln>
            <a:solidFill>
              <a:srgbClr val="333333"/>
            </a:solidFill>
          </a:ln>
        </p:spPr>
      </p:pic>
      <p:pic>
        <p:nvPicPr>
          <p:cNvPr id="7" name="Picture 6">
            <a:extLst>
              <a:ext uri="{FF2B5EF4-FFF2-40B4-BE49-F238E27FC236}">
                <a16:creationId xmlns:a16="http://schemas.microsoft.com/office/drawing/2014/main" id="{0189BFFA-76B1-453B-B841-8683943FA12F}"/>
              </a:ext>
            </a:extLst>
          </p:cNvPr>
          <p:cNvPicPr>
            <a:picLocks noChangeAspect="1"/>
          </p:cNvPicPr>
          <p:nvPr/>
        </p:nvPicPr>
        <p:blipFill>
          <a:blip r:embed="rId5"/>
          <a:stretch>
            <a:fillRect/>
          </a:stretch>
        </p:blipFill>
        <p:spPr>
          <a:xfrm>
            <a:off x="3028885" y="1911927"/>
            <a:ext cx="2151849" cy="4566920"/>
          </a:xfrm>
          <a:prstGeom prst="rect">
            <a:avLst/>
          </a:prstGeom>
          <a:ln>
            <a:solidFill>
              <a:srgbClr val="333333"/>
            </a:solidFill>
          </a:ln>
        </p:spPr>
      </p:pic>
      <p:sp>
        <p:nvSpPr>
          <p:cNvPr id="9" name="TextBox 8">
            <a:extLst>
              <a:ext uri="{FF2B5EF4-FFF2-40B4-BE49-F238E27FC236}">
                <a16:creationId xmlns:a16="http://schemas.microsoft.com/office/drawing/2014/main" id="{7565F517-57DC-4454-8136-76787913C574}"/>
              </a:ext>
            </a:extLst>
          </p:cNvPr>
          <p:cNvSpPr txBox="1"/>
          <p:nvPr/>
        </p:nvSpPr>
        <p:spPr bwMode="auto">
          <a:xfrm>
            <a:off x="480291" y="1209964"/>
            <a:ext cx="412805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r>
              <a:rPr lang="de-CH" sz="1600" dirty="0"/>
              <a:t>Fields </a:t>
            </a:r>
            <a:r>
              <a:rPr lang="de-CH" sz="1600" dirty="0" err="1"/>
              <a:t>change</a:t>
            </a:r>
            <a:r>
              <a:rPr lang="de-CH" sz="1600" dirty="0"/>
              <a:t> </a:t>
            </a:r>
            <a:r>
              <a:rPr lang="de-CH" sz="1600" dirty="0" err="1"/>
              <a:t>depending</a:t>
            </a:r>
            <a:r>
              <a:rPr lang="de-CH" sz="1600" dirty="0"/>
              <a:t> on </a:t>
            </a:r>
            <a:r>
              <a:rPr lang="de-CH" sz="1600" dirty="0" err="1"/>
              <a:t>reference</a:t>
            </a:r>
            <a:r>
              <a:rPr lang="de-CH" sz="1600" dirty="0"/>
              <a:t> type</a:t>
            </a:r>
            <a:endParaRPr lang="en-150" sz="1600" dirty="0" err="1"/>
          </a:p>
        </p:txBody>
      </p:sp>
      <p:sp>
        <p:nvSpPr>
          <p:cNvPr id="10" name="Oval 9">
            <a:extLst>
              <a:ext uri="{FF2B5EF4-FFF2-40B4-BE49-F238E27FC236}">
                <a16:creationId xmlns:a16="http://schemas.microsoft.com/office/drawing/2014/main" id="{6773FA3F-665A-4078-BD20-E2DE4E40F0C1}"/>
              </a:ext>
            </a:extLst>
          </p:cNvPr>
          <p:cNvSpPr/>
          <p:nvPr/>
        </p:nvSpPr>
        <p:spPr>
          <a:xfrm>
            <a:off x="406400" y="2669309"/>
            <a:ext cx="2567709" cy="67425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150"/>
          </a:p>
        </p:txBody>
      </p:sp>
      <p:sp>
        <p:nvSpPr>
          <p:cNvPr id="11" name="Oval 10">
            <a:extLst>
              <a:ext uri="{FF2B5EF4-FFF2-40B4-BE49-F238E27FC236}">
                <a16:creationId xmlns:a16="http://schemas.microsoft.com/office/drawing/2014/main" id="{719DB1F8-3DEC-4DFD-8428-A899992C6F34}"/>
              </a:ext>
            </a:extLst>
          </p:cNvPr>
          <p:cNvSpPr/>
          <p:nvPr/>
        </p:nvSpPr>
        <p:spPr>
          <a:xfrm>
            <a:off x="2974109" y="1771786"/>
            <a:ext cx="2262519" cy="67425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150"/>
          </a:p>
        </p:txBody>
      </p:sp>
      <p:sp>
        <p:nvSpPr>
          <p:cNvPr id="12" name="Oval 11">
            <a:extLst>
              <a:ext uri="{FF2B5EF4-FFF2-40B4-BE49-F238E27FC236}">
                <a16:creationId xmlns:a16="http://schemas.microsoft.com/office/drawing/2014/main" id="{7E27D285-261F-477A-8BDF-39E2D1EB57EB}"/>
              </a:ext>
            </a:extLst>
          </p:cNvPr>
          <p:cNvSpPr/>
          <p:nvPr/>
        </p:nvSpPr>
        <p:spPr>
          <a:xfrm>
            <a:off x="5024438" y="1546293"/>
            <a:ext cx="2262519" cy="67425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150"/>
          </a:p>
        </p:txBody>
      </p:sp>
      <p:sp>
        <p:nvSpPr>
          <p:cNvPr id="13" name="Oval 12">
            <a:extLst>
              <a:ext uri="{FF2B5EF4-FFF2-40B4-BE49-F238E27FC236}">
                <a16:creationId xmlns:a16="http://schemas.microsoft.com/office/drawing/2014/main" id="{500BF732-9FD5-4B5F-872E-6C7C3E1AA5C6}"/>
              </a:ext>
            </a:extLst>
          </p:cNvPr>
          <p:cNvSpPr/>
          <p:nvPr/>
        </p:nvSpPr>
        <p:spPr>
          <a:xfrm>
            <a:off x="7429436" y="1131310"/>
            <a:ext cx="2262519" cy="67425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150"/>
          </a:p>
        </p:txBody>
      </p:sp>
    </p:spTree>
    <p:extLst>
      <p:ext uri="{BB962C8B-B14F-4D97-AF65-F5344CB8AC3E}">
        <p14:creationId xmlns:p14="http://schemas.microsoft.com/office/powerpoint/2010/main" val="2690038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092F7F4-7ED9-4F5A-BF33-DB499317E8EB}"/>
              </a:ext>
            </a:extLst>
          </p:cNvPr>
          <p:cNvSpPr>
            <a:spLocks noGrp="1"/>
          </p:cNvSpPr>
          <p:nvPr>
            <p:ph idx="1"/>
          </p:nvPr>
        </p:nvSpPr>
        <p:spPr>
          <a:xfrm>
            <a:off x="581892" y="1324120"/>
            <a:ext cx="9088581" cy="4584700"/>
          </a:xfrm>
        </p:spPr>
        <p:txBody>
          <a:bodyPr/>
          <a:lstStyle/>
          <a:p>
            <a:r>
              <a:rPr lang="de-CH" dirty="0" err="1"/>
              <a:t>For</a:t>
            </a:r>
            <a:r>
              <a:rPr lang="de-CH" dirty="0"/>
              <a:t> electronic </a:t>
            </a:r>
            <a:r>
              <a:rPr lang="de-CH" dirty="0" err="1"/>
              <a:t>sources</a:t>
            </a:r>
            <a:r>
              <a:rPr lang="de-CH" dirty="0"/>
              <a:t> </a:t>
            </a:r>
            <a:r>
              <a:rPr lang="de-CH" dirty="0" err="1"/>
              <a:t>you</a:t>
            </a:r>
            <a:r>
              <a:rPr lang="de-CH" dirty="0"/>
              <a:t> </a:t>
            </a:r>
            <a:r>
              <a:rPr lang="de-CH" dirty="0" err="1"/>
              <a:t>should</a:t>
            </a:r>
            <a:r>
              <a:rPr lang="de-CH" dirty="0"/>
              <a:t> </a:t>
            </a:r>
            <a:r>
              <a:rPr lang="de-CH" dirty="0" err="1"/>
              <a:t>add</a:t>
            </a:r>
            <a:r>
              <a:rPr lang="de-CH" dirty="0"/>
              <a:t> a URL</a:t>
            </a:r>
          </a:p>
          <a:p>
            <a:r>
              <a:rPr lang="de-CH" dirty="0"/>
              <a:t>BUT: </a:t>
            </a:r>
            <a:r>
              <a:rPr lang="de-CH" dirty="0" err="1"/>
              <a:t>Only</a:t>
            </a:r>
            <a:r>
              <a:rPr lang="de-CH" dirty="0"/>
              <a:t> </a:t>
            </a:r>
            <a:r>
              <a:rPr lang="de-CH" dirty="0" err="1"/>
              <a:t>official</a:t>
            </a:r>
            <a:r>
              <a:rPr lang="de-CH" dirty="0"/>
              <a:t> links</a:t>
            </a:r>
          </a:p>
          <a:p>
            <a:pPr lvl="1"/>
            <a:r>
              <a:rPr lang="de-CH" dirty="0"/>
              <a:t>DOI (Digital </a:t>
            </a:r>
            <a:r>
              <a:rPr lang="de-CH" dirty="0" err="1"/>
              <a:t>Object</a:t>
            </a:r>
            <a:r>
              <a:rPr lang="de-CH" dirty="0"/>
              <a:t> Identifier)</a:t>
            </a:r>
          </a:p>
          <a:p>
            <a:pPr lvl="1"/>
            <a:r>
              <a:rPr lang="de-CH" dirty="0"/>
              <a:t>URL </a:t>
            </a:r>
            <a:r>
              <a:rPr lang="de-CH" dirty="0" err="1"/>
              <a:t>from</a:t>
            </a:r>
            <a:r>
              <a:rPr lang="de-CH" dirty="0"/>
              <a:t> </a:t>
            </a:r>
            <a:r>
              <a:rPr lang="de-CH" dirty="0" err="1"/>
              <a:t>publisher</a:t>
            </a:r>
            <a:endParaRPr lang="de-CH" dirty="0"/>
          </a:p>
          <a:p>
            <a:r>
              <a:rPr lang="de-CH" dirty="0" err="1"/>
              <a:t>No</a:t>
            </a:r>
            <a:r>
              <a:rPr lang="de-CH" dirty="0"/>
              <a:t> </a:t>
            </a:r>
            <a:r>
              <a:rPr lang="de-CH" dirty="0" err="1"/>
              <a:t>inofficial</a:t>
            </a:r>
            <a:r>
              <a:rPr lang="de-CH" dirty="0"/>
              <a:t> </a:t>
            </a:r>
            <a:r>
              <a:rPr lang="de-CH" dirty="0" err="1"/>
              <a:t>sources</a:t>
            </a:r>
            <a:r>
              <a:rPr lang="de-CH" dirty="0"/>
              <a:t> like </a:t>
            </a:r>
            <a:r>
              <a:rPr lang="de-CH" dirty="0" err="1"/>
              <a:t>researchgate</a:t>
            </a:r>
            <a:r>
              <a:rPr lang="de-CH" dirty="0"/>
              <a:t>, </a:t>
            </a:r>
            <a:r>
              <a:rPr lang="de-CH" dirty="0" err="1"/>
              <a:t>author’s</a:t>
            </a:r>
            <a:r>
              <a:rPr lang="de-CH" dirty="0"/>
              <a:t> </a:t>
            </a:r>
            <a:r>
              <a:rPr lang="de-CH" dirty="0" err="1"/>
              <a:t>website</a:t>
            </a:r>
            <a:r>
              <a:rPr lang="de-CH" dirty="0"/>
              <a:t>, </a:t>
            </a:r>
            <a:r>
              <a:rPr lang="de-CH" dirty="0" err="1"/>
              <a:t>search</a:t>
            </a:r>
            <a:r>
              <a:rPr lang="de-CH" dirty="0"/>
              <a:t> </a:t>
            </a:r>
            <a:r>
              <a:rPr lang="de-CH" dirty="0" err="1"/>
              <a:t>strings</a:t>
            </a:r>
            <a:endParaRPr lang="de-CH" dirty="0"/>
          </a:p>
          <a:p>
            <a:r>
              <a:rPr lang="de-CH" dirty="0" err="1"/>
              <a:t>For</a:t>
            </a:r>
            <a:r>
              <a:rPr lang="de-CH" dirty="0"/>
              <a:t> </a:t>
            </a:r>
            <a:r>
              <a:rPr lang="de-CH" dirty="0" err="1"/>
              <a:t>websites</a:t>
            </a:r>
            <a:r>
              <a:rPr lang="de-CH" dirty="0"/>
              <a:t> also </a:t>
            </a:r>
            <a:r>
              <a:rPr lang="de-CH" dirty="0" err="1"/>
              <a:t>add</a:t>
            </a:r>
            <a:r>
              <a:rPr lang="de-CH" dirty="0"/>
              <a:t> </a:t>
            </a:r>
            <a:r>
              <a:rPr lang="de-CH" dirty="0" err="1"/>
              <a:t>the</a:t>
            </a:r>
            <a:r>
              <a:rPr lang="de-CH" dirty="0"/>
              <a:t> date of </a:t>
            </a:r>
            <a:r>
              <a:rPr lang="de-CH" dirty="0" err="1"/>
              <a:t>access</a:t>
            </a:r>
            <a:endParaRPr lang="de-CH" dirty="0"/>
          </a:p>
          <a:p>
            <a:pPr lvl="1"/>
            <a:r>
              <a:rPr lang="de-CH" dirty="0"/>
              <a:t>This </a:t>
            </a:r>
            <a:r>
              <a:rPr lang="de-CH" dirty="0" err="1"/>
              <a:t>is</a:t>
            </a:r>
            <a:r>
              <a:rPr lang="de-CH" dirty="0"/>
              <a:t> </a:t>
            </a:r>
            <a:r>
              <a:rPr lang="de-CH" dirty="0" err="1"/>
              <a:t>only</a:t>
            </a:r>
            <a:r>
              <a:rPr lang="de-CH" dirty="0"/>
              <a:t> </a:t>
            </a:r>
            <a:r>
              <a:rPr lang="de-CH" dirty="0" err="1"/>
              <a:t>for</a:t>
            </a:r>
            <a:r>
              <a:rPr lang="de-CH" dirty="0"/>
              <a:t> </a:t>
            </a:r>
            <a:r>
              <a:rPr lang="de-CH" dirty="0" err="1"/>
              <a:t>website</a:t>
            </a:r>
            <a:r>
              <a:rPr lang="de-CH" dirty="0"/>
              <a:t>, </a:t>
            </a:r>
            <a:r>
              <a:rPr lang="de-CH" dirty="0" err="1"/>
              <a:t>because</a:t>
            </a:r>
            <a:r>
              <a:rPr lang="de-CH" dirty="0"/>
              <a:t> </a:t>
            </a:r>
            <a:r>
              <a:rPr lang="de-CH" dirty="0" err="1"/>
              <a:t>they</a:t>
            </a:r>
            <a:r>
              <a:rPr lang="de-CH" dirty="0"/>
              <a:t> </a:t>
            </a:r>
            <a:r>
              <a:rPr lang="de-CH" dirty="0" err="1"/>
              <a:t>can</a:t>
            </a:r>
            <a:r>
              <a:rPr lang="de-CH" dirty="0"/>
              <a:t> </a:t>
            </a:r>
            <a:r>
              <a:rPr lang="de-CH" dirty="0" err="1"/>
              <a:t>change</a:t>
            </a:r>
            <a:r>
              <a:rPr lang="de-CH" dirty="0"/>
              <a:t> </a:t>
            </a:r>
            <a:r>
              <a:rPr lang="de-CH" dirty="0" err="1"/>
              <a:t>over</a:t>
            </a:r>
            <a:r>
              <a:rPr lang="de-CH" dirty="0"/>
              <a:t> time and </a:t>
            </a:r>
            <a:r>
              <a:rPr lang="de-CH" dirty="0" err="1"/>
              <a:t>it</a:t>
            </a:r>
            <a:r>
              <a:rPr lang="de-CH" dirty="0"/>
              <a:t> </a:t>
            </a:r>
            <a:r>
              <a:rPr lang="de-CH" dirty="0" err="1"/>
              <a:t>is</a:t>
            </a:r>
            <a:r>
              <a:rPr lang="de-CH" dirty="0"/>
              <a:t> </a:t>
            </a:r>
            <a:r>
              <a:rPr lang="de-CH" dirty="0" err="1"/>
              <a:t>important</a:t>
            </a:r>
            <a:r>
              <a:rPr lang="de-CH" dirty="0"/>
              <a:t> </a:t>
            </a:r>
            <a:r>
              <a:rPr lang="de-CH" dirty="0" err="1"/>
              <a:t>which</a:t>
            </a:r>
            <a:r>
              <a:rPr lang="de-CH" dirty="0"/>
              <a:t> </a:t>
            </a:r>
            <a:r>
              <a:rPr lang="de-CH" dirty="0" err="1"/>
              <a:t>content</a:t>
            </a:r>
            <a:r>
              <a:rPr lang="de-CH" dirty="0"/>
              <a:t> </a:t>
            </a:r>
            <a:r>
              <a:rPr lang="de-CH" dirty="0" err="1"/>
              <a:t>you</a:t>
            </a:r>
            <a:r>
              <a:rPr lang="de-CH" dirty="0"/>
              <a:t> </a:t>
            </a:r>
            <a:r>
              <a:rPr lang="de-CH" dirty="0" err="1"/>
              <a:t>refer</a:t>
            </a:r>
            <a:r>
              <a:rPr lang="de-CH" dirty="0"/>
              <a:t> </a:t>
            </a:r>
            <a:r>
              <a:rPr lang="de-CH" dirty="0" err="1"/>
              <a:t>to</a:t>
            </a:r>
            <a:endParaRPr lang="de-CH" dirty="0"/>
          </a:p>
          <a:p>
            <a:pPr lvl="1"/>
            <a:r>
              <a:rPr lang="de-CH" dirty="0" err="1"/>
              <a:t>It</a:t>
            </a:r>
            <a:r>
              <a:rPr lang="de-CH" dirty="0"/>
              <a:t> </a:t>
            </a:r>
            <a:r>
              <a:rPr lang="de-CH" dirty="0" err="1"/>
              <a:t>is</a:t>
            </a:r>
            <a:r>
              <a:rPr lang="de-CH" dirty="0"/>
              <a:t> not </a:t>
            </a:r>
            <a:r>
              <a:rPr lang="de-CH" dirty="0" err="1"/>
              <a:t>necessary</a:t>
            </a:r>
            <a:r>
              <a:rPr lang="de-CH" dirty="0"/>
              <a:t> </a:t>
            </a:r>
            <a:r>
              <a:rPr lang="de-CH" dirty="0" err="1"/>
              <a:t>for</a:t>
            </a:r>
            <a:r>
              <a:rPr lang="de-CH" dirty="0"/>
              <a:t> </a:t>
            </a:r>
            <a:r>
              <a:rPr lang="de-CH" dirty="0" err="1"/>
              <a:t>scientific</a:t>
            </a:r>
            <a:r>
              <a:rPr lang="de-CH" dirty="0"/>
              <a:t> </a:t>
            </a:r>
            <a:r>
              <a:rPr lang="de-CH" dirty="0" err="1"/>
              <a:t>literature</a:t>
            </a:r>
            <a:r>
              <a:rPr lang="de-CH" dirty="0"/>
              <a:t> like </a:t>
            </a:r>
            <a:r>
              <a:rPr lang="de-CH" dirty="0" err="1"/>
              <a:t>e-books</a:t>
            </a:r>
            <a:r>
              <a:rPr lang="de-CH" dirty="0"/>
              <a:t>, </a:t>
            </a:r>
            <a:r>
              <a:rPr lang="de-CH" dirty="0" err="1"/>
              <a:t>journal</a:t>
            </a:r>
            <a:r>
              <a:rPr lang="de-CH" dirty="0"/>
              <a:t> </a:t>
            </a:r>
            <a:r>
              <a:rPr lang="de-CH" dirty="0" err="1"/>
              <a:t>articles</a:t>
            </a:r>
            <a:r>
              <a:rPr lang="de-CH" dirty="0"/>
              <a:t> etc. </a:t>
            </a:r>
            <a:r>
              <a:rPr lang="de-CH" dirty="0" err="1"/>
              <a:t>because</a:t>
            </a:r>
            <a:r>
              <a:rPr lang="de-CH" dirty="0"/>
              <a:t> </a:t>
            </a:r>
            <a:r>
              <a:rPr lang="de-CH" dirty="0" err="1"/>
              <a:t>they</a:t>
            </a:r>
            <a:r>
              <a:rPr lang="de-CH" dirty="0"/>
              <a:t> do not </a:t>
            </a:r>
            <a:r>
              <a:rPr lang="de-CH" dirty="0" err="1"/>
              <a:t>change</a:t>
            </a:r>
            <a:endParaRPr lang="de-CH" dirty="0"/>
          </a:p>
        </p:txBody>
      </p:sp>
      <p:sp>
        <p:nvSpPr>
          <p:cNvPr id="4" name="Slide Number Placeholder 3">
            <a:extLst>
              <a:ext uri="{FF2B5EF4-FFF2-40B4-BE49-F238E27FC236}">
                <a16:creationId xmlns:a16="http://schemas.microsoft.com/office/drawing/2014/main" id="{9FD881FE-D433-4176-87BB-E0B61E4F611D}"/>
              </a:ext>
            </a:extLst>
          </p:cNvPr>
          <p:cNvSpPr>
            <a:spLocks noGrp="1"/>
          </p:cNvSpPr>
          <p:nvPr>
            <p:ph type="sldNum" sz="quarter" idx="11"/>
          </p:nvPr>
        </p:nvSpPr>
        <p:spPr/>
        <p:txBody>
          <a:bodyPr/>
          <a:lstStyle/>
          <a:p>
            <a:pPr>
              <a:defRPr/>
            </a:pPr>
            <a:fld id="{D4387DFC-6A66-45F3-AE62-0BB6E61744EF}" type="slidenum">
              <a:rPr lang="de-CH" smtClean="0"/>
              <a:pPr>
                <a:defRPr/>
              </a:pPr>
              <a:t>22</a:t>
            </a:fld>
            <a:endParaRPr lang="de-CH"/>
          </a:p>
        </p:txBody>
      </p:sp>
      <p:sp>
        <p:nvSpPr>
          <p:cNvPr id="3" name="Footer Placeholder 2">
            <a:extLst>
              <a:ext uri="{FF2B5EF4-FFF2-40B4-BE49-F238E27FC236}">
                <a16:creationId xmlns:a16="http://schemas.microsoft.com/office/drawing/2014/main" id="{3222A7E7-CB38-4D23-A3C7-8871FD0007D6}"/>
              </a:ext>
            </a:extLst>
          </p:cNvPr>
          <p:cNvSpPr>
            <a:spLocks noGrp="1"/>
          </p:cNvSpPr>
          <p:nvPr>
            <p:ph type="ftr" sz="quarter" idx="12"/>
          </p:nvPr>
        </p:nvSpPr>
        <p:spPr/>
        <p:txBody>
          <a:bodyPr/>
          <a:lstStyle/>
          <a:p>
            <a:pPr>
              <a:defRPr/>
            </a:pPr>
            <a:r>
              <a:rPr lang="de-CH"/>
              <a:t>Literature Review</a:t>
            </a:r>
            <a:endParaRPr lang="de-CH" dirty="0"/>
          </a:p>
        </p:txBody>
      </p:sp>
      <p:sp>
        <p:nvSpPr>
          <p:cNvPr id="2" name="Title 1">
            <a:extLst>
              <a:ext uri="{FF2B5EF4-FFF2-40B4-BE49-F238E27FC236}">
                <a16:creationId xmlns:a16="http://schemas.microsoft.com/office/drawing/2014/main" id="{EA8F7EEF-3E4F-43B7-A658-B221AE4EB1C3}"/>
              </a:ext>
            </a:extLst>
          </p:cNvPr>
          <p:cNvSpPr>
            <a:spLocks noGrp="1"/>
          </p:cNvSpPr>
          <p:nvPr>
            <p:ph type="title"/>
          </p:nvPr>
        </p:nvSpPr>
        <p:spPr/>
        <p:txBody>
          <a:bodyPr/>
          <a:lstStyle/>
          <a:p>
            <a:r>
              <a:rPr lang="de-CH" dirty="0"/>
              <a:t>URLs</a:t>
            </a:r>
            <a:endParaRPr lang="en-150" dirty="0"/>
          </a:p>
        </p:txBody>
      </p:sp>
    </p:spTree>
    <p:extLst>
      <p:ext uri="{BB962C8B-B14F-4D97-AF65-F5344CB8AC3E}">
        <p14:creationId xmlns:p14="http://schemas.microsoft.com/office/powerpoint/2010/main" val="9265037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529632" y="1353318"/>
            <a:ext cx="8924175" cy="4584700"/>
          </a:xfrm>
        </p:spPr>
        <p:txBody>
          <a:bodyPr/>
          <a:lstStyle/>
          <a:p>
            <a:pPr marL="0" indent="0">
              <a:buNone/>
            </a:pPr>
            <a:r>
              <a:rPr lang="de-CH" dirty="0" err="1"/>
              <a:t>Required</a:t>
            </a:r>
            <a:r>
              <a:rPr lang="de-CH" dirty="0"/>
              <a:t> </a:t>
            </a:r>
            <a:r>
              <a:rPr lang="de-CH" dirty="0" err="1"/>
              <a:t>items</a:t>
            </a:r>
            <a:r>
              <a:rPr lang="de-CH" dirty="0"/>
              <a:t> </a:t>
            </a:r>
            <a:r>
              <a:rPr lang="de-CH" dirty="0" err="1"/>
              <a:t>for</a:t>
            </a:r>
            <a:r>
              <a:rPr lang="de-CH" dirty="0"/>
              <a:t> </a:t>
            </a:r>
            <a:r>
              <a:rPr lang="de-CH" dirty="0" err="1"/>
              <a:t>some</a:t>
            </a:r>
            <a:r>
              <a:rPr lang="de-CH" dirty="0"/>
              <a:t> </a:t>
            </a:r>
            <a:r>
              <a:rPr lang="de-CH" dirty="0" err="1"/>
              <a:t>often</a:t>
            </a:r>
            <a:r>
              <a:rPr lang="de-CH" dirty="0"/>
              <a:t> </a:t>
            </a:r>
            <a:r>
              <a:rPr lang="de-CH" dirty="0" err="1"/>
              <a:t>used</a:t>
            </a:r>
            <a:r>
              <a:rPr lang="de-CH" dirty="0"/>
              <a:t> </a:t>
            </a:r>
            <a:r>
              <a:rPr lang="de-CH" dirty="0" err="1"/>
              <a:t>entries</a:t>
            </a:r>
            <a:r>
              <a:rPr lang="de-CH" dirty="0"/>
              <a:t>:</a:t>
            </a:r>
          </a:p>
          <a:p>
            <a:r>
              <a:rPr lang="de-CH" dirty="0"/>
              <a:t>Books:</a:t>
            </a:r>
          </a:p>
          <a:p>
            <a:pPr lvl="1"/>
            <a:r>
              <a:rPr lang="en-US" sz="2000" dirty="0"/>
              <a:t>Authors, Initials., Year. </a:t>
            </a:r>
            <a:r>
              <a:rPr lang="en-US" sz="2000" i="1" dirty="0"/>
              <a:t>Title of book. </a:t>
            </a:r>
            <a:r>
              <a:rPr lang="en-US" sz="2000" dirty="0"/>
              <a:t>Edition. (only include this if not the first edition) Place of publication* (this must be a town or city, not a country): Publisher. </a:t>
            </a:r>
          </a:p>
          <a:p>
            <a:pPr marL="800100" lvl="2" indent="0">
              <a:buNone/>
            </a:pPr>
            <a:r>
              <a:rPr lang="de-CH" sz="1600" dirty="0">
                <a:solidFill>
                  <a:schemeClr val="tx2"/>
                </a:solidFill>
              </a:rPr>
              <a:t>Adams, R.J., Weiss, T.D. </a:t>
            </a:r>
            <a:r>
              <a:rPr lang="de-CH" sz="1600" dirty="0" err="1">
                <a:solidFill>
                  <a:schemeClr val="tx2"/>
                </a:solidFill>
              </a:rPr>
              <a:t>and</a:t>
            </a:r>
            <a:r>
              <a:rPr lang="de-CH" sz="1600" dirty="0">
                <a:solidFill>
                  <a:schemeClr val="tx2"/>
                </a:solidFill>
              </a:rPr>
              <a:t> </a:t>
            </a:r>
            <a:r>
              <a:rPr lang="de-CH" sz="1600" dirty="0" err="1">
                <a:solidFill>
                  <a:schemeClr val="tx2"/>
                </a:solidFill>
              </a:rPr>
              <a:t>Coatie</a:t>
            </a:r>
            <a:r>
              <a:rPr lang="de-CH" sz="1600" dirty="0">
                <a:solidFill>
                  <a:schemeClr val="tx2"/>
                </a:solidFill>
              </a:rPr>
              <a:t>, J.J., 2010. The World </a:t>
            </a:r>
            <a:r>
              <a:rPr lang="de-CH" sz="1600" dirty="0" err="1">
                <a:solidFill>
                  <a:schemeClr val="tx2"/>
                </a:solidFill>
              </a:rPr>
              <a:t>Health</a:t>
            </a:r>
            <a:r>
              <a:rPr lang="de-CH" sz="1600" dirty="0">
                <a:solidFill>
                  <a:schemeClr val="tx2"/>
                </a:solidFill>
              </a:rPr>
              <a:t> Organisation, </a:t>
            </a:r>
            <a:r>
              <a:rPr lang="de-CH" sz="1600" dirty="0" err="1">
                <a:solidFill>
                  <a:schemeClr val="tx2"/>
                </a:solidFill>
              </a:rPr>
              <a:t>its</a:t>
            </a:r>
            <a:r>
              <a:rPr lang="de-CH" sz="1600" dirty="0">
                <a:solidFill>
                  <a:schemeClr val="tx2"/>
                </a:solidFill>
              </a:rPr>
              <a:t> </a:t>
            </a:r>
            <a:r>
              <a:rPr lang="de-CH" sz="1600" dirty="0" err="1">
                <a:solidFill>
                  <a:schemeClr val="tx2"/>
                </a:solidFill>
              </a:rPr>
              <a:t>history</a:t>
            </a:r>
            <a:r>
              <a:rPr lang="de-CH" sz="1600" dirty="0">
                <a:solidFill>
                  <a:schemeClr val="tx2"/>
                </a:solidFill>
              </a:rPr>
              <a:t> </a:t>
            </a:r>
            <a:r>
              <a:rPr lang="de-CH" sz="1600" dirty="0" err="1">
                <a:solidFill>
                  <a:schemeClr val="tx2"/>
                </a:solidFill>
              </a:rPr>
              <a:t>and</a:t>
            </a:r>
            <a:r>
              <a:rPr lang="de-CH" sz="1600" dirty="0">
                <a:solidFill>
                  <a:schemeClr val="tx2"/>
                </a:solidFill>
              </a:rPr>
              <a:t> </a:t>
            </a:r>
            <a:r>
              <a:rPr lang="de-CH" sz="1600" dirty="0" err="1">
                <a:solidFill>
                  <a:schemeClr val="tx2"/>
                </a:solidFill>
              </a:rPr>
              <a:t>impact</a:t>
            </a:r>
            <a:r>
              <a:rPr lang="de-CH" sz="1600" dirty="0">
                <a:solidFill>
                  <a:schemeClr val="tx2"/>
                </a:solidFill>
              </a:rPr>
              <a:t>. London: Perseus.</a:t>
            </a:r>
          </a:p>
          <a:p>
            <a:pPr marL="800100" lvl="2" indent="0">
              <a:buNone/>
            </a:pPr>
            <a:r>
              <a:rPr lang="de-CH" sz="1600" dirty="0">
                <a:solidFill>
                  <a:schemeClr val="tx2"/>
                </a:solidFill>
              </a:rPr>
              <a:t>Barker, R., Kirk, J. </a:t>
            </a:r>
            <a:r>
              <a:rPr lang="de-CH" sz="1600" dirty="0" err="1">
                <a:solidFill>
                  <a:schemeClr val="tx2"/>
                </a:solidFill>
              </a:rPr>
              <a:t>and</a:t>
            </a:r>
            <a:r>
              <a:rPr lang="de-CH" sz="1600" dirty="0">
                <a:solidFill>
                  <a:schemeClr val="tx2"/>
                </a:solidFill>
              </a:rPr>
              <a:t> </a:t>
            </a:r>
            <a:r>
              <a:rPr lang="de-CH" sz="1600" dirty="0" err="1">
                <a:solidFill>
                  <a:schemeClr val="tx2"/>
                </a:solidFill>
              </a:rPr>
              <a:t>Munday</a:t>
            </a:r>
            <a:r>
              <a:rPr lang="de-CH" sz="1600" dirty="0">
                <a:solidFill>
                  <a:schemeClr val="tx2"/>
                </a:solidFill>
              </a:rPr>
              <a:t>, R.J., 1988. Narrative </a:t>
            </a:r>
            <a:r>
              <a:rPr lang="de-CH" sz="1600" dirty="0" err="1">
                <a:solidFill>
                  <a:schemeClr val="tx2"/>
                </a:solidFill>
              </a:rPr>
              <a:t>analysis</a:t>
            </a:r>
            <a:r>
              <a:rPr lang="de-CH" sz="1600" dirty="0">
                <a:solidFill>
                  <a:schemeClr val="tx2"/>
                </a:solidFill>
              </a:rPr>
              <a:t>. 3rd </a:t>
            </a:r>
            <a:r>
              <a:rPr lang="de-CH" sz="1600" dirty="0" err="1">
                <a:solidFill>
                  <a:schemeClr val="tx2"/>
                </a:solidFill>
              </a:rPr>
              <a:t>ed</a:t>
            </a:r>
            <a:r>
              <a:rPr lang="de-CH" sz="1600" dirty="0">
                <a:solidFill>
                  <a:schemeClr val="tx2"/>
                </a:solidFill>
              </a:rPr>
              <a:t>. </a:t>
            </a:r>
            <a:r>
              <a:rPr lang="de-CH" sz="1600" dirty="0" err="1">
                <a:solidFill>
                  <a:schemeClr val="tx2"/>
                </a:solidFill>
              </a:rPr>
              <a:t>Bloomington</a:t>
            </a:r>
            <a:r>
              <a:rPr lang="de-CH" sz="1600" dirty="0">
                <a:solidFill>
                  <a:schemeClr val="tx2"/>
                </a:solidFill>
              </a:rPr>
              <a:t>: Indiana University Press</a:t>
            </a:r>
          </a:p>
          <a:p>
            <a:r>
              <a:rPr lang="de-CH" dirty="0"/>
              <a:t>Books </a:t>
            </a:r>
            <a:r>
              <a:rPr lang="de-CH" dirty="0" err="1"/>
              <a:t>which</a:t>
            </a:r>
            <a:r>
              <a:rPr lang="de-CH" dirty="0"/>
              <a:t> </a:t>
            </a:r>
            <a:r>
              <a:rPr lang="de-CH" dirty="0" err="1"/>
              <a:t>are</a:t>
            </a:r>
            <a:r>
              <a:rPr lang="de-CH" dirty="0"/>
              <a:t> </a:t>
            </a:r>
            <a:r>
              <a:rPr lang="de-CH" dirty="0" err="1"/>
              <a:t>edited</a:t>
            </a:r>
            <a:r>
              <a:rPr lang="de-CH" dirty="0"/>
              <a:t>:</a:t>
            </a:r>
          </a:p>
          <a:p>
            <a:pPr lvl="1"/>
            <a:r>
              <a:rPr lang="en-US" sz="2000" dirty="0"/>
              <a:t>Author, Initials. ed., Year. </a:t>
            </a:r>
            <a:r>
              <a:rPr lang="en-US" sz="2000" i="1" dirty="0"/>
              <a:t>Title of book. </a:t>
            </a:r>
            <a:r>
              <a:rPr lang="en-US" sz="2000" dirty="0"/>
              <a:t>Edition. Place: Publisher . </a:t>
            </a:r>
          </a:p>
          <a:p>
            <a:pPr marL="800100" lvl="2" indent="0">
              <a:buNone/>
            </a:pPr>
            <a:r>
              <a:rPr lang="en-US" sz="1600" dirty="0">
                <a:solidFill>
                  <a:schemeClr val="tx2"/>
                </a:solidFill>
              </a:rPr>
              <a:t>Keene, E. ed., 1988. Natural language. Cambridge: University of Cambridge Press.</a:t>
            </a:r>
            <a:r>
              <a:rPr lang="de-CH" sz="1600" dirty="0">
                <a:solidFill>
                  <a:schemeClr val="tx2"/>
                </a:solidFill>
              </a:rPr>
              <a:t>.</a:t>
            </a:r>
          </a:p>
          <a:p>
            <a:pPr marL="800100" lvl="2" indent="0">
              <a:buNone/>
            </a:pPr>
            <a:r>
              <a:rPr lang="de-CH" sz="1600" dirty="0">
                <a:solidFill>
                  <a:schemeClr val="tx2"/>
                </a:solidFill>
              </a:rPr>
              <a:t>Barker, R., Kirk, J. </a:t>
            </a:r>
            <a:r>
              <a:rPr lang="de-CH" sz="1600" dirty="0" err="1">
                <a:solidFill>
                  <a:schemeClr val="tx2"/>
                </a:solidFill>
              </a:rPr>
              <a:t>and</a:t>
            </a:r>
            <a:r>
              <a:rPr lang="de-CH" sz="1600" dirty="0">
                <a:solidFill>
                  <a:schemeClr val="tx2"/>
                </a:solidFill>
              </a:rPr>
              <a:t> </a:t>
            </a:r>
            <a:r>
              <a:rPr lang="de-CH" sz="1600" dirty="0" err="1">
                <a:solidFill>
                  <a:schemeClr val="tx2"/>
                </a:solidFill>
              </a:rPr>
              <a:t>Munday</a:t>
            </a:r>
            <a:r>
              <a:rPr lang="de-CH" sz="1600" dirty="0">
                <a:solidFill>
                  <a:schemeClr val="tx2"/>
                </a:solidFill>
              </a:rPr>
              <a:t>, R.J., 1988. Narrative </a:t>
            </a:r>
            <a:r>
              <a:rPr lang="de-CH" sz="1600" dirty="0" err="1">
                <a:solidFill>
                  <a:schemeClr val="tx2"/>
                </a:solidFill>
              </a:rPr>
              <a:t>analysis</a:t>
            </a:r>
            <a:r>
              <a:rPr lang="de-CH" sz="1600" dirty="0">
                <a:solidFill>
                  <a:schemeClr val="tx2"/>
                </a:solidFill>
              </a:rPr>
              <a:t>. 3rd </a:t>
            </a:r>
            <a:r>
              <a:rPr lang="de-CH" sz="1600" dirty="0" err="1">
                <a:solidFill>
                  <a:schemeClr val="tx2"/>
                </a:solidFill>
              </a:rPr>
              <a:t>ed</a:t>
            </a:r>
            <a:r>
              <a:rPr lang="de-CH" sz="1600" dirty="0">
                <a:solidFill>
                  <a:schemeClr val="tx2"/>
                </a:solidFill>
              </a:rPr>
              <a:t>. </a:t>
            </a:r>
            <a:r>
              <a:rPr lang="de-CH" sz="1600" dirty="0" err="1">
                <a:solidFill>
                  <a:schemeClr val="tx2"/>
                </a:solidFill>
              </a:rPr>
              <a:t>Bloomington</a:t>
            </a:r>
            <a:r>
              <a:rPr lang="de-CH" sz="1600" dirty="0">
                <a:solidFill>
                  <a:schemeClr val="tx2"/>
                </a:solidFill>
              </a:rPr>
              <a:t>: Indiana University Press</a:t>
            </a:r>
          </a:p>
          <a:p>
            <a:pPr marL="800100" lvl="2" indent="0">
              <a:buNone/>
            </a:pPr>
            <a:endParaRPr lang="de-CH" sz="1600" dirty="0">
              <a:solidFill>
                <a:schemeClr val="accent5"/>
              </a:solidFill>
            </a:endParaRPr>
          </a:p>
        </p:txBody>
      </p:sp>
      <p:sp>
        <p:nvSpPr>
          <p:cNvPr id="5" name="Foliennummernplatzhalter 4"/>
          <p:cNvSpPr>
            <a:spLocks noGrp="1"/>
          </p:cNvSpPr>
          <p:nvPr>
            <p:ph type="sldNum" sz="quarter" idx="11"/>
          </p:nvPr>
        </p:nvSpPr>
        <p:spPr/>
        <p:txBody>
          <a:bodyPr/>
          <a:lstStyle/>
          <a:p>
            <a:pPr>
              <a:defRPr/>
            </a:pPr>
            <a:fld id="{76814F6B-5CA2-4108-9209-AAAC5359EABA}" type="slidenum">
              <a:rPr lang="de-CH" smtClean="0"/>
              <a:pPr>
                <a:defRPr/>
              </a:pPr>
              <a:t>23</a:t>
            </a:fld>
            <a:endParaRPr lang="de-CH"/>
          </a:p>
        </p:txBody>
      </p:sp>
      <p:sp>
        <p:nvSpPr>
          <p:cNvPr id="4" name="Fußzeilenplatzhalter 3"/>
          <p:cNvSpPr>
            <a:spLocks noGrp="1"/>
          </p:cNvSpPr>
          <p:nvPr>
            <p:ph type="ftr" sz="quarter" idx="12"/>
          </p:nvPr>
        </p:nvSpPr>
        <p:spPr/>
        <p:txBody>
          <a:bodyPr/>
          <a:lstStyle/>
          <a:p>
            <a:pPr>
              <a:defRPr/>
            </a:pPr>
            <a:r>
              <a:rPr lang="de-CH"/>
              <a:t>Literature Review</a:t>
            </a:r>
          </a:p>
        </p:txBody>
      </p:sp>
      <p:sp>
        <p:nvSpPr>
          <p:cNvPr id="2" name="Titel 1"/>
          <p:cNvSpPr>
            <a:spLocks noGrp="1"/>
          </p:cNvSpPr>
          <p:nvPr>
            <p:ph type="title"/>
          </p:nvPr>
        </p:nvSpPr>
        <p:spPr/>
        <p:txBody>
          <a:bodyPr/>
          <a:lstStyle/>
          <a:p>
            <a:r>
              <a:rPr lang="de-CH" dirty="0" err="1"/>
              <a:t>Compiling</a:t>
            </a:r>
            <a:r>
              <a:rPr lang="de-CH" dirty="0"/>
              <a:t> a Reference List (1)</a:t>
            </a:r>
          </a:p>
        </p:txBody>
      </p:sp>
      <p:sp>
        <p:nvSpPr>
          <p:cNvPr id="6" name="Rechteck 5"/>
          <p:cNvSpPr/>
          <p:nvPr/>
        </p:nvSpPr>
        <p:spPr>
          <a:xfrm>
            <a:off x="6542569" y="6182406"/>
            <a:ext cx="3042821" cy="338554"/>
          </a:xfrm>
          <a:prstGeom prst="rect">
            <a:avLst/>
          </a:prstGeom>
        </p:spPr>
        <p:txBody>
          <a:bodyPr wrap="none">
            <a:spAutoFit/>
          </a:bodyPr>
          <a:lstStyle/>
          <a:p>
            <a:r>
              <a:rPr lang="en-US" sz="1600" dirty="0"/>
              <a:t>(Anglia Ruskin University 2013)</a:t>
            </a:r>
            <a:endParaRPr lang="de-CH" sz="1600" dirty="0"/>
          </a:p>
        </p:txBody>
      </p:sp>
    </p:spTree>
    <p:extLst>
      <p:ext uri="{BB962C8B-B14F-4D97-AF65-F5344CB8AC3E}">
        <p14:creationId xmlns:p14="http://schemas.microsoft.com/office/powerpoint/2010/main" val="3868366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90355" y="1447532"/>
            <a:ext cx="9119758" cy="4704521"/>
          </a:xfrm>
        </p:spPr>
        <p:txBody>
          <a:bodyPr/>
          <a:lstStyle/>
          <a:p>
            <a:r>
              <a:rPr lang="de-CH" dirty="0" err="1"/>
              <a:t>Chapters</a:t>
            </a:r>
            <a:r>
              <a:rPr lang="de-CH" dirty="0"/>
              <a:t> </a:t>
            </a:r>
            <a:r>
              <a:rPr lang="de-CH" dirty="0" err="1"/>
              <a:t>of</a:t>
            </a:r>
            <a:r>
              <a:rPr lang="de-CH" dirty="0"/>
              <a:t> </a:t>
            </a:r>
            <a:r>
              <a:rPr lang="de-CH" dirty="0" err="1"/>
              <a:t>edited</a:t>
            </a:r>
            <a:r>
              <a:rPr lang="de-CH" dirty="0"/>
              <a:t> Books:</a:t>
            </a:r>
          </a:p>
          <a:p>
            <a:pPr lvl="1"/>
            <a:r>
              <a:rPr lang="en-US" sz="2000" dirty="0"/>
              <a:t>Chapter author(s) surname(s) and initials., Year of chapter. Title of chapter followed by </a:t>
            </a:r>
            <a:r>
              <a:rPr lang="en-US" sz="2000" b="1" dirty="0"/>
              <a:t>In: </a:t>
            </a:r>
            <a:r>
              <a:rPr lang="en-US" sz="2000" dirty="0"/>
              <a:t>Book editor(s) initials first followed by surnames with ed. or eds. after the last name. Year of book. </a:t>
            </a:r>
            <a:r>
              <a:rPr lang="en-US" sz="2000" i="1" dirty="0"/>
              <a:t>Title of book</a:t>
            </a:r>
            <a:r>
              <a:rPr lang="en-US" sz="2000" dirty="0"/>
              <a:t>. Place of publication: Publisher. Chapter number or first and last page numbers followed by full-stop. </a:t>
            </a:r>
          </a:p>
          <a:p>
            <a:pPr marL="800100" lvl="2" indent="0">
              <a:buNone/>
            </a:pPr>
            <a:r>
              <a:rPr lang="en-US" sz="1600" dirty="0">
                <a:solidFill>
                  <a:schemeClr val="accent5"/>
                </a:solidFill>
              </a:rPr>
              <a:t>Samson, C., 1970. Problems of information studies in history. In: S. Stone, ed. 1980. Humanities information research. Sheffield: CRUS. pp.44-68.</a:t>
            </a:r>
            <a:endParaRPr lang="de-CH" sz="1600" dirty="0">
              <a:solidFill>
                <a:schemeClr val="accent5"/>
              </a:solidFill>
            </a:endParaRPr>
          </a:p>
          <a:p>
            <a:r>
              <a:rPr lang="de-CH" dirty="0" err="1"/>
              <a:t>E-books</a:t>
            </a:r>
            <a:r>
              <a:rPr lang="de-CH" dirty="0"/>
              <a:t>:</a:t>
            </a:r>
          </a:p>
          <a:p>
            <a:pPr lvl="1"/>
            <a:r>
              <a:rPr lang="en-US" sz="2000" dirty="0"/>
              <a:t>Author, Initials., Year. </a:t>
            </a:r>
            <a:r>
              <a:rPr lang="en-US" sz="2000" i="1" dirty="0"/>
              <a:t>Title of book</a:t>
            </a:r>
            <a:r>
              <a:rPr lang="en-US" sz="2000" dirty="0"/>
              <a:t>. [e-book] Place of publication: Publisher. Followed by </a:t>
            </a:r>
            <a:r>
              <a:rPr lang="en-US" sz="2000" b="1" dirty="0"/>
              <a:t>Available through</a:t>
            </a:r>
            <a:r>
              <a:rPr lang="en-US" sz="2000" dirty="0"/>
              <a:t>: Anglia Ruskin University Library website &lt;http://libweb.anglia.ac.uk&gt; [Accessed date]. </a:t>
            </a:r>
          </a:p>
          <a:p>
            <a:pPr marL="800100" lvl="2" indent="0">
              <a:buNone/>
            </a:pPr>
            <a:r>
              <a:rPr lang="en-US" sz="1600" dirty="0">
                <a:solidFill>
                  <a:schemeClr val="accent5"/>
                </a:solidFill>
              </a:rPr>
              <a:t>Fishman, R., 2005. The rise and fall of suburbia. [e-book] Chester: Castle Press. Available through: Anglia Ruskin University Library website &lt;http://libweb.anglia.ac.uk&gt; [Accessed 12 May 2010].</a:t>
            </a:r>
            <a:endParaRPr lang="de-CH" sz="1600" dirty="0">
              <a:solidFill>
                <a:schemeClr val="accent5"/>
              </a:solidFill>
            </a:endParaRPr>
          </a:p>
          <a:p>
            <a:pPr marL="800100" lvl="2" indent="0">
              <a:buNone/>
            </a:pPr>
            <a:endParaRPr lang="de-CH" sz="1600" dirty="0">
              <a:solidFill>
                <a:schemeClr val="accent5"/>
              </a:solidFill>
            </a:endParaRPr>
          </a:p>
        </p:txBody>
      </p:sp>
      <p:sp>
        <p:nvSpPr>
          <p:cNvPr id="5" name="Foliennummernplatzhalter 4"/>
          <p:cNvSpPr>
            <a:spLocks noGrp="1"/>
          </p:cNvSpPr>
          <p:nvPr>
            <p:ph type="sldNum" sz="quarter" idx="11"/>
          </p:nvPr>
        </p:nvSpPr>
        <p:spPr/>
        <p:txBody>
          <a:bodyPr/>
          <a:lstStyle/>
          <a:p>
            <a:pPr>
              <a:defRPr/>
            </a:pPr>
            <a:fld id="{76814F6B-5CA2-4108-9209-AAAC5359EABA}" type="slidenum">
              <a:rPr lang="de-CH" smtClean="0"/>
              <a:pPr>
                <a:defRPr/>
              </a:pPr>
              <a:t>24</a:t>
            </a:fld>
            <a:endParaRPr lang="de-CH"/>
          </a:p>
        </p:txBody>
      </p:sp>
      <p:sp>
        <p:nvSpPr>
          <p:cNvPr id="4" name="Fußzeilenplatzhalter 3"/>
          <p:cNvSpPr>
            <a:spLocks noGrp="1"/>
          </p:cNvSpPr>
          <p:nvPr>
            <p:ph type="ftr" sz="quarter" idx="12"/>
          </p:nvPr>
        </p:nvSpPr>
        <p:spPr/>
        <p:txBody>
          <a:bodyPr/>
          <a:lstStyle/>
          <a:p>
            <a:pPr>
              <a:defRPr/>
            </a:pPr>
            <a:r>
              <a:rPr lang="de-CH"/>
              <a:t>Literature Review</a:t>
            </a:r>
          </a:p>
        </p:txBody>
      </p:sp>
      <p:sp>
        <p:nvSpPr>
          <p:cNvPr id="2" name="Titel 1"/>
          <p:cNvSpPr>
            <a:spLocks noGrp="1"/>
          </p:cNvSpPr>
          <p:nvPr>
            <p:ph type="title"/>
          </p:nvPr>
        </p:nvSpPr>
        <p:spPr/>
        <p:txBody>
          <a:bodyPr/>
          <a:lstStyle/>
          <a:p>
            <a:r>
              <a:rPr lang="de-CH" dirty="0" err="1"/>
              <a:t>Compiling</a:t>
            </a:r>
            <a:r>
              <a:rPr lang="de-CH" dirty="0"/>
              <a:t> a Reference List (2)</a:t>
            </a:r>
          </a:p>
        </p:txBody>
      </p:sp>
      <p:sp>
        <p:nvSpPr>
          <p:cNvPr id="7" name="Rechteck 6"/>
          <p:cNvSpPr/>
          <p:nvPr/>
        </p:nvSpPr>
        <p:spPr>
          <a:xfrm>
            <a:off x="6542569" y="6182406"/>
            <a:ext cx="3042821" cy="338554"/>
          </a:xfrm>
          <a:prstGeom prst="rect">
            <a:avLst/>
          </a:prstGeom>
        </p:spPr>
        <p:txBody>
          <a:bodyPr wrap="none">
            <a:spAutoFit/>
          </a:bodyPr>
          <a:lstStyle/>
          <a:p>
            <a:r>
              <a:rPr lang="en-US" sz="1600" dirty="0"/>
              <a:t>(Anglia Ruskin University 2013)</a:t>
            </a:r>
            <a:endParaRPr lang="de-CH" sz="1600" dirty="0"/>
          </a:p>
        </p:txBody>
      </p:sp>
    </p:spTree>
    <p:extLst>
      <p:ext uri="{BB962C8B-B14F-4D97-AF65-F5344CB8AC3E}">
        <p14:creationId xmlns:p14="http://schemas.microsoft.com/office/powerpoint/2010/main" val="1636874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90355" y="1447532"/>
            <a:ext cx="9119758" cy="4704521"/>
          </a:xfrm>
        </p:spPr>
        <p:txBody>
          <a:bodyPr/>
          <a:lstStyle/>
          <a:p>
            <a:r>
              <a:rPr lang="de-CH" dirty="0"/>
              <a:t>Print </a:t>
            </a:r>
            <a:r>
              <a:rPr lang="de-CH" dirty="0" err="1"/>
              <a:t>journal</a:t>
            </a:r>
            <a:r>
              <a:rPr lang="de-CH" dirty="0"/>
              <a:t> </a:t>
            </a:r>
            <a:r>
              <a:rPr lang="de-CH" dirty="0" err="1"/>
              <a:t>article</a:t>
            </a:r>
            <a:r>
              <a:rPr lang="de-CH" dirty="0"/>
              <a:t>:</a:t>
            </a:r>
          </a:p>
          <a:p>
            <a:pPr lvl="1"/>
            <a:r>
              <a:rPr lang="en-US" sz="2000" dirty="0"/>
              <a:t>Author, Initials., Year. Title of article. </a:t>
            </a:r>
            <a:r>
              <a:rPr lang="en-US" sz="2000" i="1" dirty="0"/>
              <a:t>Full Title of Journal, </a:t>
            </a:r>
            <a:r>
              <a:rPr lang="en-US" sz="2000" dirty="0"/>
              <a:t>Volume number (Issue/Part number), Page number(s). </a:t>
            </a:r>
          </a:p>
          <a:p>
            <a:pPr marL="800100" lvl="2" indent="0">
              <a:buNone/>
            </a:pPr>
            <a:r>
              <a:rPr lang="en-US" sz="1600" dirty="0" err="1">
                <a:solidFill>
                  <a:schemeClr val="tx2"/>
                </a:solidFill>
              </a:rPr>
              <a:t>Boughton</a:t>
            </a:r>
            <a:r>
              <a:rPr lang="en-US" sz="1600" dirty="0">
                <a:solidFill>
                  <a:schemeClr val="tx2"/>
                </a:solidFill>
              </a:rPr>
              <a:t>, J.M., 2002. The Bretton Woods proposal: a brief look. Political Science Quarterly, 42(6), p.564.</a:t>
            </a:r>
          </a:p>
          <a:p>
            <a:pPr marL="800100" lvl="2" indent="0">
              <a:buNone/>
            </a:pPr>
            <a:r>
              <a:rPr lang="en-US" sz="1600" dirty="0">
                <a:solidFill>
                  <a:schemeClr val="tx2"/>
                </a:solidFill>
              </a:rPr>
              <a:t>Cox, C., Brown, J.T. and </a:t>
            </a:r>
            <a:r>
              <a:rPr lang="en-US" sz="1600" dirty="0" err="1">
                <a:solidFill>
                  <a:schemeClr val="tx2"/>
                </a:solidFill>
              </a:rPr>
              <a:t>Turmpington</a:t>
            </a:r>
            <a:r>
              <a:rPr lang="en-US" sz="1600" dirty="0">
                <a:solidFill>
                  <a:schemeClr val="tx2"/>
                </a:solidFill>
              </a:rPr>
              <a:t>, W.T., 2002. What health care assistants know about clean hands. Nursing Today, Spring Issue, pp.647-85..</a:t>
            </a:r>
            <a:endParaRPr lang="de-CH" sz="1600" dirty="0">
              <a:solidFill>
                <a:schemeClr val="tx2"/>
              </a:solidFill>
            </a:endParaRPr>
          </a:p>
          <a:p>
            <a:r>
              <a:rPr lang="de-CH" dirty="0"/>
              <a:t>Conference </a:t>
            </a:r>
            <a:r>
              <a:rPr lang="de-CH" dirty="0" err="1"/>
              <a:t>paper</a:t>
            </a:r>
            <a:r>
              <a:rPr lang="de-CH" dirty="0"/>
              <a:t>:</a:t>
            </a:r>
          </a:p>
          <a:p>
            <a:pPr lvl="1"/>
            <a:r>
              <a:rPr lang="en-US" sz="2000" dirty="0"/>
              <a:t>Author, Initials., Year. Full title of conference paper. In: followed by editor or name of </a:t>
            </a:r>
            <a:r>
              <a:rPr lang="en-US" sz="2000" dirty="0" err="1"/>
              <a:t>organisation</a:t>
            </a:r>
            <a:r>
              <a:rPr lang="en-US" sz="2000" dirty="0"/>
              <a:t>, </a:t>
            </a:r>
            <a:r>
              <a:rPr lang="en-US" sz="2000" i="1" dirty="0"/>
              <a:t>Full title of conference</a:t>
            </a:r>
            <a:r>
              <a:rPr lang="en-US" sz="2000" dirty="0"/>
              <a:t>. Location, Date. Place of publication: Publisher. </a:t>
            </a:r>
          </a:p>
          <a:p>
            <a:pPr marL="800100" lvl="2" indent="0">
              <a:buNone/>
            </a:pPr>
            <a:r>
              <a:rPr lang="en-US" sz="1600" dirty="0">
                <a:solidFill>
                  <a:schemeClr val="tx2"/>
                </a:solidFill>
              </a:rPr>
              <a:t>Brown, J., 2005. Evaluating surveys of transparent governance. In: UNDESA (United Nations Department of Economic and Social Affairs), 6th Global forum on reinventing government: towards participatory and transparent governance. Seoul, Republic of Korea, 24-27 May 2005. New York: United Nations.</a:t>
            </a:r>
            <a:endParaRPr lang="de-CH" sz="1600" dirty="0">
              <a:solidFill>
                <a:schemeClr val="tx2"/>
              </a:solidFill>
            </a:endParaRPr>
          </a:p>
        </p:txBody>
      </p:sp>
      <p:sp>
        <p:nvSpPr>
          <p:cNvPr id="5" name="Foliennummernplatzhalter 4"/>
          <p:cNvSpPr>
            <a:spLocks noGrp="1"/>
          </p:cNvSpPr>
          <p:nvPr>
            <p:ph type="sldNum" sz="quarter" idx="11"/>
          </p:nvPr>
        </p:nvSpPr>
        <p:spPr/>
        <p:txBody>
          <a:bodyPr/>
          <a:lstStyle/>
          <a:p>
            <a:pPr>
              <a:defRPr/>
            </a:pPr>
            <a:fld id="{76814F6B-5CA2-4108-9209-AAAC5359EABA}" type="slidenum">
              <a:rPr lang="de-CH" smtClean="0"/>
              <a:pPr>
                <a:defRPr/>
              </a:pPr>
              <a:t>25</a:t>
            </a:fld>
            <a:endParaRPr lang="de-CH"/>
          </a:p>
        </p:txBody>
      </p:sp>
      <p:sp>
        <p:nvSpPr>
          <p:cNvPr id="4" name="Fußzeilenplatzhalter 3"/>
          <p:cNvSpPr>
            <a:spLocks noGrp="1"/>
          </p:cNvSpPr>
          <p:nvPr>
            <p:ph type="ftr" sz="quarter" idx="12"/>
          </p:nvPr>
        </p:nvSpPr>
        <p:spPr/>
        <p:txBody>
          <a:bodyPr/>
          <a:lstStyle/>
          <a:p>
            <a:pPr>
              <a:defRPr/>
            </a:pPr>
            <a:r>
              <a:rPr lang="de-CH"/>
              <a:t>Literature Review</a:t>
            </a:r>
          </a:p>
        </p:txBody>
      </p:sp>
      <p:sp>
        <p:nvSpPr>
          <p:cNvPr id="2" name="Titel 1"/>
          <p:cNvSpPr>
            <a:spLocks noGrp="1"/>
          </p:cNvSpPr>
          <p:nvPr>
            <p:ph type="title"/>
          </p:nvPr>
        </p:nvSpPr>
        <p:spPr/>
        <p:txBody>
          <a:bodyPr/>
          <a:lstStyle/>
          <a:p>
            <a:r>
              <a:rPr lang="de-CH" dirty="0" err="1"/>
              <a:t>Compiling</a:t>
            </a:r>
            <a:r>
              <a:rPr lang="de-CH" dirty="0"/>
              <a:t> a Reference List (3)</a:t>
            </a:r>
          </a:p>
        </p:txBody>
      </p:sp>
      <p:sp>
        <p:nvSpPr>
          <p:cNvPr id="6" name="Rechteck 5"/>
          <p:cNvSpPr/>
          <p:nvPr/>
        </p:nvSpPr>
        <p:spPr>
          <a:xfrm>
            <a:off x="6542569" y="6182406"/>
            <a:ext cx="3042821" cy="338554"/>
          </a:xfrm>
          <a:prstGeom prst="rect">
            <a:avLst/>
          </a:prstGeom>
        </p:spPr>
        <p:txBody>
          <a:bodyPr wrap="none">
            <a:spAutoFit/>
          </a:bodyPr>
          <a:lstStyle/>
          <a:p>
            <a:r>
              <a:rPr lang="en-US" sz="1600" dirty="0"/>
              <a:t>(Anglia Ruskin University 2013)</a:t>
            </a:r>
            <a:endParaRPr lang="de-CH" sz="1600" dirty="0"/>
          </a:p>
        </p:txBody>
      </p:sp>
    </p:spTree>
    <p:extLst>
      <p:ext uri="{BB962C8B-B14F-4D97-AF65-F5344CB8AC3E}">
        <p14:creationId xmlns:p14="http://schemas.microsoft.com/office/powerpoint/2010/main" val="260363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90355" y="1447532"/>
            <a:ext cx="9119758" cy="4704521"/>
          </a:xfrm>
        </p:spPr>
        <p:txBody>
          <a:bodyPr/>
          <a:lstStyle/>
          <a:p>
            <a:r>
              <a:rPr lang="de-CH" dirty="0"/>
              <a:t>Reports </a:t>
            </a:r>
            <a:r>
              <a:rPr lang="de-CH" dirty="0" err="1"/>
              <a:t>by</a:t>
            </a:r>
            <a:r>
              <a:rPr lang="de-CH" dirty="0"/>
              <a:t> </a:t>
            </a:r>
            <a:r>
              <a:rPr lang="de-CH" dirty="0" err="1"/>
              <a:t>organisations</a:t>
            </a:r>
            <a:r>
              <a:rPr lang="de-CH" dirty="0"/>
              <a:t>:</a:t>
            </a:r>
          </a:p>
          <a:p>
            <a:pPr lvl="1"/>
            <a:r>
              <a:rPr lang="en-US" sz="2000" dirty="0"/>
              <a:t>Authorship/</a:t>
            </a:r>
            <a:r>
              <a:rPr lang="en-US" sz="2000" dirty="0" err="1"/>
              <a:t>Organisation</a:t>
            </a:r>
            <a:r>
              <a:rPr lang="en-US" sz="2000" dirty="0"/>
              <a:t>, Year. </a:t>
            </a:r>
            <a:r>
              <a:rPr lang="en-US" sz="2000" i="1" dirty="0"/>
              <a:t>Full title of report</a:t>
            </a:r>
            <a:r>
              <a:rPr lang="en-US" sz="2000" dirty="0"/>
              <a:t>. Place: Publisher . </a:t>
            </a:r>
          </a:p>
          <a:p>
            <a:pPr marL="800100" lvl="2" indent="0">
              <a:buNone/>
            </a:pPr>
            <a:r>
              <a:rPr lang="en-US" sz="1600" dirty="0">
                <a:solidFill>
                  <a:schemeClr val="tx2"/>
                </a:solidFill>
              </a:rPr>
              <a:t>Department of Health, 2001. National service framework for older people. London: Department of Health.</a:t>
            </a:r>
            <a:endParaRPr lang="de-CH" sz="1600" dirty="0">
              <a:solidFill>
                <a:schemeClr val="tx2"/>
              </a:solidFill>
            </a:endParaRPr>
          </a:p>
          <a:p>
            <a:r>
              <a:rPr lang="de-CH" dirty="0" err="1"/>
              <a:t>Dissertations</a:t>
            </a:r>
            <a:r>
              <a:rPr lang="de-CH" dirty="0"/>
              <a:t>:</a:t>
            </a:r>
          </a:p>
          <a:p>
            <a:pPr lvl="1"/>
            <a:r>
              <a:rPr lang="en-US" sz="2000" dirty="0"/>
              <a:t>Author, Initials., Year of publication. </a:t>
            </a:r>
            <a:r>
              <a:rPr lang="en-US" sz="2000" i="1" dirty="0"/>
              <a:t>Title of dissertation</a:t>
            </a:r>
            <a:r>
              <a:rPr lang="en-US" sz="2000" dirty="0"/>
              <a:t>. Level. Official name of University. </a:t>
            </a:r>
          </a:p>
          <a:p>
            <a:pPr marL="800100" lvl="2" indent="0">
              <a:buNone/>
            </a:pPr>
            <a:r>
              <a:rPr lang="en-US" sz="1600" dirty="0">
                <a:solidFill>
                  <a:schemeClr val="tx2"/>
                </a:solidFill>
              </a:rPr>
              <a:t>Richmond, J., 2005. Customer expectations in the world of electronic banking: a case study of the Bank of Britain. PhD. Anglia Ruskin University.</a:t>
            </a:r>
            <a:endParaRPr lang="de-CH" sz="1600" dirty="0">
              <a:solidFill>
                <a:schemeClr val="tx2"/>
              </a:solidFill>
            </a:endParaRPr>
          </a:p>
          <a:p>
            <a:pPr marL="800100" lvl="2" indent="0">
              <a:buNone/>
            </a:pPr>
            <a:endParaRPr lang="de-CH" sz="1600" dirty="0">
              <a:solidFill>
                <a:schemeClr val="accent5"/>
              </a:solidFill>
            </a:endParaRPr>
          </a:p>
        </p:txBody>
      </p:sp>
      <p:sp>
        <p:nvSpPr>
          <p:cNvPr id="5" name="Foliennummernplatzhalter 4"/>
          <p:cNvSpPr>
            <a:spLocks noGrp="1"/>
          </p:cNvSpPr>
          <p:nvPr>
            <p:ph type="sldNum" sz="quarter" idx="11"/>
          </p:nvPr>
        </p:nvSpPr>
        <p:spPr/>
        <p:txBody>
          <a:bodyPr/>
          <a:lstStyle/>
          <a:p>
            <a:pPr>
              <a:defRPr/>
            </a:pPr>
            <a:fld id="{76814F6B-5CA2-4108-9209-AAAC5359EABA}" type="slidenum">
              <a:rPr lang="de-CH" smtClean="0"/>
              <a:pPr>
                <a:defRPr/>
              </a:pPr>
              <a:t>26</a:t>
            </a:fld>
            <a:endParaRPr lang="de-CH"/>
          </a:p>
        </p:txBody>
      </p:sp>
      <p:sp>
        <p:nvSpPr>
          <p:cNvPr id="4" name="Fußzeilenplatzhalter 3"/>
          <p:cNvSpPr>
            <a:spLocks noGrp="1"/>
          </p:cNvSpPr>
          <p:nvPr>
            <p:ph type="ftr" sz="quarter" idx="12"/>
          </p:nvPr>
        </p:nvSpPr>
        <p:spPr/>
        <p:txBody>
          <a:bodyPr/>
          <a:lstStyle/>
          <a:p>
            <a:pPr>
              <a:defRPr/>
            </a:pPr>
            <a:r>
              <a:rPr lang="de-CH"/>
              <a:t>Literature Review</a:t>
            </a:r>
          </a:p>
        </p:txBody>
      </p:sp>
      <p:sp>
        <p:nvSpPr>
          <p:cNvPr id="2" name="Titel 1"/>
          <p:cNvSpPr>
            <a:spLocks noGrp="1"/>
          </p:cNvSpPr>
          <p:nvPr>
            <p:ph type="title"/>
          </p:nvPr>
        </p:nvSpPr>
        <p:spPr/>
        <p:txBody>
          <a:bodyPr/>
          <a:lstStyle/>
          <a:p>
            <a:r>
              <a:rPr lang="de-CH" dirty="0" err="1"/>
              <a:t>Compiling</a:t>
            </a:r>
            <a:r>
              <a:rPr lang="de-CH" dirty="0"/>
              <a:t> a Reference List (4)</a:t>
            </a:r>
          </a:p>
        </p:txBody>
      </p:sp>
      <p:sp>
        <p:nvSpPr>
          <p:cNvPr id="6" name="Rechteck 5"/>
          <p:cNvSpPr/>
          <p:nvPr/>
        </p:nvSpPr>
        <p:spPr>
          <a:xfrm>
            <a:off x="6542569" y="6182406"/>
            <a:ext cx="3042821" cy="338554"/>
          </a:xfrm>
          <a:prstGeom prst="rect">
            <a:avLst/>
          </a:prstGeom>
        </p:spPr>
        <p:txBody>
          <a:bodyPr wrap="none">
            <a:spAutoFit/>
          </a:bodyPr>
          <a:lstStyle/>
          <a:p>
            <a:r>
              <a:rPr lang="en-US" sz="1600" dirty="0"/>
              <a:t>(Anglia Ruskin University 2013)</a:t>
            </a:r>
            <a:endParaRPr lang="de-CH" sz="1600" dirty="0"/>
          </a:p>
        </p:txBody>
      </p:sp>
    </p:spTree>
    <p:extLst>
      <p:ext uri="{BB962C8B-B14F-4D97-AF65-F5344CB8AC3E}">
        <p14:creationId xmlns:p14="http://schemas.microsoft.com/office/powerpoint/2010/main" val="23341219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a:t>Exercises</a:t>
            </a:r>
            <a:endParaRPr lang="de-CH" dirty="0"/>
          </a:p>
        </p:txBody>
      </p:sp>
      <p:sp>
        <p:nvSpPr>
          <p:cNvPr id="6" name="Textplatzhalter 5"/>
          <p:cNvSpPr>
            <a:spLocks noGrp="1"/>
          </p:cNvSpPr>
          <p:nvPr>
            <p:ph type="body" idx="1"/>
          </p:nvPr>
        </p:nvSpPr>
        <p:spPr/>
        <p:txBody>
          <a:bodyPr/>
          <a:lstStyle/>
          <a:p>
            <a:endParaRPr lang="de-CH"/>
          </a:p>
        </p:txBody>
      </p:sp>
      <p:sp>
        <p:nvSpPr>
          <p:cNvPr id="4" name="Fußzeilenplatzhalter 3"/>
          <p:cNvSpPr>
            <a:spLocks noGrp="1"/>
          </p:cNvSpPr>
          <p:nvPr>
            <p:ph type="ftr" sz="quarter" idx="10"/>
          </p:nvPr>
        </p:nvSpPr>
        <p:spPr/>
        <p:txBody>
          <a:bodyPr/>
          <a:lstStyle/>
          <a:p>
            <a:pPr>
              <a:defRPr/>
            </a:pPr>
            <a:r>
              <a:rPr lang="de-CH"/>
              <a:t>Literature Review</a:t>
            </a:r>
          </a:p>
        </p:txBody>
      </p:sp>
      <p:sp>
        <p:nvSpPr>
          <p:cNvPr id="5" name="Foliennummernplatzhalter 4"/>
          <p:cNvSpPr>
            <a:spLocks noGrp="1"/>
          </p:cNvSpPr>
          <p:nvPr>
            <p:ph type="sldNum" sz="quarter" idx="11"/>
          </p:nvPr>
        </p:nvSpPr>
        <p:spPr/>
        <p:txBody>
          <a:bodyPr/>
          <a:lstStyle/>
          <a:p>
            <a:pPr>
              <a:defRPr/>
            </a:pPr>
            <a:fld id="{76814F6B-5CA2-4108-9209-AAAC5359EABA}" type="slidenum">
              <a:rPr lang="de-CH" smtClean="0"/>
              <a:pPr>
                <a:defRPr/>
              </a:pPr>
              <a:t>27</a:t>
            </a:fld>
            <a:endParaRPr lang="de-CH"/>
          </a:p>
        </p:txBody>
      </p:sp>
    </p:spTree>
    <p:extLst>
      <p:ext uri="{BB962C8B-B14F-4D97-AF65-F5344CB8AC3E}">
        <p14:creationId xmlns:p14="http://schemas.microsoft.com/office/powerpoint/2010/main" val="20790994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Abgerundetes Rechteck 4"/>
          <p:cNvSpPr/>
          <p:nvPr/>
        </p:nvSpPr>
        <p:spPr>
          <a:xfrm>
            <a:off x="475016" y="2088739"/>
            <a:ext cx="8692737" cy="11519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Inhaltsplatzhalter 2"/>
          <p:cNvSpPr>
            <a:spLocks noGrp="1"/>
          </p:cNvSpPr>
          <p:nvPr>
            <p:ph idx="1"/>
          </p:nvPr>
        </p:nvSpPr>
        <p:spPr/>
        <p:txBody>
          <a:bodyPr/>
          <a:lstStyle/>
          <a:p>
            <a:endParaRPr lang="de-CH" dirty="0"/>
          </a:p>
          <a:p>
            <a:r>
              <a:rPr lang="de-CH" dirty="0" err="1"/>
              <a:t>Discussion</a:t>
            </a:r>
            <a:r>
              <a:rPr lang="de-CH" dirty="0"/>
              <a:t>: The p</a:t>
            </a:r>
            <a:r>
              <a:rPr lang="en-US" dirty="0" err="1"/>
              <a:t>rocess</a:t>
            </a:r>
            <a:r>
              <a:rPr lang="en-US" dirty="0"/>
              <a:t> of literature research is obviously highly recursive: what are criteria for stopping (temporarily)?</a:t>
            </a:r>
          </a:p>
          <a:p>
            <a:endParaRPr lang="en-US" dirty="0"/>
          </a:p>
          <a:p>
            <a:pPr lvl="1"/>
            <a:r>
              <a:rPr lang="en-US" dirty="0"/>
              <a:t>Some possible criteria:</a:t>
            </a:r>
          </a:p>
          <a:p>
            <a:pPr lvl="2"/>
            <a:r>
              <a:rPr lang="en-US" dirty="0"/>
              <a:t>when references start to repeat significantly</a:t>
            </a:r>
            <a:endParaRPr lang="de-CH" dirty="0"/>
          </a:p>
          <a:p>
            <a:pPr lvl="2"/>
            <a:r>
              <a:rPr lang="en-US" dirty="0"/>
              <a:t>When content of references does not add significant insights to what you have read so far =&gt; the “state-of-the-art” becomes obvious after reading potentially many, but not all publications of a field…</a:t>
            </a:r>
            <a:endParaRPr lang="de-CH" dirty="0"/>
          </a:p>
          <a:p>
            <a:pPr lvl="2"/>
            <a:r>
              <a:rPr lang="en-US" dirty="0"/>
              <a:t>For each single reference: if they start to be less relevant for your topic =&gt; stay focused!</a:t>
            </a:r>
            <a:endParaRPr lang="de-CH" dirty="0"/>
          </a:p>
          <a:p>
            <a:pPr lvl="1"/>
            <a:endParaRPr lang="de-CH" dirty="0"/>
          </a:p>
        </p:txBody>
      </p:sp>
      <p:sp>
        <p:nvSpPr>
          <p:cNvPr id="4" name="Foliennummernplatzhalter 3"/>
          <p:cNvSpPr>
            <a:spLocks noGrp="1"/>
          </p:cNvSpPr>
          <p:nvPr>
            <p:ph type="sldNum" sz="quarter" idx="11"/>
          </p:nvPr>
        </p:nvSpPr>
        <p:spPr/>
        <p:txBody>
          <a:bodyPr/>
          <a:lstStyle/>
          <a:p>
            <a:fld id="{8B654DDD-C560-4A31-A6DE-9FC6BF30E7A1}" type="slidenum">
              <a:rPr lang="de-CH" smtClean="0"/>
              <a:pPr/>
              <a:t>28</a:t>
            </a:fld>
            <a:endParaRPr lang="de-CH" dirty="0"/>
          </a:p>
        </p:txBody>
      </p:sp>
      <p:sp>
        <p:nvSpPr>
          <p:cNvPr id="7" name="Fußzeilenplatzhalter 6"/>
          <p:cNvSpPr>
            <a:spLocks noGrp="1"/>
          </p:cNvSpPr>
          <p:nvPr>
            <p:ph type="ftr" sz="quarter" idx="12"/>
          </p:nvPr>
        </p:nvSpPr>
        <p:spPr/>
        <p:txBody>
          <a:bodyPr/>
          <a:lstStyle/>
          <a:p>
            <a:pPr>
              <a:defRPr/>
            </a:pPr>
            <a:r>
              <a:rPr lang="de-CH"/>
              <a:t>Literature Review</a:t>
            </a:r>
          </a:p>
        </p:txBody>
      </p:sp>
      <p:sp>
        <p:nvSpPr>
          <p:cNvPr id="2" name="Titel 1"/>
          <p:cNvSpPr>
            <a:spLocks noGrp="1"/>
          </p:cNvSpPr>
          <p:nvPr>
            <p:ph type="title"/>
          </p:nvPr>
        </p:nvSpPr>
        <p:spPr/>
        <p:txBody>
          <a:bodyPr/>
          <a:lstStyle/>
          <a:p>
            <a:r>
              <a:rPr lang="de-CH" dirty="0" err="1"/>
              <a:t>Finding</a:t>
            </a:r>
            <a:r>
              <a:rPr lang="de-CH" dirty="0"/>
              <a:t> </a:t>
            </a:r>
            <a:r>
              <a:rPr lang="de-CH" dirty="0" err="1"/>
              <a:t>literature</a:t>
            </a:r>
            <a:r>
              <a:rPr lang="de-CH" dirty="0"/>
              <a:t> – </a:t>
            </a:r>
            <a:r>
              <a:rPr lang="de-CH" dirty="0" err="1"/>
              <a:t>when</a:t>
            </a:r>
            <a:r>
              <a:rPr lang="de-CH" dirty="0"/>
              <a:t> </a:t>
            </a:r>
            <a:r>
              <a:rPr lang="de-CH" dirty="0" err="1"/>
              <a:t>to</a:t>
            </a:r>
            <a:r>
              <a:rPr lang="de-CH" dirty="0"/>
              <a:t> </a:t>
            </a:r>
            <a:r>
              <a:rPr lang="de-CH" dirty="0" err="1"/>
              <a:t>stop</a:t>
            </a:r>
            <a:r>
              <a:rPr lang="de-CH" dirty="0"/>
              <a:t>?</a:t>
            </a:r>
          </a:p>
        </p:txBody>
      </p:sp>
      <p:sp>
        <p:nvSpPr>
          <p:cNvPr id="6" name="Rechteck 5"/>
          <p:cNvSpPr/>
          <p:nvPr/>
        </p:nvSpPr>
        <p:spPr>
          <a:xfrm>
            <a:off x="771896" y="3526971"/>
            <a:ext cx="8752114" cy="2980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14847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Abgerundetes Rechteck 4"/>
          <p:cNvSpPr/>
          <p:nvPr/>
        </p:nvSpPr>
        <p:spPr>
          <a:xfrm>
            <a:off x="444670" y="1901372"/>
            <a:ext cx="9001496" cy="31614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Inhaltsplatzhalter 2"/>
          <p:cNvSpPr>
            <a:spLocks noGrp="1"/>
          </p:cNvSpPr>
          <p:nvPr>
            <p:ph idx="1"/>
          </p:nvPr>
        </p:nvSpPr>
        <p:spPr/>
        <p:txBody>
          <a:bodyPr/>
          <a:lstStyle/>
          <a:p>
            <a:endParaRPr lang="de-CH" dirty="0"/>
          </a:p>
          <a:p>
            <a:r>
              <a:rPr lang="de-CH" dirty="0"/>
              <a:t>Task: </a:t>
            </a:r>
          </a:p>
          <a:p>
            <a:pPr lvl="1"/>
            <a:r>
              <a:rPr lang="de-CH" dirty="0"/>
              <a:t>find a </a:t>
            </a:r>
            <a:r>
              <a:rPr lang="de-CH" dirty="0" err="1"/>
              <a:t>paper</a:t>
            </a:r>
            <a:r>
              <a:rPr lang="de-CH" dirty="0"/>
              <a:t> </a:t>
            </a:r>
            <a:r>
              <a:rPr lang="en-US" dirty="0"/>
              <a:t>that has something to do with your topic in the ACM digital library (dl.acm.org)</a:t>
            </a:r>
          </a:p>
          <a:p>
            <a:pPr lvl="1"/>
            <a:r>
              <a:rPr lang="en-US" dirty="0"/>
              <a:t>import it into </a:t>
            </a:r>
            <a:r>
              <a:rPr lang="en-US" dirty="0" err="1"/>
              <a:t>Mendeley</a:t>
            </a:r>
            <a:endParaRPr lang="en-US" dirty="0"/>
          </a:p>
          <a:p>
            <a:pPr lvl="1"/>
            <a:r>
              <a:rPr lang="en-US" dirty="0"/>
              <a:t>create a reference to it in a Word document</a:t>
            </a:r>
          </a:p>
          <a:p>
            <a:pPr lvl="1"/>
            <a:r>
              <a:rPr lang="en-US" dirty="0"/>
              <a:t>create a bibliography section at the bottom of the same Word document that includes the reference that you inserted</a:t>
            </a:r>
            <a:endParaRPr lang="de-CH" dirty="0"/>
          </a:p>
        </p:txBody>
      </p:sp>
      <p:sp>
        <p:nvSpPr>
          <p:cNvPr id="4" name="Foliennummernplatzhalter 3"/>
          <p:cNvSpPr>
            <a:spLocks noGrp="1"/>
          </p:cNvSpPr>
          <p:nvPr>
            <p:ph type="sldNum" sz="quarter" idx="11"/>
          </p:nvPr>
        </p:nvSpPr>
        <p:spPr/>
        <p:txBody>
          <a:bodyPr/>
          <a:lstStyle/>
          <a:p>
            <a:fld id="{8B654DDD-C560-4A31-A6DE-9FC6BF30E7A1}" type="slidenum">
              <a:rPr lang="de-CH" smtClean="0"/>
              <a:pPr/>
              <a:t>29</a:t>
            </a:fld>
            <a:endParaRPr lang="de-CH" dirty="0"/>
          </a:p>
        </p:txBody>
      </p:sp>
      <p:sp>
        <p:nvSpPr>
          <p:cNvPr id="6" name="Fußzeilenplatzhalter 5"/>
          <p:cNvSpPr>
            <a:spLocks noGrp="1"/>
          </p:cNvSpPr>
          <p:nvPr>
            <p:ph type="ftr" sz="quarter" idx="12"/>
          </p:nvPr>
        </p:nvSpPr>
        <p:spPr/>
        <p:txBody>
          <a:bodyPr/>
          <a:lstStyle/>
          <a:p>
            <a:pPr>
              <a:defRPr/>
            </a:pPr>
            <a:r>
              <a:rPr lang="de-CH"/>
              <a:t>Literature Review</a:t>
            </a:r>
          </a:p>
        </p:txBody>
      </p:sp>
      <p:sp>
        <p:nvSpPr>
          <p:cNvPr id="2" name="Titel 1"/>
          <p:cNvSpPr>
            <a:spLocks noGrp="1"/>
          </p:cNvSpPr>
          <p:nvPr>
            <p:ph type="title"/>
          </p:nvPr>
        </p:nvSpPr>
        <p:spPr/>
        <p:txBody>
          <a:bodyPr/>
          <a:lstStyle/>
          <a:p>
            <a:r>
              <a:rPr lang="de-CH" dirty="0" err="1"/>
              <a:t>Assignment</a:t>
            </a:r>
            <a:r>
              <a:rPr lang="de-CH" dirty="0"/>
              <a:t>– </a:t>
            </a:r>
            <a:r>
              <a:rPr lang="de-CH" dirty="0" err="1"/>
              <a:t>Mendeley</a:t>
            </a:r>
            <a:r>
              <a:rPr lang="de-CH" dirty="0"/>
              <a:t> </a:t>
            </a:r>
          </a:p>
        </p:txBody>
      </p:sp>
    </p:spTree>
    <p:extLst>
      <p:ext uri="{BB962C8B-B14F-4D97-AF65-F5344CB8AC3E}">
        <p14:creationId xmlns:p14="http://schemas.microsoft.com/office/powerpoint/2010/main" val="3510608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hteck 5">
            <a:extLst>
              <a:ext uri="{FF2B5EF4-FFF2-40B4-BE49-F238E27FC236}">
                <a16:creationId xmlns:a16="http://schemas.microsoft.com/office/drawing/2014/main" id="{E69417B2-BABF-4C13-8F82-45DEDE407687}"/>
              </a:ext>
            </a:extLst>
          </p:cNvPr>
          <p:cNvSpPr/>
          <p:nvPr/>
        </p:nvSpPr>
        <p:spPr>
          <a:xfrm>
            <a:off x="1106258" y="6090501"/>
            <a:ext cx="8169640" cy="461665"/>
          </a:xfrm>
          <a:prstGeom prst="rect">
            <a:avLst/>
          </a:prstGeom>
        </p:spPr>
        <p:txBody>
          <a:bodyPr wrap="square">
            <a:spAutoFit/>
          </a:bodyPr>
          <a:lstStyle/>
          <a:p>
            <a:r>
              <a:rPr lang="de-CH" sz="2400" dirty="0">
                <a:hlinkClick r:id="rId4"/>
              </a:rPr>
              <a:t>https://www.youtube.com/watch?v=CyXT3okiRj8</a:t>
            </a:r>
            <a:endParaRPr lang="de-CH" sz="2400" dirty="0"/>
          </a:p>
        </p:txBody>
      </p:sp>
      <p:sp>
        <p:nvSpPr>
          <p:cNvPr id="2" name="Title 1">
            <a:extLst>
              <a:ext uri="{FF2B5EF4-FFF2-40B4-BE49-F238E27FC236}">
                <a16:creationId xmlns:a16="http://schemas.microsoft.com/office/drawing/2014/main" id="{EA091275-2378-4CAD-9BBE-004E9FF4EBCA}"/>
              </a:ext>
            </a:extLst>
          </p:cNvPr>
          <p:cNvSpPr>
            <a:spLocks noGrp="1"/>
          </p:cNvSpPr>
          <p:nvPr>
            <p:ph type="title"/>
          </p:nvPr>
        </p:nvSpPr>
        <p:spPr/>
        <p:txBody>
          <a:bodyPr/>
          <a:lstStyle/>
          <a:p>
            <a:endParaRPr lang="en-150"/>
          </a:p>
        </p:txBody>
      </p:sp>
      <p:sp>
        <p:nvSpPr>
          <p:cNvPr id="3" name="Footer Placeholder 2">
            <a:extLst>
              <a:ext uri="{FF2B5EF4-FFF2-40B4-BE49-F238E27FC236}">
                <a16:creationId xmlns:a16="http://schemas.microsoft.com/office/drawing/2014/main" id="{CF4D7FDB-2EF5-4188-AAE0-B5FFFC235127}"/>
              </a:ext>
            </a:extLst>
          </p:cNvPr>
          <p:cNvSpPr>
            <a:spLocks noGrp="1"/>
          </p:cNvSpPr>
          <p:nvPr>
            <p:ph type="ftr" sz="quarter" idx="10"/>
          </p:nvPr>
        </p:nvSpPr>
        <p:spPr/>
        <p:txBody>
          <a:bodyPr/>
          <a:lstStyle/>
          <a:p>
            <a:pPr>
              <a:defRPr/>
            </a:pPr>
            <a:r>
              <a:rPr lang="de-CH"/>
              <a:t>Literature Review</a:t>
            </a:r>
          </a:p>
        </p:txBody>
      </p:sp>
      <p:sp>
        <p:nvSpPr>
          <p:cNvPr id="4" name="Slide Number Placeholder 3">
            <a:extLst>
              <a:ext uri="{FF2B5EF4-FFF2-40B4-BE49-F238E27FC236}">
                <a16:creationId xmlns:a16="http://schemas.microsoft.com/office/drawing/2014/main" id="{B0EF99BA-98F8-4837-838D-793510B43051}"/>
              </a:ext>
            </a:extLst>
          </p:cNvPr>
          <p:cNvSpPr>
            <a:spLocks noGrp="1"/>
          </p:cNvSpPr>
          <p:nvPr>
            <p:ph type="sldNum" sz="quarter" idx="11"/>
          </p:nvPr>
        </p:nvSpPr>
        <p:spPr/>
        <p:txBody>
          <a:bodyPr/>
          <a:lstStyle/>
          <a:p>
            <a:pPr>
              <a:defRPr/>
            </a:pPr>
            <a:fld id="{4BA0EB3B-FE37-4B11-B545-3DA0FED9506D}" type="slidenum">
              <a:rPr lang="de-CH" smtClean="0"/>
              <a:pPr>
                <a:defRPr/>
              </a:pPr>
              <a:t>3</a:t>
            </a:fld>
            <a:endParaRPr lang="de-CH"/>
          </a:p>
        </p:txBody>
      </p:sp>
      <p:pic>
        <p:nvPicPr>
          <p:cNvPr id="5" name="Harvard Referencing with Mike Webb - Part one - shortened">
            <a:hlinkClick r:id="" action="ppaction://media"/>
            <a:extLst>
              <a:ext uri="{FF2B5EF4-FFF2-40B4-BE49-F238E27FC236}">
                <a16:creationId xmlns:a16="http://schemas.microsoft.com/office/drawing/2014/main" id="{D564CA22-806C-4178-AEF6-6CF55174D9E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642938"/>
            <a:ext cx="9906000" cy="5572125"/>
          </a:xfrm>
          <a:prstGeom prst="rect">
            <a:avLst/>
          </a:prstGeom>
        </p:spPr>
      </p:pic>
      <p:sp>
        <p:nvSpPr>
          <p:cNvPr id="6" name="Titel 1">
            <a:extLst>
              <a:ext uri="{FF2B5EF4-FFF2-40B4-BE49-F238E27FC236}">
                <a16:creationId xmlns:a16="http://schemas.microsoft.com/office/drawing/2014/main" id="{6F2D1E11-84C6-436A-9EFB-C21DD6C9F9AC}"/>
              </a:ext>
            </a:extLst>
          </p:cNvPr>
          <p:cNvSpPr txBox="1">
            <a:spLocks/>
          </p:cNvSpPr>
          <p:nvPr/>
        </p:nvSpPr>
        <p:spPr bwMode="auto">
          <a:xfrm>
            <a:off x="709355" y="101653"/>
            <a:ext cx="9075996" cy="100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8" rIns="91434" bIns="45718" numCol="1" anchor="t" anchorCtr="0" compatLnSpc="1">
            <a:prstTxWarp prst="textNoShape">
              <a:avLst/>
            </a:prstTxWarp>
          </a:bodyPr>
          <a:lstStyle>
            <a:lvl1pPr algn="l" rtl="0" eaLnBrk="1" fontAlgn="base" hangingPunct="1">
              <a:spcBef>
                <a:spcPct val="0"/>
              </a:spcBef>
              <a:spcAft>
                <a:spcPct val="0"/>
              </a:spcAft>
              <a:defRPr sz="2800" b="0" i="1">
                <a:solidFill>
                  <a:schemeClr val="tx2"/>
                </a:solidFill>
                <a:latin typeface="+mj-lt"/>
                <a:ea typeface="+mj-ea"/>
                <a:cs typeface="+mj-cs"/>
              </a:defRPr>
            </a:lvl1pPr>
            <a:lvl2pPr algn="l" rtl="0" eaLnBrk="1" fontAlgn="base" hangingPunct="1">
              <a:spcBef>
                <a:spcPct val="0"/>
              </a:spcBef>
              <a:spcAft>
                <a:spcPct val="0"/>
              </a:spcAft>
              <a:defRPr sz="2800" b="1">
                <a:solidFill>
                  <a:schemeClr val="accent2"/>
                </a:solidFill>
                <a:latin typeface="Arial" charset="0"/>
              </a:defRPr>
            </a:lvl2pPr>
            <a:lvl3pPr algn="l" rtl="0" eaLnBrk="1" fontAlgn="base" hangingPunct="1">
              <a:spcBef>
                <a:spcPct val="0"/>
              </a:spcBef>
              <a:spcAft>
                <a:spcPct val="0"/>
              </a:spcAft>
              <a:defRPr sz="2800" b="1">
                <a:solidFill>
                  <a:schemeClr val="accent2"/>
                </a:solidFill>
                <a:latin typeface="Arial" charset="0"/>
              </a:defRPr>
            </a:lvl3pPr>
            <a:lvl4pPr algn="l" rtl="0" eaLnBrk="1" fontAlgn="base" hangingPunct="1">
              <a:spcBef>
                <a:spcPct val="0"/>
              </a:spcBef>
              <a:spcAft>
                <a:spcPct val="0"/>
              </a:spcAft>
              <a:defRPr sz="2800" b="1">
                <a:solidFill>
                  <a:schemeClr val="accent2"/>
                </a:solidFill>
                <a:latin typeface="Arial" charset="0"/>
              </a:defRPr>
            </a:lvl4pPr>
            <a:lvl5pPr algn="l" rtl="0" eaLnBrk="1" fontAlgn="base" hangingPunct="1">
              <a:spcBef>
                <a:spcPct val="0"/>
              </a:spcBef>
              <a:spcAft>
                <a:spcPct val="0"/>
              </a:spcAft>
              <a:defRPr sz="2800" b="1">
                <a:solidFill>
                  <a:schemeClr val="accent2"/>
                </a:solidFill>
                <a:latin typeface="Arial" charset="0"/>
              </a:defRPr>
            </a:lvl5pPr>
            <a:lvl6pPr marL="457171" algn="l" rtl="0" eaLnBrk="1" fontAlgn="base" hangingPunct="1">
              <a:spcBef>
                <a:spcPct val="0"/>
              </a:spcBef>
              <a:spcAft>
                <a:spcPct val="0"/>
              </a:spcAft>
              <a:defRPr sz="2800" b="1">
                <a:solidFill>
                  <a:schemeClr val="accent2"/>
                </a:solidFill>
                <a:latin typeface="Arial" charset="0"/>
              </a:defRPr>
            </a:lvl6pPr>
            <a:lvl7pPr marL="914342" algn="l" rtl="0" eaLnBrk="1" fontAlgn="base" hangingPunct="1">
              <a:spcBef>
                <a:spcPct val="0"/>
              </a:spcBef>
              <a:spcAft>
                <a:spcPct val="0"/>
              </a:spcAft>
              <a:defRPr sz="2800" b="1">
                <a:solidFill>
                  <a:schemeClr val="accent2"/>
                </a:solidFill>
                <a:latin typeface="Arial" charset="0"/>
              </a:defRPr>
            </a:lvl7pPr>
            <a:lvl8pPr marL="1371513" algn="l" rtl="0" eaLnBrk="1" fontAlgn="base" hangingPunct="1">
              <a:spcBef>
                <a:spcPct val="0"/>
              </a:spcBef>
              <a:spcAft>
                <a:spcPct val="0"/>
              </a:spcAft>
              <a:defRPr sz="2800" b="1">
                <a:solidFill>
                  <a:schemeClr val="accent2"/>
                </a:solidFill>
                <a:latin typeface="Arial" charset="0"/>
              </a:defRPr>
            </a:lvl8pPr>
            <a:lvl9pPr marL="1828684" algn="l" rtl="0" eaLnBrk="1" fontAlgn="base" hangingPunct="1">
              <a:spcBef>
                <a:spcPct val="0"/>
              </a:spcBef>
              <a:spcAft>
                <a:spcPct val="0"/>
              </a:spcAft>
              <a:defRPr sz="2800" b="1">
                <a:solidFill>
                  <a:schemeClr val="accent2"/>
                </a:solidFill>
                <a:latin typeface="Arial" charset="0"/>
              </a:defRPr>
            </a:lvl9pPr>
          </a:lstStyle>
          <a:p>
            <a:r>
              <a:rPr lang="de-CH" kern="0" dirty="0"/>
              <a:t>Mike Webb </a:t>
            </a:r>
            <a:r>
              <a:rPr lang="de-CH" kern="0" dirty="0" err="1"/>
              <a:t>about</a:t>
            </a:r>
            <a:r>
              <a:rPr lang="de-CH" kern="0" dirty="0"/>
              <a:t> </a:t>
            </a:r>
            <a:r>
              <a:rPr lang="de-CH" kern="0" dirty="0" err="1"/>
              <a:t>Referencing</a:t>
            </a:r>
            <a:r>
              <a:rPr lang="de-CH" kern="0" dirty="0"/>
              <a:t> – Part 1: </a:t>
            </a:r>
            <a:r>
              <a:rPr lang="de-CH" kern="0" dirty="0" err="1"/>
              <a:t>Principles</a:t>
            </a:r>
            <a:endParaRPr lang="de-CH" kern="0" dirty="0"/>
          </a:p>
        </p:txBody>
      </p:sp>
    </p:spTree>
    <p:extLst>
      <p:ext uri="{BB962C8B-B14F-4D97-AF65-F5344CB8AC3E}">
        <p14:creationId xmlns:p14="http://schemas.microsoft.com/office/powerpoint/2010/main" val="24248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7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Abgerundetes Rechteck 4"/>
          <p:cNvSpPr/>
          <p:nvPr/>
        </p:nvSpPr>
        <p:spPr>
          <a:xfrm>
            <a:off x="609600" y="3696195"/>
            <a:ext cx="9037121" cy="26066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Inhaltsplatzhalter 2"/>
          <p:cNvSpPr>
            <a:spLocks noGrp="1"/>
          </p:cNvSpPr>
          <p:nvPr>
            <p:ph idx="1"/>
          </p:nvPr>
        </p:nvSpPr>
        <p:spPr/>
        <p:txBody>
          <a:bodyPr/>
          <a:lstStyle/>
          <a:p>
            <a:r>
              <a:rPr lang="de-CH" dirty="0" err="1"/>
              <a:t>Consider</a:t>
            </a:r>
            <a:r>
              <a:rPr lang="de-CH" dirty="0"/>
              <a:t> </a:t>
            </a:r>
            <a:r>
              <a:rPr lang="de-CH" dirty="0" err="1"/>
              <a:t>topic</a:t>
            </a:r>
            <a:r>
              <a:rPr lang="de-CH" dirty="0"/>
              <a:t> 4 «</a:t>
            </a:r>
            <a:r>
              <a:rPr lang="de-CH" dirty="0" err="1"/>
              <a:t>Bringing</a:t>
            </a:r>
            <a:r>
              <a:rPr lang="de-CH" dirty="0"/>
              <a:t> </a:t>
            </a:r>
            <a:r>
              <a:rPr lang="de-CH" dirty="0" err="1"/>
              <a:t>data</a:t>
            </a:r>
            <a:r>
              <a:rPr lang="de-CH" dirty="0"/>
              <a:t> </a:t>
            </a:r>
            <a:r>
              <a:rPr lang="de-CH" dirty="0" err="1"/>
              <a:t>mining</a:t>
            </a:r>
            <a:r>
              <a:rPr lang="de-CH" dirty="0"/>
              <a:t> </a:t>
            </a:r>
            <a:r>
              <a:rPr lang="de-CH" dirty="0" err="1"/>
              <a:t>to</a:t>
            </a:r>
            <a:r>
              <a:rPr lang="de-CH" dirty="0"/>
              <a:t> </a:t>
            </a:r>
            <a:r>
              <a:rPr lang="de-CH" dirty="0" err="1"/>
              <a:t>the</a:t>
            </a:r>
            <a:r>
              <a:rPr lang="de-CH" dirty="0"/>
              <a:t> </a:t>
            </a:r>
            <a:r>
              <a:rPr lang="de-CH" dirty="0" err="1"/>
              <a:t>business</a:t>
            </a:r>
            <a:r>
              <a:rPr lang="de-CH" dirty="0"/>
              <a:t>» </a:t>
            </a:r>
            <a:r>
              <a:rPr lang="de-CH" dirty="0" err="1"/>
              <a:t>and</a:t>
            </a:r>
            <a:r>
              <a:rPr lang="de-CH" dirty="0"/>
              <a:t> </a:t>
            </a:r>
            <a:r>
              <a:rPr lang="de-CH" dirty="0" err="1"/>
              <a:t>the</a:t>
            </a:r>
            <a:r>
              <a:rPr lang="de-CH" dirty="0"/>
              <a:t> </a:t>
            </a:r>
            <a:r>
              <a:rPr lang="de-CH" dirty="0" err="1"/>
              <a:t>following</a:t>
            </a:r>
            <a:r>
              <a:rPr lang="de-CH" dirty="0"/>
              <a:t> </a:t>
            </a:r>
            <a:r>
              <a:rPr lang="de-CH" dirty="0" err="1"/>
              <a:t>two</a:t>
            </a:r>
            <a:r>
              <a:rPr lang="de-CH" dirty="0"/>
              <a:t> </a:t>
            </a:r>
            <a:r>
              <a:rPr lang="de-CH" dirty="0" err="1"/>
              <a:t>references</a:t>
            </a:r>
            <a:r>
              <a:rPr lang="de-CH" dirty="0"/>
              <a:t> </a:t>
            </a:r>
            <a:r>
              <a:rPr lang="de-CH" dirty="0" err="1"/>
              <a:t>that</a:t>
            </a:r>
            <a:r>
              <a:rPr lang="de-CH" dirty="0"/>
              <a:t> </a:t>
            </a:r>
            <a:r>
              <a:rPr lang="de-CH" dirty="0" err="1"/>
              <a:t>describe</a:t>
            </a:r>
            <a:r>
              <a:rPr lang="de-CH" dirty="0"/>
              <a:t> </a:t>
            </a:r>
            <a:r>
              <a:rPr lang="de-CH" dirty="0" err="1"/>
              <a:t>related</a:t>
            </a:r>
            <a:r>
              <a:rPr lang="de-CH" dirty="0"/>
              <a:t> </a:t>
            </a:r>
            <a:r>
              <a:rPr lang="de-CH" dirty="0" err="1"/>
              <a:t>work</a:t>
            </a:r>
            <a:r>
              <a:rPr lang="de-CH" dirty="0"/>
              <a:t>:</a:t>
            </a:r>
          </a:p>
          <a:p>
            <a:pPr lvl="1"/>
            <a:r>
              <a:rPr lang="de-CH" i="1" dirty="0"/>
              <a:t>http://citeseerx.ist.psu.edu/viewdoc/summary?doi=10.1.1.94.9984 </a:t>
            </a:r>
          </a:p>
          <a:p>
            <a:pPr lvl="1"/>
            <a:r>
              <a:rPr lang="de-CH" i="1" dirty="0"/>
              <a:t>http://www.stat.fi/isi99/proceedings/arkisto/varasto/gord0025.pdf</a:t>
            </a:r>
          </a:p>
          <a:p>
            <a:pPr lvl="1"/>
            <a:endParaRPr lang="de-CH" i="1" dirty="0"/>
          </a:p>
          <a:p>
            <a:r>
              <a:rPr lang="de-CH" dirty="0"/>
              <a:t>Task:</a:t>
            </a:r>
          </a:p>
          <a:p>
            <a:pPr lvl="1"/>
            <a:r>
              <a:rPr lang="de-CH" dirty="0" err="1"/>
              <a:t>based</a:t>
            </a:r>
            <a:r>
              <a:rPr lang="de-CH" dirty="0"/>
              <a:t> on </a:t>
            </a:r>
            <a:r>
              <a:rPr lang="de-CH" dirty="0" err="1"/>
              <a:t>your</a:t>
            </a:r>
            <a:r>
              <a:rPr lang="de-CH" dirty="0"/>
              <a:t> </a:t>
            </a:r>
            <a:r>
              <a:rPr lang="de-CH" dirty="0" err="1"/>
              <a:t>understanding</a:t>
            </a:r>
            <a:r>
              <a:rPr lang="de-CH" dirty="0"/>
              <a:t> </a:t>
            </a:r>
            <a:r>
              <a:rPr lang="de-CH" dirty="0" err="1"/>
              <a:t>of</a:t>
            </a:r>
            <a:r>
              <a:rPr lang="de-CH" dirty="0"/>
              <a:t> </a:t>
            </a:r>
            <a:r>
              <a:rPr lang="de-CH" dirty="0" err="1"/>
              <a:t>the</a:t>
            </a:r>
            <a:r>
              <a:rPr lang="de-CH" dirty="0"/>
              <a:t> </a:t>
            </a:r>
            <a:r>
              <a:rPr lang="de-CH" dirty="0" err="1"/>
              <a:t>topic</a:t>
            </a:r>
            <a:r>
              <a:rPr lang="de-CH" dirty="0"/>
              <a:t> </a:t>
            </a:r>
            <a:r>
              <a:rPr lang="de-CH" dirty="0" err="1"/>
              <a:t>and</a:t>
            </a:r>
            <a:r>
              <a:rPr lang="de-CH" dirty="0"/>
              <a:t> </a:t>
            </a:r>
            <a:r>
              <a:rPr lang="de-CH" dirty="0" err="1"/>
              <a:t>these</a:t>
            </a:r>
            <a:r>
              <a:rPr lang="de-CH" dirty="0"/>
              <a:t> </a:t>
            </a:r>
            <a:r>
              <a:rPr lang="de-CH" dirty="0" err="1"/>
              <a:t>starting</a:t>
            </a:r>
            <a:r>
              <a:rPr lang="de-CH" dirty="0"/>
              <a:t> </a:t>
            </a:r>
            <a:r>
              <a:rPr lang="de-CH" dirty="0" err="1"/>
              <a:t>points</a:t>
            </a:r>
            <a:r>
              <a:rPr lang="de-CH" dirty="0"/>
              <a:t>, find </a:t>
            </a:r>
            <a:r>
              <a:rPr lang="de-CH" dirty="0" err="1"/>
              <a:t>further</a:t>
            </a:r>
            <a:r>
              <a:rPr lang="de-CH" dirty="0"/>
              <a:t> relevant </a:t>
            </a:r>
            <a:r>
              <a:rPr lang="de-CH" dirty="0" err="1"/>
              <a:t>literature</a:t>
            </a:r>
            <a:endParaRPr lang="de-CH" dirty="0"/>
          </a:p>
          <a:p>
            <a:pPr lvl="1"/>
            <a:r>
              <a:rPr lang="de-CH" dirty="0" err="1"/>
              <a:t>select</a:t>
            </a:r>
            <a:r>
              <a:rPr lang="de-CH" dirty="0"/>
              <a:t> </a:t>
            </a:r>
            <a:r>
              <a:rPr lang="de-CH" dirty="0" err="1"/>
              <a:t>one</a:t>
            </a:r>
            <a:r>
              <a:rPr lang="de-CH" dirty="0"/>
              <a:t> </a:t>
            </a:r>
            <a:r>
              <a:rPr lang="de-CH" dirty="0" err="1"/>
              <a:t>reference</a:t>
            </a:r>
            <a:r>
              <a:rPr lang="de-CH" dirty="0"/>
              <a:t> </a:t>
            </a:r>
            <a:r>
              <a:rPr lang="de-CH" dirty="0" err="1"/>
              <a:t>that</a:t>
            </a:r>
            <a:r>
              <a:rPr lang="de-CH" dirty="0"/>
              <a:t> </a:t>
            </a:r>
            <a:r>
              <a:rPr lang="de-CH" dirty="0" err="1"/>
              <a:t>you</a:t>
            </a:r>
            <a:r>
              <a:rPr lang="de-CH" dirty="0"/>
              <a:t> </a:t>
            </a:r>
            <a:r>
              <a:rPr lang="de-CH" dirty="0" err="1"/>
              <a:t>think</a:t>
            </a:r>
            <a:r>
              <a:rPr lang="de-CH" dirty="0"/>
              <a:t> </a:t>
            </a:r>
            <a:r>
              <a:rPr lang="de-CH" dirty="0" err="1"/>
              <a:t>is</a:t>
            </a:r>
            <a:r>
              <a:rPr lang="de-CH" dirty="0"/>
              <a:t> a </a:t>
            </a:r>
            <a:r>
              <a:rPr lang="de-CH" dirty="0" err="1"/>
              <a:t>key</a:t>
            </a:r>
            <a:r>
              <a:rPr lang="de-CH" dirty="0"/>
              <a:t> </a:t>
            </a:r>
            <a:r>
              <a:rPr lang="de-CH" dirty="0" err="1"/>
              <a:t>paper</a:t>
            </a:r>
            <a:r>
              <a:rPr lang="de-CH" dirty="0"/>
              <a:t> on </a:t>
            </a:r>
            <a:r>
              <a:rPr lang="de-CH" dirty="0" err="1"/>
              <a:t>the</a:t>
            </a:r>
            <a:r>
              <a:rPr lang="de-CH" dirty="0"/>
              <a:t> </a:t>
            </a:r>
            <a:r>
              <a:rPr lang="de-CH" dirty="0" err="1"/>
              <a:t>subject</a:t>
            </a:r>
            <a:r>
              <a:rPr lang="de-CH" dirty="0"/>
              <a:t>, </a:t>
            </a:r>
            <a:r>
              <a:rPr lang="de-CH" dirty="0" err="1"/>
              <a:t>paste</a:t>
            </a:r>
            <a:r>
              <a:rPr lang="de-CH" dirty="0"/>
              <a:t> </a:t>
            </a:r>
            <a:r>
              <a:rPr lang="de-CH" dirty="0" err="1"/>
              <a:t>the</a:t>
            </a:r>
            <a:r>
              <a:rPr lang="de-CH" dirty="0"/>
              <a:t> link </a:t>
            </a:r>
            <a:r>
              <a:rPr lang="de-CH" dirty="0" err="1"/>
              <a:t>to</a:t>
            </a:r>
            <a:r>
              <a:rPr lang="de-CH" dirty="0"/>
              <a:t> </a:t>
            </a:r>
            <a:r>
              <a:rPr lang="de-CH" dirty="0" err="1"/>
              <a:t>it</a:t>
            </a:r>
            <a:r>
              <a:rPr lang="de-CH" dirty="0"/>
              <a:t> </a:t>
            </a:r>
            <a:r>
              <a:rPr lang="de-CH" dirty="0" err="1"/>
              <a:t>into</a:t>
            </a:r>
            <a:r>
              <a:rPr lang="de-CH" dirty="0"/>
              <a:t> </a:t>
            </a:r>
            <a:r>
              <a:rPr lang="de-CH" dirty="0" err="1"/>
              <a:t>the</a:t>
            </a:r>
            <a:r>
              <a:rPr lang="de-CH" dirty="0"/>
              <a:t> </a:t>
            </a:r>
            <a:r>
              <a:rPr lang="de-CH" dirty="0" err="1"/>
              <a:t>questionnaire</a:t>
            </a:r>
            <a:r>
              <a:rPr lang="de-CH" dirty="0"/>
              <a:t> </a:t>
            </a:r>
            <a:r>
              <a:rPr lang="de-CH" dirty="0" err="1"/>
              <a:t>provided</a:t>
            </a:r>
            <a:r>
              <a:rPr lang="de-CH" dirty="0"/>
              <a:t> on </a:t>
            </a:r>
            <a:r>
              <a:rPr lang="de-CH" dirty="0" err="1"/>
              <a:t>Moodle</a:t>
            </a:r>
            <a:endParaRPr lang="de-CH" dirty="0"/>
          </a:p>
          <a:p>
            <a:pPr lvl="1"/>
            <a:r>
              <a:rPr lang="de-CH" dirty="0" err="1"/>
              <a:t>write</a:t>
            </a:r>
            <a:r>
              <a:rPr lang="de-CH" dirty="0"/>
              <a:t> a </a:t>
            </a:r>
            <a:r>
              <a:rPr lang="de-CH" dirty="0" err="1"/>
              <a:t>sentence</a:t>
            </a:r>
            <a:r>
              <a:rPr lang="de-CH" dirty="0"/>
              <a:t> </a:t>
            </a:r>
            <a:r>
              <a:rPr lang="de-CH" dirty="0" err="1"/>
              <a:t>to</a:t>
            </a:r>
            <a:r>
              <a:rPr lang="de-CH" dirty="0"/>
              <a:t> </a:t>
            </a:r>
            <a:r>
              <a:rPr lang="de-CH" dirty="0" err="1"/>
              <a:t>explain</a:t>
            </a:r>
            <a:r>
              <a:rPr lang="de-CH" dirty="0"/>
              <a:t> </a:t>
            </a:r>
            <a:r>
              <a:rPr lang="de-CH" dirty="0" err="1"/>
              <a:t>why</a:t>
            </a:r>
            <a:r>
              <a:rPr lang="de-CH" dirty="0"/>
              <a:t> </a:t>
            </a:r>
            <a:r>
              <a:rPr lang="de-CH" dirty="0" err="1"/>
              <a:t>you</a:t>
            </a:r>
            <a:r>
              <a:rPr lang="de-CH" dirty="0"/>
              <a:t> </a:t>
            </a:r>
            <a:r>
              <a:rPr lang="de-CH" dirty="0" err="1"/>
              <a:t>think</a:t>
            </a:r>
            <a:r>
              <a:rPr lang="de-CH" dirty="0"/>
              <a:t> </a:t>
            </a:r>
            <a:r>
              <a:rPr lang="de-CH" dirty="0" err="1"/>
              <a:t>this</a:t>
            </a:r>
            <a:r>
              <a:rPr lang="de-CH" dirty="0"/>
              <a:t> </a:t>
            </a:r>
            <a:r>
              <a:rPr lang="de-CH" dirty="0" err="1"/>
              <a:t>paper</a:t>
            </a:r>
            <a:r>
              <a:rPr lang="de-CH" dirty="0"/>
              <a:t> </a:t>
            </a:r>
            <a:r>
              <a:rPr lang="de-CH" dirty="0" err="1"/>
              <a:t>is</a:t>
            </a:r>
            <a:r>
              <a:rPr lang="de-CH" dirty="0"/>
              <a:t> so </a:t>
            </a:r>
            <a:r>
              <a:rPr lang="de-CH" dirty="0" err="1"/>
              <a:t>important</a:t>
            </a:r>
            <a:endParaRPr lang="de-CH" dirty="0"/>
          </a:p>
        </p:txBody>
      </p:sp>
      <p:sp>
        <p:nvSpPr>
          <p:cNvPr id="4" name="Foliennummernplatzhalter 3"/>
          <p:cNvSpPr>
            <a:spLocks noGrp="1"/>
          </p:cNvSpPr>
          <p:nvPr>
            <p:ph type="sldNum" sz="quarter" idx="11"/>
          </p:nvPr>
        </p:nvSpPr>
        <p:spPr/>
        <p:txBody>
          <a:bodyPr/>
          <a:lstStyle/>
          <a:p>
            <a:fld id="{8B654DDD-C560-4A31-A6DE-9FC6BF30E7A1}" type="slidenum">
              <a:rPr lang="de-CH" smtClean="0"/>
              <a:pPr/>
              <a:t>30</a:t>
            </a:fld>
            <a:endParaRPr lang="de-CH" dirty="0"/>
          </a:p>
        </p:txBody>
      </p:sp>
      <p:sp>
        <p:nvSpPr>
          <p:cNvPr id="6" name="Fußzeilenplatzhalter 5"/>
          <p:cNvSpPr>
            <a:spLocks noGrp="1"/>
          </p:cNvSpPr>
          <p:nvPr>
            <p:ph type="ftr" sz="quarter" idx="12"/>
          </p:nvPr>
        </p:nvSpPr>
        <p:spPr/>
        <p:txBody>
          <a:bodyPr/>
          <a:lstStyle/>
          <a:p>
            <a:pPr>
              <a:defRPr/>
            </a:pPr>
            <a:r>
              <a:rPr lang="de-CH"/>
              <a:t>Literature Review</a:t>
            </a:r>
          </a:p>
        </p:txBody>
      </p:sp>
      <p:sp>
        <p:nvSpPr>
          <p:cNvPr id="2" name="Titel 1"/>
          <p:cNvSpPr>
            <a:spLocks noGrp="1"/>
          </p:cNvSpPr>
          <p:nvPr>
            <p:ph type="title"/>
          </p:nvPr>
        </p:nvSpPr>
        <p:spPr/>
        <p:txBody>
          <a:bodyPr/>
          <a:lstStyle/>
          <a:p>
            <a:r>
              <a:rPr lang="de-CH" dirty="0" err="1"/>
              <a:t>Finding</a:t>
            </a:r>
            <a:r>
              <a:rPr lang="de-CH" dirty="0"/>
              <a:t> </a:t>
            </a:r>
            <a:r>
              <a:rPr lang="de-CH" dirty="0" err="1"/>
              <a:t>literature</a:t>
            </a:r>
            <a:r>
              <a:rPr lang="de-CH" dirty="0"/>
              <a:t> - </a:t>
            </a:r>
            <a:r>
              <a:rPr lang="de-CH" dirty="0" err="1"/>
              <a:t>exercise</a:t>
            </a:r>
            <a:endParaRPr lang="de-CH" dirty="0"/>
          </a:p>
        </p:txBody>
      </p:sp>
    </p:spTree>
    <p:extLst>
      <p:ext uri="{BB962C8B-B14F-4D97-AF65-F5344CB8AC3E}">
        <p14:creationId xmlns:p14="http://schemas.microsoft.com/office/powerpoint/2010/main" val="41146725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906891-D7E3-457B-90B1-681C87D7CC05}"/>
              </a:ext>
            </a:extLst>
          </p:cNvPr>
          <p:cNvSpPr>
            <a:spLocks noGrp="1"/>
          </p:cNvSpPr>
          <p:nvPr>
            <p:ph idx="1"/>
          </p:nvPr>
        </p:nvSpPr>
        <p:spPr>
          <a:xfrm>
            <a:off x="619573" y="1438848"/>
            <a:ext cx="8924175" cy="4584700"/>
          </a:xfrm>
        </p:spPr>
        <p:txBody>
          <a:bodyPr/>
          <a:lstStyle/>
          <a:p>
            <a:r>
              <a:rPr lang="de-CH" dirty="0"/>
              <a:t>Peer-</a:t>
            </a:r>
            <a:r>
              <a:rPr lang="de-CH" dirty="0" err="1"/>
              <a:t>reviewed</a:t>
            </a:r>
            <a:r>
              <a:rPr lang="de-CH" dirty="0"/>
              <a:t> </a:t>
            </a:r>
            <a:r>
              <a:rPr lang="de-CH" dirty="0" err="1"/>
              <a:t>papers</a:t>
            </a:r>
            <a:endParaRPr lang="de-CH" dirty="0"/>
          </a:p>
          <a:p>
            <a:pPr lvl="1"/>
            <a:r>
              <a:rPr lang="en-US" dirty="0"/>
              <a:t>Peer review process is a mechanism to control quality</a:t>
            </a:r>
          </a:p>
          <a:p>
            <a:pPr lvl="1"/>
            <a:r>
              <a:rPr lang="en-US" dirty="0"/>
              <a:t>Peer-reviewed published work can be used with confidence, </a:t>
            </a:r>
            <a:endParaRPr lang="de-CH" dirty="0"/>
          </a:p>
          <a:p>
            <a:r>
              <a:rPr lang="de-CH" dirty="0"/>
              <a:t>Peer-</a:t>
            </a:r>
            <a:r>
              <a:rPr lang="de-CH" dirty="0" err="1"/>
              <a:t>rieviewed</a:t>
            </a:r>
            <a:r>
              <a:rPr lang="de-CH" dirty="0"/>
              <a:t> </a:t>
            </a:r>
            <a:r>
              <a:rPr lang="de-CH" dirty="0" err="1"/>
              <a:t>papers</a:t>
            </a:r>
            <a:r>
              <a:rPr lang="de-CH" dirty="0"/>
              <a:t> </a:t>
            </a:r>
            <a:r>
              <a:rPr lang="de-CH" dirty="0" err="1"/>
              <a:t>are</a:t>
            </a:r>
            <a:r>
              <a:rPr lang="de-CH" dirty="0"/>
              <a:t> </a:t>
            </a:r>
            <a:r>
              <a:rPr lang="de-CH" dirty="0" err="1"/>
              <a:t>published</a:t>
            </a:r>
            <a:r>
              <a:rPr lang="de-CH" dirty="0"/>
              <a:t> in</a:t>
            </a:r>
          </a:p>
          <a:p>
            <a:pPr lvl="1"/>
            <a:r>
              <a:rPr lang="de-CH" dirty="0"/>
              <a:t>Journals</a:t>
            </a:r>
          </a:p>
          <a:p>
            <a:pPr lvl="1"/>
            <a:r>
              <a:rPr lang="de-CH" dirty="0"/>
              <a:t>Conference </a:t>
            </a:r>
            <a:r>
              <a:rPr lang="de-CH" dirty="0" err="1"/>
              <a:t>proceedings</a:t>
            </a:r>
            <a:endParaRPr lang="de-CH" dirty="0"/>
          </a:p>
          <a:p>
            <a:pPr lvl="1"/>
            <a:r>
              <a:rPr lang="de-CH" dirty="0"/>
              <a:t>(Books)	</a:t>
            </a:r>
          </a:p>
          <a:p>
            <a:r>
              <a:rPr lang="de-CH" sz="2000" dirty="0" err="1"/>
              <a:t>quality</a:t>
            </a:r>
            <a:r>
              <a:rPr lang="de-CH" sz="2000" dirty="0"/>
              <a:t> of </a:t>
            </a:r>
            <a:r>
              <a:rPr lang="de-CH" sz="2000" dirty="0" err="1"/>
              <a:t>journal</a:t>
            </a:r>
            <a:r>
              <a:rPr lang="de-CH" sz="2000" dirty="0"/>
              <a:t> </a:t>
            </a:r>
            <a:r>
              <a:rPr lang="de-CH" sz="2000" dirty="0" err="1"/>
              <a:t>or</a:t>
            </a:r>
            <a:r>
              <a:rPr lang="de-CH" sz="2000" dirty="0"/>
              <a:t> </a:t>
            </a:r>
            <a:r>
              <a:rPr lang="de-CH" sz="2000" dirty="0" err="1"/>
              <a:t>conference</a:t>
            </a:r>
            <a:r>
              <a:rPr lang="de-CH" sz="2000" dirty="0"/>
              <a:t> </a:t>
            </a:r>
            <a:r>
              <a:rPr lang="de-CH" sz="2000" dirty="0" err="1"/>
              <a:t>where</a:t>
            </a:r>
            <a:r>
              <a:rPr lang="de-CH" sz="2000" dirty="0"/>
              <a:t> </a:t>
            </a:r>
            <a:r>
              <a:rPr lang="de-CH" sz="2000" dirty="0" err="1"/>
              <a:t>published</a:t>
            </a:r>
            <a:endParaRPr lang="de-CH" sz="2000" dirty="0"/>
          </a:p>
          <a:p>
            <a:pPr lvl="2"/>
            <a:r>
              <a:rPr lang="de-CH" sz="2000" dirty="0" err="1"/>
              <a:t>impact</a:t>
            </a:r>
            <a:r>
              <a:rPr lang="de-CH" sz="2000" dirty="0"/>
              <a:t> </a:t>
            </a:r>
            <a:r>
              <a:rPr lang="de-CH" sz="2000" dirty="0" err="1"/>
              <a:t>factor</a:t>
            </a:r>
            <a:r>
              <a:rPr lang="de-CH" sz="2000" dirty="0"/>
              <a:t> = </a:t>
            </a:r>
            <a:r>
              <a:rPr lang="en-US" sz="2000" dirty="0">
                <a:latin typeface="Tahoma" pitchFamily="34" charset="0"/>
              </a:rPr>
              <a:t>average number of citations of articles within a journal or conference</a:t>
            </a:r>
            <a:endParaRPr lang="de-CH" sz="2000" dirty="0"/>
          </a:p>
          <a:p>
            <a:r>
              <a:rPr lang="de-CH" dirty="0"/>
              <a:t>Not all </a:t>
            </a:r>
            <a:r>
              <a:rPr lang="de-CH" dirty="0" err="1"/>
              <a:t>journals</a:t>
            </a:r>
            <a:r>
              <a:rPr lang="de-CH" dirty="0"/>
              <a:t>  In Information Systems and Computer Science, </a:t>
            </a:r>
            <a:r>
              <a:rPr lang="de-CH" dirty="0" err="1"/>
              <a:t>conference</a:t>
            </a:r>
            <a:r>
              <a:rPr lang="de-CH" dirty="0"/>
              <a:t> </a:t>
            </a:r>
            <a:r>
              <a:rPr lang="de-CH" dirty="0" err="1"/>
              <a:t>proceedings</a:t>
            </a:r>
            <a:r>
              <a:rPr lang="de-CH" dirty="0"/>
              <a:t> </a:t>
            </a:r>
            <a:r>
              <a:rPr lang="de-CH" dirty="0" err="1"/>
              <a:t>contain</a:t>
            </a:r>
            <a:r>
              <a:rPr lang="de-CH" dirty="0"/>
              <a:t> peer-</a:t>
            </a:r>
            <a:r>
              <a:rPr lang="de-CH" dirty="0" err="1"/>
              <a:t>rievewed</a:t>
            </a:r>
            <a:r>
              <a:rPr lang="de-CH" dirty="0"/>
              <a:t> and </a:t>
            </a:r>
            <a:r>
              <a:rPr lang="de-CH" dirty="0" err="1"/>
              <a:t>current</a:t>
            </a:r>
            <a:r>
              <a:rPr lang="de-CH" dirty="0"/>
              <a:t> </a:t>
            </a:r>
            <a:r>
              <a:rPr lang="de-CH" dirty="0" err="1"/>
              <a:t>papers</a:t>
            </a:r>
            <a:endParaRPr lang="en-150" dirty="0"/>
          </a:p>
        </p:txBody>
      </p:sp>
      <p:sp>
        <p:nvSpPr>
          <p:cNvPr id="3" name="Slide Number Placeholder 2">
            <a:extLst>
              <a:ext uri="{FF2B5EF4-FFF2-40B4-BE49-F238E27FC236}">
                <a16:creationId xmlns:a16="http://schemas.microsoft.com/office/drawing/2014/main" id="{3A6A079A-9A92-4C67-8DB4-A67030F600F2}"/>
              </a:ext>
            </a:extLst>
          </p:cNvPr>
          <p:cNvSpPr>
            <a:spLocks noGrp="1"/>
          </p:cNvSpPr>
          <p:nvPr>
            <p:ph type="sldNum" sz="quarter" idx="11"/>
          </p:nvPr>
        </p:nvSpPr>
        <p:spPr/>
        <p:txBody>
          <a:bodyPr/>
          <a:lstStyle/>
          <a:p>
            <a:pPr>
              <a:defRPr/>
            </a:pPr>
            <a:fld id="{76814F6B-5CA2-4108-9209-AAAC5359EABA}" type="slidenum">
              <a:rPr lang="de-CH" smtClean="0"/>
              <a:pPr>
                <a:defRPr/>
              </a:pPr>
              <a:t>31</a:t>
            </a:fld>
            <a:endParaRPr lang="de-CH"/>
          </a:p>
        </p:txBody>
      </p:sp>
      <p:sp>
        <p:nvSpPr>
          <p:cNvPr id="4" name="Footer Placeholder 3">
            <a:extLst>
              <a:ext uri="{FF2B5EF4-FFF2-40B4-BE49-F238E27FC236}">
                <a16:creationId xmlns:a16="http://schemas.microsoft.com/office/drawing/2014/main" id="{EB3298D8-86EC-405D-A1DF-0C193D678F44}"/>
              </a:ext>
            </a:extLst>
          </p:cNvPr>
          <p:cNvSpPr>
            <a:spLocks noGrp="1"/>
          </p:cNvSpPr>
          <p:nvPr>
            <p:ph type="ftr" sz="quarter" idx="12"/>
          </p:nvPr>
        </p:nvSpPr>
        <p:spPr/>
        <p:txBody>
          <a:bodyPr/>
          <a:lstStyle/>
          <a:p>
            <a:pPr>
              <a:defRPr/>
            </a:pPr>
            <a:r>
              <a:rPr lang="de-CH"/>
              <a:t>Literature Review</a:t>
            </a:r>
          </a:p>
        </p:txBody>
      </p:sp>
      <p:sp>
        <p:nvSpPr>
          <p:cNvPr id="5" name="Title 4">
            <a:extLst>
              <a:ext uri="{FF2B5EF4-FFF2-40B4-BE49-F238E27FC236}">
                <a16:creationId xmlns:a16="http://schemas.microsoft.com/office/drawing/2014/main" id="{D3C0DFF8-DBD0-468F-A6E9-043217BC1D7E}"/>
              </a:ext>
            </a:extLst>
          </p:cNvPr>
          <p:cNvSpPr>
            <a:spLocks noGrp="1"/>
          </p:cNvSpPr>
          <p:nvPr>
            <p:ph type="title"/>
          </p:nvPr>
        </p:nvSpPr>
        <p:spPr/>
        <p:txBody>
          <a:bodyPr/>
          <a:lstStyle/>
          <a:p>
            <a:r>
              <a:rPr lang="de-CH" dirty="0"/>
              <a:t>Quality </a:t>
            </a:r>
            <a:r>
              <a:rPr lang="de-CH" dirty="0" err="1"/>
              <a:t>Literature</a:t>
            </a:r>
            <a:endParaRPr lang="en-150" dirty="0"/>
          </a:p>
        </p:txBody>
      </p:sp>
    </p:spTree>
    <p:extLst>
      <p:ext uri="{BB962C8B-B14F-4D97-AF65-F5344CB8AC3E}">
        <p14:creationId xmlns:p14="http://schemas.microsoft.com/office/powerpoint/2010/main" val="12584757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562350" y="1333128"/>
            <a:ext cx="8924175" cy="4584700"/>
          </a:xfrm>
        </p:spPr>
        <p:txBody>
          <a:bodyPr/>
          <a:lstStyle/>
          <a:p>
            <a:pPr marL="457200" indent="-457200">
              <a:lnSpc>
                <a:spcPct val="90000"/>
              </a:lnSpc>
              <a:spcAft>
                <a:spcPct val="30000"/>
              </a:spcAft>
              <a:buFont typeface="+mj-lt"/>
              <a:buAutoNum type="arabicPeriod"/>
            </a:pPr>
            <a:r>
              <a:rPr lang="en-US" sz="2000" dirty="0"/>
              <a:t>Find introductory material on a topic</a:t>
            </a:r>
          </a:p>
          <a:p>
            <a:pPr lvl="1">
              <a:lnSpc>
                <a:spcPct val="90000"/>
              </a:lnSpc>
              <a:spcAft>
                <a:spcPct val="30000"/>
              </a:spcAft>
            </a:pPr>
            <a:r>
              <a:rPr lang="en-US" sz="2000" dirty="0"/>
              <a:t>look for textbooks and monographs, e.g. from library</a:t>
            </a:r>
          </a:p>
          <a:p>
            <a:pPr lvl="1">
              <a:lnSpc>
                <a:spcPct val="90000"/>
              </a:lnSpc>
              <a:spcAft>
                <a:spcPct val="30000"/>
              </a:spcAft>
            </a:pPr>
            <a:r>
              <a:rPr lang="en-US" sz="2000" dirty="0"/>
              <a:t>check encyclopedic and introductory resources</a:t>
            </a:r>
          </a:p>
          <a:p>
            <a:pPr lvl="2">
              <a:lnSpc>
                <a:spcPct val="90000"/>
              </a:lnSpc>
              <a:spcAft>
                <a:spcPts val="0"/>
              </a:spcAft>
            </a:pPr>
            <a:r>
              <a:rPr lang="en-US" sz="2000" dirty="0"/>
              <a:t>Wikipedia</a:t>
            </a:r>
          </a:p>
          <a:p>
            <a:pPr lvl="2">
              <a:lnSpc>
                <a:spcPct val="90000"/>
              </a:lnSpc>
              <a:spcAft>
                <a:spcPts val="0"/>
              </a:spcAft>
            </a:pPr>
            <a:r>
              <a:rPr lang="en-US" sz="2000" dirty="0"/>
              <a:t>other encyclopedias</a:t>
            </a:r>
          </a:p>
          <a:p>
            <a:pPr lvl="2">
              <a:lnSpc>
                <a:spcPct val="90000"/>
              </a:lnSpc>
              <a:spcAft>
                <a:spcPts val="0"/>
              </a:spcAft>
            </a:pPr>
            <a:r>
              <a:rPr lang="en-US" sz="2000" dirty="0"/>
              <a:t>(online) tutorials</a:t>
            </a:r>
          </a:p>
          <a:p>
            <a:pPr lvl="2">
              <a:lnSpc>
                <a:spcPct val="90000"/>
              </a:lnSpc>
              <a:spcAft>
                <a:spcPts val="0"/>
              </a:spcAft>
            </a:pPr>
            <a:r>
              <a:rPr lang="en-US" sz="2000" dirty="0"/>
              <a:t>lecture notes</a:t>
            </a:r>
          </a:p>
          <a:p>
            <a:pPr>
              <a:lnSpc>
                <a:spcPct val="90000"/>
              </a:lnSpc>
              <a:spcAft>
                <a:spcPct val="30000"/>
              </a:spcAft>
            </a:pPr>
            <a:r>
              <a:rPr lang="en-US" sz="2000" dirty="0"/>
              <a:t>Note: these resources are useful for </a:t>
            </a:r>
          </a:p>
          <a:p>
            <a:pPr lvl="1">
              <a:lnSpc>
                <a:spcPct val="90000"/>
              </a:lnSpc>
              <a:spcAft>
                <a:spcPts val="0"/>
              </a:spcAft>
            </a:pPr>
            <a:r>
              <a:rPr lang="en-US" sz="2000" dirty="0"/>
              <a:t>introduction to a topic </a:t>
            </a:r>
          </a:p>
          <a:p>
            <a:pPr lvl="1">
              <a:lnSpc>
                <a:spcPct val="90000"/>
              </a:lnSpc>
              <a:spcAft>
                <a:spcPts val="0"/>
              </a:spcAft>
            </a:pPr>
            <a:r>
              <a:rPr lang="en-US" sz="2000" dirty="0"/>
              <a:t>finding references to original work</a:t>
            </a:r>
          </a:p>
          <a:p>
            <a:pPr marL="457200" lvl="1" indent="0">
              <a:lnSpc>
                <a:spcPct val="90000"/>
              </a:lnSpc>
              <a:spcAft>
                <a:spcPct val="30000"/>
              </a:spcAft>
              <a:buNone/>
            </a:pPr>
            <a:r>
              <a:rPr lang="en-US" sz="2000" dirty="0"/>
              <a:t>but frequently do not constitute valuable references to a research article</a:t>
            </a:r>
          </a:p>
          <a:p>
            <a:endParaRPr lang="de-CH" sz="2000" dirty="0"/>
          </a:p>
        </p:txBody>
      </p:sp>
      <p:sp>
        <p:nvSpPr>
          <p:cNvPr id="4" name="Foliennummernplatzhalter 3"/>
          <p:cNvSpPr>
            <a:spLocks noGrp="1"/>
          </p:cNvSpPr>
          <p:nvPr>
            <p:ph type="sldNum" sz="quarter" idx="11"/>
          </p:nvPr>
        </p:nvSpPr>
        <p:spPr/>
        <p:txBody>
          <a:bodyPr/>
          <a:lstStyle/>
          <a:p>
            <a:fld id="{8B654DDD-C560-4A31-A6DE-9FC6BF30E7A1}" type="slidenum">
              <a:rPr lang="de-CH" smtClean="0"/>
              <a:pPr/>
              <a:t>32</a:t>
            </a:fld>
            <a:endParaRPr lang="de-CH" dirty="0"/>
          </a:p>
        </p:txBody>
      </p:sp>
      <p:sp>
        <p:nvSpPr>
          <p:cNvPr id="6" name="Fußzeilenplatzhalter 5"/>
          <p:cNvSpPr>
            <a:spLocks noGrp="1"/>
          </p:cNvSpPr>
          <p:nvPr>
            <p:ph type="ftr" sz="quarter" idx="12"/>
          </p:nvPr>
        </p:nvSpPr>
        <p:spPr/>
        <p:txBody>
          <a:bodyPr/>
          <a:lstStyle/>
          <a:p>
            <a:pPr>
              <a:defRPr/>
            </a:pPr>
            <a:r>
              <a:rPr lang="de-CH"/>
              <a:t>Literature Review</a:t>
            </a:r>
          </a:p>
        </p:txBody>
      </p:sp>
      <p:sp>
        <p:nvSpPr>
          <p:cNvPr id="2" name="Titel 1"/>
          <p:cNvSpPr>
            <a:spLocks noGrp="1"/>
          </p:cNvSpPr>
          <p:nvPr>
            <p:ph type="title"/>
          </p:nvPr>
        </p:nvSpPr>
        <p:spPr/>
        <p:txBody>
          <a:bodyPr/>
          <a:lstStyle/>
          <a:p>
            <a:r>
              <a:rPr lang="de-CH" dirty="0" err="1"/>
              <a:t>Finding</a:t>
            </a:r>
            <a:r>
              <a:rPr lang="de-CH" dirty="0"/>
              <a:t> </a:t>
            </a:r>
            <a:r>
              <a:rPr lang="de-CH" dirty="0" err="1"/>
              <a:t>literature</a:t>
            </a:r>
            <a:r>
              <a:rPr lang="de-CH" dirty="0"/>
              <a:t> – </a:t>
            </a:r>
            <a:r>
              <a:rPr lang="de-CH" dirty="0" err="1"/>
              <a:t>Introductory</a:t>
            </a:r>
            <a:r>
              <a:rPr lang="de-CH" dirty="0"/>
              <a:t> Material</a:t>
            </a:r>
          </a:p>
        </p:txBody>
      </p:sp>
      <p:sp>
        <p:nvSpPr>
          <p:cNvPr id="5" name="Textfeld 4"/>
          <p:cNvSpPr txBox="1"/>
          <p:nvPr/>
        </p:nvSpPr>
        <p:spPr>
          <a:xfrm>
            <a:off x="7481207" y="6234282"/>
            <a:ext cx="2180405" cy="276999"/>
          </a:xfrm>
          <a:prstGeom prst="rect">
            <a:avLst/>
          </a:prstGeom>
          <a:noFill/>
        </p:spPr>
        <p:txBody>
          <a:bodyPr wrap="none" rtlCol="0">
            <a:spAutoFit/>
          </a:bodyPr>
          <a:lstStyle/>
          <a:p>
            <a:r>
              <a:rPr lang="de-CH" sz="1200" i="1" dirty="0" err="1"/>
              <a:t>adapted</a:t>
            </a:r>
            <a:r>
              <a:rPr lang="de-CH" sz="1200" i="1" dirty="0"/>
              <a:t> </a:t>
            </a:r>
            <a:r>
              <a:rPr lang="de-CH" sz="1200" i="1" dirty="0" err="1"/>
              <a:t>from</a:t>
            </a:r>
            <a:r>
              <a:rPr lang="de-CH" sz="1200" i="1" dirty="0"/>
              <a:t> Thomas Hanne</a:t>
            </a:r>
          </a:p>
        </p:txBody>
      </p:sp>
    </p:spTree>
    <p:extLst>
      <p:ext uri="{BB962C8B-B14F-4D97-AF65-F5344CB8AC3E}">
        <p14:creationId xmlns:p14="http://schemas.microsoft.com/office/powerpoint/2010/main" val="37352477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562350" y="1136650"/>
            <a:ext cx="8924175" cy="4584700"/>
          </a:xfrm>
        </p:spPr>
        <p:txBody>
          <a:bodyPr/>
          <a:lstStyle/>
          <a:p>
            <a:r>
              <a:rPr lang="en-US" dirty="0"/>
              <a:t>You will not be able to read everything word for word the first time that you search thru literature, when skimming:</a:t>
            </a:r>
          </a:p>
          <a:p>
            <a:pPr lvl="1"/>
            <a:r>
              <a:rPr lang="en-US" dirty="0"/>
              <a:t>Books: look at the table of contents, bibliography, introduction and first and last paragraphs in chapters,</a:t>
            </a:r>
          </a:p>
          <a:p>
            <a:pPr lvl="1"/>
            <a:r>
              <a:rPr lang="en-US" dirty="0"/>
              <a:t>Articles and dissertations: skim the abstract, the introduction, </a:t>
            </a:r>
            <a:r>
              <a:rPr lang="de-CH" dirty="0" err="1"/>
              <a:t>conclusion</a:t>
            </a:r>
            <a:r>
              <a:rPr lang="de-CH" dirty="0"/>
              <a:t> </a:t>
            </a:r>
            <a:r>
              <a:rPr lang="de-CH" dirty="0" err="1"/>
              <a:t>and</a:t>
            </a:r>
            <a:r>
              <a:rPr lang="de-CH" dirty="0"/>
              <a:t> </a:t>
            </a:r>
            <a:r>
              <a:rPr lang="de-CH" dirty="0" err="1"/>
              <a:t>bibliography</a:t>
            </a:r>
            <a:endParaRPr lang="de-CH" dirty="0"/>
          </a:p>
          <a:p>
            <a:pPr lvl="1"/>
            <a:r>
              <a:rPr lang="en-US" dirty="0"/>
              <a:t>Online resources: skim the organization, abstract, read content by looking for key words.</a:t>
            </a:r>
          </a:p>
          <a:p>
            <a:r>
              <a:rPr lang="en-US" dirty="0"/>
              <a:t>Skim according to keywords. Make a list and first look them up when you read an article / work.</a:t>
            </a:r>
          </a:p>
          <a:p>
            <a:r>
              <a:rPr lang="en-US" dirty="0"/>
              <a:t>The first sentence in a paragraph should be the most important – read that to get an overview of the paragraph</a:t>
            </a:r>
            <a:endParaRPr lang="de-CH" dirty="0"/>
          </a:p>
        </p:txBody>
      </p:sp>
      <p:sp>
        <p:nvSpPr>
          <p:cNvPr id="5" name="Foliennummernplatzhalter 4"/>
          <p:cNvSpPr>
            <a:spLocks noGrp="1"/>
          </p:cNvSpPr>
          <p:nvPr>
            <p:ph type="sldNum" sz="quarter" idx="11"/>
          </p:nvPr>
        </p:nvSpPr>
        <p:spPr/>
        <p:txBody>
          <a:bodyPr/>
          <a:lstStyle/>
          <a:p>
            <a:pPr>
              <a:defRPr/>
            </a:pPr>
            <a:fld id="{76814F6B-5CA2-4108-9209-AAAC5359EABA}" type="slidenum">
              <a:rPr lang="de-CH" smtClean="0"/>
              <a:pPr>
                <a:defRPr/>
              </a:pPr>
              <a:t>33</a:t>
            </a:fld>
            <a:endParaRPr lang="de-CH"/>
          </a:p>
        </p:txBody>
      </p:sp>
      <p:sp>
        <p:nvSpPr>
          <p:cNvPr id="4" name="Fußzeilenplatzhalter 3"/>
          <p:cNvSpPr>
            <a:spLocks noGrp="1"/>
          </p:cNvSpPr>
          <p:nvPr>
            <p:ph type="ftr" sz="quarter" idx="12"/>
          </p:nvPr>
        </p:nvSpPr>
        <p:spPr/>
        <p:txBody>
          <a:bodyPr/>
          <a:lstStyle/>
          <a:p>
            <a:pPr>
              <a:defRPr/>
            </a:pPr>
            <a:r>
              <a:rPr lang="de-CH"/>
              <a:t>Literature Review</a:t>
            </a:r>
          </a:p>
        </p:txBody>
      </p:sp>
      <p:sp>
        <p:nvSpPr>
          <p:cNvPr id="2" name="Titel 1"/>
          <p:cNvSpPr>
            <a:spLocks noGrp="1"/>
          </p:cNvSpPr>
          <p:nvPr>
            <p:ph type="title"/>
          </p:nvPr>
        </p:nvSpPr>
        <p:spPr/>
        <p:txBody>
          <a:bodyPr/>
          <a:lstStyle/>
          <a:p>
            <a:r>
              <a:rPr lang="de-CH" dirty="0" err="1"/>
              <a:t>Skimming</a:t>
            </a:r>
            <a:endParaRPr lang="de-CH" dirty="0"/>
          </a:p>
        </p:txBody>
      </p:sp>
      <p:sp>
        <p:nvSpPr>
          <p:cNvPr id="7" name="Textfeld 6"/>
          <p:cNvSpPr txBox="1"/>
          <p:nvPr/>
        </p:nvSpPr>
        <p:spPr>
          <a:xfrm>
            <a:off x="6296270" y="6222452"/>
            <a:ext cx="3392147" cy="338554"/>
          </a:xfrm>
          <a:prstGeom prst="rect">
            <a:avLst/>
          </a:prstGeom>
          <a:noFill/>
        </p:spPr>
        <p:txBody>
          <a:bodyPr wrap="none" rtlCol="0">
            <a:spAutoFit/>
          </a:bodyPr>
          <a:lstStyle/>
          <a:p>
            <a:r>
              <a:rPr lang="de-CH" sz="1600" dirty="0" err="1">
                <a:solidFill>
                  <a:schemeClr val="accent2">
                    <a:lumMod val="10000"/>
                  </a:schemeClr>
                </a:solidFill>
              </a:rPr>
              <a:t>Thanks</a:t>
            </a:r>
            <a:r>
              <a:rPr lang="de-CH" sz="1600" dirty="0">
                <a:solidFill>
                  <a:schemeClr val="accent2">
                    <a:lumMod val="10000"/>
                  </a:schemeClr>
                </a:solidFill>
              </a:rPr>
              <a:t> </a:t>
            </a:r>
            <a:r>
              <a:rPr lang="de-CH" sz="1600" dirty="0" err="1">
                <a:solidFill>
                  <a:schemeClr val="accent2">
                    <a:lumMod val="10000"/>
                  </a:schemeClr>
                </a:solidFill>
              </a:rPr>
              <a:t>to</a:t>
            </a:r>
            <a:r>
              <a:rPr lang="de-CH" sz="1600" dirty="0">
                <a:solidFill>
                  <a:schemeClr val="accent2">
                    <a:lumMod val="10000"/>
                  </a:schemeClr>
                </a:solidFill>
              </a:rPr>
              <a:t> Prof. Alta van der </a:t>
            </a:r>
            <a:r>
              <a:rPr lang="de-CH" sz="1600" dirty="0" err="1">
                <a:solidFill>
                  <a:schemeClr val="accent2">
                    <a:lumMod val="10000"/>
                  </a:schemeClr>
                </a:solidFill>
              </a:rPr>
              <a:t>Merwe</a:t>
            </a:r>
            <a:endParaRPr lang="de-CH" sz="1600" dirty="0">
              <a:solidFill>
                <a:schemeClr val="accent2">
                  <a:lumMod val="10000"/>
                </a:schemeClr>
              </a:solidFill>
            </a:endParaRPr>
          </a:p>
        </p:txBody>
      </p:sp>
    </p:spTree>
    <p:extLst>
      <p:ext uri="{BB962C8B-B14F-4D97-AF65-F5344CB8AC3E}">
        <p14:creationId xmlns:p14="http://schemas.microsoft.com/office/powerpoint/2010/main" val="1409803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64559" y="1076739"/>
            <a:ext cx="9119758" cy="4704521"/>
          </a:xfrm>
        </p:spPr>
        <p:txBody>
          <a:bodyPr/>
          <a:lstStyle/>
          <a:p>
            <a:r>
              <a:rPr lang="de-CH" sz="2200" dirty="0" err="1"/>
              <a:t>When</a:t>
            </a:r>
            <a:r>
              <a:rPr lang="de-CH" sz="2200" dirty="0"/>
              <a:t> </a:t>
            </a:r>
            <a:r>
              <a:rPr lang="en-US" sz="2200" dirty="0"/>
              <a:t>writing the literature review continuously ask yourself: ‘how is the work presented in the article related to my study?’</a:t>
            </a:r>
          </a:p>
          <a:p>
            <a:r>
              <a:rPr lang="en-US" sz="2200" dirty="0"/>
              <a:t>An effective and quality literature review is one that is based upon a </a:t>
            </a:r>
            <a:r>
              <a:rPr lang="en-US" sz="2200" b="1" dirty="0">
                <a:solidFill>
                  <a:schemeClr val="accent5"/>
                </a:solidFill>
              </a:rPr>
              <a:t>concept-centric approach </a:t>
            </a:r>
            <a:r>
              <a:rPr lang="en-US" sz="2200" dirty="0"/>
              <a:t>rather than chronological or author-centric approach</a:t>
            </a:r>
          </a:p>
          <a:p>
            <a:r>
              <a:rPr lang="en-US" sz="2200" dirty="0"/>
              <a:t>Principle for </a:t>
            </a:r>
            <a:r>
              <a:rPr lang="en-US" sz="2200" dirty="0" err="1"/>
              <a:t>summarising</a:t>
            </a:r>
            <a:r>
              <a:rPr lang="en-US" sz="2200" dirty="0"/>
              <a:t> literature</a:t>
            </a:r>
          </a:p>
          <a:p>
            <a:pPr marL="914400" lvl="1" indent="-457200">
              <a:buFont typeface="+mj-lt"/>
              <a:buAutoNum type="arabicPeriod"/>
            </a:pPr>
            <a:r>
              <a:rPr lang="en-US" dirty="0"/>
              <a:t>cluster references by topic/concept</a:t>
            </a:r>
            <a:endParaRPr lang="de-CH" dirty="0"/>
          </a:p>
          <a:p>
            <a:pPr marL="914400" lvl="1" indent="-457200">
              <a:buFont typeface="+mj-lt"/>
              <a:buAutoNum type="arabicPeriod"/>
            </a:pPr>
            <a:r>
              <a:rPr lang="en-US" dirty="0"/>
              <a:t>give the clusters labels (abstraction task!)</a:t>
            </a:r>
            <a:endParaRPr lang="de-CH" dirty="0"/>
          </a:p>
          <a:p>
            <a:pPr marL="914400" lvl="1" indent="-457200">
              <a:buFont typeface="+mj-lt"/>
              <a:buAutoNum type="arabicPeriod"/>
            </a:pPr>
            <a:r>
              <a:rPr lang="en-US" dirty="0"/>
              <a:t>when writing: present one cluster per paragraph/subsection</a:t>
            </a:r>
            <a:endParaRPr lang="de-CH" dirty="0"/>
          </a:p>
          <a:p>
            <a:pPr marL="1314450" lvl="2" indent="-457200">
              <a:buFont typeface="+mj-lt"/>
              <a:buAutoNum type="alphaLcParenR"/>
            </a:pPr>
            <a:r>
              <a:rPr lang="en-US" dirty="0"/>
              <a:t>first state the commonalities of papers that make them belong to the cluster</a:t>
            </a:r>
            <a:endParaRPr lang="de-CH" dirty="0"/>
          </a:p>
          <a:p>
            <a:pPr marL="1314450" lvl="2" indent="-457200">
              <a:buFont typeface="+mj-lt"/>
              <a:buAutoNum type="alphaLcParenR"/>
            </a:pPr>
            <a:r>
              <a:rPr lang="en-US" dirty="0"/>
              <a:t>then shortly address individual differences (optional, depends on relevance of cluster to your work)</a:t>
            </a:r>
            <a:endParaRPr lang="de-CH" dirty="0"/>
          </a:p>
          <a:p>
            <a:endParaRPr lang="de-CH" dirty="0"/>
          </a:p>
        </p:txBody>
      </p:sp>
      <p:sp>
        <p:nvSpPr>
          <p:cNvPr id="4" name="Foliennummernplatzhalter 3"/>
          <p:cNvSpPr>
            <a:spLocks noGrp="1"/>
          </p:cNvSpPr>
          <p:nvPr>
            <p:ph type="sldNum" sz="quarter" idx="11"/>
          </p:nvPr>
        </p:nvSpPr>
        <p:spPr/>
        <p:txBody>
          <a:bodyPr/>
          <a:lstStyle/>
          <a:p>
            <a:fld id="{8B654DDD-C560-4A31-A6DE-9FC6BF30E7A1}" type="slidenum">
              <a:rPr lang="de-CH" smtClean="0"/>
              <a:pPr/>
              <a:t>34</a:t>
            </a:fld>
            <a:endParaRPr lang="de-CH" dirty="0"/>
          </a:p>
        </p:txBody>
      </p:sp>
      <p:sp>
        <p:nvSpPr>
          <p:cNvPr id="5" name="Fußzeilenplatzhalter 4"/>
          <p:cNvSpPr>
            <a:spLocks noGrp="1"/>
          </p:cNvSpPr>
          <p:nvPr>
            <p:ph type="ftr" sz="quarter" idx="12"/>
          </p:nvPr>
        </p:nvSpPr>
        <p:spPr/>
        <p:txBody>
          <a:bodyPr/>
          <a:lstStyle/>
          <a:p>
            <a:pPr>
              <a:defRPr/>
            </a:pPr>
            <a:r>
              <a:rPr lang="de-CH"/>
              <a:t>Literature Review</a:t>
            </a:r>
          </a:p>
        </p:txBody>
      </p:sp>
      <p:sp>
        <p:nvSpPr>
          <p:cNvPr id="2" name="Titel 1"/>
          <p:cNvSpPr>
            <a:spLocks noGrp="1"/>
          </p:cNvSpPr>
          <p:nvPr>
            <p:ph type="title"/>
          </p:nvPr>
        </p:nvSpPr>
        <p:spPr/>
        <p:txBody>
          <a:bodyPr/>
          <a:lstStyle/>
          <a:p>
            <a:r>
              <a:rPr lang="de-CH" dirty="0"/>
              <a:t>Writing </a:t>
            </a:r>
            <a:r>
              <a:rPr lang="de-CH" dirty="0" err="1"/>
              <a:t>the</a:t>
            </a:r>
            <a:r>
              <a:rPr lang="de-CH" dirty="0"/>
              <a:t> </a:t>
            </a:r>
            <a:r>
              <a:rPr lang="de-CH" dirty="0" err="1"/>
              <a:t>Literature</a:t>
            </a:r>
            <a:r>
              <a:rPr lang="de-CH" dirty="0"/>
              <a:t> Review</a:t>
            </a:r>
          </a:p>
        </p:txBody>
      </p:sp>
    </p:spTree>
    <p:extLst>
      <p:ext uri="{BB962C8B-B14F-4D97-AF65-F5344CB8AC3E}">
        <p14:creationId xmlns:p14="http://schemas.microsoft.com/office/powerpoint/2010/main" val="31711767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5334000" y="5083628"/>
            <a:ext cx="4298950" cy="422227"/>
          </a:xfrm>
        </p:spPr>
        <p:txBody>
          <a:bodyPr/>
          <a:lstStyle/>
          <a:p>
            <a:pPr marL="0" indent="0">
              <a:buNone/>
            </a:pPr>
            <a:r>
              <a:rPr lang="de-CH" b="1" dirty="0" err="1"/>
              <a:t>Anything</a:t>
            </a:r>
            <a:r>
              <a:rPr lang="de-CH" b="1" dirty="0"/>
              <a:t> </a:t>
            </a:r>
            <a:r>
              <a:rPr lang="de-CH" b="1" dirty="0" err="1"/>
              <a:t>wrong</a:t>
            </a:r>
            <a:r>
              <a:rPr lang="de-CH" b="1" dirty="0"/>
              <a:t> </a:t>
            </a:r>
            <a:r>
              <a:rPr lang="de-CH" b="1" dirty="0" err="1"/>
              <a:t>with</a:t>
            </a:r>
            <a:r>
              <a:rPr lang="de-CH" b="1" dirty="0"/>
              <a:t> </a:t>
            </a:r>
            <a:r>
              <a:rPr lang="de-CH" b="1" dirty="0" err="1"/>
              <a:t>this</a:t>
            </a:r>
            <a:r>
              <a:rPr lang="de-CH" b="1" dirty="0"/>
              <a:t>?</a:t>
            </a:r>
          </a:p>
        </p:txBody>
      </p:sp>
      <p:sp>
        <p:nvSpPr>
          <p:cNvPr id="4" name="Foliennummernplatzhalter 3"/>
          <p:cNvSpPr>
            <a:spLocks noGrp="1"/>
          </p:cNvSpPr>
          <p:nvPr>
            <p:ph type="sldNum" sz="quarter" idx="11"/>
          </p:nvPr>
        </p:nvSpPr>
        <p:spPr/>
        <p:txBody>
          <a:bodyPr/>
          <a:lstStyle/>
          <a:p>
            <a:fld id="{8B654DDD-C560-4A31-A6DE-9FC6BF30E7A1}" type="slidenum">
              <a:rPr lang="de-CH" smtClean="0"/>
              <a:pPr/>
              <a:t>35</a:t>
            </a:fld>
            <a:endParaRPr lang="de-CH" dirty="0"/>
          </a:p>
        </p:txBody>
      </p:sp>
      <p:sp>
        <p:nvSpPr>
          <p:cNvPr id="5" name="Fußzeilenplatzhalter 4"/>
          <p:cNvSpPr>
            <a:spLocks noGrp="1"/>
          </p:cNvSpPr>
          <p:nvPr>
            <p:ph type="ftr" sz="quarter" idx="12"/>
          </p:nvPr>
        </p:nvSpPr>
        <p:spPr/>
        <p:txBody>
          <a:bodyPr/>
          <a:lstStyle/>
          <a:p>
            <a:pPr>
              <a:defRPr/>
            </a:pPr>
            <a:r>
              <a:rPr lang="de-CH"/>
              <a:t>Literature Review</a:t>
            </a:r>
          </a:p>
        </p:txBody>
      </p:sp>
      <p:sp>
        <p:nvSpPr>
          <p:cNvPr id="2" name="Titel 1"/>
          <p:cNvSpPr>
            <a:spLocks noGrp="1"/>
          </p:cNvSpPr>
          <p:nvPr>
            <p:ph type="title"/>
          </p:nvPr>
        </p:nvSpPr>
        <p:spPr/>
        <p:txBody>
          <a:bodyPr/>
          <a:lstStyle/>
          <a:p>
            <a:r>
              <a:rPr lang="de-CH" dirty="0" err="1"/>
              <a:t>Summarising</a:t>
            </a:r>
            <a:r>
              <a:rPr lang="de-CH" dirty="0"/>
              <a:t> </a:t>
            </a:r>
            <a:r>
              <a:rPr lang="de-CH" dirty="0" err="1"/>
              <a:t>literature</a:t>
            </a:r>
            <a:endParaRPr lang="de-CH" dirty="0"/>
          </a:p>
        </p:txBody>
      </p:sp>
      <p:sp>
        <p:nvSpPr>
          <p:cNvPr id="6" name="Textfeld 5"/>
          <p:cNvSpPr txBox="1"/>
          <p:nvPr/>
        </p:nvSpPr>
        <p:spPr>
          <a:xfrm>
            <a:off x="8184995" y="3155795"/>
            <a:ext cx="1906859" cy="369332"/>
          </a:xfrm>
          <a:prstGeom prst="rect">
            <a:avLst/>
          </a:prstGeom>
          <a:noFill/>
        </p:spPr>
        <p:txBody>
          <a:bodyPr wrap="square" rtlCol="0">
            <a:spAutoFit/>
          </a:bodyPr>
          <a:lstStyle/>
          <a:p>
            <a:endParaRPr lang="de-CH"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264" y="2607036"/>
            <a:ext cx="9290050"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875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704850" y="1785938"/>
            <a:ext cx="8928100" cy="456519"/>
          </a:xfrm>
        </p:spPr>
        <p:txBody>
          <a:bodyPr/>
          <a:lstStyle/>
          <a:p>
            <a:pPr marL="0" indent="0">
              <a:buNone/>
            </a:pPr>
            <a:r>
              <a:rPr lang="de-CH" b="1" dirty="0" err="1"/>
              <a:t>Better</a:t>
            </a:r>
            <a:r>
              <a:rPr lang="de-CH" b="1" dirty="0"/>
              <a:t> </a:t>
            </a:r>
            <a:r>
              <a:rPr lang="de-CH" b="1" dirty="0" err="1"/>
              <a:t>would</a:t>
            </a:r>
            <a:r>
              <a:rPr lang="de-CH" b="1" dirty="0"/>
              <a:t> </a:t>
            </a:r>
            <a:r>
              <a:rPr lang="de-CH" b="1" dirty="0" err="1"/>
              <a:t>be</a:t>
            </a:r>
            <a:r>
              <a:rPr lang="de-CH" b="1" dirty="0"/>
              <a:t>:</a:t>
            </a:r>
          </a:p>
        </p:txBody>
      </p:sp>
      <p:sp>
        <p:nvSpPr>
          <p:cNvPr id="4" name="Foliennummernplatzhalter 3"/>
          <p:cNvSpPr>
            <a:spLocks noGrp="1"/>
          </p:cNvSpPr>
          <p:nvPr>
            <p:ph type="sldNum" sz="quarter" idx="11"/>
          </p:nvPr>
        </p:nvSpPr>
        <p:spPr/>
        <p:txBody>
          <a:bodyPr/>
          <a:lstStyle/>
          <a:p>
            <a:fld id="{8B654DDD-C560-4A31-A6DE-9FC6BF30E7A1}" type="slidenum">
              <a:rPr lang="de-CH" smtClean="0"/>
              <a:pPr/>
              <a:t>36</a:t>
            </a:fld>
            <a:endParaRPr lang="de-CH" dirty="0"/>
          </a:p>
        </p:txBody>
      </p:sp>
      <p:sp>
        <p:nvSpPr>
          <p:cNvPr id="5" name="Fußzeilenplatzhalter 4"/>
          <p:cNvSpPr>
            <a:spLocks noGrp="1"/>
          </p:cNvSpPr>
          <p:nvPr>
            <p:ph type="ftr" sz="quarter" idx="12"/>
          </p:nvPr>
        </p:nvSpPr>
        <p:spPr/>
        <p:txBody>
          <a:bodyPr/>
          <a:lstStyle/>
          <a:p>
            <a:pPr>
              <a:defRPr/>
            </a:pPr>
            <a:r>
              <a:rPr lang="de-CH"/>
              <a:t>Literature Review</a:t>
            </a:r>
          </a:p>
        </p:txBody>
      </p:sp>
      <p:sp>
        <p:nvSpPr>
          <p:cNvPr id="2" name="Titel 1"/>
          <p:cNvSpPr>
            <a:spLocks noGrp="1"/>
          </p:cNvSpPr>
          <p:nvPr>
            <p:ph type="title"/>
          </p:nvPr>
        </p:nvSpPr>
        <p:spPr/>
        <p:txBody>
          <a:bodyPr/>
          <a:lstStyle/>
          <a:p>
            <a:r>
              <a:rPr lang="de-CH" dirty="0" err="1"/>
              <a:t>Example</a:t>
            </a:r>
            <a:r>
              <a:rPr lang="de-CH" dirty="0"/>
              <a:t>: </a:t>
            </a:r>
            <a:r>
              <a:rPr lang="de-CH" dirty="0" err="1"/>
              <a:t>summarising</a:t>
            </a:r>
            <a:r>
              <a:rPr lang="de-CH" dirty="0"/>
              <a:t> </a:t>
            </a:r>
            <a:r>
              <a:rPr lang="de-CH" dirty="0" err="1"/>
              <a:t>literature</a:t>
            </a:r>
            <a:endParaRPr lang="de-CH"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652" y="3040401"/>
            <a:ext cx="8929090" cy="1872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5832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587847" y="1438848"/>
            <a:ext cx="8924175" cy="4584700"/>
          </a:xfrm>
        </p:spPr>
        <p:txBody>
          <a:bodyPr/>
          <a:lstStyle/>
          <a:p>
            <a:r>
              <a:rPr lang="de-CH" dirty="0" err="1"/>
              <a:t>You</a:t>
            </a:r>
            <a:r>
              <a:rPr lang="de-CH" dirty="0"/>
              <a:t> </a:t>
            </a:r>
            <a:r>
              <a:rPr lang="de-CH" dirty="0" err="1"/>
              <a:t>need</a:t>
            </a:r>
            <a:r>
              <a:rPr lang="de-CH" dirty="0"/>
              <a:t> </a:t>
            </a:r>
            <a:r>
              <a:rPr lang="de-CH" dirty="0" err="1"/>
              <a:t>to</a:t>
            </a:r>
            <a:r>
              <a:rPr lang="de-CH" dirty="0"/>
              <a:t>:</a:t>
            </a:r>
          </a:p>
          <a:p>
            <a:pPr lvl="1"/>
            <a:r>
              <a:rPr lang="en-US" dirty="0"/>
              <a:t>Reference the leaders in the field</a:t>
            </a:r>
          </a:p>
          <a:p>
            <a:pPr lvl="1"/>
            <a:r>
              <a:rPr lang="en-US" dirty="0"/>
              <a:t>Remember, your examiners should be also leaders in the field, if they do not recognize the work you are referencing, they will doubt the credentials of the work.</a:t>
            </a:r>
          </a:p>
          <a:p>
            <a:pPr>
              <a:spcAft>
                <a:spcPct val="30000"/>
              </a:spcAft>
            </a:pPr>
            <a:r>
              <a:rPr lang="en-US" dirty="0"/>
              <a:t>If no references are given:</a:t>
            </a:r>
          </a:p>
          <a:p>
            <a:pPr marL="711200" lvl="1" indent="-261938">
              <a:spcBef>
                <a:spcPts val="0"/>
              </a:spcBef>
              <a:spcAft>
                <a:spcPts val="600"/>
              </a:spcAft>
            </a:pPr>
            <a:r>
              <a:rPr lang="en-US" dirty="0"/>
              <a:t>it is not clear whether you are familiar with the state-of-the-art</a:t>
            </a:r>
          </a:p>
          <a:p>
            <a:pPr marL="711200" lvl="1" indent="-261938">
              <a:spcBef>
                <a:spcPts val="0"/>
              </a:spcBef>
              <a:spcAft>
                <a:spcPts val="600"/>
              </a:spcAft>
            </a:pPr>
            <a:r>
              <a:rPr lang="en-US" dirty="0"/>
              <a:t>possibly, it is not credible that you obtained some results by yourself (especially if a reader knows the relevant literature)</a:t>
            </a:r>
          </a:p>
          <a:p>
            <a:endParaRPr lang="de-CH" dirty="0"/>
          </a:p>
        </p:txBody>
      </p:sp>
      <p:sp>
        <p:nvSpPr>
          <p:cNvPr id="5" name="Foliennummernplatzhalter 4"/>
          <p:cNvSpPr>
            <a:spLocks noGrp="1"/>
          </p:cNvSpPr>
          <p:nvPr>
            <p:ph type="sldNum" sz="quarter" idx="11"/>
          </p:nvPr>
        </p:nvSpPr>
        <p:spPr/>
        <p:txBody>
          <a:bodyPr/>
          <a:lstStyle/>
          <a:p>
            <a:pPr>
              <a:defRPr/>
            </a:pPr>
            <a:fld id="{76814F6B-5CA2-4108-9209-AAAC5359EABA}" type="slidenum">
              <a:rPr lang="de-CH" smtClean="0"/>
              <a:pPr>
                <a:defRPr/>
              </a:pPr>
              <a:t>37</a:t>
            </a:fld>
            <a:endParaRPr lang="de-CH"/>
          </a:p>
        </p:txBody>
      </p:sp>
      <p:sp>
        <p:nvSpPr>
          <p:cNvPr id="4" name="Fußzeilenplatzhalter 3"/>
          <p:cNvSpPr>
            <a:spLocks noGrp="1"/>
          </p:cNvSpPr>
          <p:nvPr>
            <p:ph type="ftr" sz="quarter" idx="12"/>
          </p:nvPr>
        </p:nvSpPr>
        <p:spPr/>
        <p:txBody>
          <a:bodyPr/>
          <a:lstStyle/>
          <a:p>
            <a:pPr>
              <a:defRPr/>
            </a:pPr>
            <a:r>
              <a:rPr lang="de-CH"/>
              <a:t>Literature Review</a:t>
            </a:r>
          </a:p>
        </p:txBody>
      </p:sp>
      <p:sp>
        <p:nvSpPr>
          <p:cNvPr id="2" name="Titel 1"/>
          <p:cNvSpPr>
            <a:spLocks noGrp="1"/>
          </p:cNvSpPr>
          <p:nvPr>
            <p:ph type="title"/>
          </p:nvPr>
        </p:nvSpPr>
        <p:spPr/>
        <p:txBody>
          <a:bodyPr/>
          <a:lstStyle/>
          <a:p>
            <a:r>
              <a:rPr lang="de-CH" dirty="0"/>
              <a:t>The </a:t>
            </a:r>
            <a:r>
              <a:rPr lang="de-CH" dirty="0" err="1"/>
              <a:t>Credentials</a:t>
            </a:r>
            <a:endParaRPr lang="de-CH" dirty="0"/>
          </a:p>
        </p:txBody>
      </p:sp>
      <p:sp>
        <p:nvSpPr>
          <p:cNvPr id="7" name="Textfeld 6"/>
          <p:cNvSpPr txBox="1"/>
          <p:nvPr/>
        </p:nvSpPr>
        <p:spPr>
          <a:xfrm>
            <a:off x="6296270" y="6222452"/>
            <a:ext cx="3392147" cy="338554"/>
          </a:xfrm>
          <a:prstGeom prst="rect">
            <a:avLst/>
          </a:prstGeom>
          <a:noFill/>
        </p:spPr>
        <p:txBody>
          <a:bodyPr wrap="none" rtlCol="0">
            <a:spAutoFit/>
          </a:bodyPr>
          <a:lstStyle/>
          <a:p>
            <a:r>
              <a:rPr lang="de-CH" sz="1600" dirty="0" err="1"/>
              <a:t>Thanks</a:t>
            </a:r>
            <a:r>
              <a:rPr lang="de-CH" sz="1600" dirty="0"/>
              <a:t> </a:t>
            </a:r>
            <a:r>
              <a:rPr lang="de-CH" sz="1600" dirty="0" err="1"/>
              <a:t>to</a:t>
            </a:r>
            <a:r>
              <a:rPr lang="de-CH" sz="1600" dirty="0"/>
              <a:t> Prof. Alta van der </a:t>
            </a:r>
            <a:r>
              <a:rPr lang="de-CH" sz="1600" dirty="0" err="1"/>
              <a:t>Merwe</a:t>
            </a:r>
            <a:endParaRPr lang="de-CH" sz="1600" dirty="0"/>
          </a:p>
        </p:txBody>
      </p:sp>
    </p:spTree>
    <p:extLst>
      <p:ext uri="{BB962C8B-B14F-4D97-AF65-F5344CB8AC3E}">
        <p14:creationId xmlns:p14="http://schemas.microsoft.com/office/powerpoint/2010/main" val="22451773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a:t>Three</a:t>
            </a:r>
            <a:r>
              <a:rPr lang="de-CH" dirty="0"/>
              <a:t> Stages </a:t>
            </a:r>
            <a:r>
              <a:rPr lang="de-CH" dirty="0" err="1"/>
              <a:t>of</a:t>
            </a:r>
            <a:r>
              <a:rPr lang="de-CH" dirty="0"/>
              <a:t> </a:t>
            </a:r>
            <a:r>
              <a:rPr lang="de-CH" dirty="0" err="1"/>
              <a:t>Effective</a:t>
            </a:r>
            <a:r>
              <a:rPr lang="de-CH" dirty="0"/>
              <a:t> </a:t>
            </a:r>
            <a:r>
              <a:rPr lang="de-CH" dirty="0" err="1"/>
              <a:t>Literature</a:t>
            </a:r>
            <a:r>
              <a:rPr lang="de-CH" dirty="0"/>
              <a:t> Review </a:t>
            </a:r>
            <a:r>
              <a:rPr lang="de-CH" dirty="0" err="1"/>
              <a:t>Process</a:t>
            </a:r>
            <a:endParaRPr lang="de-CH" dirty="0"/>
          </a:p>
        </p:txBody>
      </p:sp>
      <p:sp>
        <p:nvSpPr>
          <p:cNvPr id="4" name="Fußzeilenplatzhalter 3"/>
          <p:cNvSpPr>
            <a:spLocks noGrp="1"/>
          </p:cNvSpPr>
          <p:nvPr>
            <p:ph type="ftr" sz="quarter" idx="10"/>
          </p:nvPr>
        </p:nvSpPr>
        <p:spPr/>
        <p:txBody>
          <a:bodyPr/>
          <a:lstStyle/>
          <a:p>
            <a:pPr>
              <a:defRPr/>
            </a:pPr>
            <a:r>
              <a:rPr lang="de-CH"/>
              <a:t>Literature Review</a:t>
            </a:r>
          </a:p>
        </p:txBody>
      </p:sp>
      <p:sp>
        <p:nvSpPr>
          <p:cNvPr id="5" name="Foliennummernplatzhalter 4"/>
          <p:cNvSpPr>
            <a:spLocks noGrp="1"/>
          </p:cNvSpPr>
          <p:nvPr>
            <p:ph type="sldNum" sz="quarter" idx="11"/>
          </p:nvPr>
        </p:nvSpPr>
        <p:spPr/>
        <p:txBody>
          <a:bodyPr/>
          <a:lstStyle/>
          <a:p>
            <a:pPr>
              <a:defRPr/>
            </a:pPr>
            <a:fld id="{76814F6B-5CA2-4108-9209-AAAC5359EABA}" type="slidenum">
              <a:rPr lang="de-CH" smtClean="0"/>
              <a:pPr>
                <a:defRPr/>
              </a:pPr>
              <a:t>38</a:t>
            </a:fld>
            <a:endParaRPr lang="de-CH"/>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 y="2194183"/>
            <a:ext cx="8687254" cy="2806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7663542" y="6168571"/>
            <a:ext cx="2108269" cy="369332"/>
          </a:xfrm>
          <a:prstGeom prst="rect">
            <a:avLst/>
          </a:prstGeom>
          <a:noFill/>
        </p:spPr>
        <p:txBody>
          <a:bodyPr wrap="none" rtlCol="0">
            <a:spAutoFit/>
          </a:bodyPr>
          <a:lstStyle/>
          <a:p>
            <a:r>
              <a:rPr lang="de-CH" dirty="0"/>
              <a:t>(Levy &amp; Ellis 2006)</a:t>
            </a:r>
          </a:p>
        </p:txBody>
      </p:sp>
    </p:spTree>
    <p:extLst>
      <p:ext uri="{BB962C8B-B14F-4D97-AF65-F5344CB8AC3E}">
        <p14:creationId xmlns:p14="http://schemas.microsoft.com/office/powerpoint/2010/main" val="472122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18291-D4C6-4E05-BE53-B2F52112D0C0}"/>
              </a:ext>
            </a:extLst>
          </p:cNvPr>
          <p:cNvSpPr>
            <a:spLocks noGrp="1"/>
          </p:cNvSpPr>
          <p:nvPr>
            <p:ph type="title"/>
          </p:nvPr>
        </p:nvSpPr>
        <p:spPr/>
        <p:txBody>
          <a:bodyPr/>
          <a:lstStyle/>
          <a:p>
            <a:r>
              <a:rPr lang="de-CH" dirty="0"/>
              <a:t>Mike Webb </a:t>
            </a:r>
            <a:r>
              <a:rPr lang="de-CH" dirty="0" err="1"/>
              <a:t>about</a:t>
            </a:r>
            <a:r>
              <a:rPr lang="de-CH" dirty="0"/>
              <a:t> </a:t>
            </a:r>
            <a:r>
              <a:rPr lang="de-CH" dirty="0" err="1"/>
              <a:t>Referencing</a:t>
            </a:r>
            <a:br>
              <a:rPr lang="de-CH" dirty="0"/>
            </a:br>
            <a:r>
              <a:rPr lang="de-CH" dirty="0"/>
              <a:t>Part 2: Details </a:t>
            </a:r>
            <a:r>
              <a:rPr lang="de-CH" dirty="0" err="1"/>
              <a:t>about</a:t>
            </a:r>
            <a:r>
              <a:rPr lang="de-CH" dirty="0"/>
              <a:t> </a:t>
            </a:r>
            <a:r>
              <a:rPr lang="de-CH" dirty="0" err="1"/>
              <a:t>the</a:t>
            </a:r>
            <a:r>
              <a:rPr lang="de-CH" dirty="0"/>
              <a:t> Reference List</a:t>
            </a:r>
            <a:endParaRPr lang="en-150" dirty="0"/>
          </a:p>
        </p:txBody>
      </p:sp>
      <p:sp>
        <p:nvSpPr>
          <p:cNvPr id="3" name="Footer Placeholder 2">
            <a:extLst>
              <a:ext uri="{FF2B5EF4-FFF2-40B4-BE49-F238E27FC236}">
                <a16:creationId xmlns:a16="http://schemas.microsoft.com/office/drawing/2014/main" id="{DF02D4C2-AA29-4D46-AEE0-5B38679D1174}"/>
              </a:ext>
            </a:extLst>
          </p:cNvPr>
          <p:cNvSpPr>
            <a:spLocks noGrp="1"/>
          </p:cNvSpPr>
          <p:nvPr>
            <p:ph type="ftr" sz="quarter" idx="10"/>
          </p:nvPr>
        </p:nvSpPr>
        <p:spPr/>
        <p:txBody>
          <a:bodyPr/>
          <a:lstStyle/>
          <a:p>
            <a:pPr>
              <a:defRPr/>
            </a:pPr>
            <a:r>
              <a:rPr lang="de-CH"/>
              <a:t>Literature Review</a:t>
            </a:r>
          </a:p>
        </p:txBody>
      </p:sp>
      <p:sp>
        <p:nvSpPr>
          <p:cNvPr id="4" name="Slide Number Placeholder 3">
            <a:extLst>
              <a:ext uri="{FF2B5EF4-FFF2-40B4-BE49-F238E27FC236}">
                <a16:creationId xmlns:a16="http://schemas.microsoft.com/office/drawing/2014/main" id="{F02AFF6B-BA25-428C-9E8D-57C39D3277D2}"/>
              </a:ext>
            </a:extLst>
          </p:cNvPr>
          <p:cNvSpPr>
            <a:spLocks noGrp="1"/>
          </p:cNvSpPr>
          <p:nvPr>
            <p:ph type="sldNum" sz="quarter" idx="11"/>
          </p:nvPr>
        </p:nvSpPr>
        <p:spPr/>
        <p:txBody>
          <a:bodyPr/>
          <a:lstStyle/>
          <a:p>
            <a:pPr>
              <a:defRPr/>
            </a:pPr>
            <a:fld id="{4BA0EB3B-FE37-4B11-B545-3DA0FED9506D}" type="slidenum">
              <a:rPr lang="de-CH" smtClean="0"/>
              <a:pPr>
                <a:defRPr/>
              </a:pPr>
              <a:t>4</a:t>
            </a:fld>
            <a:endParaRPr lang="de-CH"/>
          </a:p>
        </p:txBody>
      </p:sp>
      <p:pic>
        <p:nvPicPr>
          <p:cNvPr id="5" name="Harvard Referencing with Mike Webb - Part two">
            <a:hlinkClick r:id="" action="ppaction://media"/>
            <a:extLst>
              <a:ext uri="{FF2B5EF4-FFF2-40B4-BE49-F238E27FC236}">
                <a16:creationId xmlns:a16="http://schemas.microsoft.com/office/drawing/2014/main" id="{1844DBAB-ADC9-4542-BE35-2DB46C6466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5000" y="1714500"/>
            <a:ext cx="6096000" cy="3429000"/>
          </a:xfrm>
          <a:prstGeom prst="rect">
            <a:avLst/>
          </a:prstGeom>
        </p:spPr>
      </p:pic>
      <p:sp>
        <p:nvSpPr>
          <p:cNvPr id="6" name="TextBox 5">
            <a:extLst>
              <a:ext uri="{FF2B5EF4-FFF2-40B4-BE49-F238E27FC236}">
                <a16:creationId xmlns:a16="http://schemas.microsoft.com/office/drawing/2014/main" id="{13CE7CCF-4128-473B-8F3D-22BEC65429E9}"/>
              </a:ext>
            </a:extLst>
          </p:cNvPr>
          <p:cNvSpPr txBox="1"/>
          <p:nvPr/>
        </p:nvSpPr>
        <p:spPr bwMode="auto">
          <a:xfrm>
            <a:off x="1349571" y="5879501"/>
            <a:ext cx="558505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r>
              <a:rPr lang="de-CH" sz="1600" dirty="0"/>
              <a:t>Part 2: </a:t>
            </a:r>
            <a:r>
              <a:rPr lang="de-CH" sz="1600" dirty="0">
                <a:hlinkClick r:id="rId5"/>
              </a:rPr>
              <a:t>https://www.youtube.com/watch?v=2XURGhDGYDg</a:t>
            </a:r>
            <a:endParaRPr lang="en-150" sz="1600" dirty="0" err="1"/>
          </a:p>
        </p:txBody>
      </p:sp>
    </p:spTree>
    <p:extLst>
      <p:ext uri="{BB962C8B-B14F-4D97-AF65-F5344CB8AC3E}">
        <p14:creationId xmlns:p14="http://schemas.microsoft.com/office/powerpoint/2010/main" val="280842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16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60375" y="1357591"/>
            <a:ext cx="9119758" cy="4704521"/>
          </a:xfrm>
        </p:spPr>
        <p:txBody>
          <a:bodyPr/>
          <a:lstStyle/>
          <a:p>
            <a:r>
              <a:rPr lang="en-US" sz="2000" dirty="0"/>
              <a:t>Citations Systems typically distinguish between two parts:</a:t>
            </a:r>
          </a:p>
          <a:p>
            <a:pPr lvl="1">
              <a:spcBef>
                <a:spcPts val="400"/>
              </a:spcBef>
            </a:pPr>
            <a:r>
              <a:rPr lang="en-US" sz="2000" b="1" dirty="0"/>
              <a:t>Citation</a:t>
            </a:r>
            <a:r>
              <a:rPr lang="en-US" sz="2000" dirty="0"/>
              <a:t> in the text</a:t>
            </a:r>
          </a:p>
          <a:p>
            <a:pPr lvl="1">
              <a:spcBef>
                <a:spcPts val="400"/>
              </a:spcBef>
            </a:pPr>
            <a:r>
              <a:rPr lang="en-US" sz="2000" b="1" dirty="0"/>
              <a:t>Reference list </a:t>
            </a:r>
            <a:r>
              <a:rPr lang="en-US" sz="2000" dirty="0"/>
              <a:t>with the details of the source </a:t>
            </a:r>
          </a:p>
          <a:p>
            <a:r>
              <a:rPr lang="de-CH" sz="2000" dirty="0" err="1"/>
              <a:t>For</a:t>
            </a:r>
            <a:r>
              <a:rPr lang="de-CH" sz="2000" dirty="0"/>
              <a:t> </a:t>
            </a:r>
            <a:r>
              <a:rPr lang="de-CH" sz="2000" dirty="0" err="1"/>
              <a:t>intext</a:t>
            </a:r>
            <a:r>
              <a:rPr lang="de-CH" sz="2000" dirty="0"/>
              <a:t> </a:t>
            </a:r>
            <a:r>
              <a:rPr lang="de-CH" sz="2000" dirty="0" err="1"/>
              <a:t>citations</a:t>
            </a:r>
            <a:r>
              <a:rPr lang="de-CH" sz="2000" dirty="0"/>
              <a:t> </a:t>
            </a:r>
            <a:r>
              <a:rPr lang="de-CH" sz="2000" dirty="0" err="1"/>
              <a:t>there</a:t>
            </a:r>
            <a:r>
              <a:rPr lang="de-CH" sz="2000" dirty="0"/>
              <a:t> </a:t>
            </a:r>
            <a:r>
              <a:rPr lang="de-CH" sz="2000" dirty="0" err="1"/>
              <a:t>are</a:t>
            </a:r>
            <a:r>
              <a:rPr lang="de-CH" sz="2000" dirty="0"/>
              <a:t> a </a:t>
            </a:r>
            <a:r>
              <a:rPr lang="de-CH" sz="2000" dirty="0" err="1"/>
              <a:t>lot</a:t>
            </a:r>
            <a:r>
              <a:rPr lang="de-CH" sz="2000" dirty="0"/>
              <a:t> </a:t>
            </a:r>
            <a:r>
              <a:rPr lang="de-CH" sz="2000" dirty="0" err="1"/>
              <a:t>of</a:t>
            </a:r>
            <a:r>
              <a:rPr lang="de-CH" sz="2000" dirty="0"/>
              <a:t> </a:t>
            </a:r>
            <a:r>
              <a:rPr lang="de-CH" sz="2000" dirty="0" err="1"/>
              <a:t>styles</a:t>
            </a:r>
            <a:endParaRPr lang="de-CH" sz="2000" dirty="0"/>
          </a:p>
          <a:p>
            <a:pPr lvl="1">
              <a:spcBef>
                <a:spcPts val="400"/>
              </a:spcBef>
            </a:pPr>
            <a:r>
              <a:rPr lang="de-CH" sz="2000" dirty="0"/>
              <a:t>Placement: In </a:t>
            </a:r>
            <a:r>
              <a:rPr lang="de-CH" sz="2000" dirty="0" err="1"/>
              <a:t>the</a:t>
            </a:r>
            <a:r>
              <a:rPr lang="de-CH" sz="2000" dirty="0"/>
              <a:t> </a:t>
            </a:r>
            <a:r>
              <a:rPr lang="de-CH" sz="2000" dirty="0" err="1"/>
              <a:t>text</a:t>
            </a:r>
            <a:r>
              <a:rPr lang="de-CH" sz="2000" dirty="0"/>
              <a:t>, </a:t>
            </a:r>
            <a:r>
              <a:rPr lang="de-CH" sz="2000" dirty="0" err="1"/>
              <a:t>as</a:t>
            </a:r>
            <a:r>
              <a:rPr lang="de-CH" sz="2000" dirty="0"/>
              <a:t> </a:t>
            </a:r>
            <a:r>
              <a:rPr lang="de-CH" sz="2000" dirty="0" err="1"/>
              <a:t>footnotes</a:t>
            </a:r>
            <a:r>
              <a:rPr lang="de-CH" sz="2000" dirty="0"/>
              <a:t> </a:t>
            </a:r>
            <a:r>
              <a:rPr lang="de-CH" sz="2000" dirty="0" err="1"/>
              <a:t>or</a:t>
            </a:r>
            <a:r>
              <a:rPr lang="de-CH" sz="2000" dirty="0"/>
              <a:t> </a:t>
            </a:r>
            <a:r>
              <a:rPr lang="de-CH" sz="2000" dirty="0" err="1"/>
              <a:t>as</a:t>
            </a:r>
            <a:r>
              <a:rPr lang="de-CH" sz="2000" dirty="0"/>
              <a:t> </a:t>
            </a:r>
            <a:r>
              <a:rPr lang="de-CH" sz="2000" dirty="0" err="1"/>
              <a:t>endnotes</a:t>
            </a:r>
            <a:endParaRPr lang="de-CH" sz="2000" dirty="0"/>
          </a:p>
          <a:p>
            <a:pPr lvl="1">
              <a:spcBef>
                <a:spcPts val="400"/>
              </a:spcBef>
            </a:pPr>
            <a:r>
              <a:rPr lang="de-CH" sz="2000" dirty="0"/>
              <a:t>References </a:t>
            </a:r>
            <a:r>
              <a:rPr lang="de-CH" sz="2000" dirty="0" err="1"/>
              <a:t>can</a:t>
            </a:r>
            <a:r>
              <a:rPr lang="de-CH" sz="2000" dirty="0"/>
              <a:t> </a:t>
            </a:r>
            <a:r>
              <a:rPr lang="de-CH" sz="2000" dirty="0" err="1"/>
              <a:t>be</a:t>
            </a:r>
            <a:r>
              <a:rPr lang="de-CH" sz="2000" dirty="0"/>
              <a:t> </a:t>
            </a:r>
            <a:r>
              <a:rPr lang="de-CH" sz="2000" dirty="0" err="1"/>
              <a:t>made</a:t>
            </a:r>
            <a:r>
              <a:rPr lang="de-CH" sz="2000" dirty="0"/>
              <a:t> </a:t>
            </a:r>
            <a:r>
              <a:rPr lang="de-CH" sz="2000" dirty="0" err="1"/>
              <a:t>as</a:t>
            </a:r>
            <a:endParaRPr lang="de-CH" sz="2000" dirty="0"/>
          </a:p>
          <a:p>
            <a:pPr lvl="2"/>
            <a:r>
              <a:rPr lang="de-CH" sz="2000" dirty="0"/>
              <a:t>Numbers, e.g. [1], [2] </a:t>
            </a:r>
          </a:p>
          <a:p>
            <a:pPr lvl="2"/>
            <a:r>
              <a:rPr lang="de-CH" sz="2000" dirty="0" err="1"/>
              <a:t>Abbrevations</a:t>
            </a:r>
            <a:r>
              <a:rPr lang="de-CH" sz="2000" dirty="0"/>
              <a:t> </a:t>
            </a:r>
            <a:r>
              <a:rPr lang="de-CH" sz="2000" dirty="0" err="1"/>
              <a:t>of</a:t>
            </a:r>
            <a:r>
              <a:rPr lang="de-CH" sz="2000" dirty="0"/>
              <a:t> </a:t>
            </a:r>
            <a:r>
              <a:rPr lang="de-CH" sz="2000" dirty="0" err="1"/>
              <a:t>Authors</a:t>
            </a:r>
            <a:r>
              <a:rPr lang="de-CH" sz="2000" dirty="0"/>
              <a:t>, e.g. [AHMM01], [SmWe02]</a:t>
            </a:r>
          </a:p>
          <a:p>
            <a:pPr lvl="2"/>
            <a:r>
              <a:rPr lang="de-CH" sz="2000" dirty="0" err="1"/>
              <a:t>Author-year</a:t>
            </a:r>
            <a:r>
              <a:rPr lang="de-CH" sz="2000" dirty="0"/>
              <a:t> Style, e.g. (Smith 2002), (Smith et al. 2003)</a:t>
            </a:r>
          </a:p>
          <a:p>
            <a:r>
              <a:rPr lang="de-CH" sz="2000" dirty="0" err="1"/>
              <a:t>If</a:t>
            </a:r>
            <a:r>
              <a:rPr lang="de-CH" sz="2000" dirty="0"/>
              <a:t> </a:t>
            </a:r>
            <a:r>
              <a:rPr lang="de-CH" sz="2000" dirty="0" err="1"/>
              <a:t>your</a:t>
            </a:r>
            <a:r>
              <a:rPr lang="de-CH" sz="2000" dirty="0"/>
              <a:t> </a:t>
            </a:r>
            <a:r>
              <a:rPr lang="de-CH" sz="2000" dirty="0" err="1"/>
              <a:t>university</a:t>
            </a:r>
            <a:r>
              <a:rPr lang="de-CH" sz="2000" dirty="0"/>
              <a:t> </a:t>
            </a:r>
            <a:r>
              <a:rPr lang="de-CH" sz="2000" dirty="0" err="1"/>
              <a:t>or</a:t>
            </a:r>
            <a:r>
              <a:rPr lang="de-CH" sz="2000" dirty="0"/>
              <a:t> </a:t>
            </a:r>
            <a:r>
              <a:rPr lang="de-CH" sz="2000" dirty="0" err="1"/>
              <a:t>supervisor</a:t>
            </a:r>
            <a:r>
              <a:rPr lang="de-CH" sz="2000" dirty="0"/>
              <a:t> </a:t>
            </a:r>
            <a:r>
              <a:rPr lang="de-CH" sz="2000" dirty="0" err="1"/>
              <a:t>does</a:t>
            </a:r>
            <a:r>
              <a:rPr lang="de-CH" sz="2000" dirty="0"/>
              <a:t> not </a:t>
            </a:r>
            <a:r>
              <a:rPr lang="de-CH" sz="2000" dirty="0" err="1"/>
              <a:t>request</a:t>
            </a:r>
            <a:r>
              <a:rPr lang="de-CH" sz="2000" dirty="0"/>
              <a:t> a </a:t>
            </a:r>
            <a:r>
              <a:rPr lang="de-CH" sz="2000" dirty="0" err="1"/>
              <a:t>specific</a:t>
            </a:r>
            <a:r>
              <a:rPr lang="de-CH" sz="2000" dirty="0"/>
              <a:t> style, I </a:t>
            </a:r>
            <a:r>
              <a:rPr lang="de-CH" sz="2000" dirty="0" err="1"/>
              <a:t>recommend</a:t>
            </a:r>
            <a:r>
              <a:rPr lang="de-CH" sz="2000" dirty="0"/>
              <a:t> </a:t>
            </a:r>
            <a:r>
              <a:rPr lang="de-CH" sz="2000" dirty="0" err="1"/>
              <a:t>that</a:t>
            </a:r>
            <a:r>
              <a:rPr lang="de-CH" sz="2000" dirty="0"/>
              <a:t> </a:t>
            </a:r>
            <a:r>
              <a:rPr lang="de-CH" sz="2000" dirty="0" err="1"/>
              <a:t>you</a:t>
            </a:r>
            <a:r>
              <a:rPr lang="de-CH" sz="2000" dirty="0"/>
              <a:t> </a:t>
            </a:r>
            <a:r>
              <a:rPr lang="de-CH" sz="2000" dirty="0" err="1"/>
              <a:t>use</a:t>
            </a:r>
            <a:r>
              <a:rPr lang="de-CH" sz="2000" dirty="0"/>
              <a:t> a </a:t>
            </a:r>
            <a:r>
              <a:rPr lang="de-CH" sz="2000" b="1" dirty="0" err="1"/>
              <a:t>author-year</a:t>
            </a:r>
            <a:r>
              <a:rPr lang="de-CH" sz="2000" b="1" dirty="0"/>
              <a:t> style</a:t>
            </a:r>
            <a:r>
              <a:rPr lang="de-CH" sz="2000" dirty="0"/>
              <a:t>, </a:t>
            </a:r>
            <a:r>
              <a:rPr lang="de-CH" sz="2000" dirty="0" err="1"/>
              <a:t>because</a:t>
            </a:r>
            <a:r>
              <a:rPr lang="de-CH" sz="2000" dirty="0"/>
              <a:t> a </a:t>
            </a:r>
            <a:r>
              <a:rPr lang="de-CH" sz="2000" dirty="0" err="1"/>
              <a:t>reader</a:t>
            </a:r>
            <a:r>
              <a:rPr lang="de-CH" sz="2000" dirty="0"/>
              <a:t> </a:t>
            </a:r>
            <a:r>
              <a:rPr lang="de-CH" sz="2000" dirty="0" err="1"/>
              <a:t>can</a:t>
            </a:r>
            <a:r>
              <a:rPr lang="de-CH" sz="2000" dirty="0"/>
              <a:t> </a:t>
            </a:r>
            <a:r>
              <a:rPr lang="de-CH" sz="2000" dirty="0" err="1"/>
              <a:t>already</a:t>
            </a:r>
            <a:r>
              <a:rPr lang="de-CH" sz="2000" dirty="0"/>
              <a:t> </a:t>
            </a:r>
            <a:r>
              <a:rPr lang="de-CH" sz="2000" dirty="0" err="1"/>
              <a:t>see</a:t>
            </a:r>
            <a:r>
              <a:rPr lang="de-CH" sz="2000" dirty="0"/>
              <a:t> </a:t>
            </a:r>
            <a:r>
              <a:rPr lang="de-CH" sz="2000" dirty="0" err="1"/>
              <a:t>from</a:t>
            </a:r>
            <a:r>
              <a:rPr lang="de-CH" sz="2000" dirty="0"/>
              <a:t> </a:t>
            </a:r>
            <a:r>
              <a:rPr lang="de-CH" sz="2000" dirty="0" err="1"/>
              <a:t>the</a:t>
            </a:r>
            <a:r>
              <a:rPr lang="de-CH" sz="2000" dirty="0"/>
              <a:t> </a:t>
            </a:r>
            <a:r>
              <a:rPr lang="de-CH" sz="2000" dirty="0" err="1"/>
              <a:t>reference</a:t>
            </a:r>
            <a:r>
              <a:rPr lang="de-CH" sz="2000" dirty="0"/>
              <a:t> </a:t>
            </a:r>
            <a:r>
              <a:rPr lang="de-CH" sz="2000" dirty="0" err="1"/>
              <a:t>what</a:t>
            </a:r>
            <a:r>
              <a:rPr lang="de-CH" sz="2000" dirty="0"/>
              <a:t> </a:t>
            </a:r>
            <a:r>
              <a:rPr lang="de-CH" sz="2000" dirty="0" err="1"/>
              <a:t>work</a:t>
            </a:r>
            <a:r>
              <a:rPr lang="de-CH" sz="2000" dirty="0"/>
              <a:t> </a:t>
            </a:r>
            <a:r>
              <a:rPr lang="de-CH" sz="2000" dirty="0" err="1"/>
              <a:t>is</a:t>
            </a:r>
            <a:r>
              <a:rPr lang="de-CH" sz="2000" dirty="0"/>
              <a:t> </a:t>
            </a:r>
            <a:r>
              <a:rPr lang="de-CH" sz="2000" dirty="0" err="1"/>
              <a:t>meant</a:t>
            </a:r>
            <a:r>
              <a:rPr lang="de-CH" sz="2000" dirty="0"/>
              <a:t>.</a:t>
            </a:r>
          </a:p>
          <a:p>
            <a:r>
              <a:rPr lang="de-CH" sz="2000" dirty="0"/>
              <a:t>An </a:t>
            </a:r>
            <a:r>
              <a:rPr lang="de-CH" sz="2000" dirty="0" err="1"/>
              <a:t>Example</a:t>
            </a:r>
            <a:r>
              <a:rPr lang="de-CH" sz="2000" dirty="0"/>
              <a:t> </a:t>
            </a:r>
            <a:r>
              <a:rPr lang="de-CH" sz="2000" dirty="0" err="1"/>
              <a:t>of</a:t>
            </a:r>
            <a:r>
              <a:rPr lang="de-CH" sz="2000" dirty="0"/>
              <a:t> a </a:t>
            </a:r>
            <a:r>
              <a:rPr lang="de-CH" sz="2000" dirty="0" err="1"/>
              <a:t>author-year</a:t>
            </a:r>
            <a:r>
              <a:rPr lang="de-CH" sz="2000" dirty="0"/>
              <a:t> style </a:t>
            </a:r>
            <a:r>
              <a:rPr lang="de-CH" sz="2000" dirty="0" err="1"/>
              <a:t>is</a:t>
            </a:r>
            <a:r>
              <a:rPr lang="de-CH" sz="2000" dirty="0"/>
              <a:t> </a:t>
            </a:r>
            <a:r>
              <a:rPr lang="de-CH" sz="2000" dirty="0" err="1"/>
              <a:t>the</a:t>
            </a:r>
            <a:r>
              <a:rPr lang="de-CH" sz="2000" dirty="0"/>
              <a:t> Harvard System</a:t>
            </a:r>
          </a:p>
        </p:txBody>
      </p:sp>
      <p:sp>
        <p:nvSpPr>
          <p:cNvPr id="4" name="Foliennummernplatzhalter 3"/>
          <p:cNvSpPr>
            <a:spLocks noGrp="1"/>
          </p:cNvSpPr>
          <p:nvPr>
            <p:ph type="sldNum" sz="quarter" idx="11"/>
          </p:nvPr>
        </p:nvSpPr>
        <p:spPr/>
        <p:txBody>
          <a:bodyPr/>
          <a:lstStyle/>
          <a:p>
            <a:fld id="{8B654DDD-C560-4A31-A6DE-9FC6BF30E7A1}" type="slidenum">
              <a:rPr lang="de-CH" smtClean="0"/>
              <a:pPr/>
              <a:t>5</a:t>
            </a:fld>
            <a:endParaRPr lang="de-CH" dirty="0"/>
          </a:p>
        </p:txBody>
      </p:sp>
      <p:sp>
        <p:nvSpPr>
          <p:cNvPr id="5" name="Fußzeilenplatzhalter 4"/>
          <p:cNvSpPr>
            <a:spLocks noGrp="1"/>
          </p:cNvSpPr>
          <p:nvPr>
            <p:ph type="ftr" sz="quarter" idx="12"/>
          </p:nvPr>
        </p:nvSpPr>
        <p:spPr/>
        <p:txBody>
          <a:bodyPr/>
          <a:lstStyle/>
          <a:p>
            <a:pPr>
              <a:defRPr/>
            </a:pPr>
            <a:r>
              <a:rPr lang="de-CH"/>
              <a:t>Literature Review</a:t>
            </a:r>
          </a:p>
        </p:txBody>
      </p:sp>
      <p:sp>
        <p:nvSpPr>
          <p:cNvPr id="2" name="Titel 1"/>
          <p:cNvSpPr>
            <a:spLocks noGrp="1"/>
          </p:cNvSpPr>
          <p:nvPr>
            <p:ph type="title"/>
          </p:nvPr>
        </p:nvSpPr>
        <p:spPr/>
        <p:txBody>
          <a:bodyPr/>
          <a:lstStyle/>
          <a:p>
            <a:r>
              <a:rPr lang="de-CH" dirty="0" err="1"/>
              <a:t>Citation</a:t>
            </a:r>
            <a:r>
              <a:rPr lang="de-CH" dirty="0"/>
              <a:t> Systems</a:t>
            </a:r>
          </a:p>
        </p:txBody>
      </p:sp>
    </p:spTree>
    <p:extLst>
      <p:ext uri="{BB962C8B-B14F-4D97-AF65-F5344CB8AC3E}">
        <p14:creationId xmlns:p14="http://schemas.microsoft.com/office/powerpoint/2010/main" val="3502768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idx="1"/>
          </p:nvPr>
        </p:nvSpPr>
        <p:spPr>
          <a:xfrm>
            <a:off x="498559" y="1222679"/>
            <a:ext cx="9119758" cy="4704521"/>
          </a:xfrm>
        </p:spPr>
        <p:txBody>
          <a:bodyPr/>
          <a:lstStyle/>
          <a:p>
            <a:r>
              <a:rPr lang="de-CH" sz="2000" dirty="0"/>
              <a:t>Harvard Style </a:t>
            </a:r>
            <a:r>
              <a:rPr lang="de-CH" sz="2000" dirty="0" err="1"/>
              <a:t>is</a:t>
            </a:r>
            <a:r>
              <a:rPr lang="de-CH" sz="2000" dirty="0"/>
              <a:t> not a </a:t>
            </a:r>
            <a:r>
              <a:rPr lang="de-CH" sz="2000" dirty="0" err="1"/>
              <a:t>standard</a:t>
            </a:r>
            <a:r>
              <a:rPr lang="de-CH" sz="2000" dirty="0"/>
              <a:t> but a </a:t>
            </a:r>
            <a:r>
              <a:rPr lang="de-CH" sz="2000" dirty="0" err="1"/>
              <a:t>family</a:t>
            </a:r>
            <a:r>
              <a:rPr lang="de-CH" sz="2000" dirty="0"/>
              <a:t> </a:t>
            </a:r>
            <a:r>
              <a:rPr lang="de-CH" sz="2000" dirty="0" err="1"/>
              <a:t>of</a:t>
            </a:r>
            <a:r>
              <a:rPr lang="de-CH" sz="2000" dirty="0"/>
              <a:t> </a:t>
            </a:r>
            <a:r>
              <a:rPr lang="de-CH" sz="2000" dirty="0" err="1"/>
              <a:t>standards</a:t>
            </a:r>
            <a:r>
              <a:rPr lang="de-CH" sz="2000" dirty="0"/>
              <a:t>. Different </a:t>
            </a:r>
            <a:r>
              <a:rPr lang="de-CH" sz="2000" dirty="0" err="1"/>
              <a:t>versions</a:t>
            </a:r>
            <a:r>
              <a:rPr lang="de-CH" sz="2000" dirty="0"/>
              <a:t> </a:t>
            </a:r>
            <a:r>
              <a:rPr lang="de-CH" sz="2000" dirty="0" err="1"/>
              <a:t>vary</a:t>
            </a:r>
            <a:r>
              <a:rPr lang="de-CH" sz="2000" dirty="0"/>
              <a:t> </a:t>
            </a:r>
            <a:r>
              <a:rPr lang="de-CH" sz="2000" dirty="0" err="1"/>
              <a:t>slightly</a:t>
            </a:r>
            <a:r>
              <a:rPr lang="de-CH" sz="2000" dirty="0"/>
              <a:t>. </a:t>
            </a:r>
            <a:r>
              <a:rPr lang="de-CH" sz="2000" dirty="0" err="1"/>
              <a:t>It</a:t>
            </a:r>
            <a:r>
              <a:rPr lang="de-CH" sz="2000" dirty="0"/>
              <a:t> </a:t>
            </a:r>
            <a:r>
              <a:rPr lang="de-CH" sz="2000" dirty="0" err="1"/>
              <a:t>does</a:t>
            </a:r>
            <a:r>
              <a:rPr lang="de-CH" sz="2000" dirty="0"/>
              <a:t> not matter </a:t>
            </a:r>
            <a:r>
              <a:rPr lang="de-CH" sz="2000" dirty="0" err="1"/>
              <a:t>which</a:t>
            </a:r>
            <a:r>
              <a:rPr lang="de-CH" sz="2000" dirty="0"/>
              <a:t> </a:t>
            </a:r>
            <a:r>
              <a:rPr lang="de-CH" sz="2000" dirty="0" err="1"/>
              <a:t>version</a:t>
            </a:r>
            <a:r>
              <a:rPr lang="de-CH" sz="2000" dirty="0"/>
              <a:t> </a:t>
            </a:r>
            <a:r>
              <a:rPr lang="de-CH" sz="2000" dirty="0" err="1"/>
              <a:t>you</a:t>
            </a:r>
            <a:r>
              <a:rPr lang="de-CH" sz="2000" dirty="0"/>
              <a:t> </a:t>
            </a:r>
            <a:r>
              <a:rPr lang="de-CH" sz="2000" dirty="0" err="1"/>
              <a:t>use</a:t>
            </a:r>
            <a:r>
              <a:rPr lang="de-CH" sz="2000" dirty="0"/>
              <a:t> </a:t>
            </a:r>
            <a:r>
              <a:rPr lang="de-CH" sz="2000" dirty="0" err="1"/>
              <a:t>as</a:t>
            </a:r>
            <a:r>
              <a:rPr lang="de-CH" sz="2000" dirty="0"/>
              <a:t> </a:t>
            </a:r>
            <a:r>
              <a:rPr lang="de-CH" sz="2000" dirty="0" err="1"/>
              <a:t>long</a:t>
            </a:r>
            <a:r>
              <a:rPr lang="de-CH" sz="2000" dirty="0"/>
              <a:t> </a:t>
            </a:r>
            <a:r>
              <a:rPr lang="de-CH" sz="2000" dirty="0" err="1"/>
              <a:t>as</a:t>
            </a:r>
            <a:r>
              <a:rPr lang="de-CH" sz="2000" dirty="0"/>
              <a:t> </a:t>
            </a:r>
            <a:r>
              <a:rPr lang="de-CH" sz="2000" dirty="0" err="1"/>
              <a:t>you</a:t>
            </a:r>
            <a:r>
              <a:rPr lang="de-CH" sz="2000" dirty="0"/>
              <a:t> </a:t>
            </a:r>
            <a:r>
              <a:rPr lang="de-CH" sz="2000" dirty="0" err="1"/>
              <a:t>use</a:t>
            </a:r>
            <a:r>
              <a:rPr lang="de-CH" sz="2000" dirty="0"/>
              <a:t> </a:t>
            </a:r>
            <a:r>
              <a:rPr lang="de-CH" sz="2000" dirty="0" err="1"/>
              <a:t>it</a:t>
            </a:r>
            <a:r>
              <a:rPr lang="de-CH" sz="2000" dirty="0"/>
              <a:t> </a:t>
            </a:r>
            <a:r>
              <a:rPr lang="de-CH" sz="2000" dirty="0" err="1"/>
              <a:t>correctly</a:t>
            </a:r>
            <a:r>
              <a:rPr lang="de-CH" sz="2000" dirty="0"/>
              <a:t> </a:t>
            </a:r>
            <a:r>
              <a:rPr lang="de-CH" sz="2000" dirty="0" err="1"/>
              <a:t>and</a:t>
            </a:r>
            <a:r>
              <a:rPr lang="de-CH" sz="2000" dirty="0"/>
              <a:t> </a:t>
            </a:r>
            <a:r>
              <a:rPr lang="de-CH" sz="2000" dirty="0" err="1"/>
              <a:t>consistently</a:t>
            </a:r>
            <a:r>
              <a:rPr lang="de-CH" sz="2000" dirty="0"/>
              <a:t>.</a:t>
            </a:r>
          </a:p>
          <a:p>
            <a:r>
              <a:rPr lang="de-CH" sz="2000" dirty="0" err="1"/>
              <a:t>Many</a:t>
            </a:r>
            <a:r>
              <a:rPr lang="de-CH" sz="2000" dirty="0"/>
              <a:t> </a:t>
            </a:r>
            <a:r>
              <a:rPr lang="de-CH" sz="2000" dirty="0" err="1"/>
              <a:t>university</a:t>
            </a:r>
            <a:r>
              <a:rPr lang="de-CH" sz="2000" dirty="0"/>
              <a:t> </a:t>
            </a:r>
            <a:r>
              <a:rPr lang="de-CH" sz="2000" dirty="0" err="1"/>
              <a:t>have</a:t>
            </a:r>
            <a:r>
              <a:rPr lang="de-CH" sz="2000" dirty="0"/>
              <a:t> </a:t>
            </a:r>
            <a:r>
              <a:rPr lang="de-CH" sz="2000" dirty="0" err="1"/>
              <a:t>guidelines</a:t>
            </a:r>
            <a:r>
              <a:rPr lang="de-CH" sz="2000" dirty="0"/>
              <a:t> </a:t>
            </a:r>
            <a:r>
              <a:rPr lang="de-CH" sz="2000" dirty="0" err="1"/>
              <a:t>for</a:t>
            </a:r>
            <a:r>
              <a:rPr lang="de-CH" sz="2000" dirty="0"/>
              <a:t> </a:t>
            </a:r>
            <a:r>
              <a:rPr lang="de-CH" sz="2000" dirty="0" err="1"/>
              <a:t>the</a:t>
            </a:r>
            <a:r>
              <a:rPr lang="de-CH" sz="2000" dirty="0"/>
              <a:t> Harvard System, </a:t>
            </a:r>
            <a:r>
              <a:rPr lang="de-CH" sz="2000" dirty="0" err="1"/>
              <a:t>for</a:t>
            </a:r>
            <a:r>
              <a:rPr lang="de-CH" sz="2000" dirty="0"/>
              <a:t> </a:t>
            </a:r>
            <a:r>
              <a:rPr lang="de-CH" sz="2000" dirty="0" err="1"/>
              <a:t>example</a:t>
            </a:r>
            <a:r>
              <a:rPr lang="de-CH" sz="2000" dirty="0"/>
              <a:t> </a:t>
            </a:r>
            <a:r>
              <a:rPr lang="de-CH" sz="2000" dirty="0" err="1"/>
              <a:t>Anglia</a:t>
            </a:r>
            <a:r>
              <a:rPr lang="de-CH" sz="2000" dirty="0"/>
              <a:t> Ruskin University (</a:t>
            </a:r>
            <a:r>
              <a:rPr lang="de-CH" sz="2000" dirty="0" err="1"/>
              <a:t>see</a:t>
            </a:r>
            <a:r>
              <a:rPr lang="de-CH" sz="2000" dirty="0"/>
              <a:t> </a:t>
            </a:r>
            <a:r>
              <a:rPr lang="de-CH" sz="2000" dirty="0" err="1"/>
              <a:t>dropbox</a:t>
            </a:r>
            <a:r>
              <a:rPr lang="de-CH" sz="2000" dirty="0"/>
              <a:t>)</a:t>
            </a:r>
          </a:p>
          <a:p>
            <a:pPr lvl="1"/>
            <a:r>
              <a:rPr lang="en-US" sz="1800" dirty="0"/>
              <a:t>Anglia Ruskin University, 2013. Guide to the Harvard Style of Referencing. Fifth Edition. Available at: &lt;http://libweb.anglia.ac.uk/referencing/files/Harvard_referencing_2013.pdf&gt; [Accessed 12 May 2014].</a:t>
            </a:r>
            <a:endParaRPr lang="de-CH" sz="1800" dirty="0"/>
          </a:p>
          <a:p>
            <a:r>
              <a:rPr lang="de-CH" sz="2000" dirty="0" err="1"/>
              <a:t>Here</a:t>
            </a:r>
            <a:r>
              <a:rPr lang="de-CH" sz="2000" dirty="0"/>
              <a:t> </a:t>
            </a:r>
            <a:r>
              <a:rPr lang="de-CH" sz="2000" dirty="0" err="1"/>
              <a:t>is</a:t>
            </a:r>
            <a:r>
              <a:rPr lang="de-CH" sz="2000" dirty="0"/>
              <a:t> a link </a:t>
            </a:r>
            <a:r>
              <a:rPr lang="de-CH" sz="2000" dirty="0" err="1"/>
              <a:t>to</a:t>
            </a:r>
            <a:r>
              <a:rPr lang="de-CH" sz="2000" dirty="0"/>
              <a:t> an online </a:t>
            </a:r>
            <a:r>
              <a:rPr lang="de-CH" sz="2000" dirty="0" err="1"/>
              <a:t>description</a:t>
            </a:r>
            <a:r>
              <a:rPr lang="de-CH" sz="2000" dirty="0"/>
              <a:t>:</a:t>
            </a:r>
          </a:p>
          <a:p>
            <a:pPr lvl="1"/>
            <a:r>
              <a:rPr lang="en-US" sz="2000" dirty="0">
                <a:hlinkClick r:id="rId2"/>
              </a:rPr>
              <a:t>http://www.education.ex.ac.uk/dll/studyskills/harvard_referencing.htm</a:t>
            </a:r>
            <a:endParaRPr lang="de-CH" sz="2000" dirty="0"/>
          </a:p>
          <a:p>
            <a:r>
              <a:rPr lang="de-CH" sz="2000" dirty="0" err="1"/>
              <a:t>You</a:t>
            </a:r>
            <a:r>
              <a:rPr lang="de-CH" sz="2000" dirty="0"/>
              <a:t> </a:t>
            </a:r>
            <a:r>
              <a:rPr lang="de-CH" sz="2000" dirty="0" err="1"/>
              <a:t>can</a:t>
            </a:r>
            <a:r>
              <a:rPr lang="de-CH" sz="2000" dirty="0"/>
              <a:t> also </a:t>
            </a:r>
            <a:r>
              <a:rPr lang="de-CH" sz="2000" dirty="0" err="1"/>
              <a:t>look</a:t>
            </a:r>
            <a:r>
              <a:rPr lang="de-CH" sz="2000" dirty="0"/>
              <a:t> at </a:t>
            </a:r>
            <a:r>
              <a:rPr lang="de-CH" sz="2000" dirty="0" err="1"/>
              <a:t>the</a:t>
            </a:r>
            <a:r>
              <a:rPr lang="de-CH" sz="2000" dirty="0"/>
              <a:t> </a:t>
            </a:r>
            <a:r>
              <a:rPr lang="de-CH" sz="2000" dirty="0" err="1"/>
              <a:t>videos</a:t>
            </a:r>
            <a:r>
              <a:rPr lang="de-CH" sz="2000" dirty="0"/>
              <a:t> </a:t>
            </a:r>
            <a:r>
              <a:rPr lang="de-CH" sz="2000" dirty="0" err="1"/>
              <a:t>by</a:t>
            </a:r>
            <a:r>
              <a:rPr lang="de-CH" sz="2000" dirty="0"/>
              <a:t> Mark Webb</a:t>
            </a:r>
          </a:p>
          <a:p>
            <a:pPr lvl="1"/>
            <a:r>
              <a:rPr lang="de-CH" sz="2000" dirty="0"/>
              <a:t>Part 1 (</a:t>
            </a:r>
            <a:r>
              <a:rPr lang="de-CH" sz="2000" dirty="0" err="1"/>
              <a:t>general</a:t>
            </a:r>
            <a:r>
              <a:rPr lang="de-CH" sz="2000" dirty="0"/>
              <a:t>): </a:t>
            </a:r>
            <a:r>
              <a:rPr lang="de-CH" sz="2000" dirty="0">
                <a:hlinkClick r:id="rId3"/>
              </a:rPr>
              <a:t>https://www.youtube.com/watch?v=E7Laol_ALeU</a:t>
            </a:r>
            <a:r>
              <a:rPr lang="de-CH" sz="2000" dirty="0"/>
              <a:t> </a:t>
            </a:r>
          </a:p>
          <a:p>
            <a:pPr lvl="1"/>
            <a:r>
              <a:rPr lang="de-CH" sz="2000" dirty="0"/>
              <a:t>Part 2 (</a:t>
            </a:r>
            <a:r>
              <a:rPr lang="de-CH" sz="2000" dirty="0" err="1"/>
              <a:t>specifics</a:t>
            </a:r>
            <a:r>
              <a:rPr lang="de-CH" sz="2000" dirty="0"/>
              <a:t>):  </a:t>
            </a:r>
            <a:r>
              <a:rPr lang="de-CH" sz="2000" dirty="0">
                <a:hlinkClick r:id="rId4"/>
              </a:rPr>
              <a:t>https://www.youtube.com/watch?v=1bYc33Bp-Yk</a:t>
            </a:r>
            <a:r>
              <a:rPr lang="de-CH" sz="2000" dirty="0"/>
              <a:t> </a:t>
            </a:r>
          </a:p>
        </p:txBody>
      </p:sp>
      <p:sp>
        <p:nvSpPr>
          <p:cNvPr id="4" name="Foliennummernplatzhalter 3"/>
          <p:cNvSpPr>
            <a:spLocks noGrp="1"/>
          </p:cNvSpPr>
          <p:nvPr>
            <p:ph type="sldNum" sz="quarter" idx="11"/>
          </p:nvPr>
        </p:nvSpPr>
        <p:spPr/>
        <p:txBody>
          <a:bodyPr/>
          <a:lstStyle/>
          <a:p>
            <a:pPr>
              <a:defRPr/>
            </a:pPr>
            <a:fld id="{4BA0EB3B-FE37-4B11-B545-3DA0FED9506D}" type="slidenum">
              <a:rPr lang="de-CH" smtClean="0"/>
              <a:pPr>
                <a:defRPr/>
              </a:pPr>
              <a:t>6</a:t>
            </a:fld>
            <a:endParaRPr lang="de-CH"/>
          </a:p>
        </p:txBody>
      </p:sp>
      <p:sp>
        <p:nvSpPr>
          <p:cNvPr id="3" name="Fußzeilenplatzhalter 2"/>
          <p:cNvSpPr>
            <a:spLocks noGrp="1"/>
          </p:cNvSpPr>
          <p:nvPr>
            <p:ph type="ftr" sz="quarter" idx="12"/>
          </p:nvPr>
        </p:nvSpPr>
        <p:spPr/>
        <p:txBody>
          <a:bodyPr/>
          <a:lstStyle/>
          <a:p>
            <a:pPr>
              <a:defRPr/>
            </a:pPr>
            <a:r>
              <a:rPr lang="de-CH"/>
              <a:t>Literature Review</a:t>
            </a:r>
          </a:p>
        </p:txBody>
      </p:sp>
      <p:sp>
        <p:nvSpPr>
          <p:cNvPr id="2" name="Titel 1"/>
          <p:cNvSpPr>
            <a:spLocks noGrp="1"/>
          </p:cNvSpPr>
          <p:nvPr>
            <p:ph type="title"/>
          </p:nvPr>
        </p:nvSpPr>
        <p:spPr/>
        <p:txBody>
          <a:bodyPr/>
          <a:lstStyle/>
          <a:p>
            <a:r>
              <a:rPr lang="de-CH" dirty="0"/>
              <a:t>Harvard </a:t>
            </a:r>
            <a:r>
              <a:rPr lang="de-CH" dirty="0" err="1"/>
              <a:t>Referencing</a:t>
            </a:r>
            <a:r>
              <a:rPr lang="de-CH" dirty="0"/>
              <a:t> </a:t>
            </a:r>
          </a:p>
        </p:txBody>
      </p:sp>
    </p:spTree>
    <p:extLst>
      <p:ext uri="{BB962C8B-B14F-4D97-AF65-F5344CB8AC3E}">
        <p14:creationId xmlns:p14="http://schemas.microsoft.com/office/powerpoint/2010/main" val="554072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30394" y="1252660"/>
            <a:ext cx="9119758" cy="4704521"/>
          </a:xfrm>
        </p:spPr>
        <p:txBody>
          <a:bodyPr/>
          <a:lstStyle/>
          <a:p>
            <a:r>
              <a:rPr lang="en-US" sz="2000" dirty="0"/>
              <a:t>The APA System </a:t>
            </a:r>
            <a:r>
              <a:rPr lang="en-US" sz="2000" dirty="0" err="1"/>
              <a:t>ia</a:t>
            </a:r>
            <a:r>
              <a:rPr lang="en-US" sz="2000" dirty="0"/>
              <a:t> very similar to the Harvard System with few differences </a:t>
            </a:r>
          </a:p>
          <a:p>
            <a:r>
              <a:rPr lang="en-US" sz="2000" dirty="0"/>
              <a:t>Intext citation</a:t>
            </a:r>
          </a:p>
          <a:p>
            <a:pPr lvl="1"/>
            <a:r>
              <a:rPr lang="en-US" sz="2000" dirty="0"/>
              <a:t>The APA System uses an author-year style for intext citation</a:t>
            </a:r>
          </a:p>
          <a:p>
            <a:pPr lvl="1"/>
            <a:r>
              <a:rPr lang="en-US" sz="2000" dirty="0"/>
              <a:t>Example:</a:t>
            </a:r>
          </a:p>
          <a:p>
            <a:pPr marL="457200" lvl="1" indent="0">
              <a:buNone/>
            </a:pPr>
            <a:r>
              <a:rPr lang="en-US" sz="2000" dirty="0"/>
              <a:t>	</a:t>
            </a:r>
            <a:r>
              <a:rPr lang="en-US" sz="2000" dirty="0">
                <a:solidFill>
                  <a:schemeClr val="tx2"/>
                </a:solidFill>
              </a:rPr>
              <a:t>(Smith 2002)</a:t>
            </a:r>
          </a:p>
          <a:p>
            <a:pPr marL="457200" lvl="1" indent="0">
              <a:buNone/>
            </a:pPr>
            <a:r>
              <a:rPr lang="en-US" sz="2000" dirty="0">
                <a:solidFill>
                  <a:schemeClr val="tx2"/>
                </a:solidFill>
              </a:rPr>
              <a:t>	(Smith </a:t>
            </a:r>
            <a:r>
              <a:rPr lang="en-US" sz="2000" b="1" dirty="0">
                <a:solidFill>
                  <a:srgbClr val="FF0000"/>
                </a:solidFill>
              </a:rPr>
              <a:t>&amp;</a:t>
            </a:r>
            <a:r>
              <a:rPr lang="en-US" sz="2000" dirty="0">
                <a:solidFill>
                  <a:schemeClr val="tx2"/>
                </a:solidFill>
              </a:rPr>
              <a:t> Wesson 2002)</a:t>
            </a:r>
          </a:p>
          <a:p>
            <a:pPr marL="457200" lvl="1" indent="0">
              <a:buNone/>
            </a:pPr>
            <a:r>
              <a:rPr lang="en-US" sz="2000" dirty="0">
                <a:solidFill>
                  <a:schemeClr val="tx2"/>
                </a:solidFill>
              </a:rPr>
              <a:t>	(Smith et al. 2002, p. 23)</a:t>
            </a:r>
          </a:p>
          <a:p>
            <a:pPr marL="457200" lvl="1" indent="0">
              <a:buNone/>
            </a:pPr>
            <a:r>
              <a:rPr lang="de-CH" sz="2000" dirty="0">
                <a:solidFill>
                  <a:schemeClr val="tx2"/>
                </a:solidFill>
              </a:rPr>
              <a:t>	Smith </a:t>
            </a:r>
            <a:r>
              <a:rPr lang="de-CH" sz="2000" b="1" dirty="0">
                <a:solidFill>
                  <a:srgbClr val="FF0000"/>
                </a:solidFill>
              </a:rPr>
              <a:t>and</a:t>
            </a:r>
            <a:r>
              <a:rPr lang="de-CH" sz="2000" dirty="0">
                <a:solidFill>
                  <a:schemeClr val="tx2"/>
                </a:solidFill>
              </a:rPr>
              <a:t> </a:t>
            </a:r>
            <a:r>
              <a:rPr lang="de-CH" sz="2000" dirty="0" err="1">
                <a:solidFill>
                  <a:schemeClr val="tx2"/>
                </a:solidFill>
              </a:rPr>
              <a:t>Wesson</a:t>
            </a:r>
            <a:r>
              <a:rPr lang="de-CH" sz="2000" dirty="0">
                <a:solidFill>
                  <a:schemeClr val="tx2"/>
                </a:solidFill>
              </a:rPr>
              <a:t> (2002) …</a:t>
            </a:r>
            <a:endParaRPr lang="en-US" sz="2000" dirty="0">
              <a:solidFill>
                <a:schemeClr val="tx2"/>
              </a:solidFill>
            </a:endParaRPr>
          </a:p>
          <a:p>
            <a:r>
              <a:rPr lang="de-CH" sz="2000" dirty="0"/>
              <a:t>Reference </a:t>
            </a:r>
            <a:r>
              <a:rPr lang="de-CH" sz="2000" dirty="0" err="1"/>
              <a:t>list</a:t>
            </a:r>
            <a:endParaRPr lang="de-CH" sz="2000" dirty="0"/>
          </a:p>
          <a:p>
            <a:pPr lvl="1"/>
            <a:r>
              <a:rPr lang="en-US" sz="2000" dirty="0"/>
              <a:t>The </a:t>
            </a:r>
            <a:r>
              <a:rPr lang="en-US" sz="2000" b="1" dirty="0"/>
              <a:t>reference list </a:t>
            </a:r>
            <a:r>
              <a:rPr lang="en-US" sz="2000" dirty="0"/>
              <a:t>at the end of your work looks nearly the same</a:t>
            </a:r>
          </a:p>
          <a:p>
            <a:pPr lvl="1"/>
            <a:r>
              <a:rPr lang="en-US" sz="2000" dirty="0"/>
              <a:t>Example:</a:t>
            </a:r>
          </a:p>
          <a:p>
            <a:pPr marL="984250" lvl="1" indent="0">
              <a:buNone/>
            </a:pPr>
            <a:r>
              <a:rPr lang="en-US" sz="2000" dirty="0">
                <a:solidFill>
                  <a:schemeClr val="tx2"/>
                </a:solidFill>
              </a:rPr>
              <a:t>Redman, P. </a:t>
            </a:r>
            <a:r>
              <a:rPr lang="en-US" sz="2000" dirty="0">
                <a:solidFill>
                  <a:srgbClr val="FF0000"/>
                </a:solidFill>
              </a:rPr>
              <a:t>(2006). </a:t>
            </a:r>
            <a:r>
              <a:rPr lang="en-US" sz="2000" i="1" dirty="0">
                <a:solidFill>
                  <a:schemeClr val="tx2"/>
                </a:solidFill>
              </a:rPr>
              <a:t>Good essay writing: a social sciences guide</a:t>
            </a:r>
            <a:r>
              <a:rPr lang="en-US" sz="2000" dirty="0">
                <a:solidFill>
                  <a:schemeClr val="tx2"/>
                </a:solidFill>
              </a:rPr>
              <a:t>. 3rd ed. London: Open University in assoc. with Sage.</a:t>
            </a:r>
            <a:endParaRPr lang="de-CH" sz="2000" dirty="0">
              <a:solidFill>
                <a:schemeClr val="tx2"/>
              </a:solidFill>
            </a:endParaRPr>
          </a:p>
        </p:txBody>
      </p:sp>
      <p:sp>
        <p:nvSpPr>
          <p:cNvPr id="4" name="Fußzeilenplatzhalter 3"/>
          <p:cNvSpPr>
            <a:spLocks noGrp="1"/>
          </p:cNvSpPr>
          <p:nvPr>
            <p:ph type="ftr" sz="quarter" idx="12"/>
          </p:nvPr>
        </p:nvSpPr>
        <p:spPr/>
        <p:txBody>
          <a:bodyPr/>
          <a:lstStyle/>
          <a:p>
            <a:pPr>
              <a:defRPr/>
            </a:pPr>
            <a:r>
              <a:rPr lang="de-CH"/>
              <a:t>Writing the Thesis</a:t>
            </a:r>
          </a:p>
        </p:txBody>
      </p:sp>
      <p:sp>
        <p:nvSpPr>
          <p:cNvPr id="2" name="Titel 1"/>
          <p:cNvSpPr>
            <a:spLocks noGrp="1"/>
          </p:cNvSpPr>
          <p:nvPr>
            <p:ph type="title"/>
          </p:nvPr>
        </p:nvSpPr>
        <p:spPr/>
        <p:txBody>
          <a:bodyPr/>
          <a:lstStyle/>
          <a:p>
            <a:r>
              <a:rPr lang="de-CH" dirty="0"/>
              <a:t>APA System</a:t>
            </a:r>
          </a:p>
        </p:txBody>
      </p:sp>
      <p:sp>
        <p:nvSpPr>
          <p:cNvPr id="6" name="Slide Number Placeholder 5">
            <a:extLst>
              <a:ext uri="{FF2B5EF4-FFF2-40B4-BE49-F238E27FC236}">
                <a16:creationId xmlns:a16="http://schemas.microsoft.com/office/drawing/2014/main" id="{EAFB4CC8-1F7D-41E8-9D8F-4E8EF3CBF378}"/>
              </a:ext>
            </a:extLst>
          </p:cNvPr>
          <p:cNvSpPr>
            <a:spLocks noGrp="1"/>
          </p:cNvSpPr>
          <p:nvPr>
            <p:ph type="sldNum" sz="quarter" idx="11"/>
          </p:nvPr>
        </p:nvSpPr>
        <p:spPr/>
        <p:txBody>
          <a:bodyPr/>
          <a:lstStyle/>
          <a:p>
            <a:pPr>
              <a:defRPr/>
            </a:pPr>
            <a:fld id="{76814F6B-5CA2-4108-9209-AAAC5359EABA}" type="slidenum">
              <a:rPr lang="de-CH" smtClean="0"/>
              <a:pPr>
                <a:defRPr/>
              </a:pPr>
              <a:t>7</a:t>
            </a:fld>
            <a:endParaRPr lang="de-CH"/>
          </a:p>
        </p:txBody>
      </p:sp>
    </p:spTree>
    <p:extLst>
      <p:ext uri="{BB962C8B-B14F-4D97-AF65-F5344CB8AC3E}">
        <p14:creationId xmlns:p14="http://schemas.microsoft.com/office/powerpoint/2010/main" val="273968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91E2057-DFE7-4C9F-BE16-58AEADE094F7}"/>
              </a:ext>
            </a:extLst>
          </p:cNvPr>
          <p:cNvSpPr>
            <a:spLocks noGrp="1"/>
          </p:cNvSpPr>
          <p:nvPr>
            <p:ph type="ftr" sz="quarter" idx="10"/>
          </p:nvPr>
        </p:nvSpPr>
        <p:spPr/>
        <p:txBody>
          <a:bodyPr/>
          <a:lstStyle/>
          <a:p>
            <a:pPr>
              <a:defRPr/>
            </a:pPr>
            <a:r>
              <a:rPr lang="de-CH"/>
              <a:t>Writing the Thesis</a:t>
            </a:r>
          </a:p>
        </p:txBody>
      </p:sp>
      <p:pic>
        <p:nvPicPr>
          <p:cNvPr id="6" name="Picture 5">
            <a:extLst>
              <a:ext uri="{FF2B5EF4-FFF2-40B4-BE49-F238E27FC236}">
                <a16:creationId xmlns:a16="http://schemas.microsoft.com/office/drawing/2014/main" id="{320F1206-BD80-4002-B6AD-470A1C29F1CA}"/>
              </a:ext>
            </a:extLst>
          </p:cNvPr>
          <p:cNvPicPr>
            <a:picLocks noChangeAspect="1"/>
          </p:cNvPicPr>
          <p:nvPr/>
        </p:nvPicPr>
        <p:blipFill>
          <a:blip r:embed="rId2"/>
          <a:stretch>
            <a:fillRect/>
          </a:stretch>
        </p:blipFill>
        <p:spPr>
          <a:xfrm>
            <a:off x="651300" y="110919"/>
            <a:ext cx="8924176" cy="6373225"/>
          </a:xfrm>
          <a:prstGeom prst="rect">
            <a:avLst/>
          </a:prstGeom>
        </p:spPr>
      </p:pic>
      <p:sp>
        <p:nvSpPr>
          <p:cNvPr id="7" name="Rectangle 6">
            <a:extLst>
              <a:ext uri="{FF2B5EF4-FFF2-40B4-BE49-F238E27FC236}">
                <a16:creationId xmlns:a16="http://schemas.microsoft.com/office/drawing/2014/main" id="{7C3FAC33-B810-4C83-A438-48A7BD53B469}"/>
              </a:ext>
            </a:extLst>
          </p:cNvPr>
          <p:cNvSpPr/>
          <p:nvPr/>
        </p:nvSpPr>
        <p:spPr>
          <a:xfrm>
            <a:off x="4859215" y="6429694"/>
            <a:ext cx="4953000" cy="276999"/>
          </a:xfrm>
          <a:prstGeom prst="rect">
            <a:avLst/>
          </a:prstGeom>
        </p:spPr>
        <p:txBody>
          <a:bodyPr>
            <a:spAutoFit/>
          </a:bodyPr>
          <a:lstStyle/>
          <a:p>
            <a:r>
              <a:rPr lang="de-CH" sz="1200" dirty="0">
                <a:hlinkClick r:id="rId3"/>
              </a:rPr>
              <a:t>https://library.aru.ac.uk/referencing/files/QuickHarvardGuide2019.pdf</a:t>
            </a:r>
            <a:endParaRPr lang="en-150" sz="1200" dirty="0"/>
          </a:p>
        </p:txBody>
      </p:sp>
      <p:sp>
        <p:nvSpPr>
          <p:cNvPr id="2" name="Slide Number Placeholder 1">
            <a:extLst>
              <a:ext uri="{FF2B5EF4-FFF2-40B4-BE49-F238E27FC236}">
                <a16:creationId xmlns:a16="http://schemas.microsoft.com/office/drawing/2014/main" id="{11714B5D-C110-4022-90CE-887DCF77A43A}"/>
              </a:ext>
            </a:extLst>
          </p:cNvPr>
          <p:cNvSpPr>
            <a:spLocks noGrp="1"/>
          </p:cNvSpPr>
          <p:nvPr>
            <p:ph type="sldNum" sz="quarter" idx="11"/>
          </p:nvPr>
        </p:nvSpPr>
        <p:spPr/>
        <p:txBody>
          <a:bodyPr/>
          <a:lstStyle/>
          <a:p>
            <a:pPr>
              <a:defRPr/>
            </a:pPr>
            <a:fld id="{FDDC2185-B713-4802-B558-714FAA49A01E}" type="slidenum">
              <a:rPr lang="de-CH" smtClean="0"/>
              <a:pPr>
                <a:defRPr/>
              </a:pPr>
              <a:t>8</a:t>
            </a:fld>
            <a:endParaRPr lang="de-CH"/>
          </a:p>
        </p:txBody>
      </p:sp>
    </p:spTree>
    <p:extLst>
      <p:ext uri="{BB962C8B-B14F-4D97-AF65-F5344CB8AC3E}">
        <p14:creationId xmlns:p14="http://schemas.microsoft.com/office/powerpoint/2010/main" val="3134807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2F53CC8-A11F-4844-B6CB-1E114534B8F1}"/>
              </a:ext>
            </a:extLst>
          </p:cNvPr>
          <p:cNvSpPr>
            <a:spLocks noGrp="1"/>
          </p:cNvSpPr>
          <p:nvPr>
            <p:ph type="ftr" sz="quarter" idx="10"/>
          </p:nvPr>
        </p:nvSpPr>
        <p:spPr/>
        <p:txBody>
          <a:bodyPr/>
          <a:lstStyle/>
          <a:p>
            <a:pPr>
              <a:defRPr/>
            </a:pPr>
            <a:r>
              <a:rPr lang="de-CH"/>
              <a:t>Writing the Thesis</a:t>
            </a:r>
          </a:p>
        </p:txBody>
      </p:sp>
      <p:pic>
        <p:nvPicPr>
          <p:cNvPr id="4" name="Picture 3">
            <a:extLst>
              <a:ext uri="{FF2B5EF4-FFF2-40B4-BE49-F238E27FC236}">
                <a16:creationId xmlns:a16="http://schemas.microsoft.com/office/drawing/2014/main" id="{D0929D31-9B35-4346-9C16-B7898203BA53}"/>
              </a:ext>
            </a:extLst>
          </p:cNvPr>
          <p:cNvPicPr>
            <a:picLocks noChangeAspect="1"/>
          </p:cNvPicPr>
          <p:nvPr/>
        </p:nvPicPr>
        <p:blipFill>
          <a:blip r:embed="rId2"/>
          <a:stretch>
            <a:fillRect/>
          </a:stretch>
        </p:blipFill>
        <p:spPr>
          <a:xfrm>
            <a:off x="693548" y="87923"/>
            <a:ext cx="8923243" cy="6392008"/>
          </a:xfrm>
          <a:prstGeom prst="rect">
            <a:avLst/>
          </a:prstGeom>
        </p:spPr>
      </p:pic>
      <p:sp>
        <p:nvSpPr>
          <p:cNvPr id="5" name="Rectangle 4">
            <a:extLst>
              <a:ext uri="{FF2B5EF4-FFF2-40B4-BE49-F238E27FC236}">
                <a16:creationId xmlns:a16="http://schemas.microsoft.com/office/drawing/2014/main" id="{D3E95E1F-E8B6-474A-BEEB-237D66EDE971}"/>
              </a:ext>
            </a:extLst>
          </p:cNvPr>
          <p:cNvSpPr/>
          <p:nvPr/>
        </p:nvSpPr>
        <p:spPr>
          <a:xfrm>
            <a:off x="4859215" y="6429694"/>
            <a:ext cx="4953000" cy="276999"/>
          </a:xfrm>
          <a:prstGeom prst="rect">
            <a:avLst/>
          </a:prstGeom>
        </p:spPr>
        <p:txBody>
          <a:bodyPr>
            <a:spAutoFit/>
          </a:bodyPr>
          <a:lstStyle/>
          <a:p>
            <a:r>
              <a:rPr lang="de-CH" sz="1200" dirty="0">
                <a:hlinkClick r:id="rId3"/>
              </a:rPr>
              <a:t>https://library.aru.ac.uk/referencing/files/QuickHarvardGuide2019.pdf</a:t>
            </a:r>
            <a:endParaRPr lang="en-150" sz="1200" dirty="0"/>
          </a:p>
        </p:txBody>
      </p:sp>
      <p:sp>
        <p:nvSpPr>
          <p:cNvPr id="6" name="Slide Number Placeholder 5">
            <a:extLst>
              <a:ext uri="{FF2B5EF4-FFF2-40B4-BE49-F238E27FC236}">
                <a16:creationId xmlns:a16="http://schemas.microsoft.com/office/drawing/2014/main" id="{C440A053-C688-4B43-AA7C-D8E2DCC3ADAF}"/>
              </a:ext>
            </a:extLst>
          </p:cNvPr>
          <p:cNvSpPr>
            <a:spLocks noGrp="1"/>
          </p:cNvSpPr>
          <p:nvPr>
            <p:ph type="sldNum" sz="quarter" idx="11"/>
          </p:nvPr>
        </p:nvSpPr>
        <p:spPr/>
        <p:txBody>
          <a:bodyPr/>
          <a:lstStyle/>
          <a:p>
            <a:pPr>
              <a:defRPr/>
            </a:pPr>
            <a:fld id="{FDDC2185-B713-4802-B558-714FAA49A01E}" type="slidenum">
              <a:rPr lang="de-CH" smtClean="0"/>
              <a:pPr>
                <a:defRPr/>
              </a:pPr>
              <a:t>9</a:t>
            </a:fld>
            <a:endParaRPr lang="de-CH"/>
          </a:p>
        </p:txBody>
      </p:sp>
    </p:spTree>
    <p:extLst>
      <p:ext uri="{BB962C8B-B14F-4D97-AF65-F5344CB8AC3E}">
        <p14:creationId xmlns:p14="http://schemas.microsoft.com/office/powerpoint/2010/main" val="1837310984"/>
      </p:ext>
    </p:extLst>
  </p:cSld>
  <p:clrMapOvr>
    <a:masterClrMapping/>
  </p:clrMapOvr>
</p:sld>
</file>

<file path=ppt/theme/theme1.xml><?xml version="1.0" encoding="utf-8"?>
<a:theme xmlns:a="http://schemas.openxmlformats.org/drawingml/2006/main" name="FHNW_Knut_2015">
  <a:themeElements>
    <a:clrScheme name="FHNW Knut white">
      <a:dk1>
        <a:srgbClr val="000000"/>
      </a:dk1>
      <a:lt1>
        <a:srgbClr val="FFFFFF"/>
      </a:lt1>
      <a:dk2>
        <a:srgbClr val="003F87"/>
      </a:dk2>
      <a:lt2>
        <a:srgbClr val="FFFF99"/>
      </a:lt2>
      <a:accent1>
        <a:srgbClr val="4F81BD"/>
      </a:accent1>
      <a:accent2>
        <a:srgbClr val="990000"/>
      </a:accent2>
      <a:accent3>
        <a:srgbClr val="C0C0C0"/>
      </a:accent3>
      <a:accent4>
        <a:srgbClr val="FF8C32"/>
      </a:accent4>
      <a:accent5>
        <a:srgbClr val="FFFF99"/>
      </a:accent5>
      <a:accent6>
        <a:srgbClr val="023F87"/>
      </a:accent6>
      <a:hlink>
        <a:srgbClr val="286EFF"/>
      </a:hlink>
      <a:folHlink>
        <a:srgbClr val="3778FF"/>
      </a:folHlink>
    </a:clrScheme>
    <a:fontScheme name="UASNW_IKM2009">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12700">
          <a:solidFill>
            <a:schemeClr val="bg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wrap="square" rtlCol="0">
        <a:spAutoFit/>
      </a:bodyPr>
      <a:lstStyle>
        <a:defPPr>
          <a:defRPr sz="1600" dirty="0" err="1" smtClean="0"/>
        </a:defPPr>
      </a:lstStyle>
    </a:txDef>
  </a:objectDefaults>
  <a:extraClrSchemeLst>
    <a:extraClrScheme>
      <a:clrScheme name="UASNW_IKM2009 1">
        <a:dk1>
          <a:srgbClr val="333333"/>
        </a:dk1>
        <a:lt1>
          <a:srgbClr val="FFFFFF"/>
        </a:lt1>
        <a:dk2>
          <a:srgbClr val="000000"/>
        </a:dk2>
        <a:lt2>
          <a:srgbClr val="969696"/>
        </a:lt2>
        <a:accent1>
          <a:srgbClr val="FFFF99"/>
        </a:accent1>
        <a:accent2>
          <a:srgbClr val="FF6600"/>
        </a:accent2>
        <a:accent3>
          <a:srgbClr val="FFFFFF"/>
        </a:accent3>
        <a:accent4>
          <a:srgbClr val="2A2A2A"/>
        </a:accent4>
        <a:accent5>
          <a:srgbClr val="FFFFCA"/>
        </a:accent5>
        <a:accent6>
          <a:srgbClr val="E75C00"/>
        </a:accent6>
        <a:hlink>
          <a:srgbClr val="FFB95F"/>
        </a:hlink>
        <a:folHlink>
          <a:srgbClr val="FFE19B"/>
        </a:folHlink>
      </a:clrScheme>
      <a:clrMap bg1="lt1" tx1="dk1" bg2="lt2" tx2="dk2" accent1="accent1" accent2="accent2" accent3="accent3" accent4="accent4" accent5="accent5" accent6="accent6" hlink="hlink" folHlink="folHlink"/>
    </a:extraClrScheme>
    <a:extraClrScheme>
      <a:clrScheme name="UASNW_IKM2009 2">
        <a:dk1>
          <a:srgbClr val="333333"/>
        </a:dk1>
        <a:lt1>
          <a:srgbClr val="FFFFFF"/>
        </a:lt1>
        <a:dk2>
          <a:srgbClr val="000000"/>
        </a:dk2>
        <a:lt2>
          <a:srgbClr val="969696"/>
        </a:lt2>
        <a:accent1>
          <a:srgbClr val="C8C8FF"/>
        </a:accent1>
        <a:accent2>
          <a:srgbClr val="000099"/>
        </a:accent2>
        <a:accent3>
          <a:srgbClr val="FFFFFF"/>
        </a:accent3>
        <a:accent4>
          <a:srgbClr val="2A2A2A"/>
        </a:accent4>
        <a:accent5>
          <a:srgbClr val="E0E0FF"/>
        </a:accent5>
        <a:accent6>
          <a:srgbClr val="00008A"/>
        </a:accent6>
        <a:hlink>
          <a:srgbClr val="5A87B4"/>
        </a:hlink>
        <a:folHlink>
          <a:srgbClr val="96B4D2"/>
        </a:folHlink>
      </a:clrScheme>
      <a:clrMap bg1="lt1" tx1="dk1" bg2="lt2" tx2="dk2" accent1="accent1" accent2="accent2" accent3="accent3" accent4="accent4" accent5="accent5" accent6="accent6" hlink="hlink" folHlink="folHlink"/>
    </a:extraClrScheme>
    <a:extraClrScheme>
      <a:clrScheme name="UASNW_IKM2009 3">
        <a:dk1>
          <a:srgbClr val="333333"/>
        </a:dk1>
        <a:lt1>
          <a:srgbClr val="FFFFFF"/>
        </a:lt1>
        <a:dk2>
          <a:srgbClr val="000000"/>
        </a:dk2>
        <a:lt2>
          <a:srgbClr val="969696"/>
        </a:lt2>
        <a:accent1>
          <a:srgbClr val="FFCC66"/>
        </a:accent1>
        <a:accent2>
          <a:srgbClr val="000099"/>
        </a:accent2>
        <a:accent3>
          <a:srgbClr val="FFFFFF"/>
        </a:accent3>
        <a:accent4>
          <a:srgbClr val="2A2A2A"/>
        </a:accent4>
        <a:accent5>
          <a:srgbClr val="FFE2B8"/>
        </a:accent5>
        <a:accent6>
          <a:srgbClr val="00008A"/>
        </a:accent6>
        <a:hlink>
          <a:srgbClr val="5A87B4"/>
        </a:hlink>
        <a:folHlink>
          <a:srgbClr val="96B4D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UNICAM_Knut.potx" id="{26AE8D94-9E5F-4833-A65A-F891390F8B55}" vid="{FB6CED6E-2F7E-42F8-9B96-4DC9A6B2B12B}"/>
    </a:ext>
  </a:ext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UNICAM_Knut</Template>
  <TotalTime>0</TotalTime>
  <Words>3499</Words>
  <Application>Microsoft Office PowerPoint</Application>
  <PresentationFormat>A4 Paper (210x297 mm)</PresentationFormat>
  <Paragraphs>328</Paragraphs>
  <Slides>38</Slides>
  <Notes>0</Notes>
  <HiddenSlides>14</HiddenSlides>
  <MMClips>2</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3" baseType="lpstr">
      <vt:lpstr>Arial</vt:lpstr>
      <vt:lpstr>Tahoma</vt:lpstr>
      <vt:lpstr>Times New Roman</vt:lpstr>
      <vt:lpstr>FHNW_Knut_2015</vt:lpstr>
      <vt:lpstr>Clip</vt:lpstr>
      <vt:lpstr>3.3 Referencing Literature</vt:lpstr>
      <vt:lpstr>Mike Webb about Referencing</vt:lpstr>
      <vt:lpstr>PowerPoint Presentation</vt:lpstr>
      <vt:lpstr>Mike Webb about Referencing Part 2: Details about the Reference List</vt:lpstr>
      <vt:lpstr>Citation Systems</vt:lpstr>
      <vt:lpstr>Harvard Referencing </vt:lpstr>
      <vt:lpstr>APA System</vt:lpstr>
      <vt:lpstr>PowerPoint Presentation</vt:lpstr>
      <vt:lpstr>PowerPoint Presentation</vt:lpstr>
      <vt:lpstr>In-text Referencing</vt:lpstr>
      <vt:lpstr>Harvard System</vt:lpstr>
      <vt:lpstr>Harvard Style: References in the Text </vt:lpstr>
      <vt:lpstr>Examples of In-text Citations (1)</vt:lpstr>
      <vt:lpstr>Examples of Intext Citations (2)</vt:lpstr>
      <vt:lpstr>Examples of Intext Citations (1)</vt:lpstr>
      <vt:lpstr>Sources over one or several paragraphs</vt:lpstr>
      <vt:lpstr>Direct Quotation</vt:lpstr>
      <vt:lpstr>Reference list - Bibliography</vt:lpstr>
      <vt:lpstr>Reference List</vt:lpstr>
      <vt:lpstr>PowerPoint Presentation</vt:lpstr>
      <vt:lpstr>Reference Managers guide in adding the necessary Bibliographic data</vt:lpstr>
      <vt:lpstr>URLs</vt:lpstr>
      <vt:lpstr>Compiling a Reference List (1)</vt:lpstr>
      <vt:lpstr>Compiling a Reference List (2)</vt:lpstr>
      <vt:lpstr>Compiling a Reference List (3)</vt:lpstr>
      <vt:lpstr>Compiling a Reference List (4)</vt:lpstr>
      <vt:lpstr>Exercises</vt:lpstr>
      <vt:lpstr>Finding literature – when to stop?</vt:lpstr>
      <vt:lpstr>Assignment– Mendeley </vt:lpstr>
      <vt:lpstr>Finding literature - exercise</vt:lpstr>
      <vt:lpstr>Quality Literature</vt:lpstr>
      <vt:lpstr>Finding literature – Introductory Material</vt:lpstr>
      <vt:lpstr>Skimming</vt:lpstr>
      <vt:lpstr>Writing the Literature Review</vt:lpstr>
      <vt:lpstr>Summarising literature</vt:lpstr>
      <vt:lpstr>Example: summarising literature</vt:lpstr>
      <vt:lpstr>The Credentials</vt:lpstr>
      <vt:lpstr>Three Stages of Effective Literature Review Process</vt:lpstr>
    </vt:vector>
  </TitlesOfParts>
  <Company>Fachhochschule Nordwestschweiz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Methodology</dc:title>
  <dc:creator>Hinkelmann Knut</dc:creator>
  <cp:lastModifiedBy>Knut Hinkelmann</cp:lastModifiedBy>
  <cp:revision>134</cp:revision>
  <cp:lastPrinted>2014-05-12T22:02:17Z</cp:lastPrinted>
  <dcterms:created xsi:type="dcterms:W3CDTF">2014-05-10T08:04:57Z</dcterms:created>
  <dcterms:modified xsi:type="dcterms:W3CDTF">2022-03-18T12:35:16Z</dcterms:modified>
</cp:coreProperties>
</file>