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56"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7" r:id="rId24"/>
    <p:sldId id="368" r:id="rId25"/>
    <p:sldId id="369" r:id="rId26"/>
    <p:sldId id="370" r:id="rId27"/>
    <p:sldId id="371" r:id="rId28"/>
    <p:sldId id="375"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374"/>
  </p:normalViewPr>
  <p:slideViewPr>
    <p:cSldViewPr snapToGrid="0" snapToObjects="1">
      <p:cViewPr varScale="1">
        <p:scale>
          <a:sx n="104" d="100"/>
          <a:sy n="104" d="100"/>
        </p:scale>
        <p:origin x="232"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D794C-B9FB-5446-8645-4854470265EC}" type="datetimeFigureOut">
              <a:rPr lang="en-US" smtClean="0"/>
              <a:t>9/29/21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59869-79BE-6541-B688-BFDA4304053A}" type="slidenum">
              <a:rPr lang="en-US" smtClean="0"/>
              <a:t>‹N›</a:t>
            </a:fld>
            <a:endParaRPr lang="en-US"/>
          </a:p>
        </p:txBody>
      </p:sp>
    </p:spTree>
    <p:extLst>
      <p:ext uri="{BB962C8B-B14F-4D97-AF65-F5344CB8AC3E}">
        <p14:creationId xmlns:p14="http://schemas.microsoft.com/office/powerpoint/2010/main" val="295766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2</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171243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C6C8DE93-8C39-43CB-8506-4DC1D16A6A41}" type="slidenum">
              <a:rPr lang="en-AU" altLang="en-US" sz="1300" b="0">
                <a:solidFill>
                  <a:srgbClr val="000000"/>
                </a:solidFill>
              </a:rPr>
              <a:pPr eaLnBrk="1" hangingPunct="1"/>
              <a:t>25</a:t>
            </a:fld>
            <a:endParaRPr lang="en-AU" altLang="en-US" sz="1300" b="0">
              <a:solidFill>
                <a:srgbClr val="000000"/>
              </a:solidFill>
            </a:endParaRPr>
          </a:p>
        </p:txBody>
      </p:sp>
    </p:spTree>
    <p:extLst>
      <p:ext uri="{BB962C8B-B14F-4D97-AF65-F5344CB8AC3E}">
        <p14:creationId xmlns:p14="http://schemas.microsoft.com/office/powerpoint/2010/main" val="350993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1pPr>
            <a:lvl2pPr marL="717730" indent="-27605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2pPr>
            <a:lvl3pPr marL="1104200" indent="-22084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3pPr>
            <a:lvl4pPr marL="1545880" indent="-22084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4pPr>
            <a:lvl5pPr marL="1987560" indent="-22084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5pPr>
            <a:lvl6pPr marL="2429240" indent="-220840" defTabSz="434012" eaLnBrk="0" fontAlgn="base" hangingPunct="0">
              <a:spcBef>
                <a:spcPct val="0"/>
              </a:spcBef>
              <a:spcAft>
                <a:spcPct val="0"/>
              </a:spcAft>
              <a:buClr>
                <a:srgbClr val="000000"/>
              </a:buClr>
              <a:buSzPct val="100000"/>
              <a:buFont typeface="Times New Roman" pitchFamily="18" charset="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6pPr>
            <a:lvl7pPr marL="2870920" indent="-220840" defTabSz="434012" eaLnBrk="0" fontAlgn="base" hangingPunct="0">
              <a:spcBef>
                <a:spcPct val="0"/>
              </a:spcBef>
              <a:spcAft>
                <a:spcPct val="0"/>
              </a:spcAft>
              <a:buClr>
                <a:srgbClr val="000000"/>
              </a:buClr>
              <a:buSzPct val="100000"/>
              <a:buFont typeface="Times New Roman" pitchFamily="18" charset="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7pPr>
            <a:lvl8pPr marL="3312600" indent="-220840" defTabSz="434012" eaLnBrk="0" fontAlgn="base" hangingPunct="0">
              <a:spcBef>
                <a:spcPct val="0"/>
              </a:spcBef>
              <a:spcAft>
                <a:spcPct val="0"/>
              </a:spcAft>
              <a:buClr>
                <a:srgbClr val="000000"/>
              </a:buClr>
              <a:buSzPct val="100000"/>
              <a:buFont typeface="Times New Roman" pitchFamily="18" charset="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8pPr>
            <a:lvl9pPr marL="3754280" indent="-220840" defTabSz="434012" eaLnBrk="0" fontAlgn="base" hangingPunct="0">
              <a:spcBef>
                <a:spcPct val="0"/>
              </a:spcBef>
              <a:spcAft>
                <a:spcPct val="0"/>
              </a:spcAft>
              <a:buClr>
                <a:srgbClr val="000000"/>
              </a:buClr>
              <a:buSzPct val="100000"/>
              <a:buFont typeface="Times New Roman" pitchFamily="18" charset="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9pPr>
          </a:lstStyle>
          <a:p>
            <a:pPr>
              <a:buFont typeface="Verdana" pitchFamily="34" charset="0"/>
              <a:buNone/>
            </a:pPr>
            <a:fld id="{EC08F118-E28C-4901-A7B9-D8FE08744A6A}" type="slidenum">
              <a:rPr lang="en-AU" sz="1300">
                <a:solidFill>
                  <a:srgbClr val="000000"/>
                </a:solidFill>
                <a:latin typeface="Verdana" pitchFamily="34" charset="0"/>
              </a:rPr>
              <a:pPr>
                <a:buFont typeface="Verdana" pitchFamily="34" charset="0"/>
                <a:buNone/>
              </a:pPr>
              <a:t>26</a:t>
            </a:fld>
            <a:endParaRPr lang="en-AU" sz="1300" dirty="0">
              <a:solidFill>
                <a:srgbClr val="000000"/>
              </a:solidFill>
              <a:latin typeface="Verdana" pitchFamily="34" charset="0"/>
            </a:endParaRPr>
          </a:p>
        </p:txBody>
      </p:sp>
      <p:sp>
        <p:nvSpPr>
          <p:cNvPr id="57347" name="Rectangle 2"/>
          <p:cNvSpPr>
            <a:spLocks noGrp="1" noRot="1" noChangeAspect="1" noChangeArrowheads="1" noTextEdit="1"/>
          </p:cNvSpPr>
          <p:nvPr>
            <p:ph type="sldImg"/>
          </p:nvPr>
        </p:nvSpPr>
        <p:spPr>
          <a:xfrm>
            <a:off x="92075" y="744538"/>
            <a:ext cx="6610350" cy="3719512"/>
          </a:xfrm>
          <a:prstGeom prst="rect">
            <a:avLst/>
          </a:prstGeom>
          <a:ln/>
        </p:spPr>
      </p:sp>
      <p:sp>
        <p:nvSpPr>
          <p:cNvPr id="57348" name="Rectangle 3"/>
          <p:cNvSpPr>
            <a:spLocks noGrp="1" noChangeArrowheads="1"/>
          </p:cNvSpPr>
          <p:nvPr>
            <p:ph type="body" idx="1"/>
          </p:nvPr>
        </p:nvSpPr>
        <p:spPr>
          <a:xfrm>
            <a:off x="680721" y="4721673"/>
            <a:ext cx="5445760" cy="447205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59" tIns="45779" rIns="91559" bIns="45779"/>
          <a:lstStyle/>
          <a:p>
            <a:endParaRPr lang="en-AU"/>
          </a:p>
        </p:txBody>
      </p:sp>
    </p:spTree>
    <p:extLst>
      <p:ext uri="{BB962C8B-B14F-4D97-AF65-F5344CB8AC3E}">
        <p14:creationId xmlns:p14="http://schemas.microsoft.com/office/powerpoint/2010/main" val="79828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14781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311991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356662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396778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173446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13</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18796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t>22</a:t>
            </a:fld>
            <a:endParaRPr lang="en-AU"/>
          </a:p>
        </p:txBody>
      </p:sp>
    </p:spTree>
    <p:extLst>
      <p:ext uri="{BB962C8B-B14F-4D97-AF65-F5344CB8AC3E}">
        <p14:creationId xmlns:p14="http://schemas.microsoft.com/office/powerpoint/2010/main" val="160322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24</a:t>
            </a:fld>
            <a:endParaRPr lang="en-AU">
              <a:solidFill>
                <a:prstClr val="black"/>
              </a:solidFill>
            </a:endParaRPr>
          </a:p>
        </p:txBody>
      </p:sp>
    </p:spTree>
    <p:extLst>
      <p:ext uri="{BB962C8B-B14F-4D97-AF65-F5344CB8AC3E}">
        <p14:creationId xmlns:p14="http://schemas.microsoft.com/office/powerpoint/2010/main" val="175515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44658" y="1122363"/>
            <a:ext cx="7223342" cy="2387600"/>
          </a:xfrm>
        </p:spPr>
        <p:txBody>
          <a:bodyPr anchor="b"/>
          <a:lstStyle>
            <a:lvl1pPr algn="ctr">
              <a:defRPr sz="6000"/>
            </a:lvl1pPr>
          </a:lstStyle>
          <a:p>
            <a:r>
              <a:rPr lang="it-IT"/>
              <a:t>Click to edit Master title style</a:t>
            </a:r>
            <a:endParaRPr lang="en-US"/>
          </a:p>
        </p:txBody>
      </p:sp>
      <p:sp>
        <p:nvSpPr>
          <p:cNvPr id="3" name="Subtitle 2"/>
          <p:cNvSpPr>
            <a:spLocks noGrp="1"/>
          </p:cNvSpPr>
          <p:nvPr>
            <p:ph type="subTitle" idx="1"/>
          </p:nvPr>
        </p:nvSpPr>
        <p:spPr>
          <a:xfrm>
            <a:off x="3444658" y="3602038"/>
            <a:ext cx="72233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Click to </a:t>
            </a:r>
            <a:r>
              <a:rPr lang="it-IT" dirty="0" err="1"/>
              <a:t>edit</a:t>
            </a:r>
            <a:r>
              <a:rPr lang="it-IT" dirty="0"/>
              <a:t> Master </a:t>
            </a:r>
            <a:r>
              <a:rPr lang="it-IT" dirty="0" err="1"/>
              <a:t>subtitle</a:t>
            </a:r>
            <a:r>
              <a:rPr lang="it-IT" dirty="0"/>
              <a:t> style</a:t>
            </a:r>
            <a:endParaRPr lang="en-US" dirty="0"/>
          </a:p>
        </p:txBody>
      </p:sp>
      <p:sp>
        <p:nvSpPr>
          <p:cNvPr id="4" name="Date Placeholder 3"/>
          <p:cNvSpPr>
            <a:spLocks noGrp="1"/>
          </p:cNvSpPr>
          <p:nvPr>
            <p:ph type="dt" sz="half" idx="10"/>
          </p:nvPr>
        </p:nvSpPr>
        <p:spPr/>
        <p:txBody>
          <a:bodyPr/>
          <a:lstStyle/>
          <a:p>
            <a:fld id="{ED460CFB-7C48-434E-8927-8060777B773A}" type="datetime1">
              <a:rPr lang="it-IT" smtClean="0"/>
              <a:t>29/09/21</a:t>
            </a:fld>
            <a:endParaRPr lang="en-US"/>
          </a:p>
        </p:txBody>
      </p:sp>
      <p:sp>
        <p:nvSpPr>
          <p:cNvPr id="5" name="Footer Placeholder 4"/>
          <p:cNvSpPr>
            <a:spLocks noGrp="1"/>
          </p:cNvSpPr>
          <p:nvPr>
            <p:ph type="ftr" sz="quarter" idx="11"/>
          </p:nvPr>
        </p:nvSpPr>
        <p:spPr/>
        <p:txBody>
          <a:bodyPr/>
          <a:lstStyle/>
          <a:p>
            <a:r>
              <a:rPr lang="en-US"/>
              <a:t>Enterprise and Business Process Modelling</a:t>
            </a:r>
          </a:p>
        </p:txBody>
      </p:sp>
      <p:sp>
        <p:nvSpPr>
          <p:cNvPr id="6" name="Slide Number Placeholder 5"/>
          <p:cNvSpPr>
            <a:spLocks noGrp="1"/>
          </p:cNvSpPr>
          <p:nvPr>
            <p:ph type="sldNum" sz="quarter" idx="12"/>
          </p:nvPr>
        </p:nvSpPr>
        <p:spPr/>
        <p:txBody>
          <a:bodyPr/>
          <a:lstStyle/>
          <a:p>
            <a:fld id="{4927B94F-E767-414E-9D88-9ED62DF7F377}" type="slidenum">
              <a:rPr lang="en-US" smtClean="0"/>
              <a:t>‹N›</a:t>
            </a:fld>
            <a:endParaRPr lang="en-US" dirty="0"/>
          </a:p>
        </p:txBody>
      </p:sp>
      <p:sp>
        <p:nvSpPr>
          <p:cNvPr id="7" name="Rectangle 6"/>
          <p:cNvSpPr/>
          <p:nvPr userDrawn="1"/>
        </p:nvSpPr>
        <p:spPr>
          <a:xfrm>
            <a:off x="0" y="-45437"/>
            <a:ext cx="12192000" cy="5547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82550" y="1924366"/>
            <a:ext cx="2063413" cy="2547425"/>
          </a:xfrm>
          <a:prstGeom prst="rect">
            <a:avLst/>
          </a:prstGeom>
        </p:spPr>
      </p:pic>
    </p:spTree>
    <p:extLst>
      <p:ext uri="{BB962C8B-B14F-4D97-AF65-F5344CB8AC3E}">
        <p14:creationId xmlns:p14="http://schemas.microsoft.com/office/powerpoint/2010/main" val="42673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63540B4B-E5C7-1A48-B2BF-079BA17A272C}" type="datetime1">
              <a:rPr lang="it-IT" smtClean="0"/>
              <a:t>29/09/21</a:t>
            </a:fld>
            <a:endParaRPr lang="en-US"/>
          </a:p>
        </p:txBody>
      </p:sp>
      <p:sp>
        <p:nvSpPr>
          <p:cNvPr id="5" name="Footer Placeholder 4"/>
          <p:cNvSpPr>
            <a:spLocks noGrp="1"/>
          </p:cNvSpPr>
          <p:nvPr>
            <p:ph type="ftr" sz="quarter" idx="11"/>
          </p:nvPr>
        </p:nvSpPr>
        <p:spPr/>
        <p:txBody>
          <a:bodyPr/>
          <a:lstStyle/>
          <a:p>
            <a:r>
              <a:rPr lang="en-US"/>
              <a:t>Enterprise and Business Process Modelling</a:t>
            </a:r>
          </a:p>
        </p:txBody>
      </p:sp>
      <p:sp>
        <p:nvSpPr>
          <p:cNvPr id="6" name="Slide Number Placeholder 5"/>
          <p:cNvSpPr>
            <a:spLocks noGrp="1"/>
          </p:cNvSpPr>
          <p:nvPr>
            <p:ph type="sldNum" sz="quarter" idx="12"/>
          </p:nvPr>
        </p:nvSpPr>
        <p:spPr/>
        <p:txBody>
          <a:bodyPr/>
          <a:lstStyle/>
          <a:p>
            <a:fld id="{4927B94F-E767-414E-9D88-9ED62DF7F377}" type="slidenum">
              <a:rPr lang="en-US" smtClean="0"/>
              <a:t>‹N›</a:t>
            </a:fld>
            <a:endParaRPr lang="en-US"/>
          </a:p>
        </p:txBody>
      </p:sp>
    </p:spTree>
    <p:extLst>
      <p:ext uri="{BB962C8B-B14F-4D97-AF65-F5344CB8AC3E}">
        <p14:creationId xmlns:p14="http://schemas.microsoft.com/office/powerpoint/2010/main" val="84167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F680CBB0-9A2E-E446-A8DC-E581A98CCAFF}" type="datetime1">
              <a:rPr lang="it-IT" smtClean="0"/>
              <a:t>29/09/21</a:t>
            </a:fld>
            <a:endParaRPr lang="en-US"/>
          </a:p>
        </p:txBody>
      </p:sp>
      <p:sp>
        <p:nvSpPr>
          <p:cNvPr id="5" name="Footer Placeholder 4"/>
          <p:cNvSpPr>
            <a:spLocks noGrp="1"/>
          </p:cNvSpPr>
          <p:nvPr>
            <p:ph type="ftr" sz="quarter" idx="11"/>
          </p:nvPr>
        </p:nvSpPr>
        <p:spPr/>
        <p:txBody>
          <a:bodyPr/>
          <a:lstStyle/>
          <a:p>
            <a:r>
              <a:rPr lang="en-US"/>
              <a:t>Enterprise and Business Process Modelling</a:t>
            </a:r>
          </a:p>
        </p:txBody>
      </p:sp>
      <p:sp>
        <p:nvSpPr>
          <p:cNvPr id="6" name="Slide Number Placeholder 5"/>
          <p:cNvSpPr>
            <a:spLocks noGrp="1"/>
          </p:cNvSpPr>
          <p:nvPr>
            <p:ph type="sldNum" sz="quarter" idx="12"/>
          </p:nvPr>
        </p:nvSpPr>
        <p:spPr/>
        <p:txBody>
          <a:bodyPr/>
          <a:lstStyle/>
          <a:p>
            <a:fld id="{4927B94F-E767-414E-9D88-9ED62DF7F377}" type="slidenum">
              <a:rPr lang="en-US" smtClean="0"/>
              <a:t>‹N›</a:t>
            </a:fld>
            <a:endParaRPr lang="en-US"/>
          </a:p>
        </p:txBody>
      </p:sp>
    </p:spTree>
    <p:extLst>
      <p:ext uri="{BB962C8B-B14F-4D97-AF65-F5344CB8AC3E}">
        <p14:creationId xmlns:p14="http://schemas.microsoft.com/office/powerpoint/2010/main" val="48428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09132" cy="1325563"/>
          </a:xfrm>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10"/>
          </p:nvPr>
        </p:nvSpPr>
        <p:spPr/>
        <p:txBody>
          <a:bodyPr/>
          <a:lstStyle/>
          <a:p>
            <a:fld id="{42E7FC13-8DCD-F74A-9484-47FB6106530E}" type="datetime1">
              <a:rPr lang="it-IT" smtClean="0"/>
              <a:t>29/09/21</a:t>
            </a:fld>
            <a:endParaRPr lang="en-US"/>
          </a:p>
        </p:txBody>
      </p:sp>
      <p:sp>
        <p:nvSpPr>
          <p:cNvPr id="5" name="Footer Placeholder 4"/>
          <p:cNvSpPr>
            <a:spLocks noGrp="1"/>
          </p:cNvSpPr>
          <p:nvPr>
            <p:ph type="ftr" sz="quarter" idx="11"/>
          </p:nvPr>
        </p:nvSpPr>
        <p:spPr/>
        <p:txBody>
          <a:bodyPr/>
          <a:lstStyle/>
          <a:p>
            <a:r>
              <a:rPr lang="en-US"/>
              <a:t>Enterprise and Business Process Modelling</a:t>
            </a:r>
          </a:p>
        </p:txBody>
      </p:sp>
      <p:sp>
        <p:nvSpPr>
          <p:cNvPr id="6" name="Slide Number Placeholder 5"/>
          <p:cNvSpPr>
            <a:spLocks noGrp="1"/>
          </p:cNvSpPr>
          <p:nvPr>
            <p:ph type="sldNum" sz="quarter" idx="12"/>
          </p:nvPr>
        </p:nvSpPr>
        <p:spPr/>
        <p:txBody>
          <a:bodyPr/>
          <a:lstStyle/>
          <a:p>
            <a:fld id="{4927B94F-E767-414E-9D88-9ED62DF7F377}" type="slidenum">
              <a:rPr lang="en-US" smtClean="0"/>
              <a:t>‹N›</a:t>
            </a:fld>
            <a:endParaRPr lang="en-US"/>
          </a:p>
        </p:txBody>
      </p:sp>
      <p:pic>
        <p:nvPicPr>
          <p:cNvPr id="7" name="Picture 6"/>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13175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3E52A6CD-8889-EE49-93D1-52FAF3DB6D8C}" type="datetime1">
              <a:rPr lang="it-IT" smtClean="0"/>
              <a:t>29/09/21</a:t>
            </a:fld>
            <a:endParaRPr lang="en-US"/>
          </a:p>
        </p:txBody>
      </p:sp>
      <p:sp>
        <p:nvSpPr>
          <p:cNvPr id="5" name="Footer Placeholder 4"/>
          <p:cNvSpPr>
            <a:spLocks noGrp="1"/>
          </p:cNvSpPr>
          <p:nvPr>
            <p:ph type="ftr" sz="quarter" idx="11"/>
          </p:nvPr>
        </p:nvSpPr>
        <p:spPr/>
        <p:txBody>
          <a:bodyPr/>
          <a:lstStyle/>
          <a:p>
            <a:r>
              <a:rPr lang="en-US"/>
              <a:t>Enterprise and Business Process Modelling</a:t>
            </a:r>
          </a:p>
        </p:txBody>
      </p:sp>
      <p:sp>
        <p:nvSpPr>
          <p:cNvPr id="6" name="Slide Number Placeholder 5"/>
          <p:cNvSpPr>
            <a:spLocks noGrp="1"/>
          </p:cNvSpPr>
          <p:nvPr>
            <p:ph type="sldNum" sz="quarter" idx="12"/>
          </p:nvPr>
        </p:nvSpPr>
        <p:spPr/>
        <p:txBody>
          <a:bodyPr/>
          <a:lstStyle/>
          <a:p>
            <a:fld id="{4927B94F-E767-414E-9D88-9ED62DF7F377}" type="slidenum">
              <a:rPr lang="en-US" smtClean="0"/>
              <a:t>‹N›</a:t>
            </a:fld>
            <a:endParaRPr lang="en-US"/>
          </a:p>
        </p:txBody>
      </p:sp>
    </p:spTree>
    <p:extLst>
      <p:ext uri="{BB962C8B-B14F-4D97-AF65-F5344CB8AC3E}">
        <p14:creationId xmlns:p14="http://schemas.microsoft.com/office/powerpoint/2010/main" val="29822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fld id="{E2510A66-3EE7-7A43-AFC5-064D9C1379AA}" type="datetime1">
              <a:rPr lang="it-IT" smtClean="0"/>
              <a:t>29/09/21</a:t>
            </a:fld>
            <a:endParaRPr lang="en-US"/>
          </a:p>
        </p:txBody>
      </p:sp>
      <p:sp>
        <p:nvSpPr>
          <p:cNvPr id="6" name="Footer Placeholder 5"/>
          <p:cNvSpPr>
            <a:spLocks noGrp="1"/>
          </p:cNvSpPr>
          <p:nvPr>
            <p:ph type="ftr" sz="quarter" idx="11"/>
          </p:nvPr>
        </p:nvSpPr>
        <p:spPr/>
        <p:txBody>
          <a:bodyPr/>
          <a:lstStyle/>
          <a:p>
            <a:r>
              <a:rPr lang="en-US"/>
              <a:t>Enterprise and Business Process Modelling</a:t>
            </a:r>
          </a:p>
        </p:txBody>
      </p:sp>
      <p:sp>
        <p:nvSpPr>
          <p:cNvPr id="7" name="Slide Number Placeholder 6"/>
          <p:cNvSpPr>
            <a:spLocks noGrp="1"/>
          </p:cNvSpPr>
          <p:nvPr>
            <p:ph type="sldNum" sz="quarter" idx="12"/>
          </p:nvPr>
        </p:nvSpPr>
        <p:spPr/>
        <p:txBody>
          <a:bodyPr/>
          <a:lstStyle/>
          <a:p>
            <a:fld id="{4927B94F-E767-414E-9D88-9ED62DF7F377}" type="slidenum">
              <a:rPr lang="en-US" smtClean="0"/>
              <a:t>‹N›</a:t>
            </a:fld>
            <a:endParaRPr lang="en-US"/>
          </a:p>
        </p:txBody>
      </p:sp>
      <p:pic>
        <p:nvPicPr>
          <p:cNvPr id="8" name="Picture 7"/>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2242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fld id="{00C340B2-49D1-8546-9C94-114D4BC88AD5}" type="datetime1">
              <a:rPr lang="it-IT" smtClean="0"/>
              <a:t>29/09/21</a:t>
            </a:fld>
            <a:endParaRPr lang="en-US"/>
          </a:p>
        </p:txBody>
      </p:sp>
      <p:sp>
        <p:nvSpPr>
          <p:cNvPr id="8" name="Footer Placeholder 7"/>
          <p:cNvSpPr>
            <a:spLocks noGrp="1"/>
          </p:cNvSpPr>
          <p:nvPr>
            <p:ph type="ftr" sz="quarter" idx="11"/>
          </p:nvPr>
        </p:nvSpPr>
        <p:spPr/>
        <p:txBody>
          <a:bodyPr/>
          <a:lstStyle/>
          <a:p>
            <a:r>
              <a:rPr lang="en-US"/>
              <a:t>Enterprise and Business Process Modelling</a:t>
            </a:r>
          </a:p>
        </p:txBody>
      </p:sp>
      <p:sp>
        <p:nvSpPr>
          <p:cNvPr id="9" name="Slide Number Placeholder 8"/>
          <p:cNvSpPr>
            <a:spLocks noGrp="1"/>
          </p:cNvSpPr>
          <p:nvPr>
            <p:ph type="sldNum" sz="quarter" idx="12"/>
          </p:nvPr>
        </p:nvSpPr>
        <p:spPr/>
        <p:txBody>
          <a:bodyPr/>
          <a:lstStyle/>
          <a:p>
            <a:fld id="{4927B94F-E767-414E-9D88-9ED62DF7F377}" type="slidenum">
              <a:rPr lang="en-US" smtClean="0"/>
              <a:t>‹N›</a:t>
            </a:fld>
            <a:endParaRPr lang="en-US"/>
          </a:p>
        </p:txBody>
      </p:sp>
      <p:pic>
        <p:nvPicPr>
          <p:cNvPr id="10" name="Picture 9"/>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105829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0CCC37AA-B797-C747-900D-9904F753F545}" type="datetime1">
              <a:rPr lang="it-IT" smtClean="0"/>
              <a:t>29/09/21</a:t>
            </a:fld>
            <a:endParaRPr lang="en-US"/>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‹N›</a:t>
            </a:fld>
            <a:endParaRPr lang="en-US"/>
          </a:p>
        </p:txBody>
      </p:sp>
      <p:pic>
        <p:nvPicPr>
          <p:cNvPr id="6" name="Picture 5"/>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129238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3F3DF-46FF-334E-AF74-9D27C187CCF9}" type="datetime1">
              <a:rPr lang="it-IT" smtClean="0"/>
              <a:t>29/09/21</a:t>
            </a:fld>
            <a:endParaRPr lang="en-US"/>
          </a:p>
        </p:txBody>
      </p:sp>
      <p:sp>
        <p:nvSpPr>
          <p:cNvPr id="3" name="Footer Placeholder 2"/>
          <p:cNvSpPr>
            <a:spLocks noGrp="1"/>
          </p:cNvSpPr>
          <p:nvPr>
            <p:ph type="ftr" sz="quarter" idx="11"/>
          </p:nvPr>
        </p:nvSpPr>
        <p:spPr/>
        <p:txBody>
          <a:bodyPr/>
          <a:lstStyle/>
          <a:p>
            <a:r>
              <a:rPr lang="en-US"/>
              <a:t>Enterprise and Business Process Modelling</a:t>
            </a:r>
          </a:p>
        </p:txBody>
      </p:sp>
      <p:sp>
        <p:nvSpPr>
          <p:cNvPr id="4" name="Slide Number Placeholder 3"/>
          <p:cNvSpPr>
            <a:spLocks noGrp="1"/>
          </p:cNvSpPr>
          <p:nvPr>
            <p:ph type="sldNum" sz="quarter" idx="12"/>
          </p:nvPr>
        </p:nvSpPr>
        <p:spPr/>
        <p:txBody>
          <a:bodyPr/>
          <a:lstStyle/>
          <a:p>
            <a:fld id="{4927B94F-E767-414E-9D88-9ED62DF7F377}" type="slidenum">
              <a:rPr lang="en-US" smtClean="0"/>
              <a:t>‹N›</a:t>
            </a:fld>
            <a:endParaRPr lang="en-US"/>
          </a:p>
        </p:txBody>
      </p:sp>
      <p:pic>
        <p:nvPicPr>
          <p:cNvPr id="5" name="Picture 4"/>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142641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Click to edit Master text styles</a:t>
            </a:r>
          </a:p>
        </p:txBody>
      </p:sp>
      <p:sp>
        <p:nvSpPr>
          <p:cNvPr id="5" name="Date Placeholder 4"/>
          <p:cNvSpPr>
            <a:spLocks noGrp="1"/>
          </p:cNvSpPr>
          <p:nvPr>
            <p:ph type="dt" sz="half" idx="10"/>
          </p:nvPr>
        </p:nvSpPr>
        <p:spPr/>
        <p:txBody>
          <a:bodyPr/>
          <a:lstStyle/>
          <a:p>
            <a:fld id="{F7FDBC60-035B-CD4D-AA74-4F7BF5CF8F71}" type="datetime1">
              <a:rPr lang="it-IT" smtClean="0"/>
              <a:t>29/09/21</a:t>
            </a:fld>
            <a:endParaRPr lang="en-US"/>
          </a:p>
        </p:txBody>
      </p:sp>
      <p:sp>
        <p:nvSpPr>
          <p:cNvPr id="6" name="Footer Placeholder 5"/>
          <p:cNvSpPr>
            <a:spLocks noGrp="1"/>
          </p:cNvSpPr>
          <p:nvPr>
            <p:ph type="ftr" sz="quarter" idx="11"/>
          </p:nvPr>
        </p:nvSpPr>
        <p:spPr/>
        <p:txBody>
          <a:bodyPr/>
          <a:lstStyle/>
          <a:p>
            <a:r>
              <a:rPr lang="en-US"/>
              <a:t>Enterprise and Business Process Modelling</a:t>
            </a:r>
          </a:p>
        </p:txBody>
      </p:sp>
      <p:sp>
        <p:nvSpPr>
          <p:cNvPr id="7" name="Slide Number Placeholder 6"/>
          <p:cNvSpPr>
            <a:spLocks noGrp="1"/>
          </p:cNvSpPr>
          <p:nvPr>
            <p:ph type="sldNum" sz="quarter" idx="12"/>
          </p:nvPr>
        </p:nvSpPr>
        <p:spPr/>
        <p:txBody>
          <a:bodyPr/>
          <a:lstStyle/>
          <a:p>
            <a:fld id="{4927B94F-E767-414E-9D88-9ED62DF7F377}" type="slidenum">
              <a:rPr lang="en-US" smtClean="0"/>
              <a:t>‹N›</a:t>
            </a:fld>
            <a:endParaRPr lang="en-US"/>
          </a:p>
        </p:txBody>
      </p:sp>
      <p:pic>
        <p:nvPicPr>
          <p:cNvPr id="8" name="Picture 7"/>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141939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Click to edit Master text styles</a:t>
            </a:r>
          </a:p>
        </p:txBody>
      </p:sp>
      <p:sp>
        <p:nvSpPr>
          <p:cNvPr id="5" name="Date Placeholder 4"/>
          <p:cNvSpPr>
            <a:spLocks noGrp="1"/>
          </p:cNvSpPr>
          <p:nvPr>
            <p:ph type="dt" sz="half" idx="10"/>
          </p:nvPr>
        </p:nvSpPr>
        <p:spPr/>
        <p:txBody>
          <a:bodyPr/>
          <a:lstStyle/>
          <a:p>
            <a:fld id="{5B8A648F-2FBD-1343-9B21-121D100D836E}" type="datetime1">
              <a:rPr lang="it-IT" smtClean="0"/>
              <a:t>29/09/21</a:t>
            </a:fld>
            <a:endParaRPr lang="en-US"/>
          </a:p>
        </p:txBody>
      </p:sp>
      <p:sp>
        <p:nvSpPr>
          <p:cNvPr id="6" name="Footer Placeholder 5"/>
          <p:cNvSpPr>
            <a:spLocks noGrp="1"/>
          </p:cNvSpPr>
          <p:nvPr>
            <p:ph type="ftr" sz="quarter" idx="11"/>
          </p:nvPr>
        </p:nvSpPr>
        <p:spPr/>
        <p:txBody>
          <a:bodyPr/>
          <a:lstStyle/>
          <a:p>
            <a:r>
              <a:rPr lang="en-US"/>
              <a:t>Enterprise and Business Process Modelling</a:t>
            </a:r>
          </a:p>
        </p:txBody>
      </p:sp>
      <p:sp>
        <p:nvSpPr>
          <p:cNvPr id="7" name="Slide Number Placeholder 6"/>
          <p:cNvSpPr>
            <a:spLocks noGrp="1"/>
          </p:cNvSpPr>
          <p:nvPr>
            <p:ph type="sldNum" sz="quarter" idx="12"/>
          </p:nvPr>
        </p:nvSpPr>
        <p:spPr/>
        <p:txBody>
          <a:bodyPr/>
          <a:lstStyle/>
          <a:p>
            <a:fld id="{4927B94F-E767-414E-9D88-9ED62DF7F377}" type="slidenum">
              <a:rPr lang="en-US" smtClean="0"/>
              <a:t>‹N›</a:t>
            </a:fld>
            <a:endParaRPr lang="en-US"/>
          </a:p>
        </p:txBody>
      </p:sp>
      <p:pic>
        <p:nvPicPr>
          <p:cNvPr id="8" name="Picture 7"/>
          <p:cNvPicPr>
            <a:picLocks noChangeAspect="1"/>
          </p:cNvPicPr>
          <p:nvPr userDrawn="1"/>
        </p:nvPicPr>
        <p:blipFill>
          <a:blip r:embed="rId2"/>
          <a:stretch>
            <a:fillRect/>
          </a:stretch>
        </p:blipFill>
        <p:spPr>
          <a:xfrm>
            <a:off x="10978944" y="220826"/>
            <a:ext cx="789863" cy="975140"/>
          </a:xfrm>
          <a:prstGeom prst="rect">
            <a:avLst/>
          </a:prstGeom>
        </p:spPr>
      </p:pic>
    </p:spTree>
    <p:extLst>
      <p:ext uri="{BB962C8B-B14F-4D97-AF65-F5344CB8AC3E}">
        <p14:creationId xmlns:p14="http://schemas.microsoft.com/office/powerpoint/2010/main" val="145423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7356B-29F1-2041-9E14-0AC304FBE5D6}" type="datetime1">
              <a:rPr lang="it-IT" smtClean="0"/>
              <a:t>29/09/21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Enterprise and Business Process Modelling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7B94F-E767-414E-9D88-9ED62DF7F377}" type="slidenum">
              <a:rPr lang="en-US" smtClean="0"/>
              <a:t>‹N›</a:t>
            </a:fld>
            <a:endParaRPr lang="en-US"/>
          </a:p>
        </p:txBody>
      </p:sp>
      <p:sp>
        <p:nvSpPr>
          <p:cNvPr id="7" name="Rectangle 6"/>
          <p:cNvSpPr/>
          <p:nvPr userDrawn="1"/>
        </p:nvSpPr>
        <p:spPr>
          <a:xfrm>
            <a:off x="0" y="-45437"/>
            <a:ext cx="12192000" cy="5547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215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F0000"/>
        </a:buClr>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0000"/>
        </a:buClr>
        <a:buFont typeface="Wingdings"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0000"/>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0000"/>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Process Model Quality Assurance Overview</a:t>
            </a:r>
          </a:p>
        </p:txBody>
      </p:sp>
      <p:sp>
        <p:nvSpPr>
          <p:cNvPr id="3" name="Subtitle 2"/>
          <p:cNvSpPr>
            <a:spLocks noGrp="1"/>
          </p:cNvSpPr>
          <p:nvPr>
            <p:ph type="subTitle" idx="1"/>
          </p:nvPr>
        </p:nvSpPr>
        <p:spPr/>
        <p:txBody>
          <a:bodyPr/>
          <a:lstStyle/>
          <a:p>
            <a:r>
              <a:rPr lang="en-US" dirty="0"/>
              <a:t>Barbara Re</a:t>
            </a:r>
          </a:p>
        </p:txBody>
      </p:sp>
    </p:spTree>
    <p:extLst>
      <p:ext uri="{BB962C8B-B14F-4D97-AF65-F5344CB8AC3E}">
        <p14:creationId xmlns:p14="http://schemas.microsoft.com/office/powerpoint/2010/main" val="173415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Example: no proper completion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165" y="2253562"/>
            <a:ext cx="9093940" cy="4351338"/>
          </a:xfrm>
        </p:spPr>
      </p:pic>
      <p:sp>
        <p:nvSpPr>
          <p:cNvPr id="4" name="Slide Number Placeholder 3"/>
          <p:cNvSpPr>
            <a:spLocks noGrp="1"/>
          </p:cNvSpPr>
          <p:nvPr>
            <p:ph type="sldNum" sz="quarter" idx="4294967295"/>
          </p:nvPr>
        </p:nvSpPr>
        <p:spPr>
          <a:xfrm>
            <a:off x="0" y="6356350"/>
            <a:ext cx="4114800" cy="365125"/>
          </a:xfrm>
        </p:spPr>
        <p:txBody>
          <a:bodyPr/>
          <a:lstStyle/>
          <a:p>
            <a:fld id="{F06E539D-8AB8-485C-BFEF-50E8D5427D32}" type="slidenum">
              <a:rPr lang="en-AU" smtClean="0">
                <a:solidFill>
                  <a:prstClr val="black">
                    <a:lumMod val="50000"/>
                    <a:lumOff val="50000"/>
                  </a:prstClr>
                </a:solidFill>
              </a:rPr>
              <a:pPr/>
              <a:t>10</a:t>
            </a:fld>
            <a:endParaRPr lang="en-AU">
              <a:solidFill>
                <a:prstClr val="black">
                  <a:lumMod val="50000"/>
                  <a:lumOff val="50000"/>
                </a:prstClr>
              </a:solidFill>
            </a:endParaRPr>
          </a:p>
        </p:txBody>
      </p:sp>
      <p:sp>
        <p:nvSpPr>
          <p:cNvPr id="7" name="TextBox 6"/>
          <p:cNvSpPr txBox="1"/>
          <p:nvPr/>
        </p:nvSpPr>
        <p:spPr>
          <a:xfrm>
            <a:off x="1248895" y="1496432"/>
            <a:ext cx="10333505" cy="757130"/>
          </a:xfrm>
          <a:prstGeom prst="rect">
            <a:avLst/>
          </a:prstGeom>
          <a:noFill/>
        </p:spPr>
        <p:txBody>
          <a:bodyPr wrap="square" rtlCol="0">
            <a:spAutoFit/>
          </a:bodyPr>
          <a:lstStyle/>
          <a:p>
            <a:r>
              <a:rPr lang="en-AU" sz="2160" dirty="0">
                <a:latin typeface="Arial" panose="020B0604020202020204" pitchFamily="34" charset="0"/>
                <a:cs typeface="Arial" panose="020B0604020202020204" pitchFamily="34" charset="0"/>
              </a:rPr>
              <a:t>At the moment of completion, there will be two tokens in the end event (lack of synchronization)</a:t>
            </a:r>
          </a:p>
        </p:txBody>
      </p:sp>
      <p:sp>
        <p:nvSpPr>
          <p:cNvPr id="6" name="Rectangle 5"/>
          <p:cNvSpPr/>
          <p:nvPr/>
        </p:nvSpPr>
        <p:spPr>
          <a:xfrm>
            <a:off x="8003196" y="5558233"/>
            <a:ext cx="429104" cy="275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39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Example: dead activity</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717" y="1825625"/>
            <a:ext cx="9142565" cy="4351338"/>
          </a:xfrm>
        </p:spPr>
      </p:pic>
      <p:sp>
        <p:nvSpPr>
          <p:cNvPr id="4" name="Slide Number Placeholder 3"/>
          <p:cNvSpPr>
            <a:spLocks noGrp="1"/>
          </p:cNvSpPr>
          <p:nvPr>
            <p:ph type="sldNum" sz="quarter" idx="4294967295"/>
          </p:nvPr>
        </p:nvSpPr>
        <p:spPr>
          <a:xfrm>
            <a:off x="0" y="6356350"/>
            <a:ext cx="4114800" cy="365125"/>
          </a:xfrm>
        </p:spPr>
        <p:txBody>
          <a:bodyPr/>
          <a:lstStyle/>
          <a:p>
            <a:fld id="{F06E539D-8AB8-485C-BFEF-50E8D5427D32}" type="slidenum">
              <a:rPr lang="en-AU" smtClean="0">
                <a:solidFill>
                  <a:prstClr val="black">
                    <a:lumMod val="50000"/>
                    <a:lumOff val="50000"/>
                  </a:prstClr>
                </a:solidFill>
              </a:rPr>
              <a:pPr/>
              <a:t>11</a:t>
            </a:fld>
            <a:endParaRPr lang="en-AU">
              <a:solidFill>
                <a:prstClr val="black">
                  <a:lumMod val="50000"/>
                  <a:lumOff val="50000"/>
                </a:prstClr>
              </a:solidFill>
            </a:endParaRPr>
          </a:p>
        </p:txBody>
      </p:sp>
      <p:sp>
        <p:nvSpPr>
          <p:cNvPr id="9" name="TextBox 8"/>
          <p:cNvSpPr txBox="1"/>
          <p:nvPr/>
        </p:nvSpPr>
        <p:spPr>
          <a:xfrm>
            <a:off x="1164490" y="1449355"/>
            <a:ext cx="8130046" cy="387798"/>
          </a:xfrm>
          <a:prstGeom prst="rect">
            <a:avLst/>
          </a:prstGeom>
          <a:noFill/>
        </p:spPr>
        <p:txBody>
          <a:bodyPr wrap="none" rtlCol="0">
            <a:spAutoFit/>
          </a:bodyPr>
          <a:lstStyle/>
          <a:p>
            <a:r>
              <a:rPr lang="en-AU" sz="1920" dirty="0">
                <a:latin typeface="Arial" panose="020B0604020202020204" pitchFamily="34" charset="0"/>
                <a:cs typeface="Arial" panose="020B0604020202020204" pitchFamily="34" charset="0"/>
              </a:rPr>
              <a:t>Even if this model can always complete, Activity D will never be executed</a:t>
            </a:r>
          </a:p>
        </p:txBody>
      </p:sp>
      <p:sp>
        <p:nvSpPr>
          <p:cNvPr id="10" name="TextBox 9"/>
          <p:cNvSpPr txBox="1"/>
          <p:nvPr/>
        </p:nvSpPr>
        <p:spPr>
          <a:xfrm>
            <a:off x="1164490" y="6006926"/>
            <a:ext cx="10206895" cy="683264"/>
          </a:xfrm>
          <a:prstGeom prst="rect">
            <a:avLst/>
          </a:prstGeom>
          <a:noFill/>
        </p:spPr>
        <p:txBody>
          <a:bodyPr wrap="square" rtlCol="0">
            <a:spAutoFit/>
          </a:bodyPr>
          <a:lstStyle/>
          <a:p>
            <a:r>
              <a:rPr lang="en-AU" sz="1920" dirty="0">
                <a:latin typeface="Arial" panose="020B0604020202020204" pitchFamily="34" charset="0"/>
                <a:cs typeface="Arial" panose="020B0604020202020204" pitchFamily="34" charset="0"/>
              </a:rPr>
              <a:t>Note: this model also suffers from a deadlock, as a token will be left behind (stuck before the AND-join). However, there is always an option to complete</a:t>
            </a:r>
          </a:p>
        </p:txBody>
      </p:sp>
    </p:spTree>
    <p:extLst>
      <p:ext uri="{BB962C8B-B14F-4D97-AF65-F5344CB8AC3E}">
        <p14:creationId xmlns:p14="http://schemas.microsoft.com/office/powerpoint/2010/main" val="47651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9C429B-3A20-944D-93E5-F80FF4814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245" y="2326298"/>
            <a:ext cx="10261156" cy="4317812"/>
          </a:xfrm>
          <a:prstGeom prst="rect">
            <a:avLst/>
          </a:prstGeom>
        </p:spPr>
      </p:pic>
      <p:sp>
        <p:nvSpPr>
          <p:cNvPr id="3" name="Title 2"/>
          <p:cNvSpPr>
            <a:spLocks noGrp="1"/>
          </p:cNvSpPr>
          <p:nvPr>
            <p:ph type="title"/>
          </p:nvPr>
        </p:nvSpPr>
        <p:spPr/>
        <p:txBody>
          <a:bodyPr/>
          <a:lstStyle/>
          <a:p>
            <a:r>
              <a:rPr lang="en-AU" dirty="0"/>
              <a:t>Exercise 5.13</a:t>
            </a:r>
          </a:p>
        </p:txBody>
      </p:sp>
      <p:sp>
        <p:nvSpPr>
          <p:cNvPr id="8" name="Rectangle 7"/>
          <p:cNvSpPr>
            <a:spLocks noChangeArrowheads="1"/>
          </p:cNvSpPr>
          <p:nvPr/>
        </p:nvSpPr>
        <p:spPr bwMode="auto">
          <a:xfrm>
            <a:off x="1164490" y="1439901"/>
            <a:ext cx="3807453" cy="4247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160" b="1" dirty="0">
                <a:latin typeface="Arial" panose="020B0604020202020204" pitchFamily="34" charset="0"/>
                <a:cs typeface="Arial" panose="020B0604020202020204" pitchFamily="34" charset="0"/>
              </a:rPr>
              <a:t>Fulfilment of special orders</a:t>
            </a:r>
          </a:p>
        </p:txBody>
      </p:sp>
      <p:sp>
        <p:nvSpPr>
          <p:cNvPr id="6" name="TextBox 5">
            <a:extLst>
              <a:ext uri="{FF2B5EF4-FFF2-40B4-BE49-F238E27FC236}">
                <a16:creationId xmlns:a16="http://schemas.microsoft.com/office/drawing/2014/main" id="{95DB0F95-8A5D-704D-B5EC-32A27ADA97B2}"/>
              </a:ext>
            </a:extLst>
          </p:cNvPr>
          <p:cNvSpPr txBox="1"/>
          <p:nvPr/>
        </p:nvSpPr>
        <p:spPr>
          <a:xfrm>
            <a:off x="1164490" y="1883099"/>
            <a:ext cx="9833645" cy="1089529"/>
          </a:xfrm>
          <a:prstGeom prst="rect">
            <a:avLst/>
          </a:prstGeom>
          <a:noFill/>
        </p:spPr>
        <p:txBody>
          <a:bodyPr wrap="square" rtlCol="0">
            <a:spAutoFit/>
          </a:bodyPr>
          <a:lstStyle/>
          <a:p>
            <a:pPr marL="342900" indent="-342900">
              <a:buFont typeface="Wingdings" pitchFamily="2" charset="2"/>
              <a:buChar char="§"/>
            </a:pPr>
            <a:r>
              <a:rPr lang="en-US" sz="2160" dirty="0">
                <a:latin typeface="Arial" panose="020B0604020202020204" pitchFamily="34" charset="0"/>
                <a:cs typeface="Arial" panose="020B0604020202020204" pitchFamily="34" charset="0"/>
              </a:rPr>
              <a:t>Which behavioral rules are violated in the model below?</a:t>
            </a:r>
          </a:p>
          <a:p>
            <a:pPr marL="342900" indent="-342900">
              <a:buFont typeface="Wingdings" pitchFamily="2" charset="2"/>
              <a:buChar char="§"/>
            </a:pPr>
            <a:r>
              <a:rPr lang="en-US" sz="2160" dirty="0">
                <a:latin typeface="Arial" panose="020B0604020202020204" pitchFamily="34" charset="0"/>
                <a:cs typeface="Arial" panose="020B0604020202020204" pitchFamily="34" charset="0"/>
              </a:rPr>
              <a:t>How can this model be made sound?</a:t>
            </a:r>
          </a:p>
          <a:p>
            <a:endParaRPr lang="en-US" sz="2160" dirty="0"/>
          </a:p>
        </p:txBody>
      </p:sp>
    </p:spTree>
    <p:extLst>
      <p:ext uri="{BB962C8B-B14F-4D97-AF65-F5344CB8AC3E}">
        <p14:creationId xmlns:p14="http://schemas.microsoft.com/office/powerpoint/2010/main" val="199867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Semantic quality: validation</a:t>
            </a:r>
          </a:p>
        </p:txBody>
      </p:sp>
      <p:sp>
        <p:nvSpPr>
          <p:cNvPr id="3" name="Inhaltsplatzhalter 2"/>
          <p:cNvSpPr>
            <a:spLocks noGrp="1"/>
          </p:cNvSpPr>
          <p:nvPr>
            <p:ph idx="1"/>
          </p:nvPr>
        </p:nvSpPr>
        <p:spPr>
          <a:xfrm>
            <a:off x="654908" y="1690687"/>
            <a:ext cx="10428728" cy="4282373"/>
          </a:xfrm>
        </p:spPr>
        <p:txBody>
          <a:bodyPr>
            <a:normAutofit/>
          </a:bodyPr>
          <a:lstStyle/>
          <a:p>
            <a:pPr marL="0" indent="0">
              <a:buNone/>
            </a:pPr>
            <a:r>
              <a:rPr lang="de-AT" sz="2160" dirty="0" err="1"/>
              <a:t>Semantic</a:t>
            </a:r>
            <a:r>
              <a:rPr lang="de-AT" sz="2160" dirty="0"/>
              <a:t> </a:t>
            </a:r>
            <a:r>
              <a:rPr lang="de-AT" sz="2160" dirty="0" err="1"/>
              <a:t>quality</a:t>
            </a:r>
            <a:r>
              <a:rPr lang="de-AT" sz="2160" dirty="0"/>
              <a:t> </a:t>
            </a:r>
            <a:r>
              <a:rPr lang="de-AT" sz="2160" dirty="0" err="1"/>
              <a:t>relates</a:t>
            </a:r>
            <a:r>
              <a:rPr lang="de-AT" sz="2160" dirty="0"/>
              <a:t> </a:t>
            </a:r>
            <a:r>
              <a:rPr lang="de-AT" sz="2160" dirty="0" err="1"/>
              <a:t>to</a:t>
            </a:r>
            <a:r>
              <a:rPr lang="de-AT" sz="2160" dirty="0"/>
              <a:t> </a:t>
            </a:r>
            <a:r>
              <a:rPr lang="de-AT" sz="2160" dirty="0" err="1"/>
              <a:t>the</a:t>
            </a:r>
            <a:r>
              <a:rPr lang="de-AT" sz="2160" dirty="0"/>
              <a:t> </a:t>
            </a:r>
            <a:r>
              <a:rPr lang="de-AT" sz="2160" dirty="0" err="1"/>
              <a:t>adherence</a:t>
            </a:r>
            <a:r>
              <a:rPr lang="de-AT" sz="2160" dirty="0"/>
              <a:t> </a:t>
            </a:r>
            <a:r>
              <a:rPr lang="de-AT" sz="2160" dirty="0" err="1"/>
              <a:t>of</a:t>
            </a:r>
            <a:r>
              <a:rPr lang="de-AT" sz="2160" dirty="0"/>
              <a:t> a </a:t>
            </a:r>
            <a:r>
              <a:rPr lang="de-AT" sz="2160" dirty="0" err="1"/>
              <a:t>process</a:t>
            </a:r>
            <a:r>
              <a:rPr lang="de-AT" sz="2160" dirty="0"/>
              <a:t> </a:t>
            </a:r>
            <a:r>
              <a:rPr lang="de-AT" sz="2160" dirty="0" err="1"/>
              <a:t>model</a:t>
            </a:r>
            <a:r>
              <a:rPr lang="de-AT" sz="2160" dirty="0"/>
              <a:t> </a:t>
            </a:r>
            <a:r>
              <a:rPr lang="de-AT" sz="2160" dirty="0" err="1"/>
              <a:t>to</a:t>
            </a:r>
            <a:r>
              <a:rPr lang="de-AT" sz="2160" dirty="0"/>
              <a:t> </a:t>
            </a:r>
            <a:r>
              <a:rPr lang="de-AT" sz="2160" dirty="0" err="1"/>
              <a:t>its</a:t>
            </a:r>
            <a:r>
              <a:rPr lang="de-AT" sz="2160" dirty="0"/>
              <a:t> real-</a:t>
            </a:r>
            <a:r>
              <a:rPr lang="de-AT" sz="2160" dirty="0" err="1"/>
              <a:t>world</a:t>
            </a:r>
            <a:r>
              <a:rPr lang="de-AT" sz="2160" dirty="0"/>
              <a:t> </a:t>
            </a:r>
            <a:r>
              <a:rPr lang="de-AT" sz="2160" dirty="0" err="1"/>
              <a:t>process</a:t>
            </a:r>
            <a:r>
              <a:rPr lang="de-AT" sz="2160" dirty="0"/>
              <a:t>. </a:t>
            </a:r>
          </a:p>
          <a:p>
            <a:pPr marL="0" indent="0">
              <a:buNone/>
            </a:pPr>
            <a:endParaRPr lang="de-AT" sz="2160" dirty="0"/>
          </a:p>
          <a:p>
            <a:pPr marL="0" indent="0">
              <a:buNone/>
            </a:pPr>
            <a:r>
              <a:rPr lang="de-AT" sz="2160" dirty="0"/>
              <a:t>Validation </a:t>
            </a:r>
            <a:r>
              <a:rPr lang="de-AT" sz="2160" dirty="0" err="1"/>
              <a:t>is</a:t>
            </a:r>
            <a:r>
              <a:rPr lang="de-AT" sz="2160" dirty="0"/>
              <a:t> </a:t>
            </a:r>
            <a:r>
              <a:rPr lang="de-AT" sz="2160" dirty="0" err="1"/>
              <a:t>the</a:t>
            </a:r>
            <a:r>
              <a:rPr lang="de-AT" sz="2160" dirty="0"/>
              <a:t> </a:t>
            </a:r>
            <a:r>
              <a:rPr lang="de-AT" sz="2160" dirty="0" err="1"/>
              <a:t>activity</a:t>
            </a:r>
            <a:r>
              <a:rPr lang="de-AT" sz="2160" dirty="0"/>
              <a:t> </a:t>
            </a:r>
            <a:r>
              <a:rPr lang="de-AT" sz="2160" dirty="0" err="1"/>
              <a:t>of</a:t>
            </a:r>
            <a:r>
              <a:rPr lang="de-AT" sz="2160" dirty="0"/>
              <a:t> </a:t>
            </a:r>
            <a:r>
              <a:rPr lang="de-AT" sz="2160" dirty="0" err="1"/>
              <a:t>checking</a:t>
            </a:r>
            <a:r>
              <a:rPr lang="de-AT" sz="2160" dirty="0"/>
              <a:t> </a:t>
            </a:r>
            <a:r>
              <a:rPr lang="de-AT" sz="2160" dirty="0" err="1"/>
              <a:t>the</a:t>
            </a:r>
            <a:r>
              <a:rPr lang="de-AT" sz="2160" dirty="0"/>
              <a:t> </a:t>
            </a:r>
            <a:r>
              <a:rPr lang="de-AT" sz="2160" dirty="0" err="1"/>
              <a:t>semantic</a:t>
            </a:r>
            <a:r>
              <a:rPr lang="de-AT" sz="2160" dirty="0"/>
              <a:t> </a:t>
            </a:r>
            <a:r>
              <a:rPr lang="de-AT" sz="2160" dirty="0" err="1"/>
              <a:t>quality</a:t>
            </a:r>
            <a:r>
              <a:rPr lang="de-AT" sz="2160" dirty="0"/>
              <a:t> </a:t>
            </a:r>
            <a:r>
              <a:rPr lang="de-AT" sz="2160" dirty="0" err="1"/>
              <a:t>of</a:t>
            </a:r>
            <a:r>
              <a:rPr lang="de-AT" sz="2160" dirty="0"/>
              <a:t> a </a:t>
            </a:r>
            <a:r>
              <a:rPr lang="de-AT" sz="2160" dirty="0" err="1"/>
              <a:t>model</a:t>
            </a:r>
            <a:r>
              <a:rPr lang="de-AT" sz="2160" dirty="0"/>
              <a:t> </a:t>
            </a:r>
            <a:r>
              <a:rPr lang="de-AT" sz="2160" dirty="0" err="1"/>
              <a:t>by</a:t>
            </a:r>
            <a:r>
              <a:rPr lang="de-AT" sz="2160" dirty="0"/>
              <a:t> </a:t>
            </a:r>
            <a:r>
              <a:rPr lang="de-AT" sz="2160" dirty="0" err="1"/>
              <a:t>comparing</a:t>
            </a:r>
            <a:r>
              <a:rPr lang="de-AT" sz="2160" dirty="0"/>
              <a:t> </a:t>
            </a:r>
            <a:r>
              <a:rPr lang="de-AT" sz="2160" dirty="0" err="1"/>
              <a:t>it</a:t>
            </a:r>
            <a:r>
              <a:rPr lang="de-AT" sz="2160" dirty="0"/>
              <a:t> </a:t>
            </a:r>
            <a:r>
              <a:rPr lang="de-AT" sz="2160" dirty="0" err="1"/>
              <a:t>with</a:t>
            </a:r>
            <a:r>
              <a:rPr lang="de-AT" sz="2160" dirty="0"/>
              <a:t> </a:t>
            </a:r>
            <a:r>
              <a:rPr lang="de-AT" sz="2160" dirty="0" err="1"/>
              <a:t>its</a:t>
            </a:r>
            <a:r>
              <a:rPr lang="de-AT" sz="2160" dirty="0"/>
              <a:t> real-</a:t>
            </a:r>
            <a:r>
              <a:rPr lang="de-AT" sz="2160" dirty="0" err="1"/>
              <a:t>world</a:t>
            </a:r>
            <a:r>
              <a:rPr lang="de-AT" sz="2160" dirty="0"/>
              <a:t> </a:t>
            </a:r>
            <a:r>
              <a:rPr lang="de-AT" sz="2160" dirty="0" err="1"/>
              <a:t>business</a:t>
            </a:r>
            <a:r>
              <a:rPr lang="de-AT" sz="2160" dirty="0"/>
              <a:t> </a:t>
            </a:r>
            <a:r>
              <a:rPr lang="de-AT" sz="2160" dirty="0" err="1"/>
              <a:t>process</a:t>
            </a:r>
            <a:r>
              <a:rPr lang="de-AT" sz="2160" dirty="0"/>
              <a:t>.</a:t>
            </a:r>
          </a:p>
          <a:p>
            <a:pPr marL="0" indent="0">
              <a:buNone/>
            </a:pPr>
            <a:endParaRPr lang="de-AT" sz="2160" dirty="0"/>
          </a:p>
          <a:p>
            <a:pPr marL="0" indent="0">
              <a:buNone/>
            </a:pPr>
            <a:r>
              <a:rPr lang="de-AT" sz="2160" dirty="0"/>
              <a:t>A </a:t>
            </a:r>
            <a:r>
              <a:rPr lang="de-AT" sz="2160" dirty="0" err="1"/>
              <a:t>model</a:t>
            </a:r>
            <a:r>
              <a:rPr lang="de-AT" sz="2160" dirty="0"/>
              <a:t> </a:t>
            </a:r>
            <a:r>
              <a:rPr lang="de-AT" sz="2160" dirty="0" err="1"/>
              <a:t>is</a:t>
            </a:r>
            <a:r>
              <a:rPr lang="de-AT" sz="2160" dirty="0"/>
              <a:t> </a:t>
            </a:r>
            <a:r>
              <a:rPr lang="de-AT" sz="2160" dirty="0" err="1"/>
              <a:t>of</a:t>
            </a:r>
            <a:r>
              <a:rPr lang="de-AT" sz="2160" dirty="0"/>
              <a:t> high </a:t>
            </a:r>
            <a:r>
              <a:rPr lang="de-AT" sz="2160" dirty="0" err="1"/>
              <a:t>semantic</a:t>
            </a:r>
            <a:r>
              <a:rPr lang="de-AT" sz="2160" dirty="0"/>
              <a:t> </a:t>
            </a:r>
            <a:r>
              <a:rPr lang="de-AT" sz="2160" dirty="0" err="1"/>
              <a:t>quality</a:t>
            </a:r>
            <a:r>
              <a:rPr lang="de-AT" sz="2160" dirty="0"/>
              <a:t> </a:t>
            </a:r>
            <a:r>
              <a:rPr lang="de-AT" sz="2160" dirty="0" err="1"/>
              <a:t>if</a:t>
            </a:r>
            <a:r>
              <a:rPr lang="de-AT" sz="2160" dirty="0"/>
              <a:t> </a:t>
            </a:r>
            <a:r>
              <a:rPr lang="de-AT" sz="2160" dirty="0" err="1"/>
              <a:t>it</a:t>
            </a:r>
            <a:r>
              <a:rPr lang="de-AT" sz="2160" dirty="0"/>
              <a:t> </a:t>
            </a:r>
            <a:r>
              <a:rPr lang="de-AT" sz="2160" dirty="0" err="1"/>
              <a:t>is</a:t>
            </a:r>
            <a:r>
              <a:rPr lang="de-AT" sz="2160" dirty="0"/>
              <a:t> </a:t>
            </a:r>
            <a:r>
              <a:rPr lang="de-AT" sz="2160" dirty="0" err="1"/>
              <a:t>semantically</a:t>
            </a:r>
            <a:r>
              <a:rPr lang="de-AT" sz="2160" dirty="0"/>
              <a:t> </a:t>
            </a:r>
            <a:r>
              <a:rPr lang="de-AT" sz="2160" dirty="0" err="1"/>
              <a:t>correct</a:t>
            </a:r>
            <a:r>
              <a:rPr lang="de-AT" sz="2160" dirty="0"/>
              <a:t>:</a:t>
            </a:r>
          </a:p>
          <a:p>
            <a:pPr>
              <a:buFont typeface="Arial" pitchFamily="34" charset="0"/>
              <a:buChar char="•"/>
            </a:pPr>
            <a:r>
              <a:rPr lang="de-AT" sz="2160" u="sng" dirty="0"/>
              <a:t>Valid</a:t>
            </a:r>
            <a:r>
              <a:rPr lang="de-AT" sz="2160" dirty="0"/>
              <a:t> (all </a:t>
            </a:r>
            <a:r>
              <a:rPr lang="de-AT" sz="2160" i="1" dirty="0"/>
              <a:t>model</a:t>
            </a:r>
            <a:r>
              <a:rPr lang="de-AT" sz="2160" dirty="0"/>
              <a:t> instances are correct and relevant) +</a:t>
            </a:r>
          </a:p>
          <a:p>
            <a:pPr>
              <a:buFont typeface="Arial" pitchFamily="34" charset="0"/>
              <a:buChar char="•"/>
            </a:pPr>
            <a:r>
              <a:rPr lang="de-AT" sz="2160" u="sng" dirty="0" err="1"/>
              <a:t>Complete</a:t>
            </a:r>
            <a:r>
              <a:rPr lang="de-AT" sz="2160" dirty="0"/>
              <a:t> (all possible </a:t>
            </a:r>
            <a:r>
              <a:rPr lang="de-AT" sz="2160" i="1" dirty="0"/>
              <a:t>process </a:t>
            </a:r>
            <a:r>
              <a:rPr lang="de-AT" sz="2160" dirty="0"/>
              <a:t>instances are </a:t>
            </a:r>
            <a:r>
              <a:rPr lang="de-AT" sz="2160" dirty="0" err="1"/>
              <a:t>covered</a:t>
            </a:r>
            <a:r>
              <a:rPr lang="de-AT" sz="2160" dirty="0"/>
              <a:t>)</a:t>
            </a:r>
          </a:p>
          <a:p>
            <a:pPr>
              <a:buFont typeface="Arial" pitchFamily="34" charset="0"/>
              <a:buChar char="•"/>
            </a:pPr>
            <a:endParaRPr lang="de-AT" sz="2160" dirty="0"/>
          </a:p>
          <a:p>
            <a:pPr>
              <a:buFont typeface="Arial" pitchFamily="34" charset="0"/>
              <a:buChar char="•"/>
            </a:pPr>
            <a:endParaRPr lang="de-AT" sz="2160" dirty="0"/>
          </a:p>
          <a:p>
            <a:pPr>
              <a:buFont typeface="Arial" pitchFamily="34" charset="0"/>
              <a:buChar char="•"/>
            </a:pPr>
            <a:endParaRPr lang="de-AT" sz="2160" dirty="0"/>
          </a:p>
          <a:p>
            <a:pPr>
              <a:buFont typeface="Arial" pitchFamily="34" charset="0"/>
              <a:buChar char="•"/>
            </a:pPr>
            <a:endParaRPr lang="de-AT" sz="2160" dirty="0"/>
          </a:p>
          <a:p>
            <a:pPr>
              <a:buFont typeface="Arial" pitchFamily="34" charset="0"/>
              <a:buChar char="•"/>
            </a:pPr>
            <a:endParaRPr lang="de-AT" sz="2160" dirty="0"/>
          </a:p>
          <a:p>
            <a:pPr>
              <a:buFont typeface="Arial" pitchFamily="34" charset="0"/>
              <a:buChar char="•"/>
            </a:pPr>
            <a:endParaRPr lang="de-AT" sz="2160" dirty="0"/>
          </a:p>
          <a:p>
            <a:pPr>
              <a:buFont typeface="Arial" pitchFamily="34" charset="0"/>
              <a:buChar char="•"/>
            </a:pPr>
            <a:endParaRPr lang="de-AT" sz="2160" dirty="0"/>
          </a:p>
          <a:p>
            <a:pPr>
              <a:buFont typeface="Arial" pitchFamily="34" charset="0"/>
              <a:buChar char="•"/>
            </a:pPr>
            <a:endParaRPr lang="de-AT" sz="2160" dirty="0"/>
          </a:p>
          <a:p>
            <a:pPr marL="0" indent="0">
              <a:buNone/>
            </a:pPr>
            <a:endParaRPr lang="de-AT" sz="216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1204" y="5127605"/>
            <a:ext cx="1768288" cy="111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2841946" y="6300216"/>
            <a:ext cx="2476500" cy="433196"/>
          </a:xfrm>
          <a:prstGeom prst="rect">
            <a:avLst/>
          </a:prstGeom>
          <a:noFill/>
        </p:spPr>
        <p:txBody>
          <a:bodyPr wrap="square" rtlCol="0">
            <a:spAutoFit/>
          </a:bodyPr>
          <a:lstStyle/>
          <a:p>
            <a:pPr algn="ctr"/>
            <a:r>
              <a:rPr lang="de-AT" sz="2215" dirty="0">
                <a:latin typeface="Arial" panose="020B0604020202020204" pitchFamily="34" charset="0"/>
                <a:cs typeface="Arial" panose="020B0604020202020204" pitchFamily="34" charset="0"/>
              </a:rPr>
              <a:t>Domain Expert</a:t>
            </a:r>
          </a:p>
        </p:txBody>
      </p:sp>
      <p:sp>
        <p:nvSpPr>
          <p:cNvPr id="6" name="Textfeld 5"/>
          <p:cNvSpPr txBox="1"/>
          <p:nvPr/>
        </p:nvSpPr>
        <p:spPr>
          <a:xfrm>
            <a:off x="6691600" y="6300216"/>
            <a:ext cx="2476500" cy="433196"/>
          </a:xfrm>
          <a:prstGeom prst="rect">
            <a:avLst/>
          </a:prstGeom>
          <a:noFill/>
        </p:spPr>
        <p:txBody>
          <a:bodyPr wrap="square" rtlCol="0">
            <a:spAutoFit/>
          </a:bodyPr>
          <a:lstStyle/>
          <a:p>
            <a:pPr algn="ctr"/>
            <a:r>
              <a:rPr lang="de-AT" sz="2215" dirty="0" err="1">
                <a:latin typeface="Arial" panose="020B0604020202020204" pitchFamily="34" charset="0"/>
                <a:cs typeface="Arial" panose="020B0604020202020204" pitchFamily="34" charset="0"/>
              </a:rPr>
              <a:t>Process</a:t>
            </a:r>
            <a:r>
              <a:rPr lang="de-AT" sz="2215" dirty="0">
                <a:latin typeface="Arial" panose="020B0604020202020204" pitchFamily="34" charset="0"/>
                <a:cs typeface="Arial" panose="020B0604020202020204" pitchFamily="34" charset="0"/>
              </a:rPr>
              <a:t> Analyst</a:t>
            </a: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6688" y="5118784"/>
            <a:ext cx="1619886" cy="112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feil nach rechts 7"/>
          <p:cNvSpPr/>
          <p:nvPr/>
        </p:nvSpPr>
        <p:spPr bwMode="auto">
          <a:xfrm>
            <a:off x="5514034" y="5169009"/>
            <a:ext cx="1008112" cy="398814"/>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414698">
              <a:buClr>
                <a:srgbClr val="000000"/>
              </a:buClr>
              <a:buSzPct val="100000"/>
            </a:pPr>
            <a:endParaRPr lang="de-AT" sz="1662">
              <a:solidFill>
                <a:prstClr val="white"/>
              </a:solidFill>
              <a:cs typeface="Arial" charset="0"/>
            </a:endParaRPr>
          </a:p>
        </p:txBody>
      </p:sp>
      <p:sp>
        <p:nvSpPr>
          <p:cNvPr id="9" name="Pfeil nach rechts 8"/>
          <p:cNvSpPr/>
          <p:nvPr/>
        </p:nvSpPr>
        <p:spPr bwMode="auto">
          <a:xfrm rot="10800000">
            <a:off x="5514033" y="5773654"/>
            <a:ext cx="1008112" cy="398814"/>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414698">
              <a:buClr>
                <a:srgbClr val="000000"/>
              </a:buClr>
              <a:buSzPct val="100000"/>
            </a:pPr>
            <a:endParaRPr lang="de-AT" sz="1662">
              <a:solidFill>
                <a:prstClr val="white"/>
              </a:solidFill>
              <a:cs typeface="Arial" charset="0"/>
            </a:endParaRPr>
          </a:p>
        </p:txBody>
      </p:sp>
      <p:sp>
        <p:nvSpPr>
          <p:cNvPr id="10" name="Slide Number Placeholder 9"/>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13</a:t>
            </a:fld>
            <a:endParaRPr lang="en-AU" u="none" dirty="0">
              <a:solidFill>
                <a:prstClr val="black">
                  <a:lumMod val="50000"/>
                  <a:lumOff val="50000"/>
                </a:prstClr>
              </a:solidFill>
            </a:endParaRPr>
          </a:p>
        </p:txBody>
      </p:sp>
    </p:spTree>
    <p:extLst>
      <p:ext uri="{BB962C8B-B14F-4D97-AF65-F5344CB8AC3E}">
        <p14:creationId xmlns:p14="http://schemas.microsoft.com/office/powerpoint/2010/main" val="194484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8CC10B6-4E23-6D4C-8B92-DCA278E7DD2D}"/>
              </a:ext>
            </a:extLst>
          </p:cNvPr>
          <p:cNvSpPr>
            <a:spLocks noGrp="1"/>
          </p:cNvSpPr>
          <p:nvPr>
            <p:ph type="title"/>
          </p:nvPr>
        </p:nvSpPr>
        <p:spPr/>
        <p:txBody>
          <a:bodyPr/>
          <a:lstStyle/>
          <a:p>
            <a:r>
              <a:rPr lang="en-AU" dirty="0"/>
              <a:t>Semantics</a:t>
            </a:r>
            <a:endParaRPr lang="it-IT" dirty="0"/>
          </a:p>
        </p:txBody>
      </p:sp>
      <p:sp>
        <p:nvSpPr>
          <p:cNvPr id="2" name="Content Placeholder 1"/>
          <p:cNvSpPr>
            <a:spLocks noGrp="1"/>
          </p:cNvSpPr>
          <p:nvPr>
            <p:ph idx="1"/>
          </p:nvPr>
        </p:nvSpPr>
        <p:spPr/>
        <p:txBody>
          <a:bodyPr>
            <a:normAutofit/>
          </a:bodyPr>
          <a:lstStyle/>
          <a:p>
            <a:pPr marL="179381" indent="0">
              <a:buNone/>
            </a:pPr>
            <a:r>
              <a:rPr lang="en-AU" sz="2160" dirty="0"/>
              <a:t>Meaning of the various elements</a:t>
            </a:r>
          </a:p>
          <a:p>
            <a:pPr marL="538141" lvl="1" indent="-179381"/>
            <a:r>
              <a:rPr lang="en-AU" sz="2100" dirty="0"/>
              <a:t>Activities model something actively performed during the process</a:t>
            </a:r>
          </a:p>
          <a:p>
            <a:pPr marL="538141" lvl="1" indent="-179381"/>
            <a:r>
              <a:rPr lang="en-AU" sz="2100" dirty="0"/>
              <a:t>Events model something happening instantaneously during the process</a:t>
            </a:r>
          </a:p>
          <a:p>
            <a:pPr marL="538141" lvl="1" indent="-179381"/>
            <a:r>
              <a:rPr lang="en-AU" sz="2100" dirty="0"/>
              <a:t>AND gateways model parallelism</a:t>
            </a:r>
          </a:p>
          <a:p>
            <a:pPr marL="538141" lvl="1" indent="-179381"/>
            <a:r>
              <a:rPr lang="en-AU" sz="2100" dirty="0"/>
              <a:t>XOR gateways model exclusive decisions and simple merging points</a:t>
            </a:r>
          </a:p>
          <a:p>
            <a:pPr marL="538141" lvl="1" indent="-179381"/>
            <a:r>
              <a:rPr lang="en-AU" sz="2100" dirty="0"/>
              <a:t>OR gateways model inclusive decisions and synchronizing merging points</a:t>
            </a:r>
          </a:p>
          <a:p>
            <a:pPr marL="179381" indent="0">
              <a:buNone/>
            </a:pPr>
            <a:r>
              <a:rPr lang="en-AU" dirty="0"/>
              <a:t>+</a:t>
            </a:r>
          </a:p>
          <a:p>
            <a:pPr marL="179381" indent="0">
              <a:buNone/>
            </a:pPr>
            <a:r>
              <a:rPr lang="en-AU" sz="2160" dirty="0"/>
              <a:t>Meaning of the whole business process model</a:t>
            </a:r>
          </a:p>
          <a:p>
            <a:pPr marL="538141" lvl="1" indent="-179381"/>
            <a:r>
              <a:rPr lang="en-AU" sz="2100" i="1" dirty="0"/>
              <a:t>“This model captures an order fulfilment process that takes place at a seller. The model starts with the receipt of an order…”</a:t>
            </a:r>
          </a:p>
          <a:p>
            <a:pPr lvl="1"/>
            <a:endParaRPr lang="en-AU" dirty="0"/>
          </a:p>
        </p:txBody>
      </p:sp>
      <p:sp>
        <p:nvSpPr>
          <p:cNvPr id="4" name="Slide Number Placeholder 3"/>
          <p:cNvSpPr>
            <a:spLocks noGrp="1"/>
          </p:cNvSpPr>
          <p:nvPr>
            <p:ph type="sldNum" sz="quarter" idx="4294967295"/>
          </p:nvPr>
        </p:nvSpPr>
        <p:spPr>
          <a:xfrm>
            <a:off x="0" y="6356350"/>
            <a:ext cx="4114800" cy="365125"/>
          </a:xfrm>
        </p:spPr>
        <p:txBody>
          <a:bodyPr/>
          <a:lstStyle/>
          <a:p>
            <a:fld id="{F06E539D-8AB8-485C-BFEF-50E8D5427D32}" type="slidenum">
              <a:rPr lang="en-AU" smtClean="0">
                <a:solidFill>
                  <a:prstClr val="black">
                    <a:lumMod val="50000"/>
                    <a:lumOff val="50000"/>
                  </a:prstClr>
                </a:solidFill>
              </a:rPr>
              <a:pPr/>
              <a:t>14</a:t>
            </a:fld>
            <a:endParaRPr lang="en-AU">
              <a:solidFill>
                <a:prstClr val="black">
                  <a:lumMod val="50000"/>
                  <a:lumOff val="50000"/>
                </a:prstClr>
              </a:solidFill>
            </a:endParaRPr>
          </a:p>
        </p:txBody>
      </p:sp>
    </p:spTree>
    <p:extLst>
      <p:ext uri="{BB962C8B-B14F-4D97-AF65-F5344CB8AC3E}">
        <p14:creationId xmlns:p14="http://schemas.microsoft.com/office/powerpoint/2010/main" val="147511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Exercise 5.14</a:t>
            </a:r>
          </a:p>
        </p:txBody>
      </p:sp>
      <p:sp>
        <p:nvSpPr>
          <p:cNvPr id="5" name="Segnaposto contenuto 4">
            <a:extLst>
              <a:ext uri="{FF2B5EF4-FFF2-40B4-BE49-F238E27FC236}">
                <a16:creationId xmlns:a16="http://schemas.microsoft.com/office/drawing/2014/main" id="{23437FAA-1C2E-A04E-8D25-F9913CA09094}"/>
              </a:ext>
            </a:extLst>
          </p:cNvPr>
          <p:cNvSpPr>
            <a:spLocks noGrp="1"/>
          </p:cNvSpPr>
          <p:nvPr>
            <p:ph idx="1"/>
          </p:nvPr>
        </p:nvSpPr>
        <p:spPr/>
        <p:txBody>
          <a:bodyPr/>
          <a:lstStyle/>
          <a:p>
            <a:pPr marL="0" indent="0">
              <a:buNone/>
            </a:pPr>
            <a:r>
              <a:rPr lang="en-AU" i="1" dirty="0">
                <a:solidFill>
                  <a:srgbClr val="000000"/>
                </a:solidFill>
                <a:latin typeface="Helvetica" pitchFamily="2" charset="0"/>
              </a:rPr>
              <a:t>A company has two warehouses that store different products: Amsterdam and Hamburg. When an order is received, it is distributed across these warehouses: if some of the relevant products are maintained in Amsterdam, a sub-order is sent there; likewise, if some relevant products are maintained in Hamburg, a sub-order is sent there. Afterwards, the order is registered and the process completes.</a:t>
            </a:r>
          </a:p>
          <a:p>
            <a:endParaRPr lang="it-IT" dirty="0"/>
          </a:p>
        </p:txBody>
      </p:sp>
      <p:sp>
        <p:nvSpPr>
          <p:cNvPr id="9" name="Slide Number Placeholder 2"/>
          <p:cNvSpPr>
            <a:spLocks noGrp="1"/>
          </p:cNvSpPr>
          <p:nvPr>
            <p:ph type="sldNum" sz="quarter" idx="4294967295"/>
          </p:nvPr>
        </p:nvSpPr>
        <p:spPr>
          <a:xfrm>
            <a:off x="11658600" y="6626225"/>
            <a:ext cx="533400" cy="152400"/>
          </a:xfrm>
        </p:spPr>
        <p:txBody>
          <a:bodyPr/>
          <a:lstStyle/>
          <a:p>
            <a:r>
              <a:rPr lang="en-AU" dirty="0">
                <a:solidFill>
                  <a:prstClr val="black">
                    <a:lumMod val="50000"/>
                    <a:lumOff val="50000"/>
                  </a:prstClr>
                </a:solidFill>
              </a:rPr>
              <a:t>7</a:t>
            </a:r>
          </a:p>
        </p:txBody>
      </p:sp>
      <p:sp>
        <p:nvSpPr>
          <p:cNvPr id="2" name="Rectangle 1">
            <a:extLst>
              <a:ext uri="{FF2B5EF4-FFF2-40B4-BE49-F238E27FC236}">
                <a16:creationId xmlns:a16="http://schemas.microsoft.com/office/drawing/2014/main" id="{77460912-559F-4C47-B08D-6100F9D76DA0}"/>
              </a:ext>
            </a:extLst>
          </p:cNvPr>
          <p:cNvSpPr/>
          <p:nvPr/>
        </p:nvSpPr>
        <p:spPr>
          <a:xfrm>
            <a:off x="838200" y="1363960"/>
            <a:ext cx="10417910" cy="461665"/>
          </a:xfrm>
          <a:prstGeom prst="rect">
            <a:avLst/>
          </a:prstGeom>
        </p:spPr>
        <p:txBody>
          <a:bodyPr wrap="square">
            <a:spAutoFit/>
          </a:bodyPr>
          <a:lstStyle/>
          <a:p>
            <a:pPr defTabSz="1097167">
              <a:spcAft>
                <a:spcPts val="720"/>
              </a:spcAft>
              <a:buClr>
                <a:srgbClr val="002350">
                  <a:lumMod val="90000"/>
                  <a:lumOff val="10000"/>
                </a:srgbClr>
              </a:buClr>
            </a:pPr>
            <a:r>
              <a:rPr lang="en-AU" sz="2400" dirty="0">
                <a:solidFill>
                  <a:srgbClr val="000000"/>
                </a:solidFill>
                <a:latin typeface="Arial" panose="020B0604020202020204" pitchFamily="34" charset="0"/>
                <a:cs typeface="Arial" panose="020B0604020202020204" pitchFamily="34" charset="0"/>
              </a:rPr>
              <a:t>Consider the following process description.</a:t>
            </a:r>
          </a:p>
        </p:txBody>
      </p:sp>
    </p:spTree>
    <p:extLst>
      <p:ext uri="{BB962C8B-B14F-4D97-AF65-F5344CB8AC3E}">
        <p14:creationId xmlns:p14="http://schemas.microsoft.com/office/powerpoint/2010/main" val="1028290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Exercise 5.14 (</a:t>
            </a:r>
            <a:r>
              <a:rPr lang="en-AU" dirty="0" err="1"/>
              <a:t>cont’ed</a:t>
            </a:r>
            <a:r>
              <a:rPr lang="en-AU" dirty="0"/>
              <a:t>)</a:t>
            </a:r>
          </a:p>
        </p:txBody>
      </p:sp>
      <p:sp>
        <p:nvSpPr>
          <p:cNvPr id="9" name="Slide Number Placeholder 2"/>
          <p:cNvSpPr>
            <a:spLocks noGrp="1"/>
          </p:cNvSpPr>
          <p:nvPr>
            <p:ph type="sldNum" sz="quarter" idx="4294967295"/>
          </p:nvPr>
        </p:nvSpPr>
        <p:spPr>
          <a:xfrm>
            <a:off x="11658600" y="6626225"/>
            <a:ext cx="533400" cy="152400"/>
          </a:xfrm>
        </p:spPr>
        <p:txBody>
          <a:bodyPr/>
          <a:lstStyle/>
          <a:p>
            <a:r>
              <a:rPr lang="en-AU" dirty="0">
                <a:solidFill>
                  <a:prstClr val="black">
                    <a:lumMod val="50000"/>
                    <a:lumOff val="50000"/>
                  </a:prstClr>
                </a:solidFill>
              </a:rPr>
              <a:t>7</a:t>
            </a:r>
          </a:p>
        </p:txBody>
      </p:sp>
      <p:sp>
        <p:nvSpPr>
          <p:cNvPr id="5" name="Rectangle 4"/>
          <p:cNvSpPr/>
          <p:nvPr/>
        </p:nvSpPr>
        <p:spPr>
          <a:xfrm>
            <a:off x="1287933" y="6002574"/>
            <a:ext cx="10171024" cy="757130"/>
          </a:xfrm>
          <a:prstGeom prst="rect">
            <a:avLst/>
          </a:prstGeom>
        </p:spPr>
        <p:txBody>
          <a:bodyPr wrap="square">
            <a:spAutoFit/>
          </a:bodyPr>
          <a:lstStyle/>
          <a:p>
            <a:pPr>
              <a:spcBef>
                <a:spcPct val="20000"/>
              </a:spcBef>
              <a:buClr>
                <a:prstClr val="black">
                  <a:lumMod val="50000"/>
                  <a:lumOff val="50000"/>
                </a:prstClr>
              </a:buClr>
            </a:pPr>
            <a:r>
              <a:rPr lang="en-AU" sz="2160" dirty="0">
                <a:latin typeface="Arial" panose="020B0604020202020204" pitchFamily="34" charset="0"/>
                <a:cs typeface="Arial" panose="020B0604020202020204" pitchFamily="34" charset="0"/>
              </a:rPr>
              <a:t>It is </a:t>
            </a:r>
            <a:r>
              <a:rPr lang="en-AU" sz="2160" b="1" dirty="0">
                <a:latin typeface="Arial" panose="020B0604020202020204" pitchFamily="34" charset="0"/>
                <a:cs typeface="Arial" panose="020B0604020202020204" pitchFamily="34" charset="0"/>
              </a:rPr>
              <a:t>not possible </a:t>
            </a:r>
            <a:r>
              <a:rPr lang="en-AU" sz="2160" dirty="0">
                <a:latin typeface="Arial" panose="020B0604020202020204" pitchFamily="34" charset="0"/>
                <a:cs typeface="Arial" panose="020B0604020202020204" pitchFamily="34" charset="0"/>
              </a:rPr>
              <a:t>that products are neither in the Amsterdam nor in the Hamburg warehouse.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032" y="2100759"/>
            <a:ext cx="7871231" cy="3829406"/>
          </a:xfrm>
          <a:prstGeom prst="rect">
            <a:avLst/>
          </a:prstGeom>
        </p:spPr>
      </p:pic>
      <p:sp>
        <p:nvSpPr>
          <p:cNvPr id="8" name="Textfeld 3"/>
          <p:cNvSpPr txBox="1"/>
          <p:nvPr/>
        </p:nvSpPr>
        <p:spPr>
          <a:xfrm>
            <a:off x="1976032" y="2100758"/>
            <a:ext cx="1286860" cy="387798"/>
          </a:xfrm>
          <a:prstGeom prst="rect">
            <a:avLst/>
          </a:prstGeom>
          <a:solidFill>
            <a:srgbClr val="FFC000"/>
          </a:solidFill>
        </p:spPr>
        <p:txBody>
          <a:bodyPr wrap="square" rtlCol="0">
            <a:spAutoFit/>
          </a:bodyPr>
          <a:lstStyle/>
          <a:p>
            <a:pPr algn="ctr" eaLnBrk="0" fontAlgn="base" hangingPunct="0">
              <a:spcBef>
                <a:spcPct val="0"/>
              </a:spcBef>
              <a:spcAft>
                <a:spcPct val="0"/>
              </a:spcAft>
            </a:pPr>
            <a:r>
              <a:rPr lang="de-DE" sz="1920" b="1" dirty="0">
                <a:solidFill>
                  <a:prstClr val="black"/>
                </a:solidFill>
                <a:latin typeface="Arial" panose="020B0604020202020204" pitchFamily="34" charset="0"/>
                <a:ea typeface="ＭＳ Ｐゴシック" pitchFamily="34" charset="-128"/>
                <a:cs typeface="Arial" panose="020B0604020202020204" pitchFamily="34" charset="0"/>
              </a:rPr>
              <a:t>Invalid</a:t>
            </a:r>
          </a:p>
        </p:txBody>
      </p:sp>
      <p:sp>
        <p:nvSpPr>
          <p:cNvPr id="2" name="Rectangle 1">
            <a:extLst>
              <a:ext uri="{FF2B5EF4-FFF2-40B4-BE49-F238E27FC236}">
                <a16:creationId xmlns:a16="http://schemas.microsoft.com/office/drawing/2014/main" id="{77460912-559F-4C47-B08D-6100F9D76DA0}"/>
              </a:ext>
            </a:extLst>
          </p:cNvPr>
          <p:cNvSpPr/>
          <p:nvPr/>
        </p:nvSpPr>
        <p:spPr>
          <a:xfrm>
            <a:off x="1164490" y="1302620"/>
            <a:ext cx="10417910" cy="461665"/>
          </a:xfrm>
          <a:prstGeom prst="rect">
            <a:avLst/>
          </a:prstGeom>
        </p:spPr>
        <p:txBody>
          <a:bodyPr wrap="square">
            <a:spAutoFit/>
          </a:bodyPr>
          <a:lstStyle/>
          <a:p>
            <a:pPr defTabSz="1097167">
              <a:spcAft>
                <a:spcPts val="720"/>
              </a:spcAft>
              <a:buClr>
                <a:srgbClr val="002350">
                  <a:lumMod val="90000"/>
                  <a:lumOff val="10000"/>
                </a:srgbClr>
              </a:buClr>
            </a:pPr>
            <a:r>
              <a:rPr lang="en-AU" sz="2400" dirty="0">
                <a:solidFill>
                  <a:srgbClr val="000000"/>
                </a:solidFill>
                <a:latin typeface="Arial" panose="020B0604020202020204" pitchFamily="34" charset="0"/>
                <a:cs typeface="Arial" panose="020B0604020202020204" pitchFamily="34" charset="0"/>
              </a:rPr>
              <a:t>What can we say about the semantic quality of this model?</a:t>
            </a:r>
          </a:p>
        </p:txBody>
      </p:sp>
    </p:spTree>
    <p:extLst>
      <p:ext uri="{BB962C8B-B14F-4D97-AF65-F5344CB8AC3E}">
        <p14:creationId xmlns:p14="http://schemas.microsoft.com/office/powerpoint/2010/main" val="167744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Example: semantic correctness</a:t>
            </a:r>
          </a:p>
        </p:txBody>
      </p:sp>
      <p:sp>
        <p:nvSpPr>
          <p:cNvPr id="5" name="Rectangle 4"/>
          <p:cNvSpPr/>
          <p:nvPr/>
        </p:nvSpPr>
        <p:spPr>
          <a:xfrm>
            <a:off x="1326971" y="5852508"/>
            <a:ext cx="9875602" cy="757130"/>
          </a:xfrm>
          <a:prstGeom prst="rect">
            <a:avLst/>
          </a:prstGeom>
        </p:spPr>
        <p:txBody>
          <a:bodyPr wrap="square">
            <a:spAutoFit/>
          </a:bodyPr>
          <a:lstStyle/>
          <a:p>
            <a:pPr>
              <a:spcBef>
                <a:spcPct val="20000"/>
              </a:spcBef>
              <a:buClr>
                <a:prstClr val="black">
                  <a:lumMod val="50000"/>
                  <a:lumOff val="50000"/>
                </a:prstClr>
              </a:buClr>
            </a:pPr>
            <a:r>
              <a:rPr lang="en-AU" sz="2160" dirty="0">
                <a:latin typeface="Arial" panose="020B0604020202020204" pitchFamily="34" charset="0"/>
                <a:cs typeface="Arial" panose="020B0604020202020204" pitchFamily="34" charset="0"/>
              </a:rPr>
              <a:t>Orders may contain </a:t>
            </a:r>
            <a:r>
              <a:rPr lang="en-AU" sz="2160" b="1" dirty="0">
                <a:latin typeface="Arial" panose="020B0604020202020204" pitchFamily="34" charset="0"/>
                <a:cs typeface="Arial" panose="020B0604020202020204" pitchFamily="34" charset="0"/>
              </a:rPr>
              <a:t>both </a:t>
            </a:r>
            <a:r>
              <a:rPr lang="en-AU" sz="2160" dirty="0">
                <a:latin typeface="Arial" panose="020B0604020202020204" pitchFamily="34" charset="0"/>
                <a:cs typeface="Arial" panose="020B0604020202020204" pitchFamily="34" charset="0"/>
              </a:rPr>
              <a:t>products that are in Amsterdam and products that are in Hamburg</a:t>
            </a:r>
          </a:p>
        </p:txBody>
      </p:sp>
      <p:sp>
        <p:nvSpPr>
          <p:cNvPr id="9" name="Slide Number Placeholder 2"/>
          <p:cNvSpPr>
            <a:spLocks noGrp="1"/>
          </p:cNvSpPr>
          <p:nvPr>
            <p:ph type="sldNum" sz="quarter" idx="11"/>
          </p:nvPr>
        </p:nvSpPr>
        <p:spPr>
          <a:xfrm>
            <a:off x="9770752" y="6625771"/>
            <a:ext cx="533400" cy="152400"/>
          </a:xfrm>
        </p:spPr>
        <p:txBody>
          <a:bodyPr/>
          <a:lstStyle/>
          <a:p>
            <a:r>
              <a:rPr lang="en-AU" dirty="0">
                <a:solidFill>
                  <a:prstClr val="black">
                    <a:lumMod val="50000"/>
                    <a:lumOff val="50000"/>
                  </a:prstClr>
                </a:solidFill>
              </a:rPr>
              <a:t>7</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713" y="2411798"/>
            <a:ext cx="8451815" cy="2935361"/>
          </a:xfrm>
          <a:prstGeom prst="rect">
            <a:avLst/>
          </a:prstGeom>
        </p:spPr>
      </p:pic>
      <p:sp>
        <p:nvSpPr>
          <p:cNvPr id="11" name="Textfeld 3">
            <a:extLst>
              <a:ext uri="{FF2B5EF4-FFF2-40B4-BE49-F238E27FC236}">
                <a16:creationId xmlns:a16="http://schemas.microsoft.com/office/drawing/2014/main" id="{34B994F6-16E4-6145-8B90-57CC27D53E0E}"/>
              </a:ext>
            </a:extLst>
          </p:cNvPr>
          <p:cNvSpPr txBox="1"/>
          <p:nvPr/>
        </p:nvSpPr>
        <p:spPr>
          <a:xfrm>
            <a:off x="2010148" y="2215751"/>
            <a:ext cx="1666687" cy="387798"/>
          </a:xfrm>
          <a:prstGeom prst="rect">
            <a:avLst/>
          </a:prstGeom>
          <a:solidFill>
            <a:srgbClr val="FFC000"/>
          </a:solidFill>
        </p:spPr>
        <p:txBody>
          <a:bodyPr wrap="square" rtlCol="0">
            <a:spAutoFit/>
          </a:bodyPr>
          <a:lstStyle/>
          <a:p>
            <a:pPr algn="ctr" eaLnBrk="0" fontAlgn="base" hangingPunct="0">
              <a:spcBef>
                <a:spcPct val="0"/>
              </a:spcBef>
              <a:spcAft>
                <a:spcPct val="0"/>
              </a:spcAft>
            </a:pPr>
            <a:r>
              <a:rPr lang="de-DE" sz="1920" b="1" dirty="0" err="1">
                <a:solidFill>
                  <a:prstClr val="black"/>
                </a:solidFill>
                <a:latin typeface="Arial" panose="020B0604020202020204" pitchFamily="34" charset="0"/>
                <a:ea typeface="ＭＳ Ｐゴシック" pitchFamily="34" charset="-128"/>
                <a:cs typeface="Arial" panose="020B0604020202020204" pitchFamily="34" charset="0"/>
              </a:rPr>
              <a:t>Incomplete</a:t>
            </a:r>
            <a:endParaRPr lang="de-DE" sz="1920" b="1" dirty="0">
              <a:solidFill>
                <a:prstClr val="black"/>
              </a:solidFill>
              <a:latin typeface="Arial" panose="020B0604020202020204" pitchFamily="34" charset="0"/>
              <a:ea typeface="ＭＳ Ｐゴシック" pitchFamily="34" charset="-128"/>
              <a:cs typeface="Arial" panose="020B0604020202020204" pitchFamily="34" charset="0"/>
            </a:endParaRPr>
          </a:p>
        </p:txBody>
      </p:sp>
      <p:sp>
        <p:nvSpPr>
          <p:cNvPr id="4" name="TextBox 3">
            <a:extLst>
              <a:ext uri="{FF2B5EF4-FFF2-40B4-BE49-F238E27FC236}">
                <a16:creationId xmlns:a16="http://schemas.microsoft.com/office/drawing/2014/main" id="{A92804ED-F007-CE4F-A5E2-6717AA0313AD}"/>
              </a:ext>
            </a:extLst>
          </p:cNvPr>
          <p:cNvSpPr txBox="1"/>
          <p:nvPr/>
        </p:nvSpPr>
        <p:spPr>
          <a:xfrm>
            <a:off x="1164490" y="1395899"/>
            <a:ext cx="841768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And about this one? (with reference to the same description)</a:t>
            </a:r>
          </a:p>
        </p:txBody>
      </p:sp>
    </p:spTree>
    <p:extLst>
      <p:ext uri="{BB962C8B-B14F-4D97-AF65-F5344CB8AC3E}">
        <p14:creationId xmlns:p14="http://schemas.microsoft.com/office/powerpoint/2010/main" val="60331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1164490" y="1110685"/>
            <a:ext cx="8513807" cy="270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 name="Title 2"/>
          <p:cNvSpPr>
            <a:spLocks noGrp="1"/>
          </p:cNvSpPr>
          <p:nvPr>
            <p:ph type="title"/>
          </p:nvPr>
        </p:nvSpPr>
        <p:spPr/>
        <p:txBody>
          <a:bodyPr/>
          <a:lstStyle/>
          <a:p>
            <a:r>
              <a:rPr lang="en-US" dirty="0"/>
              <a:t>Exercise 5.15</a:t>
            </a:r>
          </a:p>
        </p:txBody>
      </p:sp>
      <p:sp>
        <p:nvSpPr>
          <p:cNvPr id="2" name="Content Placeholder 1"/>
          <p:cNvSpPr>
            <a:spLocks noGrp="1"/>
          </p:cNvSpPr>
          <p:nvPr>
            <p:ph idx="1"/>
          </p:nvPr>
        </p:nvSpPr>
        <p:spPr/>
        <p:txBody>
          <a:bodyPr>
            <a:noAutofit/>
          </a:bodyPr>
          <a:lstStyle/>
          <a:p>
            <a:pPr marL="0" indent="0">
              <a:buNone/>
            </a:pPr>
            <a:r>
              <a:rPr lang="en-AU" sz="1800" dirty="0"/>
              <a:t>Consider the model in the next slide, with reference to the following process description. Is this model valid and complete? If not, what statements are invalid and what is missing?</a:t>
            </a:r>
          </a:p>
          <a:p>
            <a:pPr marL="0" indent="0">
              <a:buNone/>
            </a:pPr>
            <a:endParaRPr lang="en-AU" sz="1800" dirty="0"/>
          </a:p>
          <a:p>
            <a:pPr marL="0" indent="0">
              <a:buNone/>
            </a:pPr>
            <a:r>
              <a:rPr lang="en-AU" sz="2000" i="1" dirty="0"/>
              <a:t>When a special order is received, it is first registered and then its details are checked. Next, the order is confirmed and meantime the custom product is manufactured. Once the product has been made, the shipment can be planned. Afterwards, the customer type and shipment status are checked. In fact, if a customer is casual an ad hoc invoice must be emitted, which is not required for ordinary customers. In the latter case, the customer account is simply charged with the costs related to the order </a:t>
            </a:r>
            <a:r>
              <a:rPr lang="en-AU" sz="2000" i="1" dirty="0" err="1"/>
              <a:t>fulfillment</a:t>
            </a:r>
            <a:r>
              <a:rPr lang="en-AU" sz="2000" i="1" dirty="0"/>
              <a:t>. Moreover, if the shipment has been delayed, the customer must be updated on the expected delay. Concomitantly to these activities, the custom product is shipped. After the latter activity and after the invoice has been emitted, the process completes with the archival of the order. Any time during the confirmation of the order and the manufacturing of the respective product, an order change request may be received, in which case any activity must be interrupted to handle the change re- quest. This includes the registration of the order variation and a notification to the customer, after which the process resumes from the order checking.</a:t>
            </a:r>
          </a:p>
          <a:p>
            <a:pPr marL="0" indent="0">
              <a:buNone/>
            </a:pPr>
            <a:endParaRPr lang="en-AU" sz="2000" dirty="0"/>
          </a:p>
          <a:p>
            <a:pPr marL="0" indent="0">
              <a:buNone/>
            </a:pPr>
            <a:endParaRPr lang="en-AU" sz="1800" dirty="0"/>
          </a:p>
          <a:p>
            <a:pPr marL="0" indent="0">
              <a:buNone/>
            </a:pPr>
            <a:endParaRPr lang="en-AU" sz="1800" dirty="0"/>
          </a:p>
          <a:p>
            <a:pPr marL="0" indent="0">
              <a:buNone/>
            </a:pPr>
            <a:endParaRPr lang="en-AU" sz="1800" dirty="0"/>
          </a:p>
        </p:txBody>
      </p:sp>
    </p:spTree>
    <p:extLst>
      <p:ext uri="{BB962C8B-B14F-4D97-AF65-F5344CB8AC3E}">
        <p14:creationId xmlns:p14="http://schemas.microsoft.com/office/powerpoint/2010/main" val="168484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1164490" y="1110685"/>
            <a:ext cx="8513807" cy="270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 name="Title 2"/>
          <p:cNvSpPr>
            <a:spLocks noGrp="1"/>
          </p:cNvSpPr>
          <p:nvPr>
            <p:ph type="title"/>
          </p:nvPr>
        </p:nvSpPr>
        <p:spPr/>
        <p:txBody>
          <a:bodyPr/>
          <a:lstStyle/>
          <a:p>
            <a:r>
              <a:rPr lang="en-US" dirty="0"/>
              <a:t>Exercise 5.15 (</a:t>
            </a:r>
            <a:r>
              <a:rPr lang="en-US" dirty="0" err="1"/>
              <a:t>cont’ed</a:t>
            </a:r>
            <a:r>
              <a:rPr lang="en-US" dirty="0"/>
              <a:t>)</a:t>
            </a:r>
          </a:p>
        </p:txBody>
      </p:sp>
      <p:pic>
        <p:nvPicPr>
          <p:cNvPr id="7" name="Picture 6">
            <a:extLst>
              <a:ext uri="{FF2B5EF4-FFF2-40B4-BE49-F238E27FC236}">
                <a16:creationId xmlns:a16="http://schemas.microsoft.com/office/drawing/2014/main" id="{25025ECB-DF55-2E47-A72A-502F8153F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85" y="2195272"/>
            <a:ext cx="9929768" cy="4235687"/>
          </a:xfrm>
          <a:prstGeom prst="rect">
            <a:avLst/>
          </a:prstGeom>
        </p:spPr>
      </p:pic>
    </p:spTree>
    <p:extLst>
      <p:ext uri="{BB962C8B-B14F-4D97-AF65-F5344CB8AC3E}">
        <p14:creationId xmlns:p14="http://schemas.microsoft.com/office/powerpoint/2010/main" val="40239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0163" name="Rectangle 3"/>
          <p:cNvSpPr>
            <a:spLocks noGrp="1" noChangeArrowheads="1"/>
          </p:cNvSpPr>
          <p:nvPr>
            <p:ph type="title"/>
          </p:nvPr>
        </p:nvSpPr>
        <p:spPr/>
        <p:txBody>
          <a:bodyPr/>
          <a:lstStyle/>
          <a:p>
            <a:r>
              <a:rPr lang="en-AU" dirty="0"/>
              <a:t>Process model quality assurance</a:t>
            </a:r>
          </a:p>
        </p:txBody>
      </p:sp>
      <p:pic>
        <p:nvPicPr>
          <p:cNvPr id="1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746" y="1723050"/>
            <a:ext cx="4804745" cy="3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1389723" y="3197029"/>
            <a:ext cx="2017219" cy="660437"/>
          </a:xfrm>
          <a:prstGeom prst="rect">
            <a:avLst/>
          </a:prstGeom>
        </p:spPr>
        <p:txBody>
          <a:bodyPr wrap="none">
            <a:spAutoFit/>
          </a:bodyPr>
          <a:lstStyle/>
          <a:p>
            <a:pPr marL="316518" indent="-316518">
              <a:buFont typeface="Arial" panose="020B0604020202020204" pitchFamily="34" charset="0"/>
              <a:buChar char="•"/>
            </a:pPr>
            <a:r>
              <a:rPr lang="de-AT" sz="1846" dirty="0">
                <a:latin typeface="Arial" panose="020B0604020202020204" pitchFamily="34" charset="0"/>
                <a:cs typeface="Arial" panose="020B0604020202020204" pitchFamily="34" charset="0"/>
              </a:rPr>
              <a:t>Validity</a:t>
            </a:r>
          </a:p>
          <a:p>
            <a:pPr marL="316518" indent="-316518">
              <a:buFont typeface="Arial" panose="020B0604020202020204" pitchFamily="34" charset="0"/>
              <a:buChar char="•"/>
            </a:pPr>
            <a:r>
              <a:rPr lang="de-AT" sz="1846" dirty="0">
                <a:latin typeface="Arial" panose="020B0604020202020204" pitchFamily="34" charset="0"/>
                <a:cs typeface="Arial" panose="020B0604020202020204" pitchFamily="34" charset="0"/>
              </a:rPr>
              <a:t>Completeness</a:t>
            </a:r>
            <a:endParaRPr lang="en-US" sz="1846" dirty="0">
              <a:latin typeface="Arial" panose="020B0604020202020204" pitchFamily="34" charset="0"/>
              <a:cs typeface="Arial" panose="020B0604020202020204" pitchFamily="34" charset="0"/>
            </a:endParaRPr>
          </a:p>
        </p:txBody>
      </p:sp>
      <p:sp>
        <p:nvSpPr>
          <p:cNvPr id="146" name="Rectangle 145"/>
          <p:cNvSpPr/>
          <p:nvPr/>
        </p:nvSpPr>
        <p:spPr>
          <a:xfrm>
            <a:off x="4512374" y="5452833"/>
            <a:ext cx="2911695" cy="660437"/>
          </a:xfrm>
          <a:prstGeom prst="rect">
            <a:avLst/>
          </a:prstGeom>
        </p:spPr>
        <p:txBody>
          <a:bodyPr wrap="none">
            <a:spAutoFit/>
          </a:bodyPr>
          <a:lstStyle/>
          <a:p>
            <a:pPr marL="316518" indent="-316518">
              <a:buFont typeface="Arial" panose="020B0604020202020204" pitchFamily="34" charset="0"/>
              <a:buChar char="•"/>
            </a:pPr>
            <a:r>
              <a:rPr lang="de-AT" sz="1846" dirty="0">
                <a:latin typeface="Arial" panose="020B0604020202020204" pitchFamily="34" charset="0"/>
                <a:cs typeface="Arial" panose="020B0604020202020204" pitchFamily="34" charset="0"/>
              </a:rPr>
              <a:t>Structural correctness</a:t>
            </a:r>
          </a:p>
          <a:p>
            <a:pPr marL="316518" indent="-316518">
              <a:buFont typeface="Arial" panose="020B0604020202020204" pitchFamily="34" charset="0"/>
              <a:buChar char="•"/>
            </a:pPr>
            <a:r>
              <a:rPr lang="de-AT" sz="1846" dirty="0">
                <a:latin typeface="Arial" panose="020B0604020202020204" pitchFamily="34" charset="0"/>
                <a:cs typeface="Arial" panose="020B0604020202020204" pitchFamily="34" charset="0"/>
              </a:rPr>
              <a:t>Behavioral correctness</a:t>
            </a:r>
            <a:endParaRPr lang="en-US" sz="1846" dirty="0">
              <a:latin typeface="Arial" panose="020B0604020202020204" pitchFamily="34" charset="0"/>
              <a:cs typeface="Arial" panose="020B0604020202020204" pitchFamily="34" charset="0"/>
            </a:endParaRPr>
          </a:p>
        </p:txBody>
      </p:sp>
      <p:sp>
        <p:nvSpPr>
          <p:cNvPr id="147" name="Rectangle 146"/>
          <p:cNvSpPr/>
          <p:nvPr/>
        </p:nvSpPr>
        <p:spPr>
          <a:xfrm>
            <a:off x="8271956" y="3209713"/>
            <a:ext cx="2254463" cy="944489"/>
          </a:xfrm>
          <a:prstGeom prst="rect">
            <a:avLst/>
          </a:prstGeom>
        </p:spPr>
        <p:txBody>
          <a:bodyPr wrap="none">
            <a:spAutoFit/>
          </a:bodyPr>
          <a:lstStyle/>
          <a:p>
            <a:pPr marL="316518" indent="-316518">
              <a:buFont typeface="Arial" panose="020B0604020202020204" pitchFamily="34" charset="0"/>
              <a:buChar char="•"/>
            </a:pPr>
            <a:r>
              <a:rPr lang="de-AT" sz="1846" dirty="0">
                <a:latin typeface="Arial" panose="020B0604020202020204" pitchFamily="34" charset="0"/>
                <a:cs typeface="Arial" panose="020B0604020202020204" pitchFamily="34" charset="0"/>
              </a:rPr>
              <a:t>Understandibility</a:t>
            </a:r>
          </a:p>
          <a:p>
            <a:pPr marL="316518" indent="-316518">
              <a:buFont typeface="Arial" panose="020B0604020202020204" pitchFamily="34" charset="0"/>
              <a:buChar char="•"/>
            </a:pPr>
            <a:r>
              <a:rPr lang="de-AT" sz="1846" dirty="0" err="1">
                <a:latin typeface="Arial" panose="020B0604020202020204" pitchFamily="34" charset="0"/>
                <a:cs typeface="Arial" panose="020B0604020202020204" pitchFamily="34" charset="0"/>
              </a:rPr>
              <a:t>Mantainability</a:t>
            </a:r>
            <a:endParaRPr lang="de-AT" sz="1846" dirty="0">
              <a:latin typeface="Arial" panose="020B0604020202020204" pitchFamily="34" charset="0"/>
              <a:cs typeface="Arial" panose="020B0604020202020204" pitchFamily="34" charset="0"/>
            </a:endParaRPr>
          </a:p>
          <a:p>
            <a:pPr marL="316518" indent="-316518">
              <a:buFont typeface="Arial" panose="020B0604020202020204" pitchFamily="34" charset="0"/>
              <a:buChar char="•"/>
            </a:pPr>
            <a:r>
              <a:rPr lang="de-AT" sz="1846" dirty="0">
                <a:latin typeface="Arial" panose="020B0604020202020204" pitchFamily="34" charset="0"/>
                <a:cs typeface="Arial" panose="020B0604020202020204" pitchFamily="34" charset="0"/>
              </a:rPr>
              <a:t>Learning</a:t>
            </a:r>
            <a:endParaRPr lang="en-US" sz="1846"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fld id="{F06E539D-8AB8-485C-BFEF-50E8D5427D32}" type="slidenum">
              <a:rPr lang="en-AU" u="none" smtClean="0">
                <a:solidFill>
                  <a:schemeClr val="tx1"/>
                </a:solidFill>
                <a:latin typeface="Arial" panose="020B0604020202020204" pitchFamily="34" charset="0"/>
                <a:cs typeface="Arial" panose="020B0604020202020204" pitchFamily="34" charset="0"/>
              </a:rPr>
              <a:pPr/>
              <a:t>2</a:t>
            </a:fld>
            <a:endParaRPr lang="en-AU" u="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602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96B8B6-4CAC-784E-89AE-6B705D4C367F}"/>
              </a:ext>
            </a:extLst>
          </p:cNvPr>
          <p:cNvSpPr>
            <a:spLocks noGrp="1"/>
          </p:cNvSpPr>
          <p:nvPr>
            <p:ph type="title"/>
          </p:nvPr>
        </p:nvSpPr>
        <p:spPr/>
        <p:txBody>
          <a:bodyPr/>
          <a:lstStyle/>
          <a:p>
            <a:r>
              <a:rPr lang="en-US" dirty="0"/>
              <a:t>Pragmatic Quality: Certification</a:t>
            </a:r>
          </a:p>
        </p:txBody>
      </p:sp>
      <p:sp>
        <p:nvSpPr>
          <p:cNvPr id="2" name="Content Placeholder 1">
            <a:extLst>
              <a:ext uri="{FF2B5EF4-FFF2-40B4-BE49-F238E27FC236}">
                <a16:creationId xmlns:a16="http://schemas.microsoft.com/office/drawing/2014/main" id="{6BE5B5EE-915D-E448-9C0F-8A802DF23C85}"/>
              </a:ext>
            </a:extLst>
          </p:cNvPr>
          <p:cNvSpPr>
            <a:spLocks noGrp="1"/>
          </p:cNvSpPr>
          <p:nvPr>
            <p:ph idx="1"/>
          </p:nvPr>
        </p:nvSpPr>
        <p:spPr/>
        <p:txBody>
          <a:bodyPr>
            <a:normAutofit fontScale="92500" lnSpcReduction="10000"/>
          </a:bodyPr>
          <a:lstStyle/>
          <a:p>
            <a:pPr marL="0" indent="0">
              <a:buNone/>
            </a:pPr>
            <a:r>
              <a:rPr lang="en-US" sz="2400" dirty="0"/>
              <a:t>Pragmatic quality relates to the usability of a process model</a:t>
            </a:r>
          </a:p>
          <a:p>
            <a:pPr marL="0" indent="0">
              <a:buNone/>
            </a:pPr>
            <a:endParaRPr lang="en-US" sz="2400" dirty="0"/>
          </a:p>
          <a:p>
            <a:pPr marL="0" indent="0">
              <a:buNone/>
            </a:pPr>
            <a:r>
              <a:rPr lang="en-US" sz="2400" dirty="0"/>
              <a:t>Challenge = anticipate the particular usage of the model</a:t>
            </a:r>
          </a:p>
          <a:p>
            <a:pPr marL="0" indent="0">
              <a:buNone/>
            </a:pPr>
            <a:endParaRPr lang="en-US" sz="2400" dirty="0"/>
          </a:p>
          <a:p>
            <a:pPr marL="0" indent="0">
              <a:buNone/>
            </a:pPr>
            <a:r>
              <a:rPr lang="en-US" sz="2400" dirty="0"/>
              <a:t>Usability:</a:t>
            </a:r>
          </a:p>
          <a:p>
            <a:r>
              <a:rPr lang="en-US" sz="2400" u="sng" dirty="0"/>
              <a:t>Understandability</a:t>
            </a:r>
            <a:r>
              <a:rPr lang="en-US" sz="2400" dirty="0"/>
              <a:t>: how easy it is to read and comprehend the model</a:t>
            </a:r>
          </a:p>
          <a:p>
            <a:r>
              <a:rPr lang="en-US" sz="2400" u="sng" dirty="0"/>
              <a:t>Maintainability</a:t>
            </a:r>
            <a:r>
              <a:rPr lang="en-US" sz="2400" dirty="0"/>
              <a:t>: how easy it is to apply changes</a:t>
            </a:r>
            <a:endParaRPr lang="en-US" sz="2400" u="sng" dirty="0"/>
          </a:p>
          <a:p>
            <a:r>
              <a:rPr lang="en-US" sz="2400" u="sng" dirty="0"/>
              <a:t>Learning</a:t>
            </a:r>
            <a:r>
              <a:rPr lang="en-US" sz="2400" dirty="0"/>
              <a:t>: how good a model reveals how its corresponding process works in reality</a:t>
            </a:r>
            <a:endParaRPr lang="en-US" sz="2400" u="sng" dirty="0"/>
          </a:p>
          <a:p>
            <a:pPr marL="0" indent="0">
              <a:buNone/>
            </a:pPr>
            <a:endParaRPr lang="en-US" sz="2400" dirty="0"/>
          </a:p>
          <a:p>
            <a:pPr marL="0" indent="0">
              <a:buNone/>
            </a:pPr>
            <a:r>
              <a:rPr lang="en-US" sz="2400" dirty="0"/>
              <a:t>Model characteristics that influence usability include size, structural complexity and layout</a:t>
            </a:r>
          </a:p>
          <a:p>
            <a:pPr marL="0" indent="0">
              <a:buNone/>
            </a:pPr>
            <a:endParaRPr lang="en-US" sz="2400" dirty="0"/>
          </a:p>
        </p:txBody>
      </p:sp>
      <p:sp>
        <p:nvSpPr>
          <p:cNvPr id="3" name="Slide Number Placeholder 2">
            <a:extLst>
              <a:ext uri="{FF2B5EF4-FFF2-40B4-BE49-F238E27FC236}">
                <a16:creationId xmlns:a16="http://schemas.microsoft.com/office/drawing/2014/main" id="{47167A00-1ECB-1848-AB5C-A73463D1E7B2}"/>
              </a:ext>
            </a:extLst>
          </p:cNvPr>
          <p:cNvSpPr>
            <a:spLocks noGrp="1"/>
          </p:cNvSpPr>
          <p:nvPr>
            <p:ph type="sldNum" sz="quarter" idx="12"/>
          </p:nvPr>
        </p:nvSpPr>
        <p:spPr/>
        <p:txBody>
          <a:bodyPr/>
          <a:lstStyle/>
          <a:p>
            <a:fld id="{C145EA6F-A024-4C66-9C8B-8520E7132562}" type="slidenum">
              <a:rPr lang="en-US" smtClean="0"/>
              <a:pPr/>
              <a:t>20</a:t>
            </a:fld>
            <a:endParaRPr lang="en-US"/>
          </a:p>
        </p:txBody>
      </p:sp>
    </p:spTree>
    <p:extLst>
      <p:ext uri="{BB962C8B-B14F-4D97-AF65-F5344CB8AC3E}">
        <p14:creationId xmlns:p14="http://schemas.microsoft.com/office/powerpoint/2010/main" val="59773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9D6191-F9D3-3A40-8FC6-EBE920718F7C}"/>
              </a:ext>
            </a:extLst>
          </p:cNvPr>
          <p:cNvSpPr/>
          <p:nvPr/>
        </p:nvSpPr>
        <p:spPr>
          <a:xfrm>
            <a:off x="1164490" y="1110685"/>
            <a:ext cx="8513807" cy="270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 name="Title 3">
            <a:extLst>
              <a:ext uri="{FF2B5EF4-FFF2-40B4-BE49-F238E27FC236}">
                <a16:creationId xmlns:a16="http://schemas.microsoft.com/office/drawing/2014/main" id="{DCB01CC0-F683-9A4C-8643-988AADDE89EA}"/>
              </a:ext>
            </a:extLst>
          </p:cNvPr>
          <p:cNvSpPr>
            <a:spLocks noGrp="1"/>
          </p:cNvSpPr>
          <p:nvPr>
            <p:ph type="title"/>
          </p:nvPr>
        </p:nvSpPr>
        <p:spPr/>
        <p:txBody>
          <a:bodyPr>
            <a:normAutofit/>
          </a:bodyPr>
          <a:lstStyle/>
          <a:p>
            <a:r>
              <a:rPr lang="en-US" dirty="0"/>
              <a:t>Example: block-structuring a model</a:t>
            </a:r>
          </a:p>
        </p:txBody>
      </p:sp>
      <p:pic>
        <p:nvPicPr>
          <p:cNvPr id="6" name="Content Placeholder 5">
            <a:extLst>
              <a:ext uri="{FF2B5EF4-FFF2-40B4-BE49-F238E27FC236}">
                <a16:creationId xmlns:a16="http://schemas.microsoft.com/office/drawing/2014/main" id="{859D9F1E-1472-D443-A437-F88AFDE5A1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6840" y="1825625"/>
            <a:ext cx="5358319" cy="4351338"/>
          </a:xfrm>
        </p:spPr>
      </p:pic>
      <p:sp>
        <p:nvSpPr>
          <p:cNvPr id="3" name="Slide Number Placeholder 2">
            <a:extLst>
              <a:ext uri="{FF2B5EF4-FFF2-40B4-BE49-F238E27FC236}">
                <a16:creationId xmlns:a16="http://schemas.microsoft.com/office/drawing/2014/main" id="{2CFDEC3A-4ACF-824E-8145-40813114B8E3}"/>
              </a:ext>
            </a:extLst>
          </p:cNvPr>
          <p:cNvSpPr>
            <a:spLocks noGrp="1"/>
          </p:cNvSpPr>
          <p:nvPr>
            <p:ph type="sldNum" sz="quarter" idx="12"/>
          </p:nvPr>
        </p:nvSpPr>
        <p:spPr/>
        <p:txBody>
          <a:bodyPr/>
          <a:lstStyle/>
          <a:p>
            <a:fld id="{C145EA6F-A024-4C66-9C8B-8520E7132562}" type="slidenum">
              <a:rPr lang="en-US" smtClean="0"/>
              <a:pPr/>
              <a:t>21</a:t>
            </a:fld>
            <a:endParaRPr lang="en-US"/>
          </a:p>
        </p:txBody>
      </p:sp>
    </p:spTree>
    <p:extLst>
      <p:ext uri="{BB962C8B-B14F-4D97-AF65-F5344CB8AC3E}">
        <p14:creationId xmlns:p14="http://schemas.microsoft.com/office/powerpoint/2010/main" val="202098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err="1"/>
              <a:t>Is</a:t>
            </a:r>
            <a:r>
              <a:rPr lang="de-AT" dirty="0"/>
              <a:t> </a:t>
            </a:r>
            <a:r>
              <a:rPr lang="de-AT" dirty="0" err="1"/>
              <a:t>this</a:t>
            </a:r>
            <a:r>
              <a:rPr lang="de-AT" dirty="0"/>
              <a:t> </a:t>
            </a:r>
            <a:r>
              <a:rPr lang="de-AT" dirty="0" err="1"/>
              <a:t>process</a:t>
            </a:r>
            <a:r>
              <a:rPr lang="de-AT" dirty="0"/>
              <a:t> </a:t>
            </a:r>
            <a:r>
              <a:rPr lang="de-AT" dirty="0" err="1"/>
              <a:t>model</a:t>
            </a:r>
            <a:r>
              <a:rPr lang="de-AT" dirty="0"/>
              <a:t> </a:t>
            </a:r>
            <a:r>
              <a:rPr lang="de-AT" dirty="0" err="1"/>
              <a:t>of</a:t>
            </a:r>
            <a:r>
              <a:rPr lang="de-AT" dirty="0"/>
              <a:t> </a:t>
            </a:r>
            <a:r>
              <a:rPr lang="de-AT" dirty="0" err="1"/>
              <a:t>good</a:t>
            </a:r>
            <a:r>
              <a:rPr lang="de-AT" dirty="0"/>
              <a:t> </a:t>
            </a:r>
            <a:r>
              <a:rPr lang="de-AT" dirty="0" err="1"/>
              <a:t>pragmatic</a:t>
            </a:r>
            <a:r>
              <a:rPr lang="de-AT" dirty="0"/>
              <a:t> </a:t>
            </a:r>
            <a:r>
              <a:rPr lang="de-AT" dirty="0" err="1"/>
              <a:t>quality</a:t>
            </a:r>
            <a:r>
              <a:rPr lang="de-AT" dirty="0"/>
              <a:t>?</a:t>
            </a:r>
          </a:p>
        </p:txBody>
      </p:sp>
      <p:sp>
        <p:nvSpPr>
          <p:cNvPr id="8" name="Segnaposto contenuto 7">
            <a:extLst>
              <a:ext uri="{FF2B5EF4-FFF2-40B4-BE49-F238E27FC236}">
                <a16:creationId xmlns:a16="http://schemas.microsoft.com/office/drawing/2014/main" id="{3BBF8D3F-F0F4-DF46-A554-2079803E52C6}"/>
              </a:ext>
            </a:extLst>
          </p:cNvPr>
          <p:cNvSpPr>
            <a:spLocks noGrp="1"/>
          </p:cNvSpPr>
          <p:nvPr>
            <p:ph idx="1"/>
          </p:nvPr>
        </p:nvSpPr>
        <p:spPr/>
        <p:txBody>
          <a:bodyPr/>
          <a:lstStyle/>
          <a:p>
            <a:endParaRPr lang="it-IT"/>
          </a:p>
        </p:txBody>
      </p:sp>
      <p:sp>
        <p:nvSpPr>
          <p:cNvPr id="5" name="Slide Number Placeholder 4"/>
          <p:cNvSpPr>
            <a:spLocks noGrp="1"/>
          </p:cNvSpPr>
          <p:nvPr>
            <p:ph type="sldNum" sz="quarter" idx="12"/>
          </p:nvPr>
        </p:nvSpPr>
        <p:spPr/>
        <p:txBody>
          <a:bodyPr/>
          <a:lstStyle/>
          <a:p>
            <a:fld id="{F06E539D-8AB8-485C-BFEF-50E8D5427D32}" type="slidenum">
              <a:rPr lang="en-AU" u="none" smtClean="0">
                <a:solidFill>
                  <a:prstClr val="black">
                    <a:lumMod val="50000"/>
                    <a:lumOff val="50000"/>
                  </a:prstClr>
                </a:solidFill>
              </a:rPr>
              <a:pPr/>
              <a:t>22</a:t>
            </a:fld>
            <a:endParaRPr lang="en-AU" u="none">
              <a:solidFill>
                <a:prstClr val="black">
                  <a:lumMod val="50000"/>
                  <a:lumOff val="50000"/>
                </a:prstClr>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2164281"/>
            <a:ext cx="7560840" cy="286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782050" y="2001600"/>
            <a:ext cx="2995052" cy="387798"/>
          </a:xfrm>
          <a:prstGeom prst="rect">
            <a:avLst/>
          </a:prstGeom>
          <a:solidFill>
            <a:srgbClr val="C00000"/>
          </a:solidFill>
        </p:spPr>
        <p:txBody>
          <a:bodyPr wrap="square" rtlCol="0">
            <a:spAutoFit/>
          </a:bodyPr>
          <a:lstStyle/>
          <a:p>
            <a:pPr eaLnBrk="0" fontAlgn="base" hangingPunct="0">
              <a:spcBef>
                <a:spcPct val="0"/>
              </a:spcBef>
              <a:spcAft>
                <a:spcPct val="0"/>
              </a:spcAft>
            </a:pPr>
            <a:r>
              <a:rPr lang="de-DE" sz="1920" b="1" dirty="0">
                <a:solidFill>
                  <a:prstClr val="black"/>
                </a:solidFill>
                <a:latin typeface="Arial" panose="020B0604020202020204" pitchFamily="34" charset="0"/>
                <a:ea typeface="ＭＳ Ｐゴシック" pitchFamily="34" charset="-128"/>
                <a:cs typeface="Arial" panose="020B0604020202020204" pitchFamily="34" charset="0"/>
              </a:rPr>
              <a:t>Different labeling styles</a:t>
            </a:r>
          </a:p>
        </p:txBody>
      </p:sp>
      <p:sp>
        <p:nvSpPr>
          <p:cNvPr id="3" name="Rechteck 2"/>
          <p:cNvSpPr/>
          <p:nvPr/>
        </p:nvSpPr>
        <p:spPr>
          <a:xfrm>
            <a:off x="2279576" y="3429000"/>
            <a:ext cx="1080120" cy="25603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2030">
              <a:solidFill>
                <a:prstClr val="white"/>
              </a:solidFill>
              <a:latin typeface="Arial" panose="020B0604020202020204" pitchFamily="34" charset="0"/>
              <a:cs typeface="Arial" panose="020B0604020202020204" pitchFamily="34" charset="0"/>
            </a:endParaRPr>
          </a:p>
        </p:txBody>
      </p:sp>
      <p:sp>
        <p:nvSpPr>
          <p:cNvPr id="13" name="Rechteck 12"/>
          <p:cNvSpPr/>
          <p:nvPr/>
        </p:nvSpPr>
        <p:spPr>
          <a:xfrm>
            <a:off x="5015880" y="4226627"/>
            <a:ext cx="1080120" cy="2808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2030">
              <a:solidFill>
                <a:prstClr val="white"/>
              </a:solidFill>
              <a:latin typeface="Arial" panose="020B0604020202020204" pitchFamily="34" charset="0"/>
              <a:cs typeface="Arial" panose="020B0604020202020204" pitchFamily="34" charset="0"/>
            </a:endParaRPr>
          </a:p>
        </p:txBody>
      </p:sp>
      <p:sp>
        <p:nvSpPr>
          <p:cNvPr id="14" name="Rechteck 13"/>
          <p:cNvSpPr/>
          <p:nvPr/>
        </p:nvSpPr>
        <p:spPr>
          <a:xfrm>
            <a:off x="5015880" y="2816341"/>
            <a:ext cx="1080120" cy="33234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2030">
              <a:solidFill>
                <a:prstClr val="white"/>
              </a:solidFill>
              <a:latin typeface="Arial" panose="020B0604020202020204" pitchFamily="34" charset="0"/>
              <a:cs typeface="Arial" panose="020B0604020202020204" pitchFamily="34" charset="0"/>
            </a:endParaRPr>
          </a:p>
        </p:txBody>
      </p:sp>
      <p:sp>
        <p:nvSpPr>
          <p:cNvPr id="15" name="Rechteck 14"/>
          <p:cNvSpPr/>
          <p:nvPr/>
        </p:nvSpPr>
        <p:spPr>
          <a:xfrm>
            <a:off x="7708751" y="3362532"/>
            <a:ext cx="1656184" cy="20265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2030">
              <a:solidFill>
                <a:prstClr val="white"/>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715" y="3375907"/>
            <a:ext cx="619520" cy="619520"/>
          </a:xfrm>
          <a:prstGeom prst="rect">
            <a:avLst/>
          </a:prstGeom>
        </p:spPr>
      </p:pic>
      <p:sp>
        <p:nvSpPr>
          <p:cNvPr id="4" name="TextBox 3"/>
          <p:cNvSpPr txBox="1"/>
          <p:nvPr/>
        </p:nvSpPr>
        <p:spPr>
          <a:xfrm>
            <a:off x="2152014" y="2629208"/>
            <a:ext cx="1428724"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Verb phrase</a:t>
            </a:r>
          </a:p>
          <a:p>
            <a:r>
              <a:rPr lang="en-US" dirty="0">
                <a:latin typeface="Arial" panose="020B0604020202020204" pitchFamily="34" charset="0"/>
                <a:cs typeface="Arial" panose="020B0604020202020204" pitchFamily="34" charset="0"/>
              </a:rPr>
              <a:t>(imperative)</a:t>
            </a:r>
          </a:p>
        </p:txBody>
      </p:sp>
      <p:sp>
        <p:nvSpPr>
          <p:cNvPr id="12" name="TextBox 11"/>
          <p:cNvSpPr txBox="1"/>
          <p:nvPr/>
        </p:nvSpPr>
        <p:spPr>
          <a:xfrm>
            <a:off x="4862384" y="2072459"/>
            <a:ext cx="1505540"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Noun phrase</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4862384" y="4933330"/>
            <a:ext cx="1428724"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Verb phrase</a:t>
            </a:r>
          </a:p>
          <a:p>
            <a:r>
              <a:rPr lang="en-US" dirty="0">
                <a:latin typeface="Arial" panose="020B0604020202020204" pitchFamily="34" charset="0"/>
                <a:cs typeface="Arial" panose="020B0604020202020204" pitchFamily="34" charset="0"/>
              </a:rPr>
              <a:t>(gerund)</a:t>
            </a:r>
          </a:p>
        </p:txBody>
      </p:sp>
      <p:sp>
        <p:nvSpPr>
          <p:cNvPr id="17" name="TextBox 16"/>
          <p:cNvSpPr txBox="1"/>
          <p:nvPr/>
        </p:nvSpPr>
        <p:spPr>
          <a:xfrm>
            <a:off x="7881792" y="4069634"/>
            <a:ext cx="1505540"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Noun phrase</a:t>
            </a:r>
          </a:p>
          <a:p>
            <a:r>
              <a:rPr lang="en-US" dirty="0">
                <a:latin typeface="Arial" panose="020B0604020202020204" pitchFamily="34" charset="0"/>
                <a:cs typeface="Arial" panose="020B0604020202020204" pitchFamily="34" charset="0"/>
              </a:rPr>
              <a:t>(using “of”)</a:t>
            </a:r>
          </a:p>
        </p:txBody>
      </p:sp>
    </p:spTree>
    <p:extLst>
      <p:ext uri="{BB962C8B-B14F-4D97-AF65-F5344CB8AC3E}">
        <p14:creationId xmlns:p14="http://schemas.microsoft.com/office/powerpoint/2010/main" val="1490952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13" grpId="0" animBg="1"/>
      <p:bldP spid="14" grpId="0" animBg="1"/>
      <p:bldP spid="15" grpId="0" animBg="1"/>
      <p:bldP spid="4" grpId="0"/>
      <p:bldP spid="12"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1164490" y="1110685"/>
            <a:ext cx="8513807" cy="270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 name="Title 2"/>
          <p:cNvSpPr>
            <a:spLocks noGrp="1"/>
          </p:cNvSpPr>
          <p:nvPr>
            <p:ph type="title"/>
          </p:nvPr>
        </p:nvSpPr>
        <p:spPr/>
        <p:txBody>
          <a:bodyPr/>
          <a:lstStyle/>
          <a:p>
            <a:r>
              <a:rPr lang="en-US" dirty="0"/>
              <a:t>Exercise 5.16</a:t>
            </a:r>
          </a:p>
        </p:txBody>
      </p:sp>
      <p:sp>
        <p:nvSpPr>
          <p:cNvPr id="2" name="Content Placeholder 1"/>
          <p:cNvSpPr>
            <a:spLocks noGrp="1"/>
          </p:cNvSpPr>
          <p:nvPr>
            <p:ph idx="1"/>
          </p:nvPr>
        </p:nvSpPr>
        <p:spPr>
          <a:xfrm>
            <a:off x="838200" y="1578489"/>
            <a:ext cx="10515600" cy="4351338"/>
          </a:xfrm>
        </p:spPr>
        <p:txBody>
          <a:bodyPr>
            <a:noAutofit/>
          </a:bodyPr>
          <a:lstStyle/>
          <a:p>
            <a:pPr marL="0" indent="0">
              <a:buNone/>
            </a:pPr>
            <a:r>
              <a:rPr lang="en-AU" sz="2400" dirty="0"/>
              <a:t>Is the process model below of good pragmatic quality? </a:t>
            </a:r>
          </a:p>
          <a:p>
            <a:pPr marL="0" indent="0">
              <a:buNone/>
            </a:pPr>
            <a:r>
              <a:rPr lang="en-AU" sz="2400" dirty="0"/>
              <a:t>If not, how can it be improved?</a:t>
            </a:r>
          </a:p>
          <a:p>
            <a:pPr marL="0" indent="0">
              <a:buNone/>
            </a:pPr>
            <a:endParaRPr lang="en-AU" sz="2400" dirty="0"/>
          </a:p>
          <a:p>
            <a:pPr marL="0" indent="0">
              <a:buNone/>
            </a:pPr>
            <a:endParaRPr lang="en-AU" sz="2400" dirty="0"/>
          </a:p>
          <a:p>
            <a:pPr marL="0" indent="0">
              <a:buNone/>
            </a:pPr>
            <a:endParaRPr lang="en-AU" sz="2400" dirty="0"/>
          </a:p>
        </p:txBody>
      </p:sp>
      <p:pic>
        <p:nvPicPr>
          <p:cNvPr id="6" name="Picture 5">
            <a:extLst>
              <a:ext uri="{FF2B5EF4-FFF2-40B4-BE49-F238E27FC236}">
                <a16:creationId xmlns:a16="http://schemas.microsoft.com/office/drawing/2014/main" id="{31472BDC-F7C3-D749-9E05-BD2B1B774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52" y="2436248"/>
            <a:ext cx="9929768" cy="4235687"/>
          </a:xfrm>
          <a:prstGeom prst="rect">
            <a:avLst/>
          </a:prstGeom>
        </p:spPr>
      </p:pic>
    </p:spTree>
    <p:extLst>
      <p:ext uri="{BB962C8B-B14F-4D97-AF65-F5344CB8AC3E}">
        <p14:creationId xmlns:p14="http://schemas.microsoft.com/office/powerpoint/2010/main" val="205247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Modeling Guidelines </a:t>
            </a:r>
            <a:r>
              <a:rPr lang="de-AT" dirty="0" err="1"/>
              <a:t>and</a:t>
            </a:r>
            <a:r>
              <a:rPr lang="de-AT" dirty="0"/>
              <a:t> </a:t>
            </a:r>
            <a:r>
              <a:rPr lang="de-AT" dirty="0" err="1"/>
              <a:t>Conventions</a:t>
            </a:r>
            <a:endParaRPr lang="de-AT" dirty="0"/>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24</a:t>
            </a:fld>
            <a:endParaRPr lang="en-AU" dirty="0">
              <a:solidFill>
                <a:prstClr val="black">
                  <a:lumMod val="50000"/>
                  <a:lumOff val="50000"/>
                </a:prstClr>
              </a:solidFill>
            </a:endParaRPr>
          </a:p>
        </p:txBody>
      </p:sp>
      <p:sp>
        <p:nvSpPr>
          <p:cNvPr id="8" name="Rechteck 4"/>
          <p:cNvSpPr/>
          <p:nvPr/>
        </p:nvSpPr>
        <p:spPr>
          <a:xfrm>
            <a:off x="1164490" y="1522764"/>
            <a:ext cx="10175243" cy="3157788"/>
          </a:xfrm>
          <a:prstGeom prst="rect">
            <a:avLst/>
          </a:prstGeom>
        </p:spPr>
        <p:txBody>
          <a:bodyPr wrap="square">
            <a:spAutoFit/>
          </a:bodyPr>
          <a:lstStyle/>
          <a:p>
            <a:pPr eaLnBrk="0" fontAlgn="base" hangingPunct="0">
              <a:spcBef>
                <a:spcPct val="0"/>
              </a:spcBef>
              <a:spcAft>
                <a:spcPct val="0"/>
              </a:spcAft>
            </a:pPr>
            <a:r>
              <a:rPr lang="de-AT" sz="2400" dirty="0" err="1">
                <a:latin typeface="Arial" panose="020B0604020202020204" pitchFamily="34" charset="0"/>
                <a:ea typeface="ＭＳ Ｐゴシック" pitchFamily="34" charset="-128"/>
                <a:cs typeface="Arial" panose="020B0604020202020204" pitchFamily="34" charset="0"/>
              </a:rPr>
              <a:t>Used</a:t>
            </a:r>
            <a:r>
              <a:rPr lang="de-AT" sz="2400" dirty="0">
                <a:latin typeface="Arial" panose="020B0604020202020204" pitchFamily="34" charset="0"/>
                <a:ea typeface="ＭＳ Ｐゴシック" pitchFamily="34" charset="-128"/>
                <a:cs typeface="Arial" panose="020B0604020202020204" pitchFamily="34" charset="0"/>
              </a:rPr>
              <a:t> </a:t>
            </a:r>
            <a:r>
              <a:rPr lang="de-AT" sz="2400" dirty="0" err="1">
                <a:latin typeface="Arial" panose="020B0604020202020204" pitchFamily="34" charset="0"/>
                <a:ea typeface="ＭＳ Ｐゴシック" pitchFamily="34" charset="-128"/>
                <a:cs typeface="Arial" panose="020B0604020202020204" pitchFamily="34" charset="0"/>
              </a:rPr>
              <a:t>to</a:t>
            </a:r>
            <a:r>
              <a:rPr lang="de-AT" sz="2400" dirty="0">
                <a:latin typeface="Arial" panose="020B0604020202020204" pitchFamily="34" charset="0"/>
                <a:ea typeface="ＭＳ Ｐゴシック" pitchFamily="34" charset="-128"/>
                <a:cs typeface="Arial" panose="020B0604020202020204" pitchFamily="34" charset="0"/>
              </a:rPr>
              <a:t> </a:t>
            </a:r>
            <a:r>
              <a:rPr lang="de-AT" sz="2400" dirty="0" err="1">
                <a:latin typeface="Arial" panose="020B0604020202020204" pitchFamily="34" charset="0"/>
                <a:ea typeface="ＭＳ Ｐゴシック" pitchFamily="34" charset="-128"/>
                <a:cs typeface="Arial" panose="020B0604020202020204" pitchFamily="34" charset="0"/>
              </a:rPr>
              <a:t>improve</a:t>
            </a:r>
            <a:r>
              <a:rPr lang="de-AT" sz="2400" dirty="0">
                <a:latin typeface="Arial" panose="020B0604020202020204" pitchFamily="34" charset="0"/>
                <a:ea typeface="ＭＳ Ｐゴシック" pitchFamily="34" charset="-128"/>
                <a:cs typeface="Arial" panose="020B0604020202020204" pitchFamily="34" charset="0"/>
              </a:rPr>
              <a:t> </a:t>
            </a:r>
            <a:r>
              <a:rPr lang="de-AT" sz="2400" b="1" dirty="0">
                <a:latin typeface="Arial" panose="020B0604020202020204" pitchFamily="34" charset="0"/>
                <a:ea typeface="ＭＳ Ｐゴシック" pitchFamily="34" charset="-128"/>
                <a:cs typeface="Arial" panose="020B0604020202020204" pitchFamily="34" charset="0"/>
              </a:rPr>
              <a:t>pragmatic quality</a:t>
            </a:r>
            <a:r>
              <a:rPr lang="de-AT" sz="2400" dirty="0">
                <a:latin typeface="Arial" panose="020B0604020202020204" pitchFamily="34" charset="0"/>
                <a:ea typeface="ＭＳ Ｐゴシック" pitchFamily="34" charset="-128"/>
                <a:cs typeface="Arial" panose="020B0604020202020204" pitchFamily="34" charset="0"/>
              </a:rPr>
              <a:t> by restricting:</a:t>
            </a:r>
          </a:p>
          <a:p>
            <a:pPr eaLnBrk="0" fontAlgn="base" hangingPunct="0">
              <a:spcBef>
                <a:spcPct val="0"/>
              </a:spcBef>
              <a:spcAft>
                <a:spcPct val="0"/>
              </a:spcAft>
            </a:pPr>
            <a:endParaRPr lang="de-AT" sz="2400" dirty="0">
              <a:latin typeface="Arial" panose="020B0604020202020204" pitchFamily="34" charset="0"/>
              <a:ea typeface="ＭＳ Ｐゴシック" pitchFamily="34" charset="-128"/>
              <a:cs typeface="Arial" panose="020B0604020202020204" pitchFamily="34" charset="0"/>
            </a:endParaRPr>
          </a:p>
          <a:p>
            <a:pPr marL="548640" indent="-548640" eaLnBrk="0" fontAlgn="base" hangingPunct="0">
              <a:spcBef>
                <a:spcPct val="0"/>
              </a:spcBef>
              <a:spcAft>
                <a:spcPct val="0"/>
              </a:spcAft>
              <a:buFont typeface="+mj-lt"/>
              <a:buAutoNum type="arabicPeriod"/>
            </a:pPr>
            <a:r>
              <a:rPr lang="de-AT" sz="2160" dirty="0" err="1">
                <a:latin typeface="Arial" panose="020B0604020202020204" pitchFamily="34" charset="0"/>
                <a:ea typeface="ＭＳ Ｐゴシック" pitchFamily="34" charset="-128"/>
                <a:cs typeface="Arial" panose="020B0604020202020204" pitchFamily="34" charset="0"/>
              </a:rPr>
              <a:t>Vocabulary</a:t>
            </a:r>
            <a:r>
              <a:rPr lang="de-AT" sz="2160" dirty="0">
                <a:latin typeface="Arial" panose="020B0604020202020204" pitchFamily="34" charset="0"/>
                <a:ea typeface="ＭＳ Ｐゴシック" pitchFamily="34" charset="-128"/>
                <a:cs typeface="Arial" panose="020B0604020202020204" pitchFamily="34" charset="0"/>
              </a:rPr>
              <a:t> (e.g. </a:t>
            </a:r>
            <a:r>
              <a:rPr lang="de-AT" sz="2160" dirty="0" err="1">
                <a:latin typeface="Arial" panose="020B0604020202020204" pitchFamily="34" charset="0"/>
                <a:ea typeface="ＭＳ Ｐゴシック" pitchFamily="34" charset="-128"/>
                <a:cs typeface="Arial" panose="020B0604020202020204" pitchFamily="34" charset="0"/>
              </a:rPr>
              <a:t>banning</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the</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use</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of</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the</a:t>
            </a:r>
            <a:r>
              <a:rPr lang="de-AT" sz="2160" dirty="0">
                <a:latin typeface="Arial" panose="020B0604020202020204" pitchFamily="34" charset="0"/>
                <a:ea typeface="ＭＳ Ｐゴシック" pitchFamily="34" charset="-128"/>
                <a:cs typeface="Arial" panose="020B0604020202020204" pitchFamily="34" charset="0"/>
              </a:rPr>
              <a:t> OR </a:t>
            </a:r>
            <a:r>
              <a:rPr lang="de-AT" sz="2160" dirty="0" err="1">
                <a:latin typeface="Arial" panose="020B0604020202020204" pitchFamily="34" charset="0"/>
                <a:ea typeface="ＭＳ Ｐゴシック" pitchFamily="34" charset="-128"/>
                <a:cs typeface="Arial" panose="020B0604020202020204" pitchFamily="34" charset="0"/>
              </a:rPr>
              <a:t>gateway</a:t>
            </a:r>
            <a:r>
              <a:rPr lang="de-AT" sz="2160" dirty="0">
                <a:latin typeface="Arial" panose="020B0604020202020204" pitchFamily="34" charset="0"/>
                <a:ea typeface="ＭＳ Ｐゴシック" pitchFamily="34" charset="-128"/>
                <a:cs typeface="Arial" panose="020B0604020202020204" pitchFamily="34" charset="0"/>
              </a:rPr>
              <a:t>)</a:t>
            </a:r>
          </a:p>
          <a:p>
            <a:pPr marL="548640" indent="-548640" eaLnBrk="0" fontAlgn="base" hangingPunct="0">
              <a:spcBef>
                <a:spcPct val="0"/>
              </a:spcBef>
              <a:spcAft>
                <a:spcPct val="0"/>
              </a:spcAft>
              <a:buFont typeface="+mj-lt"/>
              <a:buAutoNum type="arabicPeriod"/>
            </a:pPr>
            <a:endParaRPr lang="de-AT" sz="2160" dirty="0">
              <a:latin typeface="Arial" panose="020B0604020202020204" pitchFamily="34" charset="0"/>
              <a:ea typeface="ＭＳ Ｐゴシック" pitchFamily="34" charset="-128"/>
              <a:cs typeface="Arial" panose="020B0604020202020204" pitchFamily="34" charset="0"/>
            </a:endParaRPr>
          </a:p>
          <a:p>
            <a:pPr marL="548640" indent="-548640" eaLnBrk="0" fontAlgn="base" hangingPunct="0">
              <a:spcBef>
                <a:spcPct val="0"/>
              </a:spcBef>
              <a:spcAft>
                <a:spcPct val="0"/>
              </a:spcAft>
              <a:buFont typeface="+mj-lt"/>
              <a:buAutoNum type="arabicPeriod"/>
            </a:pPr>
            <a:r>
              <a:rPr lang="de-AT" sz="2160" dirty="0" err="1">
                <a:latin typeface="Arial" panose="020B0604020202020204" pitchFamily="34" charset="0"/>
                <a:ea typeface="ＭＳ Ｐゴシック" pitchFamily="34" charset="-128"/>
                <a:cs typeface="Arial" panose="020B0604020202020204" pitchFamily="34" charset="0"/>
              </a:rPr>
              <a:t>Structure</a:t>
            </a:r>
            <a:r>
              <a:rPr lang="de-AT" sz="2160" dirty="0">
                <a:latin typeface="Arial" panose="020B0604020202020204" pitchFamily="34" charset="0"/>
                <a:ea typeface="ＭＳ Ｐゴシック" pitchFamily="34" charset="-128"/>
                <a:cs typeface="Arial" panose="020B0604020202020204" pitchFamily="34" charset="0"/>
              </a:rPr>
              <a:t> (e.g. </a:t>
            </a:r>
            <a:r>
              <a:rPr lang="de-AT" sz="2160" dirty="0" err="1">
                <a:latin typeface="Arial" panose="020B0604020202020204" pitchFamily="34" charset="0"/>
                <a:ea typeface="ＭＳ Ｐゴシック" pitchFamily="34" charset="-128"/>
                <a:cs typeface="Arial" panose="020B0604020202020204" pitchFamily="34" charset="0"/>
              </a:rPr>
              <a:t>limiting</a:t>
            </a:r>
            <a:r>
              <a:rPr lang="de-AT" sz="2160" dirty="0">
                <a:latin typeface="Arial" panose="020B0604020202020204" pitchFamily="34" charset="0"/>
                <a:ea typeface="ＭＳ Ｐゴシック" pitchFamily="34" charset="-128"/>
                <a:cs typeface="Arial" panose="020B0604020202020204" pitchFamily="34" charset="0"/>
              </a:rPr>
              <a:t> the size of a </a:t>
            </a:r>
            <a:r>
              <a:rPr lang="de-AT" sz="2160" dirty="0" err="1">
                <a:latin typeface="Arial" panose="020B0604020202020204" pitchFamily="34" charset="0"/>
                <a:ea typeface="ＭＳ Ｐゴシック" pitchFamily="34" charset="-128"/>
                <a:cs typeface="Arial" panose="020B0604020202020204" pitchFamily="34" charset="0"/>
              </a:rPr>
              <a:t>model</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to</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max</a:t>
            </a:r>
            <a:r>
              <a:rPr lang="de-AT" sz="2160" dirty="0">
                <a:latin typeface="Arial" panose="020B0604020202020204" pitchFamily="34" charset="0"/>
                <a:ea typeface="ＭＳ Ｐゴシック" pitchFamily="34" charset="-128"/>
                <a:cs typeface="Arial" panose="020B0604020202020204" pitchFamily="34" charset="0"/>
              </a:rPr>
              <a:t> 30 </a:t>
            </a:r>
            <a:r>
              <a:rPr lang="de-AT" sz="2160" dirty="0" err="1">
                <a:latin typeface="Arial" panose="020B0604020202020204" pitchFamily="34" charset="0"/>
                <a:ea typeface="ＭＳ Ｐゴシック" pitchFamily="34" charset="-128"/>
                <a:cs typeface="Arial" panose="020B0604020202020204" pitchFamily="34" charset="0"/>
              </a:rPr>
              <a:t>nodes</a:t>
            </a:r>
            <a:r>
              <a:rPr lang="de-AT" sz="2160" dirty="0">
                <a:latin typeface="Arial" panose="020B0604020202020204" pitchFamily="34" charset="0"/>
                <a:ea typeface="ＭＳ Ｐゴシック" pitchFamily="34" charset="-128"/>
                <a:cs typeface="Arial" panose="020B0604020202020204" pitchFamily="34" charset="0"/>
              </a:rPr>
              <a:t>)</a:t>
            </a:r>
          </a:p>
          <a:p>
            <a:pPr marL="548640" indent="-548640" eaLnBrk="0" fontAlgn="base" hangingPunct="0">
              <a:spcBef>
                <a:spcPct val="0"/>
              </a:spcBef>
              <a:spcAft>
                <a:spcPct val="0"/>
              </a:spcAft>
              <a:buFont typeface="+mj-lt"/>
              <a:buAutoNum type="arabicPeriod"/>
            </a:pPr>
            <a:endParaRPr lang="de-AT" sz="2160" dirty="0">
              <a:latin typeface="Arial" panose="020B0604020202020204" pitchFamily="34" charset="0"/>
              <a:ea typeface="ＭＳ Ｐゴシック" pitchFamily="34" charset="-128"/>
              <a:cs typeface="Arial" panose="020B0604020202020204" pitchFamily="34" charset="0"/>
            </a:endParaRPr>
          </a:p>
          <a:p>
            <a:pPr marL="548640" indent="-548640" eaLnBrk="0" fontAlgn="base" hangingPunct="0">
              <a:spcBef>
                <a:spcPct val="0"/>
              </a:spcBef>
              <a:spcAft>
                <a:spcPct val="0"/>
              </a:spcAft>
              <a:buFont typeface="+mj-lt"/>
              <a:buAutoNum type="arabicPeriod"/>
            </a:pPr>
            <a:r>
              <a:rPr lang="de-AT" sz="2160" dirty="0" err="1">
                <a:latin typeface="Arial" panose="020B0604020202020204" pitchFamily="34" charset="0"/>
                <a:ea typeface="ＭＳ Ｐゴシック" pitchFamily="34" charset="-128"/>
                <a:cs typeface="Arial" panose="020B0604020202020204" pitchFamily="34" charset="0"/>
              </a:rPr>
              <a:t>Semantics</a:t>
            </a:r>
            <a:r>
              <a:rPr lang="de-AT" sz="2160" dirty="0">
                <a:latin typeface="Arial" panose="020B0604020202020204" pitchFamily="34" charset="0"/>
                <a:ea typeface="ＭＳ Ｐゴシック" pitchFamily="34" charset="-128"/>
                <a:cs typeface="Arial" panose="020B0604020202020204" pitchFamily="34" charset="0"/>
              </a:rPr>
              <a:t> – rare (e.g. </a:t>
            </a:r>
            <a:r>
              <a:rPr lang="de-AT" sz="2160" dirty="0" err="1">
                <a:latin typeface="Arial" panose="020B0604020202020204" pitchFamily="34" charset="0"/>
                <a:ea typeface="ＭＳ Ｐゴシック" pitchFamily="34" charset="-128"/>
                <a:cs typeface="Arial" panose="020B0604020202020204" pitchFamily="34" charset="0"/>
              </a:rPr>
              <a:t>using</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data</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objects</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to</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only</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capture</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information</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flow</a:t>
            </a:r>
            <a:r>
              <a:rPr lang="de-AT" sz="2160" dirty="0">
                <a:latin typeface="Arial" panose="020B0604020202020204" pitchFamily="34" charset="0"/>
                <a:ea typeface="ＭＳ Ｐゴシック" pitchFamily="34" charset="-128"/>
                <a:cs typeface="Arial" panose="020B0604020202020204" pitchFamily="34" charset="0"/>
              </a:rPr>
              <a:t>)</a:t>
            </a:r>
          </a:p>
          <a:p>
            <a:pPr marL="548640" indent="-548640" eaLnBrk="0" fontAlgn="base" hangingPunct="0">
              <a:spcBef>
                <a:spcPct val="0"/>
              </a:spcBef>
              <a:spcAft>
                <a:spcPct val="0"/>
              </a:spcAft>
              <a:buFont typeface="+mj-lt"/>
              <a:buAutoNum type="arabicPeriod"/>
            </a:pPr>
            <a:endParaRPr lang="de-AT" sz="2160" dirty="0">
              <a:latin typeface="Arial" panose="020B0604020202020204" pitchFamily="34" charset="0"/>
              <a:ea typeface="ＭＳ Ｐゴシック" pitchFamily="34" charset="-128"/>
              <a:cs typeface="Arial" panose="020B0604020202020204" pitchFamily="34" charset="0"/>
            </a:endParaRPr>
          </a:p>
          <a:p>
            <a:pPr marL="548640" indent="-548640" eaLnBrk="0" fontAlgn="base" hangingPunct="0">
              <a:spcBef>
                <a:spcPct val="0"/>
              </a:spcBef>
              <a:spcAft>
                <a:spcPct val="0"/>
              </a:spcAft>
              <a:buFont typeface="+mj-lt"/>
              <a:buAutoNum type="arabicPeriod"/>
            </a:pPr>
            <a:r>
              <a:rPr lang="de-AT" sz="2160" dirty="0" err="1">
                <a:latin typeface="Arial" panose="020B0604020202020204" pitchFamily="34" charset="0"/>
                <a:ea typeface="ＭＳ Ｐゴシック" pitchFamily="34" charset="-128"/>
                <a:cs typeface="Arial" panose="020B0604020202020204" pitchFamily="34" charset="0"/>
              </a:rPr>
              <a:t>Appearence</a:t>
            </a:r>
            <a:r>
              <a:rPr lang="de-AT" sz="2160" dirty="0">
                <a:latin typeface="Arial" panose="020B0604020202020204" pitchFamily="34" charset="0"/>
                <a:ea typeface="ＭＳ Ｐゴシック" pitchFamily="34" charset="-128"/>
                <a:cs typeface="Arial" panose="020B0604020202020204" pitchFamily="34" charset="0"/>
              </a:rPr>
              <a:t> (e.g. </a:t>
            </a:r>
            <a:r>
              <a:rPr lang="de-AT" sz="2160" dirty="0" err="1">
                <a:latin typeface="Arial" panose="020B0604020202020204" pitchFamily="34" charset="0"/>
                <a:ea typeface="ＭＳ Ｐゴシック" pitchFamily="34" charset="-128"/>
                <a:cs typeface="Arial" panose="020B0604020202020204" pitchFamily="34" charset="0"/>
              </a:rPr>
              <a:t>enforcing</a:t>
            </a:r>
            <a:r>
              <a:rPr lang="de-AT" sz="2160" dirty="0">
                <a:latin typeface="Arial" panose="020B0604020202020204" pitchFamily="34" charset="0"/>
                <a:ea typeface="ＭＳ Ｐゴシック" pitchFamily="34" charset="-128"/>
                <a:cs typeface="Arial" panose="020B0604020202020204" pitchFamily="34" charset="0"/>
              </a:rPr>
              <a:t> a </a:t>
            </a:r>
            <a:r>
              <a:rPr lang="de-AT" sz="2160" dirty="0" err="1">
                <a:latin typeface="Arial" panose="020B0604020202020204" pitchFamily="34" charset="0"/>
                <a:ea typeface="ＭＳ Ｐゴシック" pitchFamily="34" charset="-128"/>
                <a:cs typeface="Arial" panose="020B0604020202020204" pitchFamily="34" charset="0"/>
              </a:rPr>
              <a:t>particular</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labeling</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or</a:t>
            </a:r>
            <a:r>
              <a:rPr lang="de-AT" sz="2160" dirty="0">
                <a:latin typeface="Arial" panose="020B0604020202020204" pitchFamily="34" charset="0"/>
                <a:ea typeface="ＭＳ Ｐゴシック" pitchFamily="34" charset="-128"/>
                <a:cs typeface="Arial" panose="020B0604020202020204" pitchFamily="34" charset="0"/>
              </a:rPr>
              <a:t> </a:t>
            </a:r>
            <a:r>
              <a:rPr lang="de-AT" sz="2160" dirty="0" err="1">
                <a:latin typeface="Arial" panose="020B0604020202020204" pitchFamily="34" charset="0"/>
                <a:ea typeface="ＭＳ Ｐゴシック" pitchFamily="34" charset="-128"/>
                <a:cs typeface="Arial" panose="020B0604020202020204" pitchFamily="34" charset="0"/>
              </a:rPr>
              <a:t>layout</a:t>
            </a:r>
            <a:r>
              <a:rPr lang="de-AT" sz="2160" dirty="0">
                <a:latin typeface="Arial" panose="020B0604020202020204" pitchFamily="34" charset="0"/>
                <a:ea typeface="ＭＳ Ｐゴシック" pitchFamily="34" charset="-128"/>
                <a:cs typeface="Arial" panose="020B0604020202020204" pitchFamily="34" charset="0"/>
              </a:rPr>
              <a:t> style)</a:t>
            </a:r>
          </a:p>
        </p:txBody>
      </p:sp>
    </p:spTree>
    <p:extLst>
      <p:ext uri="{BB962C8B-B14F-4D97-AF65-F5344CB8AC3E}">
        <p14:creationId xmlns:p14="http://schemas.microsoft.com/office/powerpoint/2010/main" val="740583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normAutofit/>
          </a:bodyPr>
          <a:lstStyle/>
          <a:p>
            <a:r>
              <a:rPr lang="en-AU" altLang="en-US" dirty="0">
                <a:ea typeface="ＭＳ Ｐゴシック" panose="020B0600070205080204" pitchFamily="34" charset="-128"/>
              </a:rPr>
              <a:t>Example: </a:t>
            </a:r>
            <a:r>
              <a:rPr lang="en-AU" altLang="en-US" dirty="0" err="1">
                <a:ea typeface="ＭＳ Ｐゴシック" panose="020B0600070205080204" pitchFamily="34" charset="-128"/>
              </a:rPr>
              <a:t>modeling</a:t>
            </a:r>
            <a:r>
              <a:rPr lang="en-AU" altLang="en-US" dirty="0">
                <a:ea typeface="ＭＳ Ｐゴシック" panose="020B0600070205080204" pitchFamily="34" charset="-128"/>
              </a:rPr>
              <a:t> guidelines and conventions</a:t>
            </a:r>
          </a:p>
        </p:txBody>
      </p:sp>
      <p:sp>
        <p:nvSpPr>
          <p:cNvPr id="30722" name="Rectangle 3"/>
          <p:cNvSpPr>
            <a:spLocks noGrp="1" noChangeArrowheads="1"/>
          </p:cNvSpPr>
          <p:nvPr>
            <p:ph idx="1"/>
          </p:nvPr>
        </p:nvSpPr>
        <p:spPr/>
        <p:txBody>
          <a:bodyPr>
            <a:normAutofit/>
          </a:bodyPr>
          <a:lstStyle/>
          <a:p>
            <a:pPr marL="0" indent="0">
              <a:buNone/>
            </a:pPr>
            <a:r>
              <a:rPr lang="de-AT" sz="2160" b="1" dirty="0"/>
              <a:t>Labeling</a:t>
            </a:r>
          </a:p>
          <a:p>
            <a:pPr marL="457182" indent="-457182">
              <a:buFont typeface="+mj-lt"/>
              <a:buAutoNum type="arabicPeriod"/>
            </a:pPr>
            <a:r>
              <a:rPr lang="de-AT" sz="2100" dirty="0"/>
              <a:t>Activities as imperative verb + noun</a:t>
            </a:r>
          </a:p>
          <a:p>
            <a:pPr marL="457182" indent="-457182">
              <a:buFont typeface="+mj-lt"/>
              <a:buAutoNum type="arabicPeriod"/>
            </a:pPr>
            <a:r>
              <a:rPr lang="de-AT" sz="2100" dirty="0"/>
              <a:t>Events as noun + past-participle verb</a:t>
            </a:r>
          </a:p>
          <a:p>
            <a:pPr marL="457182" indent="-457182">
              <a:buFont typeface="+mj-lt"/>
              <a:buAutoNum type="arabicPeriod"/>
            </a:pPr>
            <a:r>
              <a:rPr lang="de-AT" sz="2100" dirty="0"/>
              <a:t>Conditions on outgoing arcs of (X)OR-splits with reference </a:t>
            </a:r>
            <a:r>
              <a:rPr lang="de-AT" sz="2100" dirty="0" err="1"/>
              <a:t>to</a:t>
            </a:r>
            <a:r>
              <a:rPr lang="de-AT" sz="2100" dirty="0"/>
              <a:t> </a:t>
            </a:r>
            <a:r>
              <a:rPr lang="de-AT" sz="2100" dirty="0" err="1"/>
              <a:t>object</a:t>
            </a:r>
            <a:endParaRPr lang="de-AT" sz="2100" dirty="0"/>
          </a:p>
          <a:p>
            <a:pPr marL="0" indent="0">
              <a:buNone/>
            </a:pPr>
            <a:endParaRPr lang="de-AT" sz="1100" dirty="0"/>
          </a:p>
          <a:p>
            <a:pPr marL="0" indent="0">
              <a:buNone/>
            </a:pPr>
            <a:r>
              <a:rPr lang="de-AT" sz="2160" b="1" dirty="0"/>
              <a:t>Layout</a:t>
            </a:r>
          </a:p>
          <a:p>
            <a:pPr marL="457182" indent="-457182">
              <a:buFont typeface="+mj-lt"/>
              <a:buAutoNum type="arabicPeriod"/>
            </a:pPr>
            <a:r>
              <a:rPr lang="de-AT" sz="2100" dirty="0"/>
              <a:t>From top-left to bottom-right</a:t>
            </a:r>
          </a:p>
          <a:p>
            <a:pPr marL="457182" indent="-457182">
              <a:buFont typeface="+mj-lt"/>
              <a:buAutoNum type="arabicPeriod"/>
            </a:pPr>
            <a:r>
              <a:rPr lang="de-AT" sz="2100" dirty="0"/>
              <a:t>Use direct arcs with no crossing </a:t>
            </a:r>
            <a:r>
              <a:rPr lang="de-AT" sz="2100" dirty="0" err="1"/>
              <a:t>where</a:t>
            </a:r>
            <a:r>
              <a:rPr lang="de-AT" sz="2100" dirty="0"/>
              <a:t> </a:t>
            </a:r>
            <a:r>
              <a:rPr lang="de-AT" sz="2100" dirty="0" err="1"/>
              <a:t>possible</a:t>
            </a:r>
            <a:endParaRPr lang="de-AT" sz="2100" dirty="0"/>
          </a:p>
          <a:p>
            <a:pPr marL="457182" indent="-457182">
              <a:buFont typeface="+mj-lt"/>
              <a:buAutoNum type="arabicPeriod"/>
            </a:pPr>
            <a:endParaRPr lang="de-AT" sz="2100" dirty="0"/>
          </a:p>
          <a:p>
            <a:pPr marL="457182" indent="-457182">
              <a:buFont typeface="+mj-lt"/>
              <a:buAutoNum type="arabicPeriod"/>
            </a:pPr>
            <a:endParaRPr lang="de-AT" sz="2100" dirty="0"/>
          </a:p>
          <a:p>
            <a:pPr marL="457182" indent="-457182">
              <a:buFont typeface="+mj-lt"/>
              <a:buAutoNum type="arabicPeriod"/>
            </a:pPr>
            <a:endParaRPr lang="de-AT" sz="2100" dirty="0"/>
          </a:p>
          <a:p>
            <a:pPr marL="457182" indent="-457182">
              <a:buFont typeface="+mj-lt"/>
              <a:buAutoNum type="arabicPeriod"/>
            </a:pPr>
            <a:endParaRPr lang="de-AT" sz="2100" dirty="0"/>
          </a:p>
          <a:p>
            <a:pPr marL="457182" indent="-457182">
              <a:buFont typeface="+mj-lt"/>
              <a:buAutoNum type="arabicPeriod"/>
            </a:pPr>
            <a:endParaRPr lang="de-AT" sz="2100" dirty="0"/>
          </a:p>
          <a:p>
            <a:pPr marL="457182" indent="-457182">
              <a:buFont typeface="+mj-lt"/>
              <a:buAutoNum type="arabicPeriod"/>
            </a:pPr>
            <a:endParaRPr lang="de-AT" sz="2100" dirty="0"/>
          </a:p>
          <a:p>
            <a:pPr marL="0" indent="0">
              <a:buNone/>
            </a:pPr>
            <a:endParaRPr lang="de-AT"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3209" y="4947654"/>
            <a:ext cx="3438911" cy="165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658" y="4924914"/>
            <a:ext cx="3453782" cy="16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p:cNvSpPr>
            <a:spLocks noChangeArrowheads="1"/>
          </p:cNvSpPr>
          <p:nvPr/>
        </p:nvSpPr>
        <p:spPr bwMode="auto">
          <a:xfrm rot="16200000">
            <a:off x="5877546" y="5378709"/>
            <a:ext cx="362836" cy="795428"/>
          </a:xfrm>
          <a:prstGeom prst="downArrow">
            <a:avLst>
              <a:gd name="adj1" fmla="val 50000"/>
              <a:gd name="adj2" fmla="val 10933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fontAlgn="base" hangingPunct="0">
              <a:spcBef>
                <a:spcPct val="0"/>
              </a:spcBef>
              <a:spcAft>
                <a:spcPct val="0"/>
              </a:spcAft>
            </a:pPr>
            <a:endParaRPr lang="en-AU" sz="2200">
              <a:solidFill>
                <a:prstClr val="black">
                  <a:lumMod val="75000"/>
                  <a:lumOff val="25000"/>
                </a:prstClr>
              </a:solidFill>
            </a:endParaRPr>
          </a:p>
        </p:txBody>
      </p:sp>
    </p:spTree>
    <p:extLst>
      <p:ext uri="{BB962C8B-B14F-4D97-AF65-F5344CB8AC3E}">
        <p14:creationId xmlns:p14="http://schemas.microsoft.com/office/powerpoint/2010/main" val="1390448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AU" dirty="0"/>
              <a:t>Example modelling guidelines: 7PMG</a:t>
            </a:r>
          </a:p>
        </p:txBody>
      </p:sp>
      <p:sp>
        <p:nvSpPr>
          <p:cNvPr id="32771" name="Rectangle 3"/>
          <p:cNvSpPr>
            <a:spLocks noGrp="1" noChangeArrowheads="1"/>
          </p:cNvSpPr>
          <p:nvPr>
            <p:ph idx="1"/>
          </p:nvPr>
        </p:nvSpPr>
        <p:spPr/>
        <p:txBody>
          <a:bodyPr>
            <a:noAutofit/>
          </a:bodyPr>
          <a:lstStyle/>
          <a:p>
            <a:pPr lvl="1">
              <a:lnSpc>
                <a:spcPct val="150000"/>
              </a:lnSpc>
              <a:buFontTx/>
              <a:buNone/>
            </a:pPr>
            <a:r>
              <a:rPr lang="en-AU" sz="2215" b="1" dirty="0"/>
              <a:t>G1</a:t>
            </a:r>
            <a:r>
              <a:rPr lang="en-AU" sz="2215" dirty="0"/>
              <a:t>  Use as few elements in the model as possible</a:t>
            </a:r>
          </a:p>
          <a:p>
            <a:pPr lvl="1">
              <a:lnSpc>
                <a:spcPct val="150000"/>
              </a:lnSpc>
              <a:buFontTx/>
              <a:buNone/>
            </a:pPr>
            <a:r>
              <a:rPr lang="en-AU" sz="2215" b="1" dirty="0"/>
              <a:t>G2</a:t>
            </a:r>
            <a:r>
              <a:rPr lang="en-AU" sz="2215" dirty="0"/>
              <a:t>  Minimize the routing paths per element</a:t>
            </a:r>
          </a:p>
          <a:p>
            <a:pPr lvl="1">
              <a:lnSpc>
                <a:spcPct val="150000"/>
              </a:lnSpc>
              <a:buFontTx/>
              <a:buNone/>
            </a:pPr>
            <a:r>
              <a:rPr lang="en-AU" sz="2215" b="1" dirty="0"/>
              <a:t>G3</a:t>
            </a:r>
            <a:r>
              <a:rPr lang="en-AU" sz="2215" dirty="0"/>
              <a:t>  Use one start event (per trigger) and one end event (per outcome)</a:t>
            </a:r>
          </a:p>
          <a:p>
            <a:pPr lvl="1">
              <a:lnSpc>
                <a:spcPct val="150000"/>
              </a:lnSpc>
              <a:buFontTx/>
              <a:buNone/>
            </a:pPr>
            <a:r>
              <a:rPr lang="en-AU" sz="2215" b="1" dirty="0"/>
              <a:t>G4</a:t>
            </a:r>
            <a:r>
              <a:rPr lang="en-AU" sz="2215" dirty="0"/>
              <a:t>  Model as structured as possible</a:t>
            </a:r>
          </a:p>
          <a:p>
            <a:pPr lvl="1">
              <a:lnSpc>
                <a:spcPct val="150000"/>
              </a:lnSpc>
              <a:buFontTx/>
              <a:buNone/>
            </a:pPr>
            <a:r>
              <a:rPr lang="en-AU" sz="2215" b="1" dirty="0"/>
              <a:t>G5</a:t>
            </a:r>
            <a:r>
              <a:rPr lang="en-AU" sz="2215" dirty="0"/>
              <a:t>  Avoid OR gateways where possible</a:t>
            </a:r>
          </a:p>
          <a:p>
            <a:pPr lvl="1">
              <a:lnSpc>
                <a:spcPct val="150000"/>
              </a:lnSpc>
              <a:buFontTx/>
              <a:buNone/>
            </a:pPr>
            <a:r>
              <a:rPr lang="en-AU" sz="2215" b="1" dirty="0"/>
              <a:t>G6</a:t>
            </a:r>
            <a:r>
              <a:rPr lang="en-AU" sz="2215" dirty="0"/>
              <a:t>  Use verb-object activity labels</a:t>
            </a:r>
          </a:p>
          <a:p>
            <a:pPr lvl="1">
              <a:lnSpc>
                <a:spcPct val="150000"/>
              </a:lnSpc>
              <a:buFontTx/>
              <a:buNone/>
            </a:pPr>
            <a:r>
              <a:rPr lang="en-AU" sz="2215" b="1" dirty="0"/>
              <a:t>G7</a:t>
            </a:r>
            <a:r>
              <a:rPr lang="en-AU" sz="2215" dirty="0"/>
              <a:t>  Decompose a model with more than 30 elements</a:t>
            </a:r>
          </a:p>
        </p:txBody>
      </p:sp>
      <p:sp>
        <p:nvSpPr>
          <p:cNvPr id="2" name="Slide Number Placeholder 1"/>
          <p:cNvSpPr>
            <a:spLocks noGrp="1"/>
          </p:cNvSpPr>
          <p:nvPr>
            <p:ph type="sldNum" sz="quarter" idx="4294967295"/>
          </p:nvPr>
        </p:nvSpPr>
        <p:spPr>
          <a:xfrm>
            <a:off x="0" y="6356350"/>
            <a:ext cx="4114800" cy="365125"/>
          </a:xfrm>
        </p:spPr>
        <p:txBody>
          <a:bodyPr/>
          <a:lstStyle/>
          <a:p>
            <a:fld id="{F06E539D-8AB8-485C-BFEF-50E8D5427D32}" type="slidenum">
              <a:rPr lang="en-AU" u="none" smtClean="0">
                <a:solidFill>
                  <a:prstClr val="black">
                    <a:lumMod val="50000"/>
                    <a:lumOff val="50000"/>
                  </a:prstClr>
                </a:solidFill>
              </a:rPr>
              <a:pPr/>
              <a:t>26</a:t>
            </a:fld>
            <a:endParaRPr lang="en-AU" u="none" dirty="0">
              <a:solidFill>
                <a:prstClr val="black">
                  <a:lumMod val="50000"/>
                  <a:lumOff val="50000"/>
                </a:prstClr>
              </a:solidFill>
            </a:endParaRPr>
          </a:p>
        </p:txBody>
      </p:sp>
    </p:spTree>
    <p:extLst>
      <p:ext uri="{BB962C8B-B14F-4D97-AF65-F5344CB8AC3E}">
        <p14:creationId xmlns:p14="http://schemas.microsoft.com/office/powerpoint/2010/main" val="13335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C6CA80-1604-C44B-90A3-1A4056D91011}"/>
              </a:ext>
            </a:extLst>
          </p:cNvPr>
          <p:cNvSpPr/>
          <p:nvPr/>
        </p:nvSpPr>
        <p:spPr>
          <a:xfrm>
            <a:off x="1132839" y="1139483"/>
            <a:ext cx="8539874" cy="337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4" name="Title 3"/>
          <p:cNvSpPr>
            <a:spLocks noGrp="1"/>
          </p:cNvSpPr>
          <p:nvPr>
            <p:ph type="title"/>
          </p:nvPr>
        </p:nvSpPr>
        <p:spPr/>
        <p:txBody>
          <a:bodyPr/>
          <a:lstStyle/>
          <a:p>
            <a:r>
              <a:rPr lang="en-AU" dirty="0"/>
              <a:t>Exercise 5.17</a:t>
            </a:r>
          </a:p>
        </p:txBody>
      </p:sp>
      <p:sp>
        <p:nvSpPr>
          <p:cNvPr id="7" name="Content Placeholder 1">
            <a:extLst>
              <a:ext uri="{FF2B5EF4-FFF2-40B4-BE49-F238E27FC236}">
                <a16:creationId xmlns:a16="http://schemas.microsoft.com/office/drawing/2014/main" id="{FD62984A-2845-5143-8988-FE0FED2D1425}"/>
              </a:ext>
            </a:extLst>
          </p:cNvPr>
          <p:cNvSpPr>
            <a:spLocks noGrp="1"/>
          </p:cNvSpPr>
          <p:nvPr>
            <p:ph idx="1"/>
          </p:nvPr>
        </p:nvSpPr>
        <p:spPr>
          <a:xfrm>
            <a:off x="838199" y="1825625"/>
            <a:ext cx="10641227" cy="4351338"/>
          </a:xfrm>
        </p:spPr>
        <p:txBody>
          <a:bodyPr>
            <a:noAutofit/>
          </a:bodyPr>
          <a:lstStyle/>
          <a:p>
            <a:pPr marL="0" indent="0">
              <a:buNone/>
            </a:pPr>
            <a:r>
              <a:rPr lang="en-AU" sz="2000" dirty="0"/>
              <a:t>Which 7PMG can be applied to this model? Consider the description below.</a:t>
            </a:r>
          </a:p>
          <a:p>
            <a:pPr marL="0" indent="0">
              <a:buNone/>
            </a:pPr>
            <a:endParaRPr lang="en-AU" sz="800" dirty="0"/>
          </a:p>
          <a:p>
            <a:pPr marL="0" indent="0">
              <a:buNone/>
            </a:pPr>
            <a:r>
              <a:rPr lang="en-AU" sz="2400" i="1" dirty="0"/>
              <a:t>A complaint is triggered by a phone call by a complaining customer. It is decided whether the complaint can be handled or whether it has to be referred to an internal or external party. An external referral leads to a telephone confirmation to the external party. An internal referral is added to the incident agenda. If no referral is needed, a complaint analysis is conducted and the complainant is contacted. In either case, the complaint is archived and the case is closed.</a:t>
            </a:r>
          </a:p>
          <a:p>
            <a:pPr marL="0" indent="0">
              <a:buNone/>
            </a:pPr>
            <a:endParaRPr lang="en-AU" sz="2400" i="1" dirty="0"/>
          </a:p>
          <a:p>
            <a:pPr marL="0" indent="0">
              <a:buNone/>
            </a:pPr>
            <a:endParaRPr lang="en-AU" sz="2000" dirty="0"/>
          </a:p>
          <a:p>
            <a:pPr marL="0" indent="0">
              <a:buNone/>
            </a:pPr>
            <a:endParaRPr lang="en-AU" sz="2000" dirty="0"/>
          </a:p>
          <a:p>
            <a:pPr marL="0" indent="0">
              <a:buNone/>
            </a:pPr>
            <a:endParaRPr lang="en-AU" sz="2000" dirty="0"/>
          </a:p>
        </p:txBody>
      </p:sp>
      <p:sp>
        <p:nvSpPr>
          <p:cNvPr id="3" name="Slide Number Placeholder 2"/>
          <p:cNvSpPr>
            <a:spLocks noGrp="1"/>
          </p:cNvSpPr>
          <p:nvPr>
            <p:ph type="sldNum" sz="quarter" idx="4294967295"/>
          </p:nvPr>
        </p:nvSpPr>
        <p:spPr>
          <a:xfrm>
            <a:off x="0" y="6356350"/>
            <a:ext cx="4114800" cy="365125"/>
          </a:xfrm>
        </p:spPr>
        <p:txBody>
          <a:bodyPr/>
          <a:lstStyle/>
          <a:p>
            <a:fld id="{F06E539D-8AB8-485C-BFEF-50E8D5427D32}" type="slidenum">
              <a:rPr lang="en-AU" u="none" smtClean="0">
                <a:solidFill>
                  <a:prstClr val="black">
                    <a:lumMod val="50000"/>
                    <a:lumOff val="50000"/>
                  </a:prstClr>
                </a:solidFill>
              </a:rPr>
              <a:pPr/>
              <a:t>27</a:t>
            </a:fld>
            <a:endParaRPr lang="en-AU" u="none" dirty="0">
              <a:solidFill>
                <a:prstClr val="black">
                  <a:lumMod val="50000"/>
                  <a:lumOff val="50000"/>
                </a:prstClr>
              </a:solidFill>
            </a:endParaRPr>
          </a:p>
        </p:txBody>
      </p:sp>
    </p:spTree>
    <p:extLst>
      <p:ext uri="{BB962C8B-B14F-4D97-AF65-F5344CB8AC3E}">
        <p14:creationId xmlns:p14="http://schemas.microsoft.com/office/powerpoint/2010/main" val="1523989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C11420-768E-DF47-9301-08D6428A49E3}"/>
              </a:ext>
            </a:extLst>
          </p:cNvPr>
          <p:cNvSpPr>
            <a:spLocks noGrp="1"/>
          </p:cNvSpPr>
          <p:nvPr>
            <p:ph type="title"/>
          </p:nvPr>
        </p:nvSpPr>
        <p:spPr/>
        <p:txBody>
          <a:bodyPr/>
          <a:lstStyle/>
          <a:p>
            <a:r>
              <a:rPr lang="en-AU" dirty="0"/>
              <a:t>Exercise 5.17</a:t>
            </a:r>
            <a:endParaRPr lang="it-IT" dirty="0"/>
          </a:p>
        </p:txBody>
      </p:sp>
      <p:sp>
        <p:nvSpPr>
          <p:cNvPr id="3" name="Segnaposto contenuto 2">
            <a:extLst>
              <a:ext uri="{FF2B5EF4-FFF2-40B4-BE49-F238E27FC236}">
                <a16:creationId xmlns:a16="http://schemas.microsoft.com/office/drawing/2014/main" id="{E1A8F48C-E699-744B-83B1-AD534C169F4C}"/>
              </a:ext>
            </a:extLst>
          </p:cNvPr>
          <p:cNvSpPr>
            <a:spLocks noGrp="1"/>
          </p:cNvSpPr>
          <p:nvPr>
            <p:ph idx="1"/>
          </p:nvPr>
        </p:nvSpPr>
        <p:spPr/>
        <p:txBody>
          <a:bodyPr/>
          <a:lstStyle/>
          <a:p>
            <a:endParaRPr lang="it-IT"/>
          </a:p>
        </p:txBody>
      </p:sp>
      <p:sp>
        <p:nvSpPr>
          <p:cNvPr id="4" name="Segnaposto piè di pagina 3">
            <a:extLst>
              <a:ext uri="{FF2B5EF4-FFF2-40B4-BE49-F238E27FC236}">
                <a16:creationId xmlns:a16="http://schemas.microsoft.com/office/drawing/2014/main" id="{2D525FDF-A5A2-7745-8CFE-A6B62217738A}"/>
              </a:ext>
            </a:extLst>
          </p:cNvPr>
          <p:cNvSpPr>
            <a:spLocks noGrp="1"/>
          </p:cNvSpPr>
          <p:nvPr>
            <p:ph type="ftr" sz="quarter" idx="11"/>
          </p:nvPr>
        </p:nvSpPr>
        <p:spPr/>
        <p:txBody>
          <a:bodyPr/>
          <a:lstStyle/>
          <a:p>
            <a:r>
              <a:rPr lang="en-US"/>
              <a:t>Enterprise and Business Process Modelling</a:t>
            </a:r>
          </a:p>
        </p:txBody>
      </p:sp>
      <p:sp>
        <p:nvSpPr>
          <p:cNvPr id="5" name="Segnaposto numero diapositiva 4">
            <a:extLst>
              <a:ext uri="{FF2B5EF4-FFF2-40B4-BE49-F238E27FC236}">
                <a16:creationId xmlns:a16="http://schemas.microsoft.com/office/drawing/2014/main" id="{A17AED5A-3BA4-1746-AE12-8006F2A917DA}"/>
              </a:ext>
            </a:extLst>
          </p:cNvPr>
          <p:cNvSpPr>
            <a:spLocks noGrp="1"/>
          </p:cNvSpPr>
          <p:nvPr>
            <p:ph type="sldNum" sz="quarter" idx="12"/>
          </p:nvPr>
        </p:nvSpPr>
        <p:spPr/>
        <p:txBody>
          <a:bodyPr/>
          <a:lstStyle/>
          <a:p>
            <a:fld id="{4927B94F-E767-414E-9D88-9ED62DF7F377}" type="slidenum">
              <a:rPr lang="en-US" smtClean="0"/>
              <a:t>28</a:t>
            </a:fld>
            <a:endParaRPr lang="en-US"/>
          </a:p>
        </p:txBody>
      </p:sp>
      <p:pic>
        <p:nvPicPr>
          <p:cNvPr id="6" name="Picture 2">
            <a:extLst>
              <a:ext uri="{FF2B5EF4-FFF2-40B4-BE49-F238E27FC236}">
                <a16:creationId xmlns:a16="http://schemas.microsoft.com/office/drawing/2014/main" id="{3FD64335-EB9A-9140-9CCD-F765684530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3532" y="2419845"/>
            <a:ext cx="8424936" cy="333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042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9568" y="2712540"/>
            <a:ext cx="3351663" cy="1325563"/>
          </a:xfrm>
        </p:spPr>
        <p:txBody>
          <a:bodyPr/>
          <a:lstStyle/>
          <a:p>
            <a:r>
              <a:rPr lang="en-US" dirty="0"/>
              <a:t>Questions?</a:t>
            </a:r>
          </a:p>
        </p:txBody>
      </p:sp>
      <p:sp>
        <p:nvSpPr>
          <p:cNvPr id="4" name="Footer Placeholder 3"/>
          <p:cNvSpPr>
            <a:spLocks noGrp="1"/>
          </p:cNvSpPr>
          <p:nvPr>
            <p:ph type="ftr" sz="quarter" idx="11"/>
          </p:nvPr>
        </p:nvSpPr>
        <p:spPr/>
        <p:txBody>
          <a:bodyPr/>
          <a:lstStyle/>
          <a:p>
            <a:r>
              <a:rPr lang="en-US"/>
              <a:t>Enterprise and Business Process Modelling</a:t>
            </a:r>
          </a:p>
        </p:txBody>
      </p:sp>
      <p:sp>
        <p:nvSpPr>
          <p:cNvPr id="5" name="Slide Number Placeholder 4"/>
          <p:cNvSpPr>
            <a:spLocks noGrp="1"/>
          </p:cNvSpPr>
          <p:nvPr>
            <p:ph type="sldNum" sz="quarter" idx="12"/>
          </p:nvPr>
        </p:nvSpPr>
        <p:spPr/>
        <p:txBody>
          <a:bodyPr/>
          <a:lstStyle/>
          <a:p>
            <a:fld id="{4927B94F-E767-414E-9D88-9ED62DF7F377}" type="slidenum">
              <a:rPr lang="en-US" smtClean="0"/>
              <a:t>29</a:t>
            </a:fld>
            <a:endParaRPr lang="en-US"/>
          </a:p>
        </p:txBody>
      </p:sp>
      <p:graphicFrame>
        <p:nvGraphicFramePr>
          <p:cNvPr id="6" name="Object 2"/>
          <p:cNvGraphicFramePr>
            <a:graphicFrameLocks noChangeAspect="1"/>
          </p:cNvGraphicFramePr>
          <p:nvPr/>
        </p:nvGraphicFramePr>
        <p:xfrm>
          <a:off x="2895601" y="1752600"/>
          <a:ext cx="1857375" cy="3995738"/>
        </p:xfrm>
        <a:graphic>
          <a:graphicData uri="http://schemas.openxmlformats.org/presentationml/2006/ole">
            <mc:AlternateContent xmlns:mc="http://schemas.openxmlformats.org/markup-compatibility/2006">
              <mc:Choice xmlns:v="urn:schemas-microsoft-com:vml" Requires="v">
                <p:oleObj spid="_x0000_s5137" name="Clip" r:id="rId3" imgW="1854740" imgH="3988340" progId="MS_ClipArt_Gallery.2">
                  <p:embed/>
                </p:oleObj>
              </mc:Choice>
              <mc:Fallback>
                <p:oleObj name="Clip" r:id="rId3" imgW="1854740" imgH="398834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1" y="1752600"/>
                        <a:ext cx="1857375" cy="399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54982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0427" y="1495869"/>
            <a:ext cx="9849942" cy="4454766"/>
          </a:xfrm>
        </p:spPr>
        <p:txBody>
          <a:bodyPr>
            <a:noAutofit/>
          </a:bodyPr>
          <a:lstStyle/>
          <a:p>
            <a:pPr marL="0" indent="0">
              <a:buNone/>
              <a:tabLst>
                <a:tab pos="2924058" algn="l"/>
              </a:tabLst>
            </a:pPr>
            <a:r>
              <a:rPr lang="en-AU" sz="2160" dirty="0"/>
              <a:t>Syntactic quality relates to the conformance of a process model to the syntactic rules of the </a:t>
            </a:r>
            <a:r>
              <a:rPr lang="en-AU" sz="2160" dirty="0" err="1"/>
              <a:t>modeling</a:t>
            </a:r>
            <a:r>
              <a:rPr lang="en-AU" sz="2160" dirty="0"/>
              <a:t> language used.</a:t>
            </a:r>
          </a:p>
          <a:p>
            <a:pPr marL="0" indent="0">
              <a:buNone/>
              <a:tabLst>
                <a:tab pos="2924058" algn="l"/>
              </a:tabLst>
            </a:pPr>
            <a:endParaRPr lang="en-AU" sz="2160" dirty="0"/>
          </a:p>
          <a:p>
            <a:pPr marL="0" indent="0">
              <a:buNone/>
              <a:tabLst>
                <a:tab pos="2924058" algn="l"/>
              </a:tabLst>
            </a:pPr>
            <a:r>
              <a:rPr lang="en-AU" sz="2160" dirty="0"/>
              <a:t>Two types of syntactic rules: structural rules and behavioural rules.</a:t>
            </a:r>
          </a:p>
          <a:p>
            <a:pPr marL="0" indent="0">
              <a:buNone/>
              <a:tabLst>
                <a:tab pos="2924058" algn="l"/>
              </a:tabLst>
            </a:pPr>
            <a:endParaRPr lang="en-AU" sz="2160" dirty="0"/>
          </a:p>
          <a:p>
            <a:pPr marL="0" indent="0">
              <a:buNone/>
              <a:tabLst>
                <a:tab pos="2924058" algn="l"/>
              </a:tabLst>
            </a:pPr>
            <a:r>
              <a:rPr lang="en-AU" sz="2160" dirty="0"/>
              <a:t>A model is of high syntactic quality if it is syntactically correct:</a:t>
            </a:r>
          </a:p>
          <a:p>
            <a:pPr>
              <a:tabLst>
                <a:tab pos="2924058" algn="l"/>
              </a:tabLst>
            </a:pPr>
            <a:r>
              <a:rPr lang="en-AU" sz="2160" u="sng" dirty="0"/>
              <a:t>Structurally correct </a:t>
            </a:r>
            <a:r>
              <a:rPr lang="en-AU" sz="2160" dirty="0"/>
              <a:t>+ </a:t>
            </a:r>
          </a:p>
          <a:p>
            <a:pPr>
              <a:tabLst>
                <a:tab pos="2924058" algn="l"/>
              </a:tabLst>
            </a:pPr>
            <a:r>
              <a:rPr lang="en-AU" sz="2160" u="sng" dirty="0" err="1"/>
              <a:t>Behaviorally</a:t>
            </a:r>
            <a:r>
              <a:rPr lang="en-AU" sz="2160" u="sng" dirty="0"/>
              <a:t> correct</a:t>
            </a:r>
          </a:p>
          <a:p>
            <a:pPr marL="0" indent="0">
              <a:buNone/>
            </a:pPr>
            <a:endParaRPr lang="en-AU" b="1" dirty="0"/>
          </a:p>
          <a:p>
            <a:pPr marL="685772" lvl="1" indent="-457182">
              <a:buFont typeface="+mj-lt"/>
              <a:buAutoNum type="arabicPeriod"/>
            </a:pPr>
            <a:endParaRPr lang="en-AU" sz="1600" dirty="0"/>
          </a:p>
          <a:p>
            <a:pPr>
              <a:buFontTx/>
              <a:buChar char="-"/>
            </a:pPr>
            <a:endParaRPr lang="en-AU" dirty="0"/>
          </a:p>
        </p:txBody>
      </p:sp>
      <p:sp>
        <p:nvSpPr>
          <p:cNvPr id="3" name="Title 2"/>
          <p:cNvSpPr>
            <a:spLocks noGrp="1"/>
          </p:cNvSpPr>
          <p:nvPr>
            <p:ph type="title"/>
          </p:nvPr>
        </p:nvSpPr>
        <p:spPr/>
        <p:txBody>
          <a:bodyPr/>
          <a:lstStyle/>
          <a:p>
            <a:r>
              <a:rPr lang="en-AU" dirty="0"/>
              <a:t>Syntactic quality: Verification</a:t>
            </a:r>
          </a:p>
        </p:txBody>
      </p:sp>
      <p:pic>
        <p:nvPicPr>
          <p:cNvPr id="4" name="Picture 3">
            <a:extLst>
              <a:ext uri="{FF2B5EF4-FFF2-40B4-BE49-F238E27FC236}">
                <a16:creationId xmlns:a16="http://schemas.microsoft.com/office/drawing/2014/main" id="{E49AAE78-0C0D-9F4E-AD15-9265C3618B73}"/>
              </a:ext>
            </a:extLst>
          </p:cNvPr>
          <p:cNvPicPr>
            <a:picLocks noChangeAspect="1"/>
          </p:cNvPicPr>
          <p:nvPr/>
        </p:nvPicPr>
        <p:blipFill>
          <a:blip r:embed="rId3"/>
          <a:stretch>
            <a:fillRect/>
          </a:stretch>
        </p:blipFill>
        <p:spPr>
          <a:xfrm>
            <a:off x="8067384" y="4889001"/>
            <a:ext cx="3276341" cy="1638170"/>
          </a:xfrm>
          <a:prstGeom prst="rect">
            <a:avLst/>
          </a:prstGeom>
        </p:spPr>
      </p:pic>
    </p:spTree>
    <p:extLst>
      <p:ext uri="{BB962C8B-B14F-4D97-AF65-F5344CB8AC3E}">
        <p14:creationId xmlns:p14="http://schemas.microsoft.com/office/powerpoint/2010/main" val="23993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Structural correctness</a:t>
            </a:r>
          </a:p>
        </p:txBody>
      </p:sp>
      <p:sp>
        <p:nvSpPr>
          <p:cNvPr id="2" name="Content Placeholder 1"/>
          <p:cNvSpPr>
            <a:spLocks noGrp="1"/>
          </p:cNvSpPr>
          <p:nvPr>
            <p:ph idx="1"/>
          </p:nvPr>
        </p:nvSpPr>
        <p:spPr/>
        <p:txBody>
          <a:bodyPr>
            <a:noAutofit/>
          </a:bodyPr>
          <a:lstStyle/>
          <a:p>
            <a:pPr marL="457182" indent="-457182">
              <a:buFont typeface="+mj-lt"/>
              <a:buAutoNum type="arabicPeriod"/>
            </a:pPr>
            <a:r>
              <a:rPr lang="en-AU" sz="2200" b="1" dirty="0"/>
              <a:t>Element-level rules:</a:t>
            </a:r>
          </a:p>
          <a:p>
            <a:pPr marL="715934" lvl="1" indent="-179381"/>
            <a:r>
              <a:rPr lang="en-AU" dirty="0"/>
              <a:t>activities must have at least one incoming and one outgoing sequence flow</a:t>
            </a:r>
          </a:p>
          <a:p>
            <a:pPr marL="715934" lvl="1" indent="-179381"/>
            <a:r>
              <a:rPr lang="en-AU" dirty="0"/>
              <a:t>start events must not have incoming arcs, end events must not have outgoing arcs</a:t>
            </a:r>
          </a:p>
          <a:p>
            <a:pPr marL="715934" lvl="1" indent="-179381"/>
            <a:r>
              <a:rPr lang="en-AU" dirty="0"/>
              <a:t>gateways must have exactly one incoming and at least two outgoing arcs (splits) or at least two incoming and exactly one outgoing arcs (joins)</a:t>
            </a:r>
          </a:p>
          <a:p>
            <a:pPr marL="715934" lvl="1" indent="-179381"/>
            <a:r>
              <a:rPr lang="en-AU" dirty="0"/>
              <a:t>…</a:t>
            </a:r>
          </a:p>
          <a:p>
            <a:pPr marL="715934" lvl="1" indent="-179381"/>
            <a:endParaRPr lang="en-AU" dirty="0"/>
          </a:p>
          <a:p>
            <a:pPr marL="457182" indent="-457182">
              <a:buFont typeface="+mj-lt"/>
              <a:buAutoNum type="arabicPeriod"/>
            </a:pPr>
            <a:r>
              <a:rPr lang="en-AU" sz="2200" b="1" dirty="0"/>
              <a:t>Model-level rule:</a:t>
            </a:r>
            <a:r>
              <a:rPr lang="en-AU" sz="2200" dirty="0"/>
              <a:t> </a:t>
            </a:r>
            <a:r>
              <a:rPr lang="en-AU" sz="2080" dirty="0"/>
              <a:t>all flow nodes must be on a path from a start to an end event</a:t>
            </a:r>
          </a:p>
          <a:p>
            <a:pPr marL="1114408" lvl="2" indent="-457182">
              <a:buFont typeface="Wingdings" pitchFamily="2" charset="2"/>
              <a:buChar char="§"/>
            </a:pPr>
            <a:r>
              <a:rPr lang="en-AU" sz="1960" dirty="0"/>
              <a:t>i.e. no dangling arcs or disconnected nodes</a:t>
            </a:r>
          </a:p>
          <a:p>
            <a:pPr marL="1114408" lvl="2" indent="-457182">
              <a:buFont typeface="Wingdings" pitchFamily="2" charset="2"/>
              <a:buChar char="§"/>
            </a:pPr>
            <a:r>
              <a:rPr lang="en-AU" sz="1800" dirty="0"/>
              <a:t>implies that a model should have at least one start and one end event.</a:t>
            </a:r>
          </a:p>
          <a:p>
            <a:pPr marL="685772" lvl="1" indent="-457182">
              <a:buFont typeface="+mj-lt"/>
              <a:buAutoNum type="arabicPeriod"/>
            </a:pPr>
            <a:endParaRPr lang="en-AU" dirty="0"/>
          </a:p>
          <a:p>
            <a:pPr>
              <a:buFontTx/>
              <a:buChar char="-"/>
            </a:pPr>
            <a:endParaRPr lang="en-AU" dirty="0"/>
          </a:p>
        </p:txBody>
      </p:sp>
      <p:sp>
        <p:nvSpPr>
          <p:cNvPr id="4" name="TextBox 3">
            <a:extLst>
              <a:ext uri="{FF2B5EF4-FFF2-40B4-BE49-F238E27FC236}">
                <a16:creationId xmlns:a16="http://schemas.microsoft.com/office/drawing/2014/main" id="{00ABBD69-171A-2B45-B8B8-F8E546A7193B}"/>
              </a:ext>
            </a:extLst>
          </p:cNvPr>
          <p:cNvSpPr txBox="1"/>
          <p:nvPr/>
        </p:nvSpPr>
        <p:spPr>
          <a:xfrm>
            <a:off x="1164490" y="1450016"/>
            <a:ext cx="980018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 model is structurally correct if it satisfies the following syntactic rules:</a:t>
            </a:r>
          </a:p>
        </p:txBody>
      </p:sp>
    </p:spTree>
    <p:extLst>
      <p:ext uri="{BB962C8B-B14F-4D97-AF65-F5344CB8AC3E}">
        <p14:creationId xmlns:p14="http://schemas.microsoft.com/office/powerpoint/2010/main" val="291291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up)">
                                      <p:cBhvr>
                                        <p:cTn id="13" dur="500"/>
                                        <p:tgtEl>
                                          <p:spTgt spid="2">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up)">
                                      <p:cBhvr>
                                        <p:cTn id="16" dur="500"/>
                                        <p:tgtEl>
                                          <p:spTgt spid="2">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up)">
                                      <p:cBhvr>
                                        <p:cTn id="19" dur="500"/>
                                        <p:tgtEl>
                                          <p:spTgt spid="2">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up)">
                                      <p:cBhvr>
                                        <p:cTn id="22" dur="500"/>
                                        <p:tgtEl>
                                          <p:spTgt spid="2">
                                            <p:txEl>
                                              <p:pRg st="6" end="6"/>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wipe(up)">
                                      <p:cBhvr>
                                        <p:cTn id="25" dur="500"/>
                                        <p:tgtEl>
                                          <p:spTgt spid="2">
                                            <p:txEl>
                                              <p:pRg st="7" end="7"/>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wipe(up)">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Example: structural correctness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304" y="1913574"/>
            <a:ext cx="8330698" cy="2909977"/>
          </a:xfrm>
          <a:prstGeom prst="rect">
            <a:avLst/>
          </a:prstGeom>
        </p:spPr>
      </p:pic>
      <p:sp>
        <p:nvSpPr>
          <p:cNvPr id="5" name="Oval 6"/>
          <p:cNvSpPr>
            <a:spLocks noChangeArrowheads="1"/>
          </p:cNvSpPr>
          <p:nvPr/>
        </p:nvSpPr>
        <p:spPr bwMode="auto">
          <a:xfrm>
            <a:off x="6955587" y="4009038"/>
            <a:ext cx="511175" cy="520700"/>
          </a:xfrm>
          <a:prstGeom prst="ellipse">
            <a:avLst/>
          </a:prstGeom>
          <a:noFill/>
          <a:ln w="38100">
            <a:solidFill>
              <a:srgbClr val="C00000"/>
            </a:solidFill>
            <a:round/>
            <a:headEnd/>
            <a:tailEnd/>
          </a:ln>
          <a:effectLst/>
        </p:spPr>
        <p:txBody>
          <a:bodyPr wrap="none" anchor="ctr"/>
          <a:lstStyle/>
          <a:p>
            <a:endParaRPr lang="en-AU">
              <a:solidFill>
                <a:prstClr val="black"/>
              </a:solidFill>
            </a:endParaRPr>
          </a:p>
        </p:txBody>
      </p:sp>
      <p:sp>
        <p:nvSpPr>
          <p:cNvPr id="6" name="Oval 6"/>
          <p:cNvSpPr>
            <a:spLocks noChangeArrowheads="1"/>
          </p:cNvSpPr>
          <p:nvPr/>
        </p:nvSpPr>
        <p:spPr bwMode="auto">
          <a:xfrm>
            <a:off x="7810207" y="3103159"/>
            <a:ext cx="511175" cy="520700"/>
          </a:xfrm>
          <a:prstGeom prst="ellipse">
            <a:avLst/>
          </a:prstGeom>
          <a:noFill/>
          <a:ln w="38100">
            <a:solidFill>
              <a:srgbClr val="C00000"/>
            </a:solidFill>
            <a:round/>
            <a:headEnd/>
            <a:tailEnd/>
          </a:ln>
          <a:effectLst/>
        </p:spPr>
        <p:txBody>
          <a:bodyPr wrap="none" anchor="ctr"/>
          <a:lstStyle/>
          <a:p>
            <a:endParaRPr lang="en-AU">
              <a:solidFill>
                <a:prstClr val="black"/>
              </a:solidFill>
            </a:endParaRPr>
          </a:p>
        </p:txBody>
      </p:sp>
      <p:sp>
        <p:nvSpPr>
          <p:cNvPr id="9" name="Rounded Rectangle 8"/>
          <p:cNvSpPr/>
          <p:nvPr/>
        </p:nvSpPr>
        <p:spPr>
          <a:xfrm>
            <a:off x="4601023" y="4078392"/>
            <a:ext cx="914400" cy="689590"/>
          </a:xfrm>
          <a:prstGeom prst="roundRect">
            <a:avLst/>
          </a:prstGeom>
          <a:noFill/>
          <a:ln w="381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a:solidFill>
                <a:prstClr val="black"/>
              </a:solidFill>
            </a:endParaRPr>
          </a:p>
        </p:txBody>
      </p:sp>
      <p:sp>
        <p:nvSpPr>
          <p:cNvPr id="2" name="Rectangle 1"/>
          <p:cNvSpPr/>
          <p:nvPr/>
        </p:nvSpPr>
        <p:spPr>
          <a:xfrm>
            <a:off x="2114400" y="3837600"/>
            <a:ext cx="201600" cy="1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1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err="1"/>
              <a:t>Behavioral</a:t>
            </a:r>
            <a:r>
              <a:rPr lang="en-AU" dirty="0"/>
              <a:t> correctness (aka “soundness”)</a:t>
            </a:r>
          </a:p>
        </p:txBody>
      </p:sp>
      <p:sp>
        <p:nvSpPr>
          <p:cNvPr id="2" name="Content Placeholder 1"/>
          <p:cNvSpPr>
            <a:spLocks noGrp="1"/>
          </p:cNvSpPr>
          <p:nvPr>
            <p:ph idx="1"/>
          </p:nvPr>
        </p:nvSpPr>
        <p:spPr>
          <a:xfrm>
            <a:off x="838200" y="3123085"/>
            <a:ext cx="10515600" cy="4351338"/>
          </a:xfrm>
        </p:spPr>
        <p:txBody>
          <a:bodyPr>
            <a:noAutofit/>
          </a:bodyPr>
          <a:lstStyle/>
          <a:p>
            <a:pPr marL="457182" indent="-457182">
              <a:buFont typeface="+mj-lt"/>
              <a:buAutoNum type="arabicPeriod"/>
            </a:pPr>
            <a:r>
              <a:rPr lang="en-US" sz="2200" i="1" dirty="0"/>
              <a:t>option to complete</a:t>
            </a:r>
            <a:r>
              <a:rPr lang="en-US" sz="2200" dirty="0"/>
              <a:t>: any running process instance must eventually complete, </a:t>
            </a:r>
          </a:p>
          <a:p>
            <a:pPr marL="457182" indent="-457182">
              <a:buFont typeface="+mj-lt"/>
              <a:buAutoNum type="arabicPeriod"/>
            </a:pPr>
            <a:endParaRPr lang="en-US" sz="2200" dirty="0"/>
          </a:p>
          <a:p>
            <a:pPr marL="457182" indent="-457182">
              <a:buFont typeface="+mj-lt"/>
              <a:buAutoNum type="arabicPeriod"/>
            </a:pPr>
            <a:r>
              <a:rPr lang="en-US" sz="2200" i="1" dirty="0"/>
              <a:t>proper completion</a:t>
            </a:r>
            <a:r>
              <a:rPr lang="en-US" sz="2200" dirty="0"/>
              <a:t>: at the moment of completion, each token of the process instance should be in a different end event, and</a:t>
            </a:r>
          </a:p>
          <a:p>
            <a:pPr marL="457182" indent="-457182">
              <a:buFont typeface="+mj-lt"/>
              <a:buAutoNum type="arabicPeriod"/>
            </a:pPr>
            <a:endParaRPr lang="en-US" sz="2200" dirty="0"/>
          </a:p>
          <a:p>
            <a:pPr marL="457182" indent="-457182">
              <a:buFont typeface="+mj-lt"/>
              <a:buAutoNum type="arabicPeriod"/>
            </a:pPr>
            <a:r>
              <a:rPr lang="en-US" sz="2200" i="1" dirty="0"/>
              <a:t>no dead activities</a:t>
            </a:r>
            <a:r>
              <a:rPr lang="en-US" sz="2200" dirty="0"/>
              <a:t>: any activity can be executed in at least one process instance.</a:t>
            </a:r>
            <a:endParaRPr lang="en-AU" sz="2200" dirty="0"/>
          </a:p>
        </p:txBody>
      </p:sp>
      <p:sp>
        <p:nvSpPr>
          <p:cNvPr id="4" name="TextBox 3">
            <a:extLst>
              <a:ext uri="{FF2B5EF4-FFF2-40B4-BE49-F238E27FC236}">
                <a16:creationId xmlns:a16="http://schemas.microsoft.com/office/drawing/2014/main" id="{5B8A41E1-7454-2B43-BF3A-AFB04BF051C9}"/>
              </a:ext>
            </a:extLst>
          </p:cNvPr>
          <p:cNvSpPr txBox="1"/>
          <p:nvPr/>
        </p:nvSpPr>
        <p:spPr>
          <a:xfrm>
            <a:off x="838200" y="2314989"/>
            <a:ext cx="835106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 model is sound if it satisfies the following behavioral rules:</a:t>
            </a:r>
          </a:p>
        </p:txBody>
      </p:sp>
    </p:spTree>
    <p:extLst>
      <p:ext uri="{BB962C8B-B14F-4D97-AF65-F5344CB8AC3E}">
        <p14:creationId xmlns:p14="http://schemas.microsoft.com/office/powerpoint/2010/main" val="19013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up)">
                                      <p:cBhvr>
                                        <p:cTn id="10" dur="500"/>
                                        <p:tgtEl>
                                          <p:spTgt spid="2">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up)">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1164490" y="1110685"/>
            <a:ext cx="8513807" cy="270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 name="Title 2"/>
          <p:cNvSpPr>
            <a:spLocks noGrp="1"/>
          </p:cNvSpPr>
          <p:nvPr>
            <p:ph type="title"/>
          </p:nvPr>
        </p:nvSpPr>
        <p:spPr/>
        <p:txBody>
          <a:bodyPr/>
          <a:lstStyle/>
          <a:p>
            <a:r>
              <a:rPr lang="en-US" dirty="0"/>
              <a:t>Exercise 5.12</a:t>
            </a:r>
          </a:p>
        </p:txBody>
      </p:sp>
      <p:sp>
        <p:nvSpPr>
          <p:cNvPr id="2" name="Content Placeholder 1"/>
          <p:cNvSpPr>
            <a:spLocks noGrp="1"/>
          </p:cNvSpPr>
          <p:nvPr>
            <p:ph idx="1"/>
          </p:nvPr>
        </p:nvSpPr>
        <p:spPr/>
        <p:txBody>
          <a:bodyPr>
            <a:noAutofit/>
          </a:bodyPr>
          <a:lstStyle/>
          <a:p>
            <a:pPr marL="0" indent="0">
              <a:buNone/>
            </a:pPr>
            <a:r>
              <a:rPr lang="en-AU" sz="2400" dirty="0"/>
              <a:t>Have a look at Figure 5.11. What is precisely going wrong in each block structure?</a:t>
            </a:r>
          </a:p>
          <a:p>
            <a:pPr marL="0" indent="0">
              <a:buNone/>
            </a:pPr>
            <a:endParaRPr lang="en-AU" sz="2400" dirty="0"/>
          </a:p>
        </p:txBody>
      </p:sp>
      <p:pic>
        <p:nvPicPr>
          <p:cNvPr id="5" name="Picture 4">
            <a:extLst>
              <a:ext uri="{FF2B5EF4-FFF2-40B4-BE49-F238E27FC236}">
                <a16:creationId xmlns:a16="http://schemas.microsoft.com/office/drawing/2014/main" id="{20EAAAD7-3F17-BB45-B2AA-722A324D1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44" y="2195272"/>
            <a:ext cx="10301528" cy="4620812"/>
          </a:xfrm>
          <a:prstGeom prst="rect">
            <a:avLst/>
          </a:prstGeom>
        </p:spPr>
      </p:pic>
    </p:spTree>
    <p:extLst>
      <p:ext uri="{BB962C8B-B14F-4D97-AF65-F5344CB8AC3E}">
        <p14:creationId xmlns:p14="http://schemas.microsoft.com/office/powerpoint/2010/main" val="245293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Example: no option to complete</a:t>
            </a:r>
          </a:p>
        </p:txBody>
      </p:sp>
      <p:sp>
        <p:nvSpPr>
          <p:cNvPr id="4" name="Slide Number Placeholder 3"/>
          <p:cNvSpPr>
            <a:spLocks noGrp="1"/>
          </p:cNvSpPr>
          <p:nvPr>
            <p:ph type="sldNum" sz="quarter" idx="4294967295"/>
          </p:nvPr>
        </p:nvSpPr>
        <p:spPr>
          <a:xfrm>
            <a:off x="0" y="6356350"/>
            <a:ext cx="4114800" cy="365125"/>
          </a:xfrm>
        </p:spPr>
        <p:txBody>
          <a:bodyPr/>
          <a:lstStyle/>
          <a:p>
            <a:fld id="{F06E539D-8AB8-485C-BFEF-50E8D5427D32}" type="slidenum">
              <a:rPr lang="en-AU" smtClean="0">
                <a:solidFill>
                  <a:prstClr val="black">
                    <a:lumMod val="50000"/>
                    <a:lumOff val="50000"/>
                  </a:prstClr>
                </a:solidFill>
              </a:rPr>
              <a:pPr/>
              <a:t>8</a:t>
            </a:fld>
            <a:endParaRPr lang="en-AU">
              <a:solidFill>
                <a:prstClr val="black">
                  <a:lumMod val="50000"/>
                  <a:lumOff val="50000"/>
                </a:prstClr>
              </a:solidFill>
            </a:endParaRPr>
          </a:p>
        </p:txBody>
      </p:sp>
      <p:sp>
        <p:nvSpPr>
          <p:cNvPr id="7" name="TextBox 6"/>
          <p:cNvSpPr txBox="1"/>
          <p:nvPr/>
        </p:nvSpPr>
        <p:spPr>
          <a:xfrm>
            <a:off x="1305745" y="1467815"/>
            <a:ext cx="9960132" cy="683264"/>
          </a:xfrm>
          <a:prstGeom prst="rect">
            <a:avLst/>
          </a:prstGeom>
          <a:noFill/>
        </p:spPr>
        <p:txBody>
          <a:bodyPr wrap="square" rtlCol="0">
            <a:spAutoFit/>
          </a:bodyPr>
          <a:lstStyle/>
          <a:p>
            <a:r>
              <a:rPr lang="en-AU" sz="1920" dirty="0">
                <a:latin typeface="Arial" panose="020B0604020202020204" pitchFamily="34" charset="0"/>
                <a:cs typeface="Arial" panose="020B0604020202020204" pitchFamily="34" charset="0"/>
              </a:rPr>
              <a:t>If c1 is true after executing A, or c2 is true after executing B, the instance cannot complete (deadlock)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479" y="2367082"/>
            <a:ext cx="7902664" cy="3758831"/>
          </a:xfrm>
          <a:prstGeom prst="rect">
            <a:avLst/>
          </a:prstGeom>
        </p:spPr>
      </p:pic>
      <p:sp>
        <p:nvSpPr>
          <p:cNvPr id="6" name="TextBox 5"/>
          <p:cNvSpPr txBox="1"/>
          <p:nvPr/>
        </p:nvSpPr>
        <p:spPr>
          <a:xfrm>
            <a:off x="1354147" y="6323450"/>
            <a:ext cx="7766993" cy="387798"/>
          </a:xfrm>
          <a:prstGeom prst="rect">
            <a:avLst/>
          </a:prstGeom>
          <a:noFill/>
        </p:spPr>
        <p:txBody>
          <a:bodyPr wrap="square" rtlCol="0">
            <a:spAutoFit/>
          </a:bodyPr>
          <a:lstStyle/>
          <a:p>
            <a:r>
              <a:rPr lang="en-AU" sz="1920" dirty="0">
                <a:latin typeface="Arial" panose="020B0604020202020204" pitchFamily="34" charset="0"/>
                <a:cs typeface="Arial" panose="020B0604020202020204" pitchFamily="34" charset="0"/>
              </a:rPr>
              <a:t>Note: this model also suffers from a dead activity (D)</a:t>
            </a:r>
          </a:p>
        </p:txBody>
      </p:sp>
    </p:spTree>
    <p:extLst>
      <p:ext uri="{BB962C8B-B14F-4D97-AF65-F5344CB8AC3E}">
        <p14:creationId xmlns:p14="http://schemas.microsoft.com/office/powerpoint/2010/main" val="134607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a:t>Example: </a:t>
            </a:r>
            <a:r>
              <a:rPr lang="en-AU" dirty="0" err="1"/>
              <a:t>livelock</a:t>
            </a:r>
            <a:r>
              <a:rPr lang="en-AU" dirty="0"/>
              <a:t> (no option to complete)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800" y="2210594"/>
            <a:ext cx="6502400" cy="3581400"/>
          </a:xfrm>
        </p:spPr>
      </p:pic>
      <p:sp>
        <p:nvSpPr>
          <p:cNvPr id="4" name="Slide Number Placeholder 3"/>
          <p:cNvSpPr>
            <a:spLocks noGrp="1"/>
          </p:cNvSpPr>
          <p:nvPr>
            <p:ph type="sldNum" sz="quarter" idx="4294967295"/>
          </p:nvPr>
        </p:nvSpPr>
        <p:spPr>
          <a:xfrm>
            <a:off x="0" y="6356350"/>
            <a:ext cx="4114800" cy="365125"/>
          </a:xfrm>
        </p:spPr>
        <p:txBody>
          <a:bodyPr/>
          <a:lstStyle/>
          <a:p>
            <a:fld id="{F06E539D-8AB8-485C-BFEF-50E8D5427D32}" type="slidenum">
              <a:rPr lang="en-AU" smtClean="0">
                <a:solidFill>
                  <a:prstClr val="black">
                    <a:lumMod val="50000"/>
                    <a:lumOff val="50000"/>
                  </a:prstClr>
                </a:solidFill>
              </a:rPr>
              <a:pPr/>
              <a:t>9</a:t>
            </a:fld>
            <a:endParaRPr lang="en-AU">
              <a:solidFill>
                <a:prstClr val="black">
                  <a:lumMod val="50000"/>
                  <a:lumOff val="50000"/>
                </a:prstClr>
              </a:solidFill>
            </a:endParaRPr>
          </a:p>
        </p:txBody>
      </p:sp>
      <p:sp>
        <p:nvSpPr>
          <p:cNvPr id="7" name="TextBox 6"/>
          <p:cNvSpPr txBox="1"/>
          <p:nvPr/>
        </p:nvSpPr>
        <p:spPr>
          <a:xfrm>
            <a:off x="1211293" y="1366480"/>
            <a:ext cx="10191744" cy="707886"/>
          </a:xfrm>
          <a:prstGeom prst="rect">
            <a:avLst/>
          </a:prstGeom>
          <a:noFill/>
        </p:spPr>
        <p:txBody>
          <a:bodyPr wrap="square" rtlCol="0">
            <a:spAutoFit/>
          </a:bodyPr>
          <a:lstStyle/>
          <a:p>
            <a:r>
              <a:rPr lang="en-AU" sz="2000" dirty="0">
                <a:latin typeface="Arial" panose="020B0604020202020204" pitchFamily="34" charset="0"/>
                <a:cs typeface="Arial" panose="020B0604020202020204" pitchFamily="34" charset="0"/>
              </a:rPr>
              <a:t>If condition_1 is true, the instance cannot complete and activity B will be repeated forever (livelock)</a:t>
            </a:r>
          </a:p>
        </p:txBody>
      </p:sp>
      <p:sp>
        <p:nvSpPr>
          <p:cNvPr id="6" name="TextBox 5"/>
          <p:cNvSpPr txBox="1"/>
          <p:nvPr/>
        </p:nvSpPr>
        <p:spPr>
          <a:xfrm>
            <a:off x="1270125" y="5813962"/>
            <a:ext cx="10006303" cy="400110"/>
          </a:xfrm>
          <a:prstGeom prst="rect">
            <a:avLst/>
          </a:prstGeom>
          <a:noFill/>
        </p:spPr>
        <p:txBody>
          <a:bodyPr wrap="square" rtlCol="0">
            <a:spAutoFit/>
          </a:bodyPr>
          <a:lstStyle/>
          <a:p>
            <a:r>
              <a:rPr lang="en-AU" sz="2000" dirty="0">
                <a:latin typeface="Arial" panose="020B0604020202020204" pitchFamily="34" charset="0"/>
                <a:cs typeface="Arial" panose="020B0604020202020204" pitchFamily="34" charset="0"/>
              </a:rPr>
              <a:t>Note: this model is </a:t>
            </a:r>
            <a:r>
              <a:rPr lang="en-AU" sz="2000" b="1" dirty="0">
                <a:latin typeface="Arial" panose="020B0604020202020204" pitchFamily="34" charset="0"/>
                <a:cs typeface="Arial" panose="020B0604020202020204" pitchFamily="34" charset="0"/>
              </a:rPr>
              <a:t>structurally incorrect</a:t>
            </a:r>
            <a:r>
              <a:rPr lang="en-AU" sz="2000" dirty="0">
                <a:latin typeface="Arial" panose="020B0604020202020204" pitchFamily="34" charset="0"/>
                <a:cs typeface="Arial" panose="020B0604020202020204" pitchFamily="34" charset="0"/>
              </a:rPr>
              <a:t>, because B is not on a path to the end event</a:t>
            </a:r>
          </a:p>
        </p:txBody>
      </p:sp>
    </p:spTree>
    <p:extLst>
      <p:ext uri="{BB962C8B-B14F-4D97-AF65-F5344CB8AC3E}">
        <p14:creationId xmlns:p14="http://schemas.microsoft.com/office/powerpoint/2010/main" val="17011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1511</Words>
  <Application>Microsoft Macintosh PowerPoint</Application>
  <PresentationFormat>Widescreen</PresentationFormat>
  <Paragraphs>198</Paragraphs>
  <Slides>29</Slides>
  <Notes>11</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29</vt:i4>
      </vt:variant>
    </vt:vector>
  </HeadingPairs>
  <TitlesOfParts>
    <vt:vector size="37" baseType="lpstr">
      <vt:lpstr>Arial</vt:lpstr>
      <vt:lpstr>Calibri</vt:lpstr>
      <vt:lpstr>Corbel</vt:lpstr>
      <vt:lpstr>Helvetica</vt:lpstr>
      <vt:lpstr>Verdana</vt:lpstr>
      <vt:lpstr>Wingdings</vt:lpstr>
      <vt:lpstr>Office Theme</vt:lpstr>
      <vt:lpstr>Clip</vt:lpstr>
      <vt:lpstr>Process Model Quality Assurance Overview</vt:lpstr>
      <vt:lpstr>Process model quality assurance</vt:lpstr>
      <vt:lpstr>Syntactic quality: Verification</vt:lpstr>
      <vt:lpstr>Structural correctness</vt:lpstr>
      <vt:lpstr>Example: structural correctness</vt:lpstr>
      <vt:lpstr>Behavioral correctness (aka “soundness”)</vt:lpstr>
      <vt:lpstr>Exercise 5.12</vt:lpstr>
      <vt:lpstr>Example: no option to complete</vt:lpstr>
      <vt:lpstr>Example: livelock (no option to complete)</vt:lpstr>
      <vt:lpstr>Example: no proper completion</vt:lpstr>
      <vt:lpstr>Example: dead activity</vt:lpstr>
      <vt:lpstr>Exercise 5.13</vt:lpstr>
      <vt:lpstr>Semantic quality: validation</vt:lpstr>
      <vt:lpstr>Semantics</vt:lpstr>
      <vt:lpstr>Exercise 5.14</vt:lpstr>
      <vt:lpstr>Exercise 5.14 (cont’ed)</vt:lpstr>
      <vt:lpstr>Example: semantic correctness</vt:lpstr>
      <vt:lpstr>Exercise 5.15</vt:lpstr>
      <vt:lpstr>Exercise 5.15 (cont’ed)</vt:lpstr>
      <vt:lpstr>Pragmatic Quality: Certification</vt:lpstr>
      <vt:lpstr>Example: block-structuring a model</vt:lpstr>
      <vt:lpstr>Is this process model of good pragmatic quality?</vt:lpstr>
      <vt:lpstr>Exercise 5.16</vt:lpstr>
      <vt:lpstr>Modeling Guidelines and Conventions</vt:lpstr>
      <vt:lpstr>Example: modeling guidelines and conventions</vt:lpstr>
      <vt:lpstr>Example modelling guidelines: 7PMG</vt:lpstr>
      <vt:lpstr>Exercise 5.17</vt:lpstr>
      <vt:lpstr>Exercise 5.17</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and Business Process Modelling</dc:title>
  <dc:creator>Microsoft Office User</dc:creator>
  <cp:lastModifiedBy>Re Barbara</cp:lastModifiedBy>
  <cp:revision>22</cp:revision>
  <dcterms:created xsi:type="dcterms:W3CDTF">2018-10-02T07:25:52Z</dcterms:created>
  <dcterms:modified xsi:type="dcterms:W3CDTF">2021-09-29T06:09:54Z</dcterms:modified>
</cp:coreProperties>
</file>