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0" r:id="rId4"/>
    <p:sldId id="283" r:id="rId5"/>
    <p:sldId id="284" r:id="rId6"/>
    <p:sldId id="285" r:id="rId7"/>
    <p:sldId id="287" r:id="rId8"/>
    <p:sldId id="289" r:id="rId9"/>
    <p:sldId id="290" r:id="rId10"/>
    <p:sldId id="292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/>
    <p:restoredTop sz="95442"/>
  </p:normalViewPr>
  <p:slideViewPr>
    <p:cSldViewPr snapToGrid="0" snapToObjects="1">
      <p:cViewPr varScale="1">
        <p:scale>
          <a:sx n="85" d="100"/>
          <a:sy n="85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1A560-CDD9-2D4E-B0A2-A8ECF8BA1454}" type="doc">
      <dgm:prSet loTypeId="urn:microsoft.com/office/officeart/2005/8/layout/cycle5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88D851-59AB-BE47-98BE-15F02E0763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Process Design</a:t>
          </a:r>
        </a:p>
      </dgm:t>
    </dgm:pt>
    <dgm:pt modelId="{18AC3FCE-BEFF-EF4C-BD96-6BCD536FA3E4}" type="parTrans" cxnId="{0F439513-4B8A-4344-8252-7D26D4A7AA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9CD2C8-839E-4345-B47B-3D4411BB68F0}" type="sibTrans" cxnId="{0F439513-4B8A-4344-8252-7D26D4A7AA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2D6AEA-CF4F-A04B-9FF7-C806BEBA5AC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Process Analysis</a:t>
          </a:r>
        </a:p>
      </dgm:t>
    </dgm:pt>
    <dgm:pt modelId="{7144FC39-D408-6745-940E-3842A6868411}" type="parTrans" cxnId="{2CB297F2-262C-E248-A61E-4B038DA4C7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472341-6D42-6248-84D9-400E9E41BB70}" type="sibTrans" cxnId="{2CB297F2-262C-E248-A61E-4B038DA4C7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21D754-EB04-C74D-B56B-70C2877C5B2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Process Implementation</a:t>
          </a:r>
        </a:p>
      </dgm:t>
    </dgm:pt>
    <dgm:pt modelId="{54048B53-09D8-0C4A-B69F-9DBBE31FCE94}" type="parTrans" cxnId="{027FC8B7-5AE0-3E41-BB49-CC14B7E418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7CB566-9823-8F44-BDCF-714BD19DCD01}" type="sibTrans" cxnId="{027FC8B7-5AE0-3E41-BB49-CC14B7E418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EA03B4-9F7D-164C-8754-869FA69584C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Process Monitoring and Controlling</a:t>
          </a:r>
        </a:p>
      </dgm:t>
    </dgm:pt>
    <dgm:pt modelId="{762468D4-91CC-7B4C-8A13-B586A8C3B084}" type="parTrans" cxnId="{1574FA37-1B06-E046-932E-D4675C7BE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288E74-E333-1946-8531-4ADFB701DE70}" type="sibTrans" cxnId="{1574FA37-1B06-E046-932E-D4675C7BE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549392-9E27-DA41-ABCD-DE8186FF9C15}" type="pres">
      <dgm:prSet presAssocID="{B2A1A560-CDD9-2D4E-B0A2-A8ECF8BA1454}" presName="cycle" presStyleCnt="0">
        <dgm:presLayoutVars>
          <dgm:dir/>
          <dgm:resizeHandles val="exact"/>
        </dgm:presLayoutVars>
      </dgm:prSet>
      <dgm:spPr/>
    </dgm:pt>
    <dgm:pt modelId="{BC6D84C7-BAEB-684A-A736-24F2ADA90183}" type="pres">
      <dgm:prSet presAssocID="{5688D851-59AB-BE47-98BE-15F02E07636C}" presName="node" presStyleLbl="node1" presStyleIdx="0" presStyleCnt="4">
        <dgm:presLayoutVars>
          <dgm:bulletEnabled val="1"/>
        </dgm:presLayoutVars>
      </dgm:prSet>
      <dgm:spPr/>
    </dgm:pt>
    <dgm:pt modelId="{8F5BB4B1-3B7B-5143-BDEB-69CF4054BF38}" type="pres">
      <dgm:prSet presAssocID="{5688D851-59AB-BE47-98BE-15F02E07636C}" presName="spNode" presStyleCnt="0"/>
      <dgm:spPr/>
    </dgm:pt>
    <dgm:pt modelId="{8910A932-3A1A-F349-9414-FBF6109C1A23}" type="pres">
      <dgm:prSet presAssocID="{489CD2C8-839E-4345-B47B-3D4411BB68F0}" presName="sibTrans" presStyleLbl="sibTrans1D1" presStyleIdx="0" presStyleCnt="4"/>
      <dgm:spPr/>
    </dgm:pt>
    <dgm:pt modelId="{E9C0192A-A983-3742-B1D3-FF1B27434FE6}" type="pres">
      <dgm:prSet presAssocID="{F92D6AEA-CF4F-A04B-9FF7-C806BEBA5ACC}" presName="node" presStyleLbl="node1" presStyleIdx="1" presStyleCnt="4">
        <dgm:presLayoutVars>
          <dgm:bulletEnabled val="1"/>
        </dgm:presLayoutVars>
      </dgm:prSet>
      <dgm:spPr/>
    </dgm:pt>
    <dgm:pt modelId="{9EC030B2-4300-A14D-89E0-DE0FE02FA2B8}" type="pres">
      <dgm:prSet presAssocID="{F92D6AEA-CF4F-A04B-9FF7-C806BEBA5ACC}" presName="spNode" presStyleCnt="0"/>
      <dgm:spPr/>
    </dgm:pt>
    <dgm:pt modelId="{0E817BC5-CCBB-1744-83DA-DB7D4FA2974F}" type="pres">
      <dgm:prSet presAssocID="{93472341-6D42-6248-84D9-400E9E41BB70}" presName="sibTrans" presStyleLbl="sibTrans1D1" presStyleIdx="1" presStyleCnt="4"/>
      <dgm:spPr/>
    </dgm:pt>
    <dgm:pt modelId="{8F275D77-6024-2740-9DD0-033C1CD5728B}" type="pres">
      <dgm:prSet presAssocID="{9621D754-EB04-C74D-B56B-70C2877C5B27}" presName="node" presStyleLbl="node1" presStyleIdx="2" presStyleCnt="4">
        <dgm:presLayoutVars>
          <dgm:bulletEnabled val="1"/>
        </dgm:presLayoutVars>
      </dgm:prSet>
      <dgm:spPr/>
    </dgm:pt>
    <dgm:pt modelId="{DA067F34-5597-1D46-BACF-08FAEC9DDAE4}" type="pres">
      <dgm:prSet presAssocID="{9621D754-EB04-C74D-B56B-70C2877C5B27}" presName="spNode" presStyleCnt="0"/>
      <dgm:spPr/>
    </dgm:pt>
    <dgm:pt modelId="{E06FB3D7-99AB-3E4E-ABDF-74B6960C381B}" type="pres">
      <dgm:prSet presAssocID="{BA7CB566-9823-8F44-BDCF-714BD19DCD01}" presName="sibTrans" presStyleLbl="sibTrans1D1" presStyleIdx="2" presStyleCnt="4"/>
      <dgm:spPr/>
    </dgm:pt>
    <dgm:pt modelId="{596DDB68-3B31-E94D-B8A2-486596DFC0C0}" type="pres">
      <dgm:prSet presAssocID="{1FEA03B4-9F7D-164C-8754-869FA69584C0}" presName="node" presStyleLbl="node1" presStyleIdx="3" presStyleCnt="4">
        <dgm:presLayoutVars>
          <dgm:bulletEnabled val="1"/>
        </dgm:presLayoutVars>
      </dgm:prSet>
      <dgm:spPr/>
    </dgm:pt>
    <dgm:pt modelId="{7BE39CDF-8CDE-DF4F-BDA6-36C25B5C05C6}" type="pres">
      <dgm:prSet presAssocID="{1FEA03B4-9F7D-164C-8754-869FA69584C0}" presName="spNode" presStyleCnt="0"/>
      <dgm:spPr/>
    </dgm:pt>
    <dgm:pt modelId="{947CD031-3A2F-214C-BE88-1FBEC145469E}" type="pres">
      <dgm:prSet presAssocID="{34288E74-E333-1946-8531-4ADFB701DE70}" presName="sibTrans" presStyleLbl="sibTrans1D1" presStyleIdx="3" presStyleCnt="4"/>
      <dgm:spPr/>
    </dgm:pt>
  </dgm:ptLst>
  <dgm:cxnLst>
    <dgm:cxn modelId="{0F439513-4B8A-4344-8252-7D26D4A7AA57}" srcId="{B2A1A560-CDD9-2D4E-B0A2-A8ECF8BA1454}" destId="{5688D851-59AB-BE47-98BE-15F02E07636C}" srcOrd="0" destOrd="0" parTransId="{18AC3FCE-BEFF-EF4C-BD96-6BCD536FA3E4}" sibTransId="{489CD2C8-839E-4345-B47B-3D4411BB68F0}"/>
    <dgm:cxn modelId="{3CA08718-0D97-D54C-A786-1F7518F8BE01}" type="presOf" srcId="{489CD2C8-839E-4345-B47B-3D4411BB68F0}" destId="{8910A932-3A1A-F349-9414-FBF6109C1A23}" srcOrd="0" destOrd="0" presId="urn:microsoft.com/office/officeart/2005/8/layout/cycle5"/>
    <dgm:cxn modelId="{EF6E8634-D33A-D54F-8622-6E26B1B087E8}" type="presOf" srcId="{B2A1A560-CDD9-2D4E-B0A2-A8ECF8BA1454}" destId="{AD549392-9E27-DA41-ABCD-DE8186FF9C15}" srcOrd="0" destOrd="0" presId="urn:microsoft.com/office/officeart/2005/8/layout/cycle5"/>
    <dgm:cxn modelId="{1574FA37-1B06-E046-932E-D4675C7BE755}" srcId="{B2A1A560-CDD9-2D4E-B0A2-A8ECF8BA1454}" destId="{1FEA03B4-9F7D-164C-8754-869FA69584C0}" srcOrd="3" destOrd="0" parTransId="{762468D4-91CC-7B4C-8A13-B586A8C3B084}" sibTransId="{34288E74-E333-1946-8531-4ADFB701DE70}"/>
    <dgm:cxn modelId="{0D78D65C-9D18-B84E-B317-B552272BC6C8}" type="presOf" srcId="{BA7CB566-9823-8F44-BDCF-714BD19DCD01}" destId="{E06FB3D7-99AB-3E4E-ABDF-74B6960C381B}" srcOrd="0" destOrd="0" presId="urn:microsoft.com/office/officeart/2005/8/layout/cycle5"/>
    <dgm:cxn modelId="{2A7D9575-BFA1-BE40-8A89-BBEFC32D074B}" type="presOf" srcId="{93472341-6D42-6248-84D9-400E9E41BB70}" destId="{0E817BC5-CCBB-1744-83DA-DB7D4FA2974F}" srcOrd="0" destOrd="0" presId="urn:microsoft.com/office/officeart/2005/8/layout/cycle5"/>
    <dgm:cxn modelId="{274CCD8E-F590-3042-B5BF-92FAEBDF930D}" type="presOf" srcId="{9621D754-EB04-C74D-B56B-70C2877C5B27}" destId="{8F275D77-6024-2740-9DD0-033C1CD5728B}" srcOrd="0" destOrd="0" presId="urn:microsoft.com/office/officeart/2005/8/layout/cycle5"/>
    <dgm:cxn modelId="{E84808A0-3DF1-9343-8DBA-EDCB152C4990}" type="presOf" srcId="{5688D851-59AB-BE47-98BE-15F02E07636C}" destId="{BC6D84C7-BAEB-684A-A736-24F2ADA90183}" srcOrd="0" destOrd="0" presId="urn:microsoft.com/office/officeart/2005/8/layout/cycle5"/>
    <dgm:cxn modelId="{027FC8B7-5AE0-3E41-BB49-CC14B7E41803}" srcId="{B2A1A560-CDD9-2D4E-B0A2-A8ECF8BA1454}" destId="{9621D754-EB04-C74D-B56B-70C2877C5B27}" srcOrd="2" destOrd="0" parTransId="{54048B53-09D8-0C4A-B69F-9DBBE31FCE94}" sibTransId="{BA7CB566-9823-8F44-BDCF-714BD19DCD01}"/>
    <dgm:cxn modelId="{6C9D8FD6-5DF3-ED4C-8D2B-2D0754327CA4}" type="presOf" srcId="{34288E74-E333-1946-8531-4ADFB701DE70}" destId="{947CD031-3A2F-214C-BE88-1FBEC145469E}" srcOrd="0" destOrd="0" presId="urn:microsoft.com/office/officeart/2005/8/layout/cycle5"/>
    <dgm:cxn modelId="{69A62AEA-6C75-EC4B-8670-EF609D0B8BF3}" type="presOf" srcId="{1FEA03B4-9F7D-164C-8754-869FA69584C0}" destId="{596DDB68-3B31-E94D-B8A2-486596DFC0C0}" srcOrd="0" destOrd="0" presId="urn:microsoft.com/office/officeart/2005/8/layout/cycle5"/>
    <dgm:cxn modelId="{2CB297F2-262C-E248-A61E-4B038DA4C766}" srcId="{B2A1A560-CDD9-2D4E-B0A2-A8ECF8BA1454}" destId="{F92D6AEA-CF4F-A04B-9FF7-C806BEBA5ACC}" srcOrd="1" destOrd="0" parTransId="{7144FC39-D408-6745-940E-3842A6868411}" sibTransId="{93472341-6D42-6248-84D9-400E9E41BB70}"/>
    <dgm:cxn modelId="{D8B3ADF4-30C0-9E4B-9905-05D706315A1C}" type="presOf" srcId="{F92D6AEA-CF4F-A04B-9FF7-C806BEBA5ACC}" destId="{E9C0192A-A983-3742-B1D3-FF1B27434FE6}" srcOrd="0" destOrd="0" presId="urn:microsoft.com/office/officeart/2005/8/layout/cycle5"/>
    <dgm:cxn modelId="{1DC4FBF8-2F08-564E-AFDA-AA8431B672DD}" type="presParOf" srcId="{AD549392-9E27-DA41-ABCD-DE8186FF9C15}" destId="{BC6D84C7-BAEB-684A-A736-24F2ADA90183}" srcOrd="0" destOrd="0" presId="urn:microsoft.com/office/officeart/2005/8/layout/cycle5"/>
    <dgm:cxn modelId="{BE6E0499-ECB1-8945-9755-2A117BA9AD39}" type="presParOf" srcId="{AD549392-9E27-DA41-ABCD-DE8186FF9C15}" destId="{8F5BB4B1-3B7B-5143-BDEB-69CF4054BF38}" srcOrd="1" destOrd="0" presId="urn:microsoft.com/office/officeart/2005/8/layout/cycle5"/>
    <dgm:cxn modelId="{5E953F81-A307-DA4F-9534-33D3142AD245}" type="presParOf" srcId="{AD549392-9E27-DA41-ABCD-DE8186FF9C15}" destId="{8910A932-3A1A-F349-9414-FBF6109C1A23}" srcOrd="2" destOrd="0" presId="urn:microsoft.com/office/officeart/2005/8/layout/cycle5"/>
    <dgm:cxn modelId="{A987A6B4-3398-5E4A-B5E8-24393C175EF7}" type="presParOf" srcId="{AD549392-9E27-DA41-ABCD-DE8186FF9C15}" destId="{E9C0192A-A983-3742-B1D3-FF1B27434FE6}" srcOrd="3" destOrd="0" presId="urn:microsoft.com/office/officeart/2005/8/layout/cycle5"/>
    <dgm:cxn modelId="{F96311B4-3E20-3F46-81A0-72A98BEC9439}" type="presParOf" srcId="{AD549392-9E27-DA41-ABCD-DE8186FF9C15}" destId="{9EC030B2-4300-A14D-89E0-DE0FE02FA2B8}" srcOrd="4" destOrd="0" presId="urn:microsoft.com/office/officeart/2005/8/layout/cycle5"/>
    <dgm:cxn modelId="{A94967F8-0668-9841-A895-5156BA6AAA76}" type="presParOf" srcId="{AD549392-9E27-DA41-ABCD-DE8186FF9C15}" destId="{0E817BC5-CCBB-1744-83DA-DB7D4FA2974F}" srcOrd="5" destOrd="0" presId="urn:microsoft.com/office/officeart/2005/8/layout/cycle5"/>
    <dgm:cxn modelId="{51C02ADE-BEEC-AA4D-B6BD-A0B8584868E3}" type="presParOf" srcId="{AD549392-9E27-DA41-ABCD-DE8186FF9C15}" destId="{8F275D77-6024-2740-9DD0-033C1CD5728B}" srcOrd="6" destOrd="0" presId="urn:microsoft.com/office/officeart/2005/8/layout/cycle5"/>
    <dgm:cxn modelId="{F2E78161-2CAB-F049-B721-113F2FFD9586}" type="presParOf" srcId="{AD549392-9E27-DA41-ABCD-DE8186FF9C15}" destId="{DA067F34-5597-1D46-BACF-08FAEC9DDAE4}" srcOrd="7" destOrd="0" presId="urn:microsoft.com/office/officeart/2005/8/layout/cycle5"/>
    <dgm:cxn modelId="{E196A4D6-5810-3147-B39C-698C99CDECD8}" type="presParOf" srcId="{AD549392-9E27-DA41-ABCD-DE8186FF9C15}" destId="{E06FB3D7-99AB-3E4E-ABDF-74B6960C381B}" srcOrd="8" destOrd="0" presId="urn:microsoft.com/office/officeart/2005/8/layout/cycle5"/>
    <dgm:cxn modelId="{CF8A5E2D-96B4-B245-AF16-03AE832F9971}" type="presParOf" srcId="{AD549392-9E27-DA41-ABCD-DE8186FF9C15}" destId="{596DDB68-3B31-E94D-B8A2-486596DFC0C0}" srcOrd="9" destOrd="0" presId="urn:microsoft.com/office/officeart/2005/8/layout/cycle5"/>
    <dgm:cxn modelId="{270801F2-C0FC-D84D-9D0F-DA56D2699282}" type="presParOf" srcId="{AD549392-9E27-DA41-ABCD-DE8186FF9C15}" destId="{7BE39CDF-8CDE-DF4F-BDA6-36C25B5C05C6}" srcOrd="10" destOrd="0" presId="urn:microsoft.com/office/officeart/2005/8/layout/cycle5"/>
    <dgm:cxn modelId="{AE0E921D-FC43-4343-B1AE-81B9EF69A042}" type="presParOf" srcId="{AD549392-9E27-DA41-ABCD-DE8186FF9C15}" destId="{947CD031-3A2F-214C-BE88-1FBEC145469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84C7-BAEB-684A-A736-24F2ADA90183}">
      <dsp:nvSpPr>
        <dsp:cNvPr id="0" name=""/>
        <dsp:cNvSpPr/>
      </dsp:nvSpPr>
      <dsp:spPr>
        <a:xfrm>
          <a:off x="3078327" y="429"/>
          <a:ext cx="1251588" cy="8135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Process Design</a:t>
          </a:r>
        </a:p>
      </dsp:txBody>
      <dsp:txXfrm>
        <a:off x="3118040" y="40142"/>
        <a:ext cx="1172162" cy="734106"/>
      </dsp:txXfrm>
    </dsp:sp>
    <dsp:sp modelId="{8910A932-3A1A-F349-9414-FBF6109C1A23}">
      <dsp:nvSpPr>
        <dsp:cNvPr id="0" name=""/>
        <dsp:cNvSpPr/>
      </dsp:nvSpPr>
      <dsp:spPr>
        <a:xfrm>
          <a:off x="2358203" y="407195"/>
          <a:ext cx="2691837" cy="2691837"/>
        </a:xfrm>
        <a:custGeom>
          <a:avLst/>
          <a:gdLst/>
          <a:ahLst/>
          <a:cxnLst/>
          <a:rect l="0" t="0" r="0" b="0"/>
          <a:pathLst>
            <a:path>
              <a:moveTo>
                <a:pt x="2145041" y="262913"/>
              </a:moveTo>
              <a:arcTo wR="1345918" hR="1345918" stAng="18385362" swAng="16362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0192A-A983-3742-B1D3-FF1B27434FE6}">
      <dsp:nvSpPr>
        <dsp:cNvPr id="0" name=""/>
        <dsp:cNvSpPr/>
      </dsp:nvSpPr>
      <dsp:spPr>
        <a:xfrm>
          <a:off x="4424246" y="1346348"/>
          <a:ext cx="1251588" cy="8135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Process Analysis</a:t>
          </a:r>
        </a:p>
      </dsp:txBody>
      <dsp:txXfrm>
        <a:off x="4463959" y="1386061"/>
        <a:ext cx="1172162" cy="734106"/>
      </dsp:txXfrm>
    </dsp:sp>
    <dsp:sp modelId="{0E817BC5-CCBB-1744-83DA-DB7D4FA2974F}">
      <dsp:nvSpPr>
        <dsp:cNvPr id="0" name=""/>
        <dsp:cNvSpPr/>
      </dsp:nvSpPr>
      <dsp:spPr>
        <a:xfrm>
          <a:off x="2358203" y="407195"/>
          <a:ext cx="2691837" cy="2691837"/>
        </a:xfrm>
        <a:custGeom>
          <a:avLst/>
          <a:gdLst/>
          <a:ahLst/>
          <a:cxnLst/>
          <a:rect l="0" t="0" r="0" b="0"/>
          <a:pathLst>
            <a:path>
              <a:moveTo>
                <a:pt x="2552450" y="1942390"/>
              </a:moveTo>
              <a:arcTo wR="1345918" hR="1345918" stAng="1578382" swAng="16362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75D77-6024-2740-9DD0-033C1CD5728B}">
      <dsp:nvSpPr>
        <dsp:cNvPr id="0" name=""/>
        <dsp:cNvSpPr/>
      </dsp:nvSpPr>
      <dsp:spPr>
        <a:xfrm>
          <a:off x="3078327" y="2692266"/>
          <a:ext cx="1251588" cy="8135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Process Implementation</a:t>
          </a:r>
        </a:p>
      </dsp:txBody>
      <dsp:txXfrm>
        <a:off x="3118040" y="2731979"/>
        <a:ext cx="1172162" cy="734106"/>
      </dsp:txXfrm>
    </dsp:sp>
    <dsp:sp modelId="{E06FB3D7-99AB-3E4E-ABDF-74B6960C381B}">
      <dsp:nvSpPr>
        <dsp:cNvPr id="0" name=""/>
        <dsp:cNvSpPr/>
      </dsp:nvSpPr>
      <dsp:spPr>
        <a:xfrm>
          <a:off x="2358203" y="407195"/>
          <a:ext cx="2691837" cy="2691837"/>
        </a:xfrm>
        <a:custGeom>
          <a:avLst/>
          <a:gdLst/>
          <a:ahLst/>
          <a:cxnLst/>
          <a:rect l="0" t="0" r="0" b="0"/>
          <a:pathLst>
            <a:path>
              <a:moveTo>
                <a:pt x="546796" y="2428923"/>
              </a:moveTo>
              <a:arcTo wR="1345918" hR="1345918" stAng="7585362" swAng="16362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DDB68-3B31-E94D-B8A2-486596DFC0C0}">
      <dsp:nvSpPr>
        <dsp:cNvPr id="0" name=""/>
        <dsp:cNvSpPr/>
      </dsp:nvSpPr>
      <dsp:spPr>
        <a:xfrm>
          <a:off x="1732409" y="1346348"/>
          <a:ext cx="1251588" cy="8135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Process Monitoring and Controlling</a:t>
          </a:r>
        </a:p>
      </dsp:txBody>
      <dsp:txXfrm>
        <a:off x="1772122" y="1386061"/>
        <a:ext cx="1172162" cy="734106"/>
      </dsp:txXfrm>
    </dsp:sp>
    <dsp:sp modelId="{947CD031-3A2F-214C-BE88-1FBEC145469E}">
      <dsp:nvSpPr>
        <dsp:cNvPr id="0" name=""/>
        <dsp:cNvSpPr/>
      </dsp:nvSpPr>
      <dsp:spPr>
        <a:xfrm>
          <a:off x="2358203" y="407195"/>
          <a:ext cx="2691837" cy="2691837"/>
        </a:xfrm>
        <a:custGeom>
          <a:avLst/>
          <a:gdLst/>
          <a:ahLst/>
          <a:cxnLst/>
          <a:rect l="0" t="0" r="0" b="0"/>
          <a:pathLst>
            <a:path>
              <a:moveTo>
                <a:pt x="139387" y="749446"/>
              </a:moveTo>
              <a:arcTo wR="1345918" hR="1345918" stAng="12378382" swAng="16362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D794C-B9FB-5446-8645-4854470265EC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9869-79BE-6541-B688-BFDA4304053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Areas</a:t>
            </a:r>
            <a:r>
              <a:rPr lang="it-IT" dirty="0"/>
              <a:t> of </a:t>
            </a:r>
            <a:r>
              <a:rPr lang="it-IT" dirty="0" err="1"/>
              <a:t>contamination</a:t>
            </a:r>
            <a:r>
              <a:rPr lang="it-IT" dirty="0"/>
              <a:t> are </a:t>
            </a:r>
            <a:r>
              <a:rPr lang="it-IT" dirty="0" err="1"/>
              <a:t>formal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 and software </a:t>
            </a:r>
            <a:r>
              <a:rPr lang="it-IT" dirty="0" err="1"/>
              <a:t>engineering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0EF0-7736-174A-BAA1-7D6B13557B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90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658" y="1122363"/>
            <a:ext cx="72233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658" y="3602038"/>
            <a:ext cx="72233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CFB-7C48-434E-8927-8060777B773A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45437"/>
            <a:ext cx="12192000" cy="554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50" y="1924366"/>
            <a:ext cx="2063413" cy="25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0B4B-E5C7-1A48-B2BF-079BA17A272C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CBB0-9A2E-E446-A8DC-E581A98CCAFF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9132" cy="1325563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C13-8DCD-F74A-9484-47FB6106530E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6CD-8889-EE49-93D1-52FAF3DB6D8C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A66-3EE7-7A43-AFC5-064D9C1379AA}" type="datetime1">
              <a:rPr lang="it-IT" smtClean="0"/>
              <a:t>29/09/21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40B2-49D1-8546-9C94-114D4BC88AD5}" type="datetime1">
              <a:rPr lang="it-IT" smtClean="0"/>
              <a:t>29/09/21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37AA-B797-C747-900D-9904F753F545}" type="datetime1">
              <a:rPr lang="it-IT" smtClean="0"/>
              <a:t>29/09/21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F3DF-46FF-334E-AF74-9D27C187CCF9}" type="datetime1">
              <a:rPr lang="it-IT" smtClean="0"/>
              <a:t>29/09/21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BC60-035B-CD4D-AA74-4F7BF5CF8F71}" type="datetime1">
              <a:rPr lang="it-IT" smtClean="0"/>
              <a:t>29/09/21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48F-2FBD-1343-9B21-121D100D836E}" type="datetime1">
              <a:rPr lang="it-IT" smtClean="0"/>
              <a:t>29/09/21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8944" y="220826"/>
            <a:ext cx="789863" cy="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3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356B-29F1-2041-9E14-0AC304FBE5D6}" type="datetime1">
              <a:rPr lang="it-IT" smtClean="0"/>
              <a:t>29/09/21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B94F-E767-414E-9D88-9ED62DF7F377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45437"/>
            <a:ext cx="12192000" cy="554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highered.com/educator/product/Foundations-of-Software-Testing/9788131794760.page" TargetMode="External"/><Relationship Id="rId2" Type="http://schemas.openxmlformats.org/officeDocument/2006/relationships/hyperlink" Target="http://www.springer.com/computer/information+systems+and+applications/book/978-3-642-33142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spec/BPMN/2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dattica.cs.unicam.it/doku.php?id=didattica:magistrale:ebpm:ay_1920:main#general_infor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Quality</a:t>
            </a:r>
            <a:r>
              <a:rPr lang="it-IT" dirty="0"/>
              <a:t> Assurance for Information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Barbara Re – Andrea </a:t>
            </a:r>
            <a:r>
              <a:rPr lang="en-US" dirty="0" err="1"/>
              <a:t>Polini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5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ISE - </a:t>
            </a:r>
            <a:r>
              <a:rPr lang="en-US" dirty="0" err="1"/>
              <a:t>Unicam</a:t>
            </a:r>
            <a:r>
              <a:rPr lang="en-US" dirty="0"/>
              <a:t> Computer Science</a:t>
            </a:r>
          </a:p>
          <a:p>
            <a:pPr marL="0" indent="0" algn="r">
              <a:buNone/>
            </a:pPr>
            <a:r>
              <a:rPr lang="en-US" dirty="0"/>
              <a:t>https://</a:t>
            </a:r>
            <a:r>
              <a:rPr lang="en-US" dirty="0" err="1"/>
              <a:t>t.me</a:t>
            </a:r>
            <a:r>
              <a:rPr lang="en-US" dirty="0"/>
              <a:t>/</a:t>
            </a:r>
            <a:r>
              <a:rPr lang="en-US" dirty="0" err="1"/>
              <a:t>iseunicam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DE631-8C70-7C4D-800A-03FEF16521ED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3078" name="Picture 6" descr="isultati immagini per telegram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029803"/>
            <a:ext cx="4133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</p:spTree>
    <p:extLst>
      <p:ext uri="{BB962C8B-B14F-4D97-AF65-F5344CB8AC3E}">
        <p14:creationId xmlns:p14="http://schemas.microsoft.com/office/powerpoint/2010/main" val="161112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568" y="2712540"/>
            <a:ext cx="3351663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95601" y="17526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lip" r:id="rId3" imgW="1854740" imgH="3988340" progId="MS_ClipArt_Gallery.2">
                  <p:embed/>
                </p:oleObj>
              </mc:Choice>
              <mc:Fallback>
                <p:oleObj name="Clip" r:id="rId3" imgW="1854740" imgH="39883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752600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8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4D23DA31-39F6-B94C-B999-7129048F4861}"/>
              </a:ext>
            </a:extLst>
          </p:cNvPr>
          <p:cNvGraphicFramePr>
            <a:graphicFrameLocks/>
          </p:cNvGraphicFramePr>
          <p:nvPr/>
        </p:nvGraphicFramePr>
        <p:xfrm>
          <a:off x="5941707" y="1879444"/>
          <a:ext cx="7408244" cy="350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91C9DE-D0FE-E648-AA7D-1B9EE20E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65125"/>
            <a:ext cx="11943543" cy="1325563"/>
          </a:xfrm>
        </p:spPr>
        <p:txBody>
          <a:bodyPr>
            <a:normAutofit/>
          </a:bodyPr>
          <a:lstStyle/>
          <a:p>
            <a:r>
              <a:rPr lang="en-GB" sz="3600" dirty="0" err="1"/>
              <a:t>PROcesses</a:t>
            </a:r>
            <a:r>
              <a:rPr lang="en-GB" sz="3600" dirty="0"/>
              <a:t> and Services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4F75-165F-6F45-8E13-DCE0ED4D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825625"/>
            <a:ext cx="729327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Research carried out within the PROS Lab deals with: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The development of </a:t>
            </a:r>
            <a:r>
              <a:rPr lang="en-GB" sz="1600" b="1" dirty="0"/>
              <a:t>languages</a:t>
            </a:r>
            <a:r>
              <a:rPr lang="en-GB" sz="1600" dirty="0"/>
              <a:t> and </a:t>
            </a:r>
            <a:r>
              <a:rPr lang="en-GB" sz="1600" b="1" dirty="0"/>
              <a:t>techniques</a:t>
            </a:r>
            <a:r>
              <a:rPr lang="en-GB" sz="1600" dirty="0"/>
              <a:t> for the </a:t>
            </a:r>
            <a:r>
              <a:rPr lang="en-GB" sz="1600" b="1" dirty="0"/>
              <a:t>modelling and analysis 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The development of </a:t>
            </a:r>
            <a:r>
              <a:rPr lang="en-GB" sz="1600" b="1" dirty="0"/>
              <a:t>process aware information systems</a:t>
            </a:r>
            <a:r>
              <a:rPr lang="en-GB" sz="1600" dirty="0"/>
              <a:t> and </a:t>
            </a:r>
            <a:r>
              <a:rPr lang="en-GB" sz="1600" b="1" dirty="0"/>
              <a:t>services oriented applications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Our goal is to push the use of </a:t>
            </a:r>
            <a:r>
              <a:rPr lang="en-GB" sz="1800" b="1" dirty="0"/>
              <a:t>formal methods </a:t>
            </a:r>
            <a:r>
              <a:rPr lang="en-GB" sz="1800" dirty="0"/>
              <a:t>as </a:t>
            </a:r>
            <a:r>
              <a:rPr lang="en-GB" sz="1800" u="sng" dirty="0"/>
              <a:t>methodological</a:t>
            </a:r>
            <a:r>
              <a:rPr lang="en-GB" sz="1800" dirty="0"/>
              <a:t> and </a:t>
            </a:r>
            <a:r>
              <a:rPr lang="en-GB" sz="1800" u="sng" dirty="0"/>
              <a:t>automatic tools</a:t>
            </a:r>
            <a:r>
              <a:rPr lang="en-GB" sz="1800" dirty="0"/>
              <a:t> for the development of </a:t>
            </a:r>
            <a:r>
              <a:rPr lang="en-GB" sz="1800" dirty="0">
                <a:solidFill>
                  <a:srgbClr val="FF0000"/>
                </a:solidFill>
              </a:rPr>
              <a:t>high-quality software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To make our tools usable by people not acquainted with the underlying mathematical foundations; </a:t>
            </a:r>
            <a:r>
              <a:rPr lang="en-GB" sz="1800" b="1" dirty="0"/>
              <a:t>we aim at effective but disappearing formal methods</a:t>
            </a: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22022-525F-254D-80F9-12A789756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700" y="3197853"/>
            <a:ext cx="1064382" cy="9677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59D7D-C19C-B44F-A58F-59150480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945" y="6172490"/>
            <a:ext cx="3017124" cy="365125"/>
          </a:xfrm>
        </p:spPr>
        <p:txBody>
          <a:bodyPr/>
          <a:lstStyle/>
          <a:p>
            <a:fld id="{36BEBB7D-2697-A644-A2FF-7D96C1D474D0}" type="slidenum">
              <a:rPr lang="it-IT" smtClean="0">
                <a:latin typeface="Century Gothic" panose="020B0502020202020204" pitchFamily="34" charset="0"/>
              </a:rPr>
              <a:t>2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3141DD-0099-D943-A16E-A81A663C6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1848" y="1210033"/>
            <a:ext cx="73158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800">
              <a:latin typeface="Century Gothic" panose="020B0502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080C5A-A59C-A54D-BA79-055A2177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572" y="2273658"/>
            <a:ext cx="144919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800">
              <a:latin typeface="Century Gothic" panose="020B0502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B84B7C-2D0D-AD4B-B6F5-99D9F62A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 Assurance for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0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 and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course intends to illustrate to the </a:t>
            </a:r>
            <a:r>
              <a:rPr lang="en-US" dirty="0">
                <a:solidFill>
                  <a:srgbClr val="FF0000"/>
                </a:solidFill>
              </a:rPr>
              <a:t>students the relevance of quality in the production of Information Systems </a:t>
            </a:r>
            <a:r>
              <a:rPr lang="en-US" dirty="0"/>
              <a:t>with a particular focus on those information systems based on models. The course, then, faces the quality assurance of such systems from two different perspectives. </a:t>
            </a:r>
          </a:p>
          <a:p>
            <a:r>
              <a:rPr lang="en-US" dirty="0"/>
              <a:t>The first one is that of the </a:t>
            </a:r>
            <a:r>
              <a:rPr lang="en-US" dirty="0">
                <a:solidFill>
                  <a:srgbClr val="FF0000"/>
                </a:solidFill>
              </a:rPr>
              <a:t>quality of models used to define the </a:t>
            </a:r>
            <a:r>
              <a:rPr lang="en-US" dirty="0" err="1">
                <a:solidFill>
                  <a:srgbClr val="FF0000"/>
                </a:solidFill>
              </a:rPr>
              <a:t>behaviour</a:t>
            </a:r>
            <a:r>
              <a:rPr lang="en-US" dirty="0">
                <a:solidFill>
                  <a:srgbClr val="FF0000"/>
                </a:solidFill>
              </a:rPr>
              <a:t> of Information </a:t>
            </a:r>
            <a:r>
              <a:rPr lang="en-US" dirty="0"/>
              <a:t>Systems. In particular considered issues are related to </a:t>
            </a:r>
            <a:r>
              <a:rPr lang="en-US" dirty="0" err="1">
                <a:solidFill>
                  <a:srgbClr val="FF0000"/>
                </a:solidFill>
              </a:rPr>
              <a:t>behavioural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quantitative</a:t>
            </a:r>
            <a:r>
              <a:rPr lang="en-US" dirty="0"/>
              <a:t> aspects. </a:t>
            </a:r>
          </a:p>
          <a:p>
            <a:pPr lvl="1"/>
            <a:r>
              <a:rPr lang="en-US" dirty="0"/>
              <a:t>For what concern </a:t>
            </a:r>
            <a:r>
              <a:rPr lang="en-US" dirty="0" err="1">
                <a:solidFill>
                  <a:srgbClr val="FF0000"/>
                </a:solidFill>
              </a:rPr>
              <a:t>behavioural</a:t>
            </a:r>
            <a:r>
              <a:rPr lang="en-US" dirty="0">
                <a:solidFill>
                  <a:srgbClr val="FF0000"/>
                </a:solidFill>
              </a:rPr>
              <a:t> aspect </a:t>
            </a:r>
            <a:r>
              <a:rPr lang="en-US" dirty="0"/>
              <a:t>the course will focus on verification techniques; model transformation from semi-formal to formal notation will be presented as well as execution states exploration strategies. </a:t>
            </a:r>
          </a:p>
          <a:p>
            <a:pPr lvl="1"/>
            <a:r>
              <a:rPr lang="en-US" dirty="0"/>
              <a:t>Related </a:t>
            </a:r>
            <a:r>
              <a:rPr lang="en-US" dirty="0">
                <a:solidFill>
                  <a:srgbClr val="FF0000"/>
                </a:solidFill>
              </a:rPr>
              <a:t>quantitative aspects </a:t>
            </a:r>
            <a:r>
              <a:rPr lang="en-US" dirty="0"/>
              <a:t>of flow analysis, queueing analysis, the simulation will be discussed. This will make it possible to analyze models and related information systems in terms of </a:t>
            </a:r>
            <a:r>
              <a:rPr lang="en-US" u="sng" dirty="0"/>
              <a:t>process performance </a:t>
            </a:r>
            <a:r>
              <a:rPr lang="en-US" dirty="0"/>
              <a:t>measures (i.e. cycle time, waiting time, cost, and other measures). </a:t>
            </a:r>
          </a:p>
          <a:p>
            <a:r>
              <a:rPr lang="en-US" dirty="0"/>
              <a:t>The second perspective instead refers to </a:t>
            </a:r>
            <a:r>
              <a:rPr lang="en-US" dirty="0">
                <a:solidFill>
                  <a:srgbClr val="FF0000"/>
                </a:solidFill>
              </a:rPr>
              <a:t>software testing</a:t>
            </a:r>
            <a:r>
              <a:rPr lang="en-US" dirty="0"/>
              <a:t>. In this case, the student will learn about the main objectives and issues of testing an Information Systems, and how to structure a software testing process for complex Information Systems selecting among the many available strategies. </a:t>
            </a:r>
          </a:p>
          <a:p>
            <a:r>
              <a:rPr lang="en-US" dirty="0"/>
              <a:t>As a result, the student will acquire competencies that will permit him/her to select the right strategy to adopt in real-world scenarios. The course will also illustrate the usage of concrete tools to perform the different activities introduced for bot quality assurance approaches.</a:t>
            </a:r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 Assurance for Information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/>
              <a:t>Introduction</a:t>
            </a:r>
            <a:r>
              <a:rPr lang="it-IT" dirty="0"/>
              <a:t> to information </a:t>
            </a:r>
            <a:r>
              <a:rPr lang="it-IT" dirty="0" err="1"/>
              <a:t>systems</a:t>
            </a:r>
            <a:endParaRPr lang="it-IT" dirty="0"/>
          </a:p>
          <a:p>
            <a:r>
              <a:rPr lang="it-IT" dirty="0"/>
              <a:t>From model to code a </a:t>
            </a:r>
            <a:r>
              <a:rPr lang="it-IT" dirty="0" err="1"/>
              <a:t>framework</a:t>
            </a:r>
            <a:r>
              <a:rPr lang="it-IT" dirty="0"/>
              <a:t> for </a:t>
            </a:r>
            <a:r>
              <a:rPr lang="it-IT" dirty="0" err="1"/>
              <a:t>quality</a:t>
            </a:r>
            <a:r>
              <a:rPr lang="it-IT" dirty="0"/>
              <a:t> management</a:t>
            </a:r>
          </a:p>
          <a:p>
            <a:r>
              <a:rPr lang="it-IT" dirty="0"/>
              <a:t>Model </a:t>
            </a:r>
            <a:r>
              <a:rPr lang="it-IT" dirty="0" err="1"/>
              <a:t>transformation</a:t>
            </a:r>
            <a:r>
              <a:rPr lang="it-IT" dirty="0"/>
              <a:t> and design time </a:t>
            </a:r>
            <a:r>
              <a:rPr lang="it-IT" dirty="0" err="1"/>
              <a:t>verification</a:t>
            </a:r>
            <a:endParaRPr lang="it-IT" dirty="0"/>
          </a:p>
          <a:p>
            <a:r>
              <a:rPr lang="it-IT" dirty="0"/>
              <a:t>Qualitative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: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waste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/>
              <a:t>Quantitative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: flow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queueing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it-IT" dirty="0"/>
              <a:t>Information </a:t>
            </a:r>
            <a:r>
              <a:rPr lang="it-IT" dirty="0" err="1"/>
              <a:t>systems</a:t>
            </a:r>
            <a:r>
              <a:rPr lang="it-IT" dirty="0"/>
              <a:t> auditing: </a:t>
            </a:r>
            <a:r>
              <a:rPr lang="it-IT" dirty="0" err="1"/>
              <a:t>anomaly</a:t>
            </a:r>
            <a:r>
              <a:rPr lang="it-IT" dirty="0"/>
              <a:t> </a:t>
            </a:r>
            <a:r>
              <a:rPr lang="it-IT" dirty="0" err="1"/>
              <a:t>detection</a:t>
            </a:r>
            <a:r>
              <a:rPr lang="it-IT" dirty="0"/>
              <a:t> and </a:t>
            </a:r>
            <a:r>
              <a:rPr lang="it-IT" dirty="0" err="1"/>
              <a:t>mining</a:t>
            </a:r>
            <a:endParaRPr lang="it-IT" dirty="0"/>
          </a:p>
          <a:p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methodologies</a:t>
            </a:r>
            <a:endParaRPr lang="it-IT" dirty="0"/>
          </a:p>
          <a:p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3279C5-D329-1A47-83CD-9CC5BE1B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 Assurance for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54170" cy="43513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Dumas M, La Rosa M, </a:t>
            </a:r>
            <a:r>
              <a:rPr lang="en-US" dirty="0" err="1"/>
              <a:t>Mendling</a:t>
            </a:r>
            <a:r>
              <a:rPr lang="en-US" dirty="0"/>
              <a:t> J., </a:t>
            </a:r>
            <a:r>
              <a:rPr lang="en-US" dirty="0" err="1"/>
              <a:t>Reijers</a:t>
            </a:r>
            <a:r>
              <a:rPr lang="en-US" dirty="0"/>
              <a:t> H: Fundamentals of Business Process Management, </a:t>
            </a:r>
            <a:r>
              <a:rPr lang="en-US" dirty="0">
                <a:hlinkClick r:id="rId2"/>
              </a:rPr>
              <a:t>Springer</a:t>
            </a:r>
            <a:r>
              <a:rPr lang="en-US" dirty="0"/>
              <a:t> 2018.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r>
              <a:rPr lang="it-IT" dirty="0" err="1"/>
              <a:t>Aditya</a:t>
            </a:r>
            <a:r>
              <a:rPr lang="it-IT" dirty="0"/>
              <a:t> P. </a:t>
            </a:r>
            <a:r>
              <a:rPr lang="it-IT" dirty="0" err="1"/>
              <a:t>Mathur</a:t>
            </a:r>
            <a:r>
              <a:rPr lang="it-IT" dirty="0"/>
              <a:t>, </a:t>
            </a:r>
            <a:r>
              <a:rPr lang="it-IT" i="1" dirty="0">
                <a:hlinkClick r:id="rId3" tooltip="http://www.pearsonhighered.com/educator/product/Foundations-of-Software-Testing/9788131794760.page"/>
              </a:rPr>
              <a:t>Foundations of Software Testing</a:t>
            </a:r>
            <a:r>
              <a:rPr lang="it-IT" dirty="0"/>
              <a:t>, 2nd Edition, </a:t>
            </a:r>
            <a:r>
              <a:rPr lang="it-IT" dirty="0" err="1"/>
              <a:t>Pearson</a:t>
            </a:r>
            <a:r>
              <a:rPr lang="it-IT" dirty="0"/>
              <a:t> 2014</a:t>
            </a:r>
          </a:p>
          <a:p>
            <a:endParaRPr lang="it-IT" dirty="0"/>
          </a:p>
          <a:p>
            <a:r>
              <a:rPr lang="it-IT" dirty="0"/>
              <a:t>William E. Perry. </a:t>
            </a:r>
            <a:r>
              <a:rPr lang="it-IT" dirty="0" err="1"/>
              <a:t>Quality</a:t>
            </a:r>
            <a:r>
              <a:rPr lang="it-IT" dirty="0"/>
              <a:t> Assurance for Information Systems: </a:t>
            </a:r>
            <a:r>
              <a:rPr lang="it-IT" dirty="0" err="1"/>
              <a:t>Methods</a:t>
            </a:r>
            <a:r>
              <a:rPr lang="it-IT" dirty="0"/>
              <a:t>, Tools, and </a:t>
            </a:r>
            <a:r>
              <a:rPr lang="it-IT" dirty="0" err="1"/>
              <a:t>Techniques</a:t>
            </a:r>
            <a:r>
              <a:rPr lang="it-IT" dirty="0"/>
              <a:t>. A </a:t>
            </a:r>
            <a:r>
              <a:rPr lang="it-IT" dirty="0" err="1"/>
              <a:t>Wiley</a:t>
            </a:r>
            <a:r>
              <a:rPr lang="it-IT" dirty="0"/>
              <a:t>-QED </a:t>
            </a:r>
            <a:r>
              <a:rPr lang="it-IT" dirty="0" err="1"/>
              <a:t>Publication</a:t>
            </a:r>
            <a:r>
              <a:rPr lang="it-IT" dirty="0"/>
              <a:t>, 1991.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2052" name="Picture 4" descr="isultati immagini per Fundamentals of Business Process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24" y="1034321"/>
            <a:ext cx="2012971" cy="29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5285" y="2880777"/>
            <a:ext cx="333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http://fundamentals-of-</a:t>
            </a:r>
            <a:r>
              <a:rPr lang="en-US" dirty="0" err="1"/>
              <a:t>bpm.org</a:t>
            </a:r>
            <a:r>
              <a:rPr lang="en-US" dirty="0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A2779-8FE9-BE44-9999-9906B85C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 Assurance for Information Systems</a:t>
            </a:r>
            <a:endParaRPr lang="en-US" dirty="0"/>
          </a:p>
        </p:txBody>
      </p:sp>
      <p:pic>
        <p:nvPicPr>
          <p:cNvPr id="6146" name="Picture 2" descr="Foundations of Software Testing: Fundametal Algorithms and Tecniques :  Mathur, Aditya P.: Amazon.it: Libri">
            <a:extLst>
              <a:ext uri="{FF2B5EF4-FFF2-40B4-BE49-F238E27FC236}">
                <a16:creationId xmlns:a16="http://schemas.microsoft.com/office/drawing/2014/main" id="{16E91475-6FBC-DC42-B839-4CF94127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292" y="3697157"/>
            <a:ext cx="1871532" cy="24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materials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Business Process Model And Notation (BPMN) Version 2.0 - </a:t>
            </a:r>
            <a:r>
              <a:rPr lang="en-US" dirty="0">
                <a:ea typeface="ＭＳ Ｐゴシック" charset="0"/>
                <a:cs typeface="ＭＳ Ｐゴシック" charset="0"/>
                <a:hlinkClick r:id="rId2"/>
              </a:rPr>
              <a:t>http://www.omg.org/spec/BPMN/2.0/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dirty="0"/>
              <a:t>Research papers selected during the course (all of them are already/will be available on the web-site)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Pros Tools </a:t>
            </a:r>
            <a:r>
              <a:rPr lang="en-US" dirty="0"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en-US" dirty="0">
                <a:ea typeface="ＭＳ Ｐゴシック" charset="0"/>
                <a:cs typeface="ＭＳ Ｐゴシック" charset="0"/>
              </a:rPr>
              <a:t> http://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pros.unicam.it</a:t>
            </a:r>
            <a:r>
              <a:rPr lang="en-US" dirty="0">
                <a:ea typeface="ＭＳ Ｐゴシック" charset="0"/>
                <a:cs typeface="ＭＳ Ｐゴシック" charset="0"/>
              </a:rPr>
              <a:t>/</a:t>
            </a:r>
            <a:endParaRPr lang="pl-PL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it-IT" dirty="0"/>
          </a:p>
          <a:p>
            <a:pPr>
              <a:defRPr/>
            </a:pPr>
            <a:r>
              <a:rPr lang="en-US" altLang="it-IT" dirty="0"/>
              <a:t>42 h - Lectures and class exercises</a:t>
            </a:r>
          </a:p>
          <a:p>
            <a:pPr lvl="1"/>
            <a:r>
              <a:rPr lang="it-IT" dirty="0"/>
              <a:t>Wednesday : 11:00 </a:t>
            </a:r>
            <a:r>
              <a:rPr lang="it-IT" dirty="0" err="1"/>
              <a:t>am</a:t>
            </a:r>
            <a:r>
              <a:rPr lang="it-IT" dirty="0"/>
              <a:t>– 13:00 </a:t>
            </a:r>
            <a:r>
              <a:rPr lang="it-IT" dirty="0" err="1"/>
              <a:t>am</a:t>
            </a:r>
            <a:endParaRPr lang="it-IT" dirty="0"/>
          </a:p>
          <a:p>
            <a:pPr lvl="1"/>
            <a:r>
              <a:rPr lang="it-IT" dirty="0" err="1"/>
              <a:t>Thursday</a:t>
            </a:r>
            <a:r>
              <a:rPr lang="it-IT" dirty="0"/>
              <a:t>: 16:00 </a:t>
            </a:r>
            <a:r>
              <a:rPr lang="it-IT" dirty="0" err="1"/>
              <a:t>am</a:t>
            </a:r>
            <a:r>
              <a:rPr lang="it-IT" dirty="0"/>
              <a:t> – 18:00 </a:t>
            </a:r>
            <a:r>
              <a:rPr lang="it-IT" dirty="0" err="1"/>
              <a:t>am</a:t>
            </a:r>
            <a:endParaRPr lang="it-IT" dirty="0"/>
          </a:p>
          <a:p>
            <a:pPr marL="274638" lvl="1" indent="0">
              <a:buNone/>
              <a:defRPr/>
            </a:pPr>
            <a:endParaRPr lang="en-US" altLang="it-IT" dirty="0"/>
          </a:p>
          <a:p>
            <a:pPr>
              <a:defRPr/>
            </a:pPr>
            <a:r>
              <a:rPr lang="en-US" altLang="it-IT" dirty="0"/>
              <a:t>Private study: reading and exploring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41827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it-IT" b="1" dirty="0" err="1"/>
              <a:t>All</a:t>
            </a:r>
            <a:r>
              <a:rPr lang="it-IT" altLang="it-IT" b="1" dirty="0"/>
              <a:t> </a:t>
            </a:r>
            <a:r>
              <a:rPr lang="it-IT" altLang="it-IT" b="1" dirty="0" err="1"/>
              <a:t>Relevant</a:t>
            </a:r>
            <a:r>
              <a:rPr lang="it-IT" altLang="it-IT" b="1" dirty="0"/>
              <a:t> Information </a:t>
            </a:r>
            <a:r>
              <a:rPr lang="it-IT" altLang="it-IT" b="1" dirty="0" err="1"/>
              <a:t>Available</a:t>
            </a:r>
            <a:r>
              <a:rPr lang="it-IT" altLang="it-IT" b="1" dirty="0"/>
              <a:t> on the </a:t>
            </a:r>
            <a:r>
              <a:rPr lang="it-IT" altLang="it-IT" b="1" dirty="0" err="1"/>
              <a:t>Wiki</a:t>
            </a:r>
            <a:r>
              <a:rPr lang="it-IT" altLang="it-IT" b="1" dirty="0"/>
              <a:t> CS</a:t>
            </a:r>
          </a:p>
          <a:p>
            <a:pPr marL="0" indent="0">
              <a:buNone/>
            </a:pPr>
            <a:endParaRPr lang="it-IT" altLang="it-IT" b="1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http://didattica.cs.unicam.it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Examination on the topics of the syllabus</a:t>
            </a:r>
          </a:p>
          <a:p>
            <a:pPr lvl="1"/>
            <a:r>
              <a:rPr lang="en-US" dirty="0"/>
              <a:t>Open or multiple-choice questions + Exercise</a:t>
            </a:r>
          </a:p>
          <a:p>
            <a:pPr lvl="1"/>
            <a:r>
              <a:rPr lang="en-US" dirty="0"/>
              <a:t>2 h</a:t>
            </a:r>
          </a:p>
          <a:p>
            <a:endParaRPr lang="en-US" dirty="0"/>
          </a:p>
          <a:p>
            <a:r>
              <a:rPr lang="en-US" b="1" dirty="0"/>
              <a:t>Dates</a:t>
            </a:r>
            <a:r>
              <a:rPr lang="en-US" dirty="0"/>
              <a:t> (https://</a:t>
            </a:r>
            <a:r>
              <a:rPr lang="en-US" dirty="0" err="1"/>
              <a:t>didattica.unicam.it</a:t>
            </a:r>
            <a:r>
              <a:rPr lang="en-US" dirty="0"/>
              <a:t>/</a:t>
            </a:r>
            <a:r>
              <a:rPr lang="en-US" dirty="0" err="1"/>
              <a:t>Home.do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and Business Process Modelling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B94F-E767-414E-9D88-9ED62DF7F3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708</Words>
  <Application>Microsoft Macintosh PowerPoint</Application>
  <PresentationFormat>Widescreen</PresentationFormat>
  <Paragraphs>92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Wingdings</vt:lpstr>
      <vt:lpstr>Office Theme</vt:lpstr>
      <vt:lpstr>Clip</vt:lpstr>
      <vt:lpstr>Quality Assurance for Information Systems</vt:lpstr>
      <vt:lpstr>PROcesses and Services Lab</vt:lpstr>
      <vt:lpstr>Course Objectives and Learning Outcome</vt:lpstr>
      <vt:lpstr>Syllabus</vt:lpstr>
      <vt:lpstr>Reference books</vt:lpstr>
      <vt:lpstr>Further materials and Tools</vt:lpstr>
      <vt:lpstr>Teaching and Learning Methods</vt:lpstr>
      <vt:lpstr>WIKI CS</vt:lpstr>
      <vt:lpstr>Exams</vt:lpstr>
      <vt:lpstr>Students Communications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and Business Process Modelling</dc:title>
  <dc:creator>Microsoft Office User</dc:creator>
  <cp:lastModifiedBy>Re Barbara</cp:lastModifiedBy>
  <cp:revision>25</cp:revision>
  <dcterms:created xsi:type="dcterms:W3CDTF">2018-10-02T07:25:52Z</dcterms:created>
  <dcterms:modified xsi:type="dcterms:W3CDTF">2021-09-29T05:45:55Z</dcterms:modified>
</cp:coreProperties>
</file>