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56" r:id="rId2"/>
    <p:sldId id="294" r:id="rId3"/>
    <p:sldId id="296" r:id="rId4"/>
    <p:sldId id="295" r:id="rId5"/>
    <p:sldId id="297" r:id="rId6"/>
    <p:sldId id="313" r:id="rId7"/>
    <p:sldId id="340" r:id="rId8"/>
    <p:sldId id="336" r:id="rId9"/>
    <p:sldId id="337" r:id="rId10"/>
    <p:sldId id="335" r:id="rId11"/>
    <p:sldId id="292" r:id="rId12"/>
    <p:sldId id="299" r:id="rId13"/>
    <p:sldId id="338" r:id="rId14"/>
    <p:sldId id="310" r:id="rId15"/>
    <p:sldId id="339" r:id="rId16"/>
    <p:sldId id="300" r:id="rId17"/>
    <p:sldId id="343" r:id="rId18"/>
    <p:sldId id="344" r:id="rId19"/>
    <p:sldId id="341" r:id="rId20"/>
    <p:sldId id="348" r:id="rId21"/>
    <p:sldId id="304" r:id="rId22"/>
    <p:sldId id="305" r:id="rId23"/>
    <p:sldId id="306" r:id="rId24"/>
    <p:sldId id="307" r:id="rId25"/>
    <p:sldId id="308" r:id="rId26"/>
    <p:sldId id="346" r:id="rId27"/>
    <p:sldId id="352" r:id="rId28"/>
    <p:sldId id="312" r:id="rId29"/>
    <p:sldId id="350" r:id="rId30"/>
    <p:sldId id="353" r:id="rId31"/>
    <p:sldId id="351" r:id="rId32"/>
    <p:sldId id="3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1"/>
    <p:restoredTop sz="68093"/>
  </p:normalViewPr>
  <p:slideViewPr>
    <p:cSldViewPr snapToGrid="0" snapToObjects="1">
      <p:cViewPr varScale="1">
        <p:scale>
          <a:sx n="76" d="100"/>
          <a:sy n="76" d="100"/>
        </p:scale>
        <p:origin x="19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D794C-B9FB-5446-8645-4854470265EC}" type="datetimeFigureOut">
              <a:rPr lang="en-US" smtClean="0"/>
              <a:t>11/19/20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59869-79BE-6541-B688-BFDA4304053A}" type="slidenum">
              <a:rPr lang="en-US" smtClean="0"/>
              <a:t>‹N›</a:t>
            </a:fld>
            <a:endParaRPr lang="en-US"/>
          </a:p>
        </p:txBody>
      </p:sp>
    </p:spTree>
    <p:extLst>
      <p:ext uri="{BB962C8B-B14F-4D97-AF65-F5344CB8AC3E}">
        <p14:creationId xmlns:p14="http://schemas.microsoft.com/office/powerpoint/2010/main" val="29576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Croats" TargetMode="External"/><Relationship Id="rId3" Type="http://schemas.openxmlformats.org/officeDocument/2006/relationships/hyperlink" Target="https://en.wikipedia.org/wiki/Czech_language" TargetMode="External"/><Relationship Id="rId7" Type="http://schemas.openxmlformats.org/officeDocument/2006/relationships/hyperlink" Target="https://en.wikipedia.org/wiki/Czech_Republic" TargetMode="External"/><Relationship Id="rId12" Type="http://schemas.openxmlformats.org/officeDocument/2006/relationships/hyperlink" Target="https://en.wikipedia.org/wiki/Dancing_House#cite_note-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Prague" TargetMode="External"/><Relationship Id="rId11" Type="http://schemas.openxmlformats.org/officeDocument/2006/relationships/hyperlink" Target="https://en.wikipedia.org/wiki/Frank_Gehry" TargetMode="External"/><Relationship Id="rId5" Type="http://schemas.openxmlformats.org/officeDocument/2006/relationships/hyperlink" Target="https://en.wikipedia.org/wiki/Alois_Ra%C5%A1%C3%ADn" TargetMode="External"/><Relationship Id="rId10" Type="http://schemas.openxmlformats.org/officeDocument/2006/relationships/hyperlink" Target="https://en.wikipedia.org/wiki/Canadians" TargetMode="External"/><Relationship Id="rId4" Type="http://schemas.openxmlformats.org/officeDocument/2006/relationships/hyperlink" Target="https://en.wikipedia.org/wiki/Nationale_Nederlanden" TargetMode="External"/><Relationship Id="rId9" Type="http://schemas.openxmlformats.org/officeDocument/2006/relationships/hyperlink" Target="https://en.wikipedia.org/wiki/Vlado_Miluni%C4%8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Information_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qDI2oF1bAS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Enterprise Architecture </a:t>
            </a:r>
            <a:r>
              <a:rPr lang="it-IT" dirty="0" err="1"/>
              <a:t>Frameworks</a:t>
            </a:r>
            <a:r>
              <a:rPr lang="it-IT" dirty="0"/>
              <a:t>: Alter, </a:t>
            </a:r>
            <a:r>
              <a:rPr lang="it-IT" dirty="0" err="1"/>
              <a:t>Zachman</a:t>
            </a:r>
            <a:r>
              <a:rPr lang="it-IT" dirty="0"/>
              <a:t>. </a:t>
            </a:r>
            <a:r>
              <a:rPr lang="it-IT" dirty="0" err="1"/>
              <a:t>Modelling</a:t>
            </a:r>
            <a:r>
              <a:rPr lang="it-IT" dirty="0"/>
              <a:t> an Enterprise Architecture with </a:t>
            </a:r>
            <a:r>
              <a:rPr lang="it-IT" dirty="0" err="1"/>
              <a:t>ArchiMate</a:t>
            </a:r>
            <a:r>
              <a:rPr lang="it-IT" dirty="0"/>
              <a:t>.</a:t>
            </a:r>
            <a:r>
              <a:rPr lang="en-GB" dirty="0"/>
              <a:t> </a:t>
            </a:r>
            <a:endParaRPr lang="en-US" dirty="0"/>
          </a:p>
          <a:p>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1</a:t>
            </a:fld>
            <a:endParaRPr lang="en-US"/>
          </a:p>
        </p:txBody>
      </p:sp>
    </p:spTree>
    <p:extLst>
      <p:ext uri="{BB962C8B-B14F-4D97-AF65-F5344CB8AC3E}">
        <p14:creationId xmlns:p14="http://schemas.microsoft.com/office/powerpoint/2010/main" val="179872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la </a:t>
            </a:r>
            <a:r>
              <a:rPr lang="en-US" dirty="0" err="1"/>
              <a:t>prospettiva</a:t>
            </a:r>
            <a:r>
              <a:rPr lang="en-US" dirty="0"/>
              <a:t> </a:t>
            </a:r>
            <a:r>
              <a:rPr lang="en-US" dirty="0" err="1"/>
              <a:t>dell’ingegnere</a:t>
            </a:r>
            <a:r>
              <a:rPr lang="en-US" baseline="0" dirty="0"/>
              <a:t> del software </a:t>
            </a:r>
            <a:r>
              <a:rPr lang="en-US" baseline="0" dirty="0" err="1"/>
              <a:t>intermiatior</a:t>
            </a:r>
            <a:r>
              <a:rPr lang="en-US" baseline="0" dirty="0"/>
              <a:t> </a:t>
            </a:r>
            <a:r>
              <a:rPr lang="en-US" baseline="0" dirty="0" err="1"/>
              <a:t>tra</a:t>
            </a:r>
            <a:r>
              <a:rPr lang="en-US" baseline="0" dirty="0"/>
              <a:t> </a:t>
            </a:r>
            <a:r>
              <a:rPr lang="en-US" baseline="0" dirty="0" err="1"/>
              <a:t>quello</a:t>
            </a:r>
            <a:r>
              <a:rPr lang="en-US" baseline="0" dirty="0"/>
              <a:t> </a:t>
            </a:r>
            <a:r>
              <a:rPr lang="en-US" baseline="0" dirty="0" err="1"/>
              <a:t>è</a:t>
            </a:r>
            <a:r>
              <a:rPr lang="en-US" baseline="0" dirty="0"/>
              <a:t> </a:t>
            </a:r>
            <a:r>
              <a:rPr lang="en-US" baseline="0" dirty="0" err="1"/>
              <a:t>che</a:t>
            </a:r>
            <a:r>
              <a:rPr lang="en-US" baseline="0" dirty="0"/>
              <a:t> </a:t>
            </a:r>
            <a:r>
              <a:rPr lang="en-US" baseline="0" dirty="0" err="1"/>
              <a:t>desiderato</a:t>
            </a:r>
            <a:r>
              <a:rPr lang="en-US" baseline="0" dirty="0"/>
              <a:t> </a:t>
            </a:r>
            <a:r>
              <a:rPr lang="en-US" baseline="0" dirty="0" err="1"/>
              <a:t>nella</a:t>
            </a:r>
            <a:r>
              <a:rPr lang="en-US" baseline="0" dirty="0"/>
              <a:t> </a:t>
            </a:r>
            <a:r>
              <a:rPr lang="en-US" baseline="0" dirty="0" err="1"/>
              <a:t>riga</a:t>
            </a:r>
            <a:r>
              <a:rPr lang="en-US" baseline="0" dirty="0"/>
              <a:t> 2 e </a:t>
            </a:r>
            <a:r>
              <a:rPr lang="en-US" baseline="0" dirty="0" err="1"/>
              <a:t>quello</a:t>
            </a:r>
            <a:r>
              <a:rPr lang="en-US" baseline="0" dirty="0"/>
              <a:t> </a:t>
            </a:r>
            <a:r>
              <a:rPr lang="en-US" baseline="0" dirty="0" err="1"/>
              <a:t>che</a:t>
            </a:r>
            <a:r>
              <a:rPr lang="en-US" baseline="0" dirty="0"/>
              <a:t> </a:t>
            </a:r>
            <a:r>
              <a:rPr lang="en-US" baseline="0" dirty="0" err="1"/>
              <a:t>è</a:t>
            </a:r>
            <a:r>
              <a:rPr lang="en-US" baseline="0" dirty="0"/>
              <a:t> </a:t>
            </a:r>
            <a:r>
              <a:rPr lang="en-US" baseline="0" dirty="0" err="1"/>
              <a:t>possibiletenchicamente</a:t>
            </a:r>
            <a:r>
              <a:rPr lang="en-US" baseline="0" dirty="0"/>
              <a:t> e </a:t>
            </a:r>
            <a:r>
              <a:rPr lang="en-US" baseline="0" dirty="0" err="1"/>
              <a:t>fisicamente</a:t>
            </a:r>
            <a:r>
              <a:rPr lang="en-US" baseline="0" dirty="0"/>
              <a:t> </a:t>
            </a:r>
            <a:r>
              <a:rPr lang="en-US" baseline="0" dirty="0" err="1"/>
              <a:t>nella</a:t>
            </a:r>
            <a:r>
              <a:rPr lang="en-US" baseline="0" dirty="0"/>
              <a:t> </a:t>
            </a:r>
            <a:r>
              <a:rPr lang="en-US" baseline="0" dirty="0" err="1"/>
              <a:t>linea</a:t>
            </a:r>
            <a:r>
              <a:rPr lang="en-US" baseline="0" dirty="0"/>
              <a:t> 4. E’ </a:t>
            </a:r>
            <a:r>
              <a:rPr lang="en-US" baseline="0" dirty="0" err="1"/>
              <a:t>colui</a:t>
            </a:r>
            <a:r>
              <a:rPr lang="en-US" baseline="0" dirty="0"/>
              <a:t> </a:t>
            </a:r>
            <a:r>
              <a:rPr lang="en-US" baseline="0" dirty="0" err="1"/>
              <a:t>che</a:t>
            </a:r>
            <a:r>
              <a:rPr lang="en-US" baseline="0" dirty="0"/>
              <a:t> </a:t>
            </a:r>
            <a:r>
              <a:rPr lang="en-US" baseline="0" dirty="0" err="1"/>
              <a:t>si</a:t>
            </a:r>
            <a:r>
              <a:rPr lang="en-US" baseline="0" dirty="0"/>
              <a:t> </a:t>
            </a:r>
            <a:r>
              <a:rPr lang="en-US" baseline="0" dirty="0" err="1"/>
              <a:t>occupa</a:t>
            </a:r>
            <a:r>
              <a:rPr lang="en-US" baseline="0" dirty="0"/>
              <a:t> del </a:t>
            </a:r>
            <a:r>
              <a:rPr lang="en-US" baseline="0" dirty="0" err="1"/>
              <a:t>disegno</a:t>
            </a:r>
            <a:r>
              <a:rPr lang="en-US" baseline="0" dirty="0"/>
              <a:t> </a:t>
            </a:r>
            <a:r>
              <a:rPr lang="en-US" baseline="0" dirty="0" err="1"/>
              <a:t>logico</a:t>
            </a:r>
            <a:r>
              <a:rPr lang="en-US" baseline="0" dirty="0"/>
              <a:t> del </a:t>
            </a:r>
            <a:r>
              <a:rPr lang="en-US" baseline="0" dirty="0" err="1"/>
              <a:t>nuovo</a:t>
            </a:r>
            <a:r>
              <a:rPr lang="en-US" baseline="0" dirty="0"/>
              <a:t> </a:t>
            </a:r>
            <a:r>
              <a:rPr lang="en-US" baseline="0" dirty="0" err="1"/>
              <a:t>sistema</a:t>
            </a:r>
            <a:r>
              <a:rPr lang="en-US" baseline="0" dirty="0"/>
              <a:t>. I </a:t>
            </a:r>
            <a:r>
              <a:rPr lang="en-US" baseline="0" dirty="0" err="1"/>
              <a:t>modelli</a:t>
            </a:r>
            <a:r>
              <a:rPr lang="en-US" baseline="0" dirty="0"/>
              <a:t> </a:t>
            </a:r>
            <a:r>
              <a:rPr lang="en-US" baseline="0" dirty="0" err="1"/>
              <a:t>includono</a:t>
            </a:r>
            <a:r>
              <a:rPr lang="en-US" baseline="0" dirty="0"/>
              <a:t> I </a:t>
            </a:r>
            <a:r>
              <a:rPr lang="en-US" baseline="0" dirty="0" err="1"/>
              <a:t>requisiti</a:t>
            </a:r>
            <a:r>
              <a:rPr lang="en-US" baseline="0" dirty="0"/>
              <a:t> del </a:t>
            </a:r>
            <a:r>
              <a:rPr lang="en-US" baseline="0" dirty="0" err="1"/>
              <a:t>sistema</a:t>
            </a:r>
            <a:r>
              <a:rPr lang="en-US" baseline="0" dirty="0"/>
              <a:t> </a:t>
            </a:r>
            <a:r>
              <a:rPr lang="en-US" baseline="0" dirty="0" err="1"/>
              <a:t>gli</a:t>
            </a:r>
            <a:r>
              <a:rPr lang="en-US" baseline="0" dirty="0"/>
              <a:t> </a:t>
            </a:r>
            <a:r>
              <a:rPr lang="en-US" baseline="0" dirty="0" err="1"/>
              <a:t>oggetti</a:t>
            </a:r>
            <a:r>
              <a:rPr lang="en-US" baseline="0" dirty="0"/>
              <a:t>, le </a:t>
            </a:r>
            <a:r>
              <a:rPr lang="en-US" baseline="0" dirty="0" err="1"/>
              <a:t>attività</a:t>
            </a:r>
            <a:r>
              <a:rPr lang="en-US" baseline="0" dirty="0"/>
              <a:t> e le </a:t>
            </a:r>
            <a:r>
              <a:rPr lang="en-US" baseline="0" dirty="0" err="1"/>
              <a:t>funzioni</a:t>
            </a:r>
            <a:r>
              <a:rPr lang="en-US" baseline="0" dirty="0"/>
              <a:t> </a:t>
            </a:r>
            <a:r>
              <a:rPr lang="en-US" baseline="0" dirty="0" err="1"/>
              <a:t>che</a:t>
            </a:r>
            <a:r>
              <a:rPr lang="en-US" baseline="0" dirty="0"/>
              <a:t> </a:t>
            </a:r>
            <a:r>
              <a:rPr lang="en-US" baseline="0" dirty="0" err="1"/>
              <a:t>implementano</a:t>
            </a:r>
            <a:r>
              <a:rPr lang="en-US" baseline="0" dirty="0"/>
              <a:t> </a:t>
            </a:r>
            <a:r>
              <a:rPr lang="en-US" baseline="0" dirty="0" err="1"/>
              <a:t>il</a:t>
            </a:r>
            <a:r>
              <a:rPr lang="en-US" baseline="0" dirty="0"/>
              <a:t> </a:t>
            </a:r>
            <a:r>
              <a:rPr lang="en-US" baseline="0" dirty="0" err="1"/>
              <a:t>modello</a:t>
            </a:r>
            <a:r>
              <a:rPr lang="en-US" baseline="0" dirty="0"/>
              <a:t> di business</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22</a:t>
            </a:fld>
            <a:endParaRPr lang="en-US"/>
          </a:p>
        </p:txBody>
      </p:sp>
    </p:spTree>
    <p:extLst>
      <p:ext uri="{BB962C8B-B14F-4D97-AF65-F5344CB8AC3E}">
        <p14:creationId xmlns:p14="http://schemas.microsoft.com/office/powerpoint/2010/main" val="123366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modello</a:t>
            </a:r>
            <a:r>
              <a:rPr lang="en-US" dirty="0"/>
              <a:t> </a:t>
            </a:r>
            <a:r>
              <a:rPr lang="en-US" dirty="0" err="1"/>
              <a:t>che</a:t>
            </a:r>
            <a:r>
              <a:rPr lang="en-US" dirty="0"/>
              <a:t> </a:t>
            </a:r>
            <a:r>
              <a:rPr lang="en-US" dirty="0" err="1"/>
              <a:t>adatta</a:t>
            </a:r>
            <a:r>
              <a:rPr lang="en-US" dirty="0"/>
              <a:t> </a:t>
            </a:r>
            <a:r>
              <a:rPr lang="en-US" dirty="0" err="1"/>
              <a:t>il</a:t>
            </a:r>
            <a:r>
              <a:rPr lang="en-US" dirty="0"/>
              <a:t> </a:t>
            </a:r>
            <a:r>
              <a:rPr lang="en-US" dirty="0" err="1"/>
              <a:t>progetto</a:t>
            </a:r>
            <a:r>
              <a:rPr lang="en-US" dirty="0"/>
              <a:t> di </a:t>
            </a:r>
            <a:r>
              <a:rPr lang="en-US" dirty="0" err="1"/>
              <a:t>sistema</a:t>
            </a:r>
            <a:r>
              <a:rPr lang="en-US" dirty="0"/>
              <a:t> </a:t>
            </a:r>
            <a:r>
              <a:rPr lang="en-US" dirty="0" err="1"/>
              <a:t>ai</a:t>
            </a:r>
            <a:r>
              <a:rPr lang="en-US" dirty="0"/>
              <a:t> </a:t>
            </a:r>
            <a:r>
              <a:rPr lang="en-US" dirty="0" err="1"/>
              <a:t>vincoli</a:t>
            </a:r>
            <a:r>
              <a:rPr lang="en-US" dirty="0"/>
              <a:t> </a:t>
            </a:r>
            <a:r>
              <a:rPr lang="en-US" dirty="0" err="1"/>
              <a:t>posti</a:t>
            </a:r>
            <a:r>
              <a:rPr lang="en-US" dirty="0"/>
              <a:t> dal </a:t>
            </a:r>
            <a:r>
              <a:rPr lang="en-US" dirty="0" err="1"/>
              <a:t>linguaggio</a:t>
            </a:r>
            <a:r>
              <a:rPr lang="en-US" dirty="0"/>
              <a:t> di </a:t>
            </a:r>
            <a:r>
              <a:rPr lang="en-US" dirty="0" err="1"/>
              <a:t>programmazione</a:t>
            </a:r>
            <a:r>
              <a:rPr lang="en-US" dirty="0"/>
              <a:t>,</a:t>
            </a:r>
            <a:r>
              <a:rPr lang="en-US" baseline="0" dirty="0"/>
              <a:t> </a:t>
            </a:r>
            <a:r>
              <a:rPr lang="en-US" baseline="0" dirty="0" err="1"/>
              <a:t>dai</a:t>
            </a:r>
            <a:r>
              <a:rPr lang="en-US" baseline="0" dirty="0"/>
              <a:t> </a:t>
            </a:r>
            <a:r>
              <a:rPr lang="en-US" baseline="0" dirty="0" err="1"/>
              <a:t>dispositivi</a:t>
            </a:r>
            <a:r>
              <a:rPr lang="en-US" baseline="0" dirty="0"/>
              <a:t> hardware e in </a:t>
            </a:r>
            <a:r>
              <a:rPr lang="en-US" baseline="0" dirty="0" err="1"/>
              <a:t>generale</a:t>
            </a:r>
            <a:r>
              <a:rPr lang="en-US" baseline="0" dirty="0"/>
              <a:t> </a:t>
            </a:r>
            <a:r>
              <a:rPr lang="en-US" baseline="0" dirty="0" err="1"/>
              <a:t>dalle</a:t>
            </a:r>
            <a:r>
              <a:rPr lang="en-US" baseline="0" dirty="0"/>
              <a:t> </a:t>
            </a:r>
            <a:r>
              <a:rPr lang="en-US" baseline="0" dirty="0" err="1"/>
              <a:t>tecnologie</a:t>
            </a:r>
            <a:r>
              <a:rPr lang="en-US" baseline="0" dirty="0"/>
              <a:t> </a:t>
            </a:r>
            <a:r>
              <a:rPr lang="en-US" baseline="0" dirty="0" err="1"/>
              <a:t>esistenti</a:t>
            </a:r>
            <a:r>
              <a:rPr lang="en-US" baseline="0" dirty="0"/>
              <a:t>.</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23</a:t>
            </a:fld>
            <a:endParaRPr lang="en-US"/>
          </a:p>
        </p:txBody>
      </p:sp>
    </p:spTree>
    <p:extLst>
      <p:ext uri="{BB962C8B-B14F-4D97-AF65-F5344CB8AC3E}">
        <p14:creationId xmlns:p14="http://schemas.microsoft.com/office/powerpoint/2010/main" val="203961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Significa</a:t>
            </a:r>
            <a:r>
              <a:rPr lang="en-US" dirty="0"/>
              <a:t> </a:t>
            </a:r>
            <a:r>
              <a:rPr lang="en-US" dirty="0" err="1"/>
              <a:t>dettagliata</a:t>
            </a:r>
            <a:r>
              <a:rPr lang="en-US" dirty="0"/>
              <a:t> </a:t>
            </a:r>
            <a:r>
              <a:rPr lang="en-US" dirty="0" err="1"/>
              <a:t>fornitura</a:t>
            </a:r>
            <a:r>
              <a:rPr lang="en-US" dirty="0"/>
              <a:t> </a:t>
            </a:r>
            <a:r>
              <a:rPr lang="en-US" dirty="0" err="1"/>
              <a:t>ai</a:t>
            </a:r>
            <a:r>
              <a:rPr lang="en-US" dirty="0"/>
              <a:t> </a:t>
            </a:r>
            <a:r>
              <a:rPr lang="en-US" dirty="0" err="1"/>
              <a:t>programmatori</a:t>
            </a:r>
            <a:r>
              <a:rPr lang="en-US" dirty="0"/>
              <a:t> </a:t>
            </a:r>
            <a:r>
              <a:rPr lang="en-US" dirty="0" err="1"/>
              <a:t>che</a:t>
            </a:r>
            <a:r>
              <a:rPr lang="en-US" dirty="0"/>
              <a:t> </a:t>
            </a:r>
            <a:r>
              <a:rPr lang="en-US" dirty="0" err="1"/>
              <a:t>hanno</a:t>
            </a:r>
            <a:r>
              <a:rPr lang="en-US" dirty="0"/>
              <a:t> </a:t>
            </a:r>
            <a:r>
              <a:rPr lang="en-US" dirty="0" err="1"/>
              <a:t>il</a:t>
            </a:r>
            <a:r>
              <a:rPr lang="en-US" dirty="0"/>
              <a:t> </a:t>
            </a:r>
            <a:r>
              <a:rPr lang="en-US" dirty="0" err="1"/>
              <a:t>compito</a:t>
            </a:r>
            <a:r>
              <a:rPr lang="en-US" dirty="0"/>
              <a:t> di </a:t>
            </a:r>
            <a:r>
              <a:rPr lang="en-US" dirty="0" err="1"/>
              <a:t>sviluppare</a:t>
            </a:r>
            <a:r>
              <a:rPr lang="en-US" dirty="0"/>
              <a:t> moduli </a:t>
            </a:r>
            <a:r>
              <a:rPr lang="en-US" dirty="0" err="1"/>
              <a:t>individuali</a:t>
            </a:r>
            <a:r>
              <a:rPr lang="en-US" dirty="0"/>
              <a:t> </a:t>
            </a:r>
            <a:r>
              <a:rPr lang="en-US" dirty="0" err="1"/>
              <a:t>senza</a:t>
            </a:r>
            <a:r>
              <a:rPr lang="en-US" dirty="0"/>
              <a:t> la </a:t>
            </a:r>
            <a:r>
              <a:rPr lang="en-US" dirty="0" err="1"/>
              <a:t>necessità</a:t>
            </a:r>
            <a:r>
              <a:rPr lang="en-US" dirty="0"/>
              <a:t> di </a:t>
            </a:r>
            <a:r>
              <a:rPr lang="en-US" dirty="0" err="1"/>
              <a:t>procurarsi</a:t>
            </a:r>
            <a:r>
              <a:rPr lang="en-US" dirty="0"/>
              <a:t> del </a:t>
            </a:r>
            <a:r>
              <a:rPr lang="en-US" dirty="0" err="1"/>
              <a:t>contesto</a:t>
            </a:r>
            <a:r>
              <a:rPr lang="en-US" dirty="0"/>
              <a:t> </a:t>
            </a:r>
            <a:r>
              <a:rPr lang="en-US" dirty="0" err="1"/>
              <a:t>cioè</a:t>
            </a:r>
            <a:r>
              <a:rPr lang="en-US" dirty="0"/>
              <a:t> </a:t>
            </a:r>
            <a:r>
              <a:rPr lang="en-US" dirty="0" err="1"/>
              <a:t>della</a:t>
            </a:r>
            <a:r>
              <a:rPr lang="en-US" dirty="0"/>
              <a:t> </a:t>
            </a:r>
            <a:r>
              <a:rPr lang="en-US" dirty="0" err="1"/>
              <a:t>struttura</a:t>
            </a:r>
            <a:r>
              <a:rPr lang="en-US" dirty="0"/>
              <a:t> </a:t>
            </a:r>
            <a:r>
              <a:rPr lang="en-US" dirty="0" err="1"/>
              <a:t>generale</a:t>
            </a:r>
            <a:r>
              <a:rPr lang="en-US" dirty="0"/>
              <a:t> del </a:t>
            </a:r>
            <a:r>
              <a:rPr lang="en-US" dirty="0" err="1"/>
              <a:t>sistema</a:t>
            </a:r>
            <a:r>
              <a:rPr lang="en-US" dirty="0"/>
              <a:t>. </a:t>
            </a:r>
          </a:p>
        </p:txBody>
      </p:sp>
      <p:sp>
        <p:nvSpPr>
          <p:cNvPr id="4" name="Slide Number Placeholder 3"/>
          <p:cNvSpPr>
            <a:spLocks noGrp="1"/>
          </p:cNvSpPr>
          <p:nvPr>
            <p:ph type="sldNum" sz="quarter" idx="10"/>
          </p:nvPr>
        </p:nvSpPr>
        <p:spPr/>
        <p:txBody>
          <a:bodyPr/>
          <a:lstStyle/>
          <a:p>
            <a:fld id="{FE659869-79BE-6541-B688-BFDA4304053A}" type="slidenum">
              <a:rPr lang="en-US" smtClean="0"/>
              <a:t>24</a:t>
            </a:fld>
            <a:endParaRPr lang="en-US"/>
          </a:p>
        </p:txBody>
      </p:sp>
    </p:spTree>
    <p:extLst>
      <p:ext uri="{BB962C8B-B14F-4D97-AF65-F5344CB8AC3E}">
        <p14:creationId xmlns:p14="http://schemas.microsoft.com/office/powerpoint/2010/main" val="59899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Concepts for modelling are related to cells. </a:t>
            </a:r>
          </a:p>
          <a:p>
            <a:pPr marL="0" indent="0">
              <a:buNone/>
            </a:pPr>
            <a:r>
              <a:rPr lang="en-US" dirty="0"/>
              <a:t>Models are composites, they can roughly be assigned to cells, if they are composed of elements (concepts) of this cell. </a:t>
            </a:r>
          </a:p>
          <a:p>
            <a:pPr marL="0" indent="0">
              <a:buNone/>
            </a:pPr>
            <a:r>
              <a:rPr lang="en-US" dirty="0"/>
              <a:t>The elements of models can (roughly) be assigned to cells, but often cover.</a:t>
            </a:r>
          </a:p>
          <a:p>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27</a:t>
            </a:fld>
            <a:endParaRPr lang="en-US"/>
          </a:p>
        </p:txBody>
      </p:sp>
    </p:spTree>
    <p:extLst>
      <p:ext uri="{BB962C8B-B14F-4D97-AF65-F5344CB8AC3E}">
        <p14:creationId xmlns:p14="http://schemas.microsoft.com/office/powerpoint/2010/main" val="195804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colonna</a:t>
            </a:r>
            <a:r>
              <a:rPr lang="en-US" dirty="0"/>
              <a:t> what </a:t>
            </a:r>
            <a:r>
              <a:rPr lang="en-US" dirty="0" err="1"/>
              <a:t>descrive</a:t>
            </a:r>
            <a:r>
              <a:rPr lang="en-US" dirty="0"/>
              <a:t> in </a:t>
            </a:r>
            <a:r>
              <a:rPr lang="en-US" dirty="0" err="1"/>
              <a:t>linea</a:t>
            </a:r>
            <a:r>
              <a:rPr lang="en-US" dirty="0"/>
              <a:t> </a:t>
            </a:r>
            <a:r>
              <a:rPr lang="en-US" dirty="0" err="1"/>
              <a:t>generale</a:t>
            </a:r>
            <a:r>
              <a:rPr lang="en-US" dirty="0"/>
              <a:t> I </a:t>
            </a:r>
            <a:r>
              <a:rPr lang="en-US" dirty="0" err="1"/>
              <a:t>materiali</a:t>
            </a:r>
            <a:r>
              <a:rPr lang="en-US" dirty="0"/>
              <a:t> e </a:t>
            </a:r>
            <a:r>
              <a:rPr lang="en-US" dirty="0" err="1"/>
              <a:t>gli</a:t>
            </a:r>
            <a:r>
              <a:rPr lang="en-US" dirty="0"/>
              <a:t> </a:t>
            </a:r>
            <a:r>
              <a:rPr lang="en-US" dirty="0" err="1"/>
              <a:t>oggetti</a:t>
            </a:r>
            <a:r>
              <a:rPr lang="en-US" dirty="0"/>
              <a:t> di cui </a:t>
            </a:r>
            <a:r>
              <a:rPr lang="en-US" dirty="0" err="1"/>
              <a:t>il</a:t>
            </a:r>
            <a:r>
              <a:rPr lang="en-US" dirty="0"/>
              <a:t> </a:t>
            </a:r>
            <a:r>
              <a:rPr lang="en-US" dirty="0" err="1"/>
              <a:t>prodotto</a:t>
            </a:r>
            <a:r>
              <a:rPr lang="en-US" dirty="0"/>
              <a:t> finale </a:t>
            </a:r>
            <a:r>
              <a:rPr lang="en-US" dirty="0" err="1"/>
              <a:t>sarà</a:t>
            </a:r>
            <a:r>
              <a:rPr lang="en-US" baseline="0" dirty="0"/>
              <a:t> </a:t>
            </a:r>
            <a:r>
              <a:rPr lang="en-US" baseline="0" dirty="0" err="1"/>
              <a:t>composto</a:t>
            </a:r>
            <a:r>
              <a:rPr lang="en-US" baseline="0" dirty="0"/>
              <a:t> in un </a:t>
            </a:r>
            <a:r>
              <a:rPr lang="en-US" baseline="0" dirty="0" err="1"/>
              <a:t>sistema</a:t>
            </a:r>
            <a:r>
              <a:rPr lang="en-US" baseline="0" dirty="0"/>
              <a:t> </a:t>
            </a:r>
            <a:r>
              <a:rPr lang="en-US" baseline="0" dirty="0" err="1"/>
              <a:t>informativo</a:t>
            </a:r>
            <a:r>
              <a:rPr lang="en-US" baseline="0" dirty="0"/>
              <a:t> </a:t>
            </a:r>
            <a:r>
              <a:rPr lang="en-US" baseline="0" dirty="0" err="1"/>
              <a:t>questa</a:t>
            </a:r>
            <a:r>
              <a:rPr lang="en-US" baseline="0" dirty="0"/>
              <a:t> </a:t>
            </a:r>
            <a:r>
              <a:rPr lang="en-US" baseline="0" dirty="0" err="1"/>
              <a:t>colonna</a:t>
            </a:r>
            <a:r>
              <a:rPr lang="en-US" baseline="0" dirty="0"/>
              <a:t> </a:t>
            </a:r>
            <a:r>
              <a:rPr lang="en-US" baseline="0" dirty="0" err="1"/>
              <a:t>contine</a:t>
            </a:r>
            <a:r>
              <a:rPr lang="en-US" baseline="0" dirty="0"/>
              <a:t> </a:t>
            </a:r>
            <a:r>
              <a:rPr lang="en-US" baseline="0" dirty="0" err="1"/>
              <a:t>il</a:t>
            </a:r>
            <a:r>
              <a:rPr lang="en-US" baseline="0" dirty="0"/>
              <a:t> </a:t>
            </a:r>
            <a:r>
              <a:rPr lang="en-US" baseline="0" dirty="0" err="1"/>
              <a:t>modello</a:t>
            </a:r>
            <a:r>
              <a:rPr lang="en-US" baseline="0" dirty="0"/>
              <a:t> </a:t>
            </a:r>
            <a:r>
              <a:rPr lang="en-US" baseline="0" dirty="0" err="1"/>
              <a:t>dei</a:t>
            </a:r>
            <a:r>
              <a:rPr lang="en-US" baseline="0" dirty="0"/>
              <a:t> </a:t>
            </a:r>
            <a:r>
              <a:rPr lang="en-US" baseline="0" dirty="0" err="1"/>
              <a:t>dati</a:t>
            </a:r>
            <a:endParaRPr lang="en-US" baseline="0" dirty="0"/>
          </a:p>
          <a:p>
            <a:r>
              <a:rPr lang="en-US" baseline="0" dirty="0"/>
              <a:t>BASIC Model: entity relationship entity</a:t>
            </a:r>
          </a:p>
          <a:p>
            <a:endParaRPr lang="en-US" baseline="0" dirty="0"/>
          </a:p>
          <a:p>
            <a:r>
              <a:rPr lang="en-US" baseline="0" dirty="0"/>
              <a:t>La </a:t>
            </a:r>
            <a:r>
              <a:rPr lang="en-US" baseline="0" dirty="0" err="1"/>
              <a:t>colonna</a:t>
            </a:r>
            <a:r>
              <a:rPr lang="en-US" baseline="0" dirty="0"/>
              <a:t> how </a:t>
            </a:r>
            <a:r>
              <a:rPr lang="en-US" baseline="0" dirty="0" err="1"/>
              <a:t>descrive</a:t>
            </a:r>
            <a:r>
              <a:rPr lang="en-US" baseline="0" dirty="0"/>
              <a:t> le </a:t>
            </a:r>
            <a:r>
              <a:rPr lang="en-US" baseline="0" dirty="0" err="1"/>
              <a:t>caratteristiche</a:t>
            </a:r>
            <a:r>
              <a:rPr lang="en-US" baseline="0" dirty="0"/>
              <a:t> </a:t>
            </a:r>
            <a:r>
              <a:rPr lang="en-US" baseline="0" dirty="0" err="1"/>
              <a:t>funzionali</a:t>
            </a:r>
            <a:r>
              <a:rPr lang="en-US" baseline="0" dirty="0"/>
              <a:t> del </a:t>
            </a:r>
            <a:r>
              <a:rPr lang="en-US" baseline="0" dirty="0" err="1"/>
              <a:t>prodotto</a:t>
            </a:r>
            <a:r>
              <a:rPr lang="en-US" baseline="0" dirty="0"/>
              <a:t> finale per un </a:t>
            </a:r>
            <a:r>
              <a:rPr lang="en-US" baseline="0" dirty="0" err="1"/>
              <a:t>sistema</a:t>
            </a:r>
            <a:r>
              <a:rPr lang="en-US" baseline="0" dirty="0"/>
              <a:t> </a:t>
            </a:r>
            <a:r>
              <a:rPr lang="en-US" baseline="0" dirty="0" err="1"/>
              <a:t>informativo</a:t>
            </a:r>
            <a:r>
              <a:rPr lang="en-US" baseline="0" dirty="0"/>
              <a:t> </a:t>
            </a:r>
            <a:r>
              <a:rPr lang="en-US" baseline="0" dirty="0" err="1"/>
              <a:t>una</a:t>
            </a:r>
            <a:r>
              <a:rPr lang="en-US" baseline="0" dirty="0"/>
              <a:t> simile </a:t>
            </a:r>
            <a:r>
              <a:rPr lang="en-US" baseline="0" dirty="0" err="1"/>
              <a:t>descrizione</a:t>
            </a:r>
            <a:r>
              <a:rPr lang="en-US" baseline="0" dirty="0"/>
              <a:t> </a:t>
            </a:r>
            <a:r>
              <a:rPr lang="en-US" baseline="0" dirty="0" err="1"/>
              <a:t>può</a:t>
            </a:r>
            <a:r>
              <a:rPr lang="en-US" baseline="0" dirty="0"/>
              <a:t> </a:t>
            </a:r>
            <a:r>
              <a:rPr lang="en-US" baseline="0" dirty="0" err="1"/>
              <a:t>essere</a:t>
            </a:r>
            <a:r>
              <a:rPr lang="en-US" baseline="0" dirty="0"/>
              <a:t> </a:t>
            </a:r>
            <a:r>
              <a:rPr lang="en-US" baseline="0" dirty="0" err="1"/>
              <a:t>chimata</a:t>
            </a:r>
            <a:r>
              <a:rPr lang="en-US" baseline="0" dirty="0"/>
              <a:t> </a:t>
            </a:r>
            <a:r>
              <a:rPr lang="en-US" baseline="0" dirty="0" err="1"/>
              <a:t>modello</a:t>
            </a:r>
            <a:r>
              <a:rPr lang="en-US" baseline="0" dirty="0"/>
              <a:t> di </a:t>
            </a:r>
            <a:r>
              <a:rPr lang="en-US" baseline="0" dirty="0" err="1"/>
              <a:t>processo</a:t>
            </a:r>
            <a:endParaRPr lang="en-US" baseline="0" dirty="0"/>
          </a:p>
          <a:p>
            <a:r>
              <a:rPr lang="en-US" baseline="0" dirty="0"/>
              <a:t>BASIC Model: Process diagram</a:t>
            </a:r>
          </a:p>
          <a:p>
            <a:endParaRPr lang="en-US" baseline="0" dirty="0"/>
          </a:p>
          <a:p>
            <a:r>
              <a:rPr lang="en-US" baseline="0" dirty="0"/>
              <a:t>La </a:t>
            </a:r>
            <a:r>
              <a:rPr lang="en-US" baseline="0" dirty="0" err="1"/>
              <a:t>colonna</a:t>
            </a:r>
            <a:r>
              <a:rPr lang="en-US" baseline="0" dirty="0"/>
              <a:t> where </a:t>
            </a:r>
            <a:r>
              <a:rPr lang="en-US" baseline="0" dirty="0" err="1"/>
              <a:t>descrive</a:t>
            </a:r>
            <a:r>
              <a:rPr lang="en-US" baseline="0" dirty="0"/>
              <a:t> </a:t>
            </a:r>
            <a:r>
              <a:rPr lang="en-US" baseline="0" dirty="0" err="1"/>
              <a:t>il</a:t>
            </a:r>
            <a:r>
              <a:rPr lang="en-US" baseline="0" dirty="0"/>
              <a:t> </a:t>
            </a:r>
            <a:r>
              <a:rPr lang="en-US" baseline="0" dirty="0" err="1"/>
              <a:t>prodotto</a:t>
            </a:r>
            <a:r>
              <a:rPr lang="en-US" baseline="0" dirty="0"/>
              <a:t> dal </a:t>
            </a:r>
            <a:r>
              <a:rPr lang="en-US" baseline="0" dirty="0" err="1"/>
              <a:t>punto</a:t>
            </a:r>
            <a:r>
              <a:rPr lang="en-US" baseline="0" dirty="0"/>
              <a:t> di vista </a:t>
            </a:r>
            <a:r>
              <a:rPr lang="en-US" baseline="0" dirty="0" err="1"/>
              <a:t>fisico</a:t>
            </a:r>
            <a:r>
              <a:rPr lang="en-US" baseline="0" dirty="0"/>
              <a:t> </a:t>
            </a:r>
            <a:r>
              <a:rPr lang="en-US" baseline="0" dirty="0" err="1"/>
              <a:t>dello</a:t>
            </a:r>
            <a:r>
              <a:rPr lang="en-US" baseline="0" dirty="0"/>
              <a:t> </a:t>
            </a:r>
            <a:r>
              <a:rPr lang="en-US" baseline="0" dirty="0" err="1"/>
              <a:t>spazio</a:t>
            </a:r>
            <a:r>
              <a:rPr lang="en-US" baseline="0" dirty="0"/>
              <a:t> </a:t>
            </a:r>
            <a:r>
              <a:rPr lang="en-US" baseline="0" dirty="0" err="1"/>
              <a:t>evidenzianone</a:t>
            </a:r>
            <a:r>
              <a:rPr lang="en-US" baseline="0" dirty="0"/>
              <a:t> la </a:t>
            </a:r>
            <a:r>
              <a:rPr lang="en-US" baseline="0" dirty="0" err="1"/>
              <a:t>dislocazione</a:t>
            </a:r>
            <a:r>
              <a:rPr lang="en-US" baseline="0" dirty="0"/>
              <a:t> e </a:t>
            </a:r>
            <a:r>
              <a:rPr lang="en-US" baseline="0" dirty="0" err="1"/>
              <a:t>connessione</a:t>
            </a:r>
            <a:r>
              <a:rPr lang="en-US" baseline="0" dirty="0"/>
              <a:t> </a:t>
            </a:r>
            <a:r>
              <a:rPr lang="en-US" baseline="0" dirty="0" err="1"/>
              <a:t>dei</a:t>
            </a:r>
            <a:r>
              <a:rPr lang="en-US" baseline="0" dirty="0"/>
              <a:t> </a:t>
            </a:r>
            <a:r>
              <a:rPr lang="en-US" baseline="0" dirty="0" err="1"/>
              <a:t>componenti</a:t>
            </a:r>
            <a:r>
              <a:rPr lang="en-US" baseline="0" dirty="0"/>
              <a:t>.</a:t>
            </a:r>
          </a:p>
          <a:p>
            <a:r>
              <a:rPr lang="en-US" baseline="0" dirty="0"/>
              <a:t>BASIC Model: Site </a:t>
            </a:r>
            <a:r>
              <a:rPr lang="en-US" baseline="0" dirty="0" err="1"/>
              <a:t>liink</a:t>
            </a:r>
            <a:r>
              <a:rPr lang="en-US" baseline="0" dirty="0"/>
              <a:t> site (node link node)</a:t>
            </a:r>
          </a:p>
          <a:p>
            <a:endParaRPr lang="en-US" baseline="0" dirty="0"/>
          </a:p>
          <a:p>
            <a:r>
              <a:rPr lang="en-US" baseline="0" dirty="0"/>
              <a:t>LA </a:t>
            </a:r>
            <a:r>
              <a:rPr lang="en-US" baseline="0" dirty="0" err="1"/>
              <a:t>colonna</a:t>
            </a:r>
            <a:r>
              <a:rPr lang="en-US" baseline="0" dirty="0"/>
              <a:t> who </a:t>
            </a:r>
            <a:r>
              <a:rPr lang="en-US" baseline="0" dirty="0" err="1"/>
              <a:t>riguarda</a:t>
            </a:r>
            <a:r>
              <a:rPr lang="en-US" baseline="0" dirty="0"/>
              <a:t> </a:t>
            </a:r>
            <a:r>
              <a:rPr lang="en-US" baseline="0" dirty="0" err="1"/>
              <a:t>l’allocazione</a:t>
            </a:r>
            <a:r>
              <a:rPr lang="en-US" baseline="0" dirty="0"/>
              <a:t> del </a:t>
            </a:r>
            <a:r>
              <a:rPr lang="en-US" baseline="0" dirty="0" err="1"/>
              <a:t>lavoro</a:t>
            </a:r>
            <a:r>
              <a:rPr lang="en-US" baseline="0" dirty="0"/>
              <a:t> e la </a:t>
            </a:r>
            <a:r>
              <a:rPr lang="en-US" baseline="0" dirty="0" err="1"/>
              <a:t>strutturazione</a:t>
            </a:r>
            <a:r>
              <a:rPr lang="en-US" baseline="0" dirty="0"/>
              <a:t> </a:t>
            </a:r>
            <a:r>
              <a:rPr lang="en-US" baseline="0" dirty="0" err="1"/>
              <a:t>delle</a:t>
            </a:r>
            <a:r>
              <a:rPr lang="en-US" baseline="0" dirty="0"/>
              <a:t> </a:t>
            </a:r>
            <a:r>
              <a:rPr lang="en-US" baseline="0" dirty="0" err="1"/>
              <a:t>responsabilità</a:t>
            </a:r>
            <a:r>
              <a:rPr lang="en-US" baseline="0" dirty="0"/>
              <a:t> e </a:t>
            </a:r>
            <a:r>
              <a:rPr lang="en-US" baseline="0" dirty="0" err="1"/>
              <a:t>dell’autorità</a:t>
            </a:r>
            <a:r>
              <a:rPr lang="en-US" baseline="0" dirty="0"/>
              <a:t>.</a:t>
            </a:r>
          </a:p>
          <a:p>
            <a:r>
              <a:rPr lang="en-US" baseline="0" dirty="0"/>
              <a:t>Basic Model: people work people</a:t>
            </a:r>
          </a:p>
          <a:p>
            <a:endParaRPr lang="en-US" baseline="0" dirty="0"/>
          </a:p>
          <a:p>
            <a:r>
              <a:rPr lang="en-US" baseline="0" dirty="0"/>
              <a:t>La </a:t>
            </a:r>
            <a:r>
              <a:rPr lang="en-US" baseline="0" dirty="0" err="1"/>
              <a:t>colonna</a:t>
            </a:r>
            <a:r>
              <a:rPr lang="en-US" baseline="0" dirty="0"/>
              <a:t> when </a:t>
            </a:r>
            <a:r>
              <a:rPr lang="en-US" baseline="0" dirty="0" err="1"/>
              <a:t>descrive</a:t>
            </a:r>
            <a:r>
              <a:rPr lang="en-US" baseline="0" dirty="0"/>
              <a:t> </a:t>
            </a:r>
            <a:r>
              <a:rPr lang="en-US" baseline="0" dirty="0" err="1"/>
              <a:t>eventi</a:t>
            </a:r>
            <a:r>
              <a:rPr lang="en-US" baseline="0" dirty="0"/>
              <a:t> e le </a:t>
            </a:r>
            <a:r>
              <a:rPr lang="en-US" baseline="0" dirty="0" err="1"/>
              <a:t>relazioni</a:t>
            </a:r>
            <a:r>
              <a:rPr lang="en-US" baseline="0" dirty="0"/>
              <a:t> </a:t>
            </a:r>
            <a:r>
              <a:rPr lang="en-US" baseline="0" dirty="0" err="1"/>
              <a:t>tra</a:t>
            </a:r>
            <a:r>
              <a:rPr lang="en-US" baseline="0" dirty="0"/>
              <a:t> </a:t>
            </a:r>
            <a:r>
              <a:rPr lang="en-US" baseline="0" dirty="0" err="1"/>
              <a:t>essi</a:t>
            </a:r>
            <a:r>
              <a:rPr lang="en-US" baseline="0" dirty="0"/>
              <a:t> </a:t>
            </a:r>
            <a:r>
              <a:rPr lang="en-US" baseline="0" dirty="0" err="1"/>
              <a:t>che</a:t>
            </a:r>
            <a:r>
              <a:rPr lang="en-US" baseline="0" dirty="0"/>
              <a:t> </a:t>
            </a:r>
            <a:r>
              <a:rPr lang="en-US" baseline="0" dirty="0" err="1"/>
              <a:t>determinano</a:t>
            </a:r>
            <a:r>
              <a:rPr lang="en-US" baseline="0" dirty="0"/>
              <a:t> I </a:t>
            </a:r>
            <a:r>
              <a:rPr lang="en-US" baseline="0" dirty="0" err="1"/>
              <a:t>criteri</a:t>
            </a:r>
            <a:r>
              <a:rPr lang="en-US" baseline="0" dirty="0"/>
              <a:t> per </a:t>
            </a:r>
            <a:r>
              <a:rPr lang="en-US" baseline="0" dirty="0" err="1"/>
              <a:t>misurare</a:t>
            </a:r>
            <a:r>
              <a:rPr lang="en-US" baseline="0" dirty="0"/>
              <a:t> le performance e </a:t>
            </a:r>
            <a:r>
              <a:rPr lang="en-US" baseline="0" dirty="0" err="1"/>
              <a:t>l’utilizzo</a:t>
            </a:r>
            <a:r>
              <a:rPr lang="en-US" baseline="0" dirty="0"/>
              <a:t> di </a:t>
            </a:r>
            <a:r>
              <a:rPr lang="en-US" baseline="0" dirty="0" err="1"/>
              <a:t>srisorse</a:t>
            </a:r>
            <a:r>
              <a:rPr lang="en-US" baseline="0" dirty="0"/>
              <a:t> </a:t>
            </a:r>
          </a:p>
          <a:p>
            <a:r>
              <a:rPr lang="en-US" baseline="0" dirty="0"/>
              <a:t>Basic model event duration event</a:t>
            </a:r>
          </a:p>
          <a:p>
            <a:endParaRPr lang="en-US" baseline="0" dirty="0"/>
          </a:p>
          <a:p>
            <a:r>
              <a:rPr lang="en-US" baseline="0" dirty="0"/>
              <a:t>La </a:t>
            </a:r>
            <a:r>
              <a:rPr lang="en-US" baseline="0" dirty="0" err="1"/>
              <a:t>colonna</a:t>
            </a:r>
            <a:r>
              <a:rPr lang="en-US" baseline="0" dirty="0"/>
              <a:t> why </a:t>
            </a:r>
            <a:r>
              <a:rPr lang="en-US" baseline="0" dirty="0" err="1"/>
              <a:t>descrive</a:t>
            </a:r>
            <a:r>
              <a:rPr lang="en-US" baseline="0" dirty="0"/>
              <a:t> </a:t>
            </a:r>
            <a:r>
              <a:rPr lang="en-US" baseline="0" dirty="0" err="1"/>
              <a:t>quali</a:t>
            </a:r>
            <a:r>
              <a:rPr lang="en-US" baseline="0" dirty="0"/>
              <a:t> </a:t>
            </a:r>
            <a:r>
              <a:rPr lang="en-US" baseline="0" dirty="0" err="1"/>
              <a:t>sono</a:t>
            </a:r>
            <a:r>
              <a:rPr lang="en-US" baseline="0" dirty="0"/>
              <a:t> le </a:t>
            </a:r>
            <a:r>
              <a:rPr lang="en-US" baseline="0" dirty="0" err="1"/>
              <a:t>motivazioni</a:t>
            </a:r>
            <a:r>
              <a:rPr lang="en-US" baseline="0" dirty="0"/>
              <a:t> </a:t>
            </a:r>
            <a:r>
              <a:rPr lang="en-US" baseline="0" dirty="0" err="1"/>
              <a:t>che</a:t>
            </a:r>
            <a:r>
              <a:rPr lang="en-US" baseline="0" dirty="0"/>
              <a:t> </a:t>
            </a:r>
            <a:r>
              <a:rPr lang="en-US" baseline="0" dirty="0" err="1"/>
              <a:t>guidano</a:t>
            </a:r>
            <a:r>
              <a:rPr lang="en-US" baseline="0" dirty="0"/>
              <a:t> le </a:t>
            </a:r>
            <a:r>
              <a:rPr lang="en-US" baseline="0" dirty="0" err="1"/>
              <a:t>scelte</a:t>
            </a:r>
            <a:r>
              <a:rPr lang="en-US" baseline="0" dirty="0"/>
              <a:t> relative al </a:t>
            </a:r>
            <a:r>
              <a:rPr lang="en-US" baseline="0" dirty="0" err="1"/>
              <a:t>prodotto</a:t>
            </a:r>
            <a:r>
              <a:rPr lang="en-US" baseline="0" dirty="0"/>
              <a:t> </a:t>
            </a:r>
            <a:r>
              <a:rPr lang="en-US" baseline="0" dirty="0" err="1"/>
              <a:t>sistema</a:t>
            </a:r>
            <a:endParaRPr lang="en-US" baseline="0" dirty="0"/>
          </a:p>
          <a:p>
            <a:r>
              <a:rPr lang="en-US" baseline="0" dirty="0"/>
              <a:t>Basic Model: ends </a:t>
            </a:r>
            <a:r>
              <a:rPr lang="mr-IN" baseline="0" dirty="0"/>
              <a:t>–</a:t>
            </a:r>
            <a:r>
              <a:rPr lang="en-US" baseline="0"/>
              <a:t> means - ends</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28</a:t>
            </a:fld>
            <a:endParaRPr lang="en-US"/>
          </a:p>
        </p:txBody>
      </p:sp>
    </p:spTree>
    <p:extLst>
      <p:ext uri="{BB962C8B-B14F-4D97-AF65-F5344CB8AC3E}">
        <p14:creationId xmlns:p14="http://schemas.microsoft.com/office/powerpoint/2010/main" val="173510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200" dirty="0"/>
              <a:t>What</a:t>
            </a:r>
          </a:p>
        </p:txBody>
      </p:sp>
      <p:sp>
        <p:nvSpPr>
          <p:cNvPr id="4" name="Slide Number Placeholder 3"/>
          <p:cNvSpPr>
            <a:spLocks noGrp="1"/>
          </p:cNvSpPr>
          <p:nvPr>
            <p:ph type="sldNum" sz="quarter" idx="10"/>
          </p:nvPr>
        </p:nvSpPr>
        <p:spPr/>
        <p:txBody>
          <a:bodyPr/>
          <a:lstStyle/>
          <a:p>
            <a:fld id="{FE659869-79BE-6541-B688-BFDA4304053A}" type="slidenum">
              <a:rPr lang="en-US" smtClean="0"/>
              <a:t>29</a:t>
            </a:fld>
            <a:endParaRPr lang="en-US"/>
          </a:p>
        </p:txBody>
      </p:sp>
    </p:spTree>
    <p:extLst>
      <p:ext uri="{BB962C8B-B14F-4D97-AF65-F5344CB8AC3E}">
        <p14:creationId xmlns:p14="http://schemas.microsoft.com/office/powerpoint/2010/main" val="61691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Dancing House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Czech language"/>
              </a:rPr>
              <a:t>Czech</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Tančící</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dům</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Fred and Ginger</a:t>
            </a:r>
            <a:r>
              <a:rPr lang="en-US" sz="1200" b="0" i="0" kern="1200" dirty="0">
                <a:solidFill>
                  <a:schemeClr val="tx1"/>
                </a:solidFill>
                <a:effectLst/>
                <a:latin typeface="+mn-lt"/>
                <a:ea typeface="+mn-ea"/>
                <a:cs typeface="+mn-cs"/>
              </a:rPr>
              <a:t>, is the nickname given to the </a:t>
            </a:r>
            <a:r>
              <a:rPr lang="en-US" sz="1200" b="0" i="0" u="none" strike="noStrike" kern="1200" dirty="0">
                <a:solidFill>
                  <a:schemeClr val="tx1"/>
                </a:solidFill>
                <a:effectLst/>
                <a:latin typeface="+mn-lt"/>
                <a:ea typeface="+mn-ea"/>
                <a:cs typeface="+mn-cs"/>
                <a:hlinkClick r:id="rId4" tooltip="Nationale Nederlanden"/>
              </a:rPr>
              <a:t>Nationale-Nederlanden</a:t>
            </a:r>
            <a:r>
              <a:rPr lang="en-US" sz="1200" b="0" i="0" kern="1200" dirty="0">
                <a:solidFill>
                  <a:schemeClr val="tx1"/>
                </a:solidFill>
                <a:effectLst/>
                <a:latin typeface="+mn-lt"/>
                <a:ea typeface="+mn-ea"/>
                <a:cs typeface="+mn-cs"/>
              </a:rPr>
              <a:t> building on the </a:t>
            </a:r>
            <a:r>
              <a:rPr lang="en-US" sz="1200" b="0" i="0" kern="1200" dirty="0" err="1">
                <a:solidFill>
                  <a:schemeClr val="tx1"/>
                </a:solidFill>
                <a:effectLst/>
                <a:latin typeface="+mn-lt"/>
                <a:ea typeface="+mn-ea"/>
                <a:cs typeface="+mn-cs"/>
              </a:rPr>
              <a:t>Rašínovo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nábřeží</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Alois Rašín"/>
              </a:rPr>
              <a:t>Rašín</a:t>
            </a:r>
            <a:r>
              <a:rPr lang="en-US" sz="1200" b="0" i="0" kern="1200" dirty="0">
                <a:solidFill>
                  <a:schemeClr val="tx1"/>
                </a:solidFill>
                <a:effectLst/>
                <a:latin typeface="+mn-lt"/>
                <a:ea typeface="+mn-ea"/>
                <a:cs typeface="+mn-cs"/>
              </a:rPr>
              <a:t> Embankment) in </a:t>
            </a:r>
            <a:r>
              <a:rPr lang="en-US" sz="1200" b="0" i="0" u="none" strike="noStrike" kern="1200" dirty="0">
                <a:solidFill>
                  <a:schemeClr val="tx1"/>
                </a:solidFill>
                <a:effectLst/>
                <a:latin typeface="+mn-lt"/>
                <a:ea typeface="+mn-ea"/>
                <a:cs typeface="+mn-cs"/>
                <a:hlinkClick r:id="rId6" tooltip="Prague"/>
              </a:rPr>
              <a:t>Prague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Czech Republic"/>
              </a:rPr>
              <a:t>Czech Republic</a:t>
            </a:r>
            <a:r>
              <a:rPr lang="en-US" sz="1200" b="0" i="0" kern="1200" dirty="0">
                <a:solidFill>
                  <a:schemeClr val="tx1"/>
                </a:solidFill>
                <a:effectLst/>
                <a:latin typeface="+mn-lt"/>
                <a:ea typeface="+mn-ea"/>
                <a:cs typeface="+mn-cs"/>
              </a:rPr>
              <a:t>. It was designed by the </a:t>
            </a:r>
            <a:r>
              <a:rPr lang="en-US" sz="1200" b="0" i="0" u="none" strike="noStrike" kern="1200" dirty="0">
                <a:solidFill>
                  <a:schemeClr val="tx1"/>
                </a:solidFill>
                <a:effectLst/>
                <a:latin typeface="+mn-lt"/>
                <a:ea typeface="+mn-ea"/>
                <a:cs typeface="+mn-cs"/>
                <a:hlinkClick r:id="rId8" tooltip="Croats"/>
              </a:rPr>
              <a:t>Croatian</a:t>
            </a:r>
            <a:r>
              <a:rPr lang="en-US" sz="1200" b="0" i="0" kern="1200" dirty="0">
                <a:solidFill>
                  <a:schemeClr val="tx1"/>
                </a:solidFill>
                <a:effectLst/>
                <a:latin typeface="+mn-lt"/>
                <a:ea typeface="+mn-ea"/>
                <a:cs typeface="+mn-cs"/>
              </a:rPr>
              <a:t>-Czech architect </a:t>
            </a:r>
            <a:r>
              <a:rPr lang="en-US" sz="1200" b="0" i="0" u="none" strike="noStrike" kern="1200" dirty="0">
                <a:solidFill>
                  <a:schemeClr val="tx1"/>
                </a:solidFill>
                <a:effectLst/>
                <a:latin typeface="+mn-lt"/>
                <a:ea typeface="+mn-ea"/>
                <a:cs typeface="+mn-cs"/>
                <a:hlinkClick r:id="rId9" tooltip="Vlado Milunić"/>
              </a:rPr>
              <a:t>Vlado Milunić</a:t>
            </a:r>
            <a:r>
              <a:rPr lang="en-US" sz="1200" b="0" i="0" kern="1200" dirty="0">
                <a:solidFill>
                  <a:schemeClr val="tx1"/>
                </a:solidFill>
                <a:effectLst/>
                <a:latin typeface="+mn-lt"/>
                <a:ea typeface="+mn-ea"/>
                <a:cs typeface="+mn-cs"/>
              </a:rPr>
              <a:t> in cooperation with </a:t>
            </a:r>
            <a:r>
              <a:rPr lang="en-US" sz="1200" b="0" i="0" u="none" strike="noStrike" kern="1200" dirty="0">
                <a:solidFill>
                  <a:schemeClr val="tx1"/>
                </a:solidFill>
                <a:effectLst/>
                <a:latin typeface="+mn-lt"/>
                <a:ea typeface="+mn-ea"/>
                <a:cs typeface="+mn-cs"/>
                <a:hlinkClick r:id="rId10" tooltip="Canadians"/>
              </a:rPr>
              <a:t>Canadian</a:t>
            </a:r>
            <a:r>
              <a:rPr lang="en-US" sz="1200" b="0" i="0" kern="1200" dirty="0">
                <a:solidFill>
                  <a:schemeClr val="tx1"/>
                </a:solidFill>
                <a:effectLst/>
                <a:latin typeface="+mn-lt"/>
                <a:ea typeface="+mn-ea"/>
                <a:cs typeface="+mn-cs"/>
              </a:rPr>
              <a:t>-American architect </a:t>
            </a:r>
            <a:r>
              <a:rPr lang="en-US" sz="1200" b="0" i="0" u="none" strike="noStrike" kern="1200" dirty="0">
                <a:solidFill>
                  <a:schemeClr val="tx1"/>
                </a:solidFill>
                <a:effectLst/>
                <a:latin typeface="+mn-lt"/>
                <a:ea typeface="+mn-ea"/>
                <a:cs typeface="+mn-cs"/>
                <a:hlinkClick r:id="rId11" tooltip="Frank Gehry"/>
              </a:rPr>
              <a:t>Frank Gehry</a:t>
            </a:r>
            <a:r>
              <a:rPr lang="en-US" sz="1200" b="0" i="0" kern="1200" dirty="0">
                <a:solidFill>
                  <a:schemeClr val="tx1"/>
                </a:solidFill>
                <a:effectLst/>
                <a:latin typeface="+mn-lt"/>
                <a:ea typeface="+mn-ea"/>
                <a:cs typeface="+mn-cs"/>
              </a:rPr>
              <a:t> on a vacant riverfront plot. The building was designed in 1992 and completed in 1996.</a:t>
            </a:r>
            <a:r>
              <a:rPr lang="en-US" sz="1200" b="0" i="0" u="none" strike="noStrike" kern="1200" baseline="30000" dirty="0">
                <a:solidFill>
                  <a:schemeClr val="tx1"/>
                </a:solidFill>
                <a:effectLst/>
                <a:latin typeface="+mn-lt"/>
                <a:ea typeface="+mn-ea"/>
                <a:cs typeface="+mn-cs"/>
                <a:hlinkClick r:id="rId12"/>
              </a:rPr>
              <a:t>[1]</a:t>
            </a:r>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Il </a:t>
            </a:r>
            <a:r>
              <a:rPr lang="en-US" sz="1200" b="0" i="0" kern="1200" dirty="0" err="1">
                <a:solidFill>
                  <a:schemeClr val="tx1"/>
                </a:solidFill>
                <a:effectLst/>
                <a:latin typeface="+mn-lt"/>
                <a:ea typeface="+mn-ea"/>
                <a:cs typeface="+mn-cs"/>
              </a:rPr>
              <a:t>progetto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è</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elaborato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dagli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architetti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Vlado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Milunić</a:t>
            </a:r>
            <a:r>
              <a:rPr lang="en-US" sz="1200" b="0" i="0" kern="1200" dirty="0">
                <a:solidFill>
                  <a:schemeClr val="tx1"/>
                </a:solidFill>
                <a:effectLst/>
                <a:latin typeface="+mn-lt"/>
                <a:ea typeface="+mn-ea"/>
                <a:cs typeface="+mn-cs"/>
              </a:rPr>
              <a:t> e Frank O. </a:t>
            </a:r>
            <a:r>
              <a:rPr lang="en-US" sz="1200" b="0" i="0" kern="1200" dirty="0" err="1">
                <a:solidFill>
                  <a:schemeClr val="tx1"/>
                </a:solidFill>
                <a:effectLst/>
                <a:latin typeface="+mn-lt"/>
                <a:ea typeface="+mn-ea"/>
                <a:cs typeface="+mn-cs"/>
              </a:rPr>
              <a:t>Gehry</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concezione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dell’edificio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è</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ispirata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allo</a:t>
            </a:r>
            <a:r>
              <a:rPr lang="en-US" sz="1200" b="0" i="0" kern="1200" dirty="0">
                <a:solidFill>
                  <a:schemeClr val="tx1"/>
                </a:solidFill>
                <a:effectLst/>
                <a:latin typeface="+mn-lt"/>
                <a:ea typeface="+mn-ea"/>
                <a:cs typeface="+mn-cs"/>
              </a:rPr>
              <a:t> stile di </a:t>
            </a:r>
            <a:r>
              <a:rPr lang="en-US" sz="1200" b="0" i="0" kern="1200" dirty="0" err="1">
                <a:solidFill>
                  <a:schemeClr val="tx1"/>
                </a:solidFill>
                <a:effectLst/>
                <a:latin typeface="+mn-lt"/>
                <a:ea typeface="+mn-ea"/>
                <a:cs typeface="+mn-cs"/>
              </a:rPr>
              <a:t>danza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famosa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coppia</a:t>
            </a:r>
            <a:r>
              <a:rPr lang="en-US" sz="1200" b="0" i="0" kern="1200" dirty="0">
                <a:solidFill>
                  <a:schemeClr val="tx1"/>
                </a:solidFill>
                <a:effectLst/>
                <a:latin typeface="+mn-lt"/>
                <a:ea typeface="+mn-ea"/>
                <a:cs typeface="+mn-cs"/>
              </a:rPr>
              <a:t> Fred Astaire (</a:t>
            </a:r>
            <a:r>
              <a:rPr lang="en-US" sz="1200" b="0" i="0" kern="1200" dirty="0" err="1">
                <a:solidFill>
                  <a:schemeClr val="tx1"/>
                </a:solidFill>
                <a:effectLst/>
                <a:latin typeface="+mn-lt"/>
                <a:ea typeface="+mn-ea"/>
                <a:cs typeface="+mn-cs"/>
              </a:rPr>
              <a:t>rappresentato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torre</a:t>
            </a:r>
            <a:r>
              <a:rPr lang="en-US" sz="1200" b="0" i="0" kern="1200" dirty="0">
                <a:solidFill>
                  <a:schemeClr val="tx1"/>
                </a:solidFill>
                <a:effectLst/>
                <a:latin typeface="+mn-lt"/>
                <a:ea typeface="+mn-ea"/>
                <a:cs typeface="+mn-cs"/>
              </a:rPr>
              <a:t> di </a:t>
            </a:r>
            <a:r>
              <a:rPr lang="en-US" sz="1200" b="0" i="0" kern="1200" dirty="0" err="1">
                <a:solidFill>
                  <a:schemeClr val="tx1"/>
                </a:solidFill>
                <a:effectLst/>
                <a:latin typeface="+mn-lt"/>
                <a:ea typeface="+mn-ea"/>
                <a:cs typeface="+mn-cs"/>
              </a:rPr>
              <a:t>pietra</a:t>
            </a:r>
            <a:r>
              <a:rPr lang="en-US" sz="1200" b="0" i="0" kern="1200" dirty="0">
                <a:solidFill>
                  <a:schemeClr val="tx1"/>
                </a:solidFill>
                <a:effectLst/>
                <a:latin typeface="+mn-lt"/>
                <a:ea typeface="+mn-ea"/>
                <a:cs typeface="+mn-cs"/>
              </a:rPr>
              <a:t>) e Ginger Rogers (</a:t>
            </a:r>
            <a:r>
              <a:rPr lang="en-US" sz="1200" b="0" i="0" kern="1200" dirty="0" err="1">
                <a:solidFill>
                  <a:schemeClr val="tx1"/>
                </a:solidFill>
                <a:effectLst/>
                <a:latin typeface="+mn-lt"/>
                <a:ea typeface="+mn-ea"/>
                <a:cs typeface="+mn-cs"/>
              </a:rPr>
              <a:t>rappresentata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torre</a:t>
            </a:r>
            <a:r>
              <a:rPr lang="en-US" sz="1200" b="0" i="0" kern="1200" dirty="0">
                <a:solidFill>
                  <a:schemeClr val="tx1"/>
                </a:solidFill>
                <a:effectLst/>
                <a:latin typeface="+mn-lt"/>
                <a:ea typeface="+mn-ea"/>
                <a:cs typeface="+mn-cs"/>
              </a:rPr>
              <a:t> di </a:t>
            </a:r>
            <a:r>
              <a:rPr lang="en-US" sz="1200" b="0" i="0" kern="1200" dirty="0" err="1">
                <a:solidFill>
                  <a:schemeClr val="tx1"/>
                </a:solidFill>
                <a:effectLst/>
                <a:latin typeface="+mn-lt"/>
                <a:ea typeface="+mn-ea"/>
                <a:cs typeface="+mn-cs"/>
              </a:rPr>
              <a:t>vetro</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Fu </a:t>
            </a:r>
            <a:r>
              <a:rPr lang="en-US" sz="1200" b="0" i="0" kern="1200" dirty="0" err="1">
                <a:solidFill>
                  <a:schemeClr val="tx1"/>
                </a:solidFill>
                <a:effectLst/>
                <a:latin typeface="+mn-lt"/>
                <a:ea typeface="+mn-ea"/>
                <a:cs typeface="+mn-cs"/>
              </a:rPr>
              <a:t>costruita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nel</a:t>
            </a:r>
            <a:r>
              <a:rPr lang="en-US" sz="1200" b="0" i="0" kern="1200" dirty="0">
                <a:solidFill>
                  <a:schemeClr val="tx1"/>
                </a:solidFill>
                <a:effectLst/>
                <a:latin typeface="+mn-lt"/>
                <a:ea typeface="+mn-ea"/>
                <a:cs typeface="+mn-cs"/>
              </a:rPr>
              <a:t> 1996 e </a:t>
            </a:r>
            <a:r>
              <a:rPr lang="en-US" sz="1200" b="0" i="0" kern="1200" dirty="0" err="1">
                <a:solidFill>
                  <a:schemeClr val="tx1"/>
                </a:solidFill>
                <a:effectLst/>
                <a:latin typeface="+mn-lt"/>
                <a:ea typeface="+mn-ea"/>
                <a:cs typeface="+mn-cs"/>
              </a:rPr>
              <a:t>rappresenta</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punta</a:t>
            </a:r>
            <a:r>
              <a:rPr lang="en-US" sz="1200" b="0" i="0" kern="1200" dirty="0">
                <a:solidFill>
                  <a:schemeClr val="tx1"/>
                </a:solidFill>
                <a:effectLst/>
                <a:latin typeface="+mn-lt"/>
                <a:ea typeface="+mn-ea"/>
                <a:cs typeface="+mn-cs"/>
              </a:rPr>
              <a:t> di diamante </a:t>
            </a:r>
            <a:r>
              <a:rPr lang="en-US" sz="1200" b="0" i="0" kern="1200" dirty="0" err="1">
                <a:solidFill>
                  <a:schemeClr val="tx1"/>
                </a:solidFill>
                <a:effectLst/>
                <a:latin typeface="+mn-lt"/>
                <a:ea typeface="+mn-ea"/>
                <a:cs typeface="+mn-cs"/>
              </a:rPr>
              <a:t>dell’architettura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praghese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IL secondo </a:t>
            </a:r>
            <a:r>
              <a:rPr lang="en-US" sz="1200" b="0" i="0" kern="1200" dirty="0" err="1">
                <a:solidFill>
                  <a:schemeClr val="tx1"/>
                </a:solidFill>
                <a:effectLst/>
                <a:latin typeface="+mn-lt"/>
                <a:ea typeface="+mn-ea"/>
                <a:cs typeface="+mn-cs"/>
              </a:rPr>
              <a:t>edificio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è</a:t>
            </a:r>
            <a:r>
              <a:rPr lang="en-US" sz="1200" b="0" i="0" kern="1200" dirty="0">
                <a:solidFill>
                  <a:schemeClr val="tx1"/>
                </a:solidFill>
                <a:effectLst/>
                <a:latin typeface="+mn-lt"/>
                <a:ea typeface="+mn-ea"/>
                <a:cs typeface="+mn-cs"/>
              </a:rPr>
              <a:t> lo </a:t>
            </a:r>
            <a:r>
              <a:rPr lang="en-US" sz="1200" b="0" i="0" kern="1200" dirty="0" err="1">
                <a:solidFill>
                  <a:schemeClr val="tx1"/>
                </a:solidFill>
                <a:effectLst/>
                <a:latin typeface="+mn-lt"/>
                <a:ea typeface="+mn-ea"/>
                <a:cs typeface="+mn-cs"/>
              </a:rPr>
              <a:t>stabilimento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della</a:t>
            </a:r>
            <a:r>
              <a:rPr lang="en-US" sz="1200" b="0" i="0" kern="1200" baseline="0" dirty="0">
                <a:solidFill>
                  <a:schemeClr val="tx1"/>
                </a:solidFill>
                <a:effectLst/>
                <a:latin typeface="+mn-lt"/>
                <a:ea typeface="+mn-ea"/>
                <a:cs typeface="+mn-cs"/>
              </a:rPr>
              <a:t> LUBE</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a:t>
            </a:fld>
            <a:endParaRPr lang="en-US"/>
          </a:p>
        </p:txBody>
      </p:sp>
    </p:spTree>
    <p:extLst>
      <p:ext uri="{BB962C8B-B14F-4D97-AF65-F5344CB8AC3E}">
        <p14:creationId xmlns:p14="http://schemas.microsoft.com/office/powerpoint/2010/main" val="205463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of the definitions above underplays the historical reality that enterprise architecture emerged from methods for documenting and planning </a:t>
            </a:r>
            <a:r>
              <a:rPr lang="en-US" sz="1200" b="0" i="0" u="none" strike="noStrike" kern="1200" dirty="0">
                <a:solidFill>
                  <a:schemeClr val="tx1"/>
                </a:solidFill>
                <a:effectLst/>
                <a:latin typeface="+mn-lt"/>
                <a:ea typeface="+mn-ea"/>
                <a:cs typeface="+mn-cs"/>
                <a:hlinkClick r:id="rId3" tooltip="Information system"/>
              </a:rPr>
              <a:t>information systems</a:t>
            </a:r>
            <a:r>
              <a:rPr lang="en-US" sz="1200" b="0" i="0" kern="1200" dirty="0">
                <a:solidFill>
                  <a:schemeClr val="tx1"/>
                </a:solidFill>
                <a:effectLst/>
                <a:latin typeface="+mn-lt"/>
                <a:ea typeface="+mn-ea"/>
                <a:cs typeface="+mn-cs"/>
              </a:rPr>
              <a:t> architectures, and the current reality that most enterprise architecture practitioners report to a CIO or other IT department manager. In a business organization structure today, the enterprise architecture team performs an ongoing business function that helps business and IT managers to figure out the best strategies to support and enable business development and business change – in relation to the business information systems that the business depends on.</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4</a:t>
            </a:fld>
            <a:endParaRPr lang="en-US"/>
          </a:p>
        </p:txBody>
      </p:sp>
    </p:spTree>
    <p:extLst>
      <p:ext uri="{BB962C8B-B14F-4D97-AF65-F5344CB8AC3E}">
        <p14:creationId xmlns:p14="http://schemas.microsoft.com/office/powerpoint/2010/main" val="172851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Outdated Strategies and Organization Structures?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Archaic Business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Antique Applications and Data?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Obsolete Technologies?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Does Strategy Drive What we do?</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Do IT Investments Align with Strategic Business Direction?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charset="0"/>
              </a:rPr>
              <a:t>Do we have clear visibility of the Scope of our Projects?</a:t>
            </a:r>
          </a:p>
          <a:p>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6</a:t>
            </a:fld>
            <a:endParaRPr lang="en-US"/>
          </a:p>
        </p:txBody>
      </p:sp>
    </p:spTree>
    <p:extLst>
      <p:ext uri="{BB962C8B-B14F-4D97-AF65-F5344CB8AC3E}">
        <p14:creationId xmlns:p14="http://schemas.microsoft.com/office/powerpoint/2010/main" val="74388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hlinkClick r:id="rId3"/>
              </a:rPr>
              <a:t>https://www.youtube.com/watch?v=qDI2oF1bASk</a:t>
            </a:r>
            <a:endParaRPr lang="it-IT" dirty="0"/>
          </a:p>
        </p:txBody>
      </p:sp>
      <p:sp>
        <p:nvSpPr>
          <p:cNvPr id="4" name="Slide Number Placeholder 3"/>
          <p:cNvSpPr>
            <a:spLocks noGrp="1"/>
          </p:cNvSpPr>
          <p:nvPr>
            <p:ph type="sldNum" sz="quarter" idx="5"/>
          </p:nvPr>
        </p:nvSpPr>
        <p:spPr/>
        <p:txBody>
          <a:bodyPr/>
          <a:lstStyle/>
          <a:p>
            <a:fld id="{FE659869-79BE-6541-B688-BFDA4304053A}" type="slidenum">
              <a:rPr lang="en-US" smtClean="0"/>
              <a:t>7</a:t>
            </a:fld>
            <a:endParaRPr lang="en-US"/>
          </a:p>
        </p:txBody>
      </p:sp>
    </p:spTree>
    <p:extLst>
      <p:ext uri="{BB962C8B-B14F-4D97-AF65-F5344CB8AC3E}">
        <p14:creationId xmlns:p14="http://schemas.microsoft.com/office/powerpoint/2010/main" val="47246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12</a:t>
            </a:fld>
            <a:endParaRPr lang="en-US"/>
          </a:p>
        </p:txBody>
      </p:sp>
    </p:spTree>
    <p:extLst>
      <p:ext uri="{BB962C8B-B14F-4D97-AF65-F5344CB8AC3E}">
        <p14:creationId xmlns:p14="http://schemas.microsoft.com/office/powerpoint/2010/main" val="214731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A40EE-401B-CA44-90B5-573B07AB31FE}" type="slidenum">
              <a:rPr lang="en-US" altLang="en-US"/>
              <a:pPr/>
              <a:t>16</a:t>
            </a:fld>
            <a:endParaRPr lang="en-US"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dirty="0"/>
              <a:t>There is not a single descriptive representation for a complex object ... there is a SET of descriptive representations. </a:t>
            </a:r>
          </a:p>
          <a:p>
            <a:endParaRPr lang="en-US" dirty="0"/>
          </a:p>
          <a:p>
            <a:r>
              <a:rPr lang="en-US" dirty="0"/>
              <a:t>Descriptive representations (of anything) typically include: </a:t>
            </a:r>
          </a:p>
          <a:p>
            <a:r>
              <a:rPr lang="en-US" dirty="0"/>
              <a:t> Perspectives </a:t>
            </a:r>
          </a:p>
          <a:p>
            <a:r>
              <a:rPr lang="en-US" dirty="0"/>
              <a:t> Abstractions</a:t>
            </a:r>
            <a:endParaRPr lang="en-US" altLang="en-US" dirty="0"/>
          </a:p>
        </p:txBody>
      </p:sp>
    </p:spTree>
    <p:extLst>
      <p:ext uri="{BB962C8B-B14F-4D97-AF65-F5344CB8AC3E}">
        <p14:creationId xmlns:p14="http://schemas.microsoft.com/office/powerpoint/2010/main" val="212616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Sommario</a:t>
            </a:r>
            <a:r>
              <a:rPr lang="en-US" dirty="0"/>
              <a:t> </a:t>
            </a:r>
            <a:r>
              <a:rPr lang="en-US" dirty="0" err="1"/>
              <a:t>essenziale</a:t>
            </a:r>
            <a:r>
              <a:rPr lang="en-US" baseline="0" dirty="0"/>
              <a:t> per chi </a:t>
            </a:r>
            <a:r>
              <a:rPr lang="en-US" baseline="0" dirty="0" err="1"/>
              <a:t>voglia</a:t>
            </a:r>
            <a:r>
              <a:rPr lang="en-US" baseline="0" dirty="0"/>
              <a:t> </a:t>
            </a:r>
            <a:r>
              <a:rPr lang="en-US" baseline="0" dirty="0" err="1"/>
              <a:t>pianificare</a:t>
            </a:r>
            <a:r>
              <a:rPr lang="en-US" baseline="0" dirty="0"/>
              <a:t> un </a:t>
            </a:r>
            <a:r>
              <a:rPr lang="en-US" baseline="0" dirty="0" err="1"/>
              <a:t>investimento</a:t>
            </a:r>
            <a:r>
              <a:rPr lang="en-US" baseline="0" dirty="0"/>
              <a:t> in un </a:t>
            </a:r>
            <a:r>
              <a:rPr lang="en-US" baseline="0" dirty="0" err="1"/>
              <a:t>sistema</a:t>
            </a:r>
            <a:r>
              <a:rPr lang="en-US" baseline="0" dirty="0"/>
              <a:t> </a:t>
            </a:r>
            <a:r>
              <a:rPr lang="en-US" baseline="0" dirty="0" err="1"/>
              <a:t>informativo</a:t>
            </a:r>
            <a:r>
              <a:rPr lang="en-US" baseline="0" dirty="0"/>
              <a:t> </a:t>
            </a:r>
            <a:r>
              <a:rPr lang="en-US" baseline="0" dirty="0" err="1"/>
              <a:t>aziendale</a:t>
            </a:r>
            <a:r>
              <a:rPr lang="en-US" baseline="0" dirty="0"/>
              <a:t> </a:t>
            </a:r>
            <a:r>
              <a:rPr lang="en-US" baseline="0" dirty="0" err="1"/>
              <a:t>delineando</a:t>
            </a:r>
            <a:r>
              <a:rPr lang="en-US" baseline="0" dirty="0"/>
              <a:t> lo </a:t>
            </a:r>
            <a:r>
              <a:rPr lang="en-US" baseline="0" dirty="0" err="1"/>
              <a:t>scopo</a:t>
            </a:r>
            <a:r>
              <a:rPr lang="en-US" baseline="0" dirty="0"/>
              <a:t> e </a:t>
            </a:r>
            <a:r>
              <a:rPr lang="en-US" baseline="0" dirty="0" err="1"/>
              <a:t>stimandono</a:t>
            </a:r>
            <a:r>
              <a:rPr lang="en-US" baseline="0" dirty="0"/>
              <a:t> I </a:t>
            </a:r>
            <a:r>
              <a:rPr lang="en-US" baseline="0" dirty="0" err="1"/>
              <a:t>costi</a:t>
            </a:r>
            <a:r>
              <a:rPr lang="en-US" baseline="0" dirty="0"/>
              <a:t> e le performance</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20</a:t>
            </a:fld>
            <a:endParaRPr lang="en-US"/>
          </a:p>
        </p:txBody>
      </p:sp>
    </p:spTree>
    <p:extLst>
      <p:ext uri="{BB962C8B-B14F-4D97-AF65-F5344CB8AC3E}">
        <p14:creationId xmlns:p14="http://schemas.microsoft.com/office/powerpoint/2010/main" val="146772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Obiettivi</a:t>
            </a:r>
            <a:r>
              <a:rPr lang="en-US" dirty="0"/>
              <a:t> </a:t>
            </a:r>
            <a:r>
              <a:rPr lang="en-US" dirty="0" err="1"/>
              <a:t>strategie</a:t>
            </a:r>
            <a:r>
              <a:rPr lang="en-US" dirty="0"/>
              <a:t> e </a:t>
            </a:r>
            <a:r>
              <a:rPr lang="en-US" dirty="0" err="1"/>
              <a:t>processi</a:t>
            </a:r>
            <a:r>
              <a:rPr lang="en-US" dirty="0"/>
              <a:t> </a:t>
            </a:r>
            <a:r>
              <a:rPr lang="en-US" dirty="0" err="1"/>
              <a:t>che</a:t>
            </a:r>
            <a:r>
              <a:rPr lang="en-US" dirty="0"/>
              <a:t> </a:t>
            </a:r>
            <a:r>
              <a:rPr lang="en-US" dirty="0" err="1"/>
              <a:t>sono</a:t>
            </a:r>
            <a:r>
              <a:rPr lang="en-US" dirty="0"/>
              <a:t> </a:t>
            </a:r>
            <a:r>
              <a:rPr lang="en-US" dirty="0" err="1"/>
              <a:t>usati</a:t>
            </a:r>
            <a:r>
              <a:rPr lang="en-US" dirty="0"/>
              <a:t> per </a:t>
            </a:r>
            <a:r>
              <a:rPr lang="en-US" dirty="0" err="1"/>
              <a:t>supportare</a:t>
            </a:r>
            <a:r>
              <a:rPr lang="en-US" dirty="0"/>
              <a:t> la mission</a:t>
            </a:r>
            <a:r>
              <a:rPr lang="en-US" baseline="0" dirty="0"/>
              <a:t> del </a:t>
            </a:r>
            <a:r>
              <a:rPr lang="en-US" baseline="0" dirty="0" err="1"/>
              <a:t>progetto</a:t>
            </a:r>
            <a:r>
              <a:rPr lang="en-US" baseline="0" dirty="0"/>
              <a:t> in </a:t>
            </a:r>
            <a:r>
              <a:rPr lang="en-US" baseline="0" dirty="0" err="1"/>
              <a:t>atto</a:t>
            </a:r>
            <a:endParaRPr lang="en-US" dirty="0"/>
          </a:p>
        </p:txBody>
      </p:sp>
      <p:sp>
        <p:nvSpPr>
          <p:cNvPr id="4" name="Slide Number Placeholder 3"/>
          <p:cNvSpPr>
            <a:spLocks noGrp="1"/>
          </p:cNvSpPr>
          <p:nvPr>
            <p:ph type="sldNum" sz="quarter" idx="10"/>
          </p:nvPr>
        </p:nvSpPr>
        <p:spPr/>
        <p:txBody>
          <a:bodyPr/>
          <a:lstStyle/>
          <a:p>
            <a:fld id="{FE659869-79BE-6541-B688-BFDA4304053A}" type="slidenum">
              <a:rPr lang="en-US" smtClean="0"/>
              <a:t>21</a:t>
            </a:fld>
            <a:endParaRPr lang="en-US"/>
          </a:p>
        </p:txBody>
      </p:sp>
    </p:spTree>
    <p:extLst>
      <p:ext uri="{BB962C8B-B14F-4D97-AF65-F5344CB8AC3E}">
        <p14:creationId xmlns:p14="http://schemas.microsoft.com/office/powerpoint/2010/main" val="1460989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44658" y="1122363"/>
            <a:ext cx="7223342" cy="2387600"/>
          </a:xfrm>
        </p:spPr>
        <p:txBody>
          <a:bodyPr anchor="b"/>
          <a:lstStyle>
            <a:lvl1pPr algn="ctr">
              <a:defRPr sz="6000"/>
            </a:lvl1pPr>
          </a:lstStyle>
          <a:p>
            <a:r>
              <a:rPr lang="it-IT"/>
              <a:t>Click to edit Master title style</a:t>
            </a:r>
            <a:endParaRPr lang="en-US"/>
          </a:p>
        </p:txBody>
      </p:sp>
      <p:sp>
        <p:nvSpPr>
          <p:cNvPr id="3" name="Subtitle 2"/>
          <p:cNvSpPr>
            <a:spLocks noGrp="1"/>
          </p:cNvSpPr>
          <p:nvPr>
            <p:ph type="subTitle" idx="1"/>
          </p:nvPr>
        </p:nvSpPr>
        <p:spPr>
          <a:xfrm>
            <a:off x="3444658" y="3602038"/>
            <a:ext cx="72233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edit</a:t>
            </a:r>
            <a:r>
              <a:rPr lang="it-IT" dirty="0"/>
              <a:t> Master </a:t>
            </a:r>
            <a:r>
              <a:rPr lang="it-IT" dirty="0" err="1"/>
              <a:t>subtitle</a:t>
            </a:r>
            <a:r>
              <a:rPr lang="it-IT" dirty="0"/>
              <a:t> style</a:t>
            </a:r>
            <a:endParaRPr lang="en-US" dirty="0"/>
          </a:p>
        </p:txBody>
      </p:sp>
      <p:sp>
        <p:nvSpPr>
          <p:cNvPr id="4" name="Date Placeholder 3"/>
          <p:cNvSpPr>
            <a:spLocks noGrp="1"/>
          </p:cNvSpPr>
          <p:nvPr>
            <p:ph type="dt" sz="half" idx="10"/>
          </p:nvPr>
        </p:nvSpPr>
        <p:spPr/>
        <p:txBody>
          <a:bodyPr/>
          <a:lstStyle/>
          <a:p>
            <a:fld id="{ED460CFB-7C48-434E-8927-8060777B773A}" type="datetime1">
              <a:rPr lang="it-IT" smtClean="0"/>
              <a:t>19/11/20</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dirty="0"/>
          </a:p>
        </p:txBody>
      </p:sp>
      <p:sp>
        <p:nvSpPr>
          <p:cNvPr id="7" name="Rectangle 6"/>
          <p:cNvSpPr/>
          <p:nvPr userDrawn="1"/>
        </p:nvSpPr>
        <p:spPr>
          <a:xfrm>
            <a:off x="0" y="-45437"/>
            <a:ext cx="12192000" cy="5547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82550" y="1924366"/>
            <a:ext cx="2063413" cy="2547425"/>
          </a:xfrm>
          <a:prstGeom prst="rect">
            <a:avLst/>
          </a:prstGeom>
        </p:spPr>
      </p:pic>
    </p:spTree>
    <p:extLst>
      <p:ext uri="{BB962C8B-B14F-4D97-AF65-F5344CB8AC3E}">
        <p14:creationId xmlns:p14="http://schemas.microsoft.com/office/powerpoint/2010/main" val="42673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3540B4B-E5C7-1A48-B2BF-079BA17A272C}" type="datetime1">
              <a:rPr lang="it-IT" smtClean="0"/>
              <a:t>19/11/20</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spTree>
    <p:extLst>
      <p:ext uri="{BB962C8B-B14F-4D97-AF65-F5344CB8AC3E}">
        <p14:creationId xmlns:p14="http://schemas.microsoft.com/office/powerpoint/2010/main" val="84167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F680CBB0-9A2E-E446-A8DC-E581A98CCAFF}" type="datetime1">
              <a:rPr lang="it-IT" smtClean="0"/>
              <a:t>19/11/20</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spTree>
    <p:extLst>
      <p:ext uri="{BB962C8B-B14F-4D97-AF65-F5344CB8AC3E}">
        <p14:creationId xmlns:p14="http://schemas.microsoft.com/office/powerpoint/2010/main" val="48428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09132" cy="1325563"/>
          </a:xfrm>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p:txBody>
          <a:bodyPr/>
          <a:lstStyle/>
          <a:p>
            <a:fld id="{42E7FC13-8DCD-F74A-9484-47FB6106530E}" type="datetime1">
              <a:rPr lang="it-IT" smtClean="0"/>
              <a:t>19/11/20</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pic>
        <p:nvPicPr>
          <p:cNvPr id="7" name="Picture 6"/>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31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3E52A6CD-8889-EE49-93D1-52FAF3DB6D8C}" type="datetime1">
              <a:rPr lang="it-IT" smtClean="0"/>
              <a:t>19/11/20</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spTree>
    <p:extLst>
      <p:ext uri="{BB962C8B-B14F-4D97-AF65-F5344CB8AC3E}">
        <p14:creationId xmlns:p14="http://schemas.microsoft.com/office/powerpoint/2010/main" val="29822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E2510A66-3EE7-7A43-AFC5-064D9C1379AA}" type="datetime1">
              <a:rPr lang="it-IT" smtClean="0"/>
              <a:t>19/11/20</a:t>
            </a:fld>
            <a:endParaRPr lang="en-US"/>
          </a:p>
        </p:txBody>
      </p:sp>
      <p:sp>
        <p:nvSpPr>
          <p:cNvPr id="6" name="Footer Placeholder 5"/>
          <p:cNvSpPr>
            <a:spLocks noGrp="1"/>
          </p:cNvSpPr>
          <p:nvPr>
            <p:ph type="ftr" sz="quarter" idx="11"/>
          </p:nvPr>
        </p:nvSpPr>
        <p:spPr/>
        <p:txBody>
          <a:bodyPr/>
          <a:lstStyle/>
          <a:p>
            <a:r>
              <a:rPr lang="en-US"/>
              <a:t>Enterprise and Business Process Modelling</a:t>
            </a:r>
          </a:p>
        </p:txBody>
      </p:sp>
      <p:sp>
        <p:nvSpPr>
          <p:cNvPr id="7" name="Slide Number Placeholder 6"/>
          <p:cNvSpPr>
            <a:spLocks noGrp="1"/>
          </p:cNvSpPr>
          <p:nvPr>
            <p:ph type="sldNum" sz="quarter" idx="12"/>
          </p:nvPr>
        </p:nvSpPr>
        <p:spPr/>
        <p:txBody>
          <a:bodyPr/>
          <a:lstStyle/>
          <a:p>
            <a:fld id="{4927B94F-E767-414E-9D88-9ED62DF7F377}" type="slidenum">
              <a:rPr lang="en-US" smtClean="0"/>
              <a:t>‹N›</a:t>
            </a:fld>
            <a:endParaRPr lang="en-US"/>
          </a:p>
        </p:txBody>
      </p:sp>
      <p:pic>
        <p:nvPicPr>
          <p:cNvPr id="8" name="Picture 7"/>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2242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00C340B2-49D1-8546-9C94-114D4BC88AD5}" type="datetime1">
              <a:rPr lang="it-IT" smtClean="0"/>
              <a:t>19/11/20</a:t>
            </a:fld>
            <a:endParaRPr lang="en-US"/>
          </a:p>
        </p:txBody>
      </p:sp>
      <p:sp>
        <p:nvSpPr>
          <p:cNvPr id="8" name="Footer Placeholder 7"/>
          <p:cNvSpPr>
            <a:spLocks noGrp="1"/>
          </p:cNvSpPr>
          <p:nvPr>
            <p:ph type="ftr" sz="quarter" idx="11"/>
          </p:nvPr>
        </p:nvSpPr>
        <p:spPr/>
        <p:txBody>
          <a:bodyPr/>
          <a:lstStyle/>
          <a:p>
            <a:r>
              <a:rPr lang="en-US"/>
              <a:t>Enterprise and Business Process Modelling</a:t>
            </a:r>
          </a:p>
        </p:txBody>
      </p:sp>
      <p:sp>
        <p:nvSpPr>
          <p:cNvPr id="9" name="Slide Number Placeholder 8"/>
          <p:cNvSpPr>
            <a:spLocks noGrp="1"/>
          </p:cNvSpPr>
          <p:nvPr>
            <p:ph type="sldNum" sz="quarter" idx="12"/>
          </p:nvPr>
        </p:nvSpPr>
        <p:spPr/>
        <p:txBody>
          <a:bodyPr/>
          <a:lstStyle/>
          <a:p>
            <a:fld id="{4927B94F-E767-414E-9D88-9ED62DF7F377}" type="slidenum">
              <a:rPr lang="en-US" smtClean="0"/>
              <a:t>‹N›</a:t>
            </a:fld>
            <a:endParaRPr lang="en-US"/>
          </a:p>
        </p:txBody>
      </p:sp>
      <p:pic>
        <p:nvPicPr>
          <p:cNvPr id="10" name="Picture 9"/>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05829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0CCC37AA-B797-C747-900D-9904F753F545}" type="datetime1">
              <a:rPr lang="it-IT" smtClean="0"/>
              <a:t>19/11/20</a:t>
            </a:fld>
            <a:endParaRPr lang="en-US"/>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‹N›</a:t>
            </a:fld>
            <a:endParaRPr lang="en-US"/>
          </a:p>
        </p:txBody>
      </p:sp>
      <p:pic>
        <p:nvPicPr>
          <p:cNvPr id="6" name="Picture 5"/>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29238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3F3DF-46FF-334E-AF74-9D27C187CCF9}" type="datetime1">
              <a:rPr lang="it-IT" smtClean="0"/>
              <a:t>19/11/20</a:t>
            </a:fld>
            <a:endParaRPr lang="en-US"/>
          </a:p>
        </p:txBody>
      </p:sp>
      <p:sp>
        <p:nvSpPr>
          <p:cNvPr id="3" name="Footer Placeholder 2"/>
          <p:cNvSpPr>
            <a:spLocks noGrp="1"/>
          </p:cNvSpPr>
          <p:nvPr>
            <p:ph type="ftr" sz="quarter" idx="11"/>
          </p:nvPr>
        </p:nvSpPr>
        <p:spPr/>
        <p:txBody>
          <a:bodyPr/>
          <a:lstStyle/>
          <a:p>
            <a:r>
              <a:rPr lang="en-US"/>
              <a:t>Enterprise and Business Process Modelling</a:t>
            </a:r>
          </a:p>
        </p:txBody>
      </p:sp>
      <p:sp>
        <p:nvSpPr>
          <p:cNvPr id="4" name="Slide Number Placeholder 3"/>
          <p:cNvSpPr>
            <a:spLocks noGrp="1"/>
          </p:cNvSpPr>
          <p:nvPr>
            <p:ph type="sldNum" sz="quarter" idx="12"/>
          </p:nvPr>
        </p:nvSpPr>
        <p:spPr/>
        <p:txBody>
          <a:bodyPr/>
          <a:lstStyle/>
          <a:p>
            <a:fld id="{4927B94F-E767-414E-9D88-9ED62DF7F377}" type="slidenum">
              <a:rPr lang="en-US" smtClean="0"/>
              <a:t>‹N›</a:t>
            </a:fld>
            <a:endParaRPr lang="en-US"/>
          </a:p>
        </p:txBody>
      </p:sp>
      <p:pic>
        <p:nvPicPr>
          <p:cNvPr id="5" name="Picture 4"/>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4264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fld id="{F7FDBC60-035B-CD4D-AA74-4F7BF5CF8F71}" type="datetime1">
              <a:rPr lang="it-IT" smtClean="0"/>
              <a:t>19/11/20</a:t>
            </a:fld>
            <a:endParaRPr lang="en-US"/>
          </a:p>
        </p:txBody>
      </p:sp>
      <p:sp>
        <p:nvSpPr>
          <p:cNvPr id="6" name="Footer Placeholder 5"/>
          <p:cNvSpPr>
            <a:spLocks noGrp="1"/>
          </p:cNvSpPr>
          <p:nvPr>
            <p:ph type="ftr" sz="quarter" idx="11"/>
          </p:nvPr>
        </p:nvSpPr>
        <p:spPr/>
        <p:txBody>
          <a:bodyPr/>
          <a:lstStyle/>
          <a:p>
            <a:r>
              <a:rPr lang="en-US"/>
              <a:t>Enterprise and Business Process Modelling</a:t>
            </a:r>
          </a:p>
        </p:txBody>
      </p:sp>
      <p:sp>
        <p:nvSpPr>
          <p:cNvPr id="7" name="Slide Number Placeholder 6"/>
          <p:cNvSpPr>
            <a:spLocks noGrp="1"/>
          </p:cNvSpPr>
          <p:nvPr>
            <p:ph type="sldNum" sz="quarter" idx="12"/>
          </p:nvPr>
        </p:nvSpPr>
        <p:spPr/>
        <p:txBody>
          <a:bodyPr/>
          <a:lstStyle/>
          <a:p>
            <a:fld id="{4927B94F-E767-414E-9D88-9ED62DF7F377}" type="slidenum">
              <a:rPr lang="en-US" smtClean="0"/>
              <a:t>‹N›</a:t>
            </a:fld>
            <a:endParaRPr lang="en-US"/>
          </a:p>
        </p:txBody>
      </p:sp>
      <p:pic>
        <p:nvPicPr>
          <p:cNvPr id="8" name="Picture 7"/>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41939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fld id="{5B8A648F-2FBD-1343-9B21-121D100D836E}" type="datetime1">
              <a:rPr lang="it-IT" smtClean="0"/>
              <a:t>19/11/20</a:t>
            </a:fld>
            <a:endParaRPr lang="en-US"/>
          </a:p>
        </p:txBody>
      </p:sp>
      <p:sp>
        <p:nvSpPr>
          <p:cNvPr id="6" name="Footer Placeholder 5"/>
          <p:cNvSpPr>
            <a:spLocks noGrp="1"/>
          </p:cNvSpPr>
          <p:nvPr>
            <p:ph type="ftr" sz="quarter" idx="11"/>
          </p:nvPr>
        </p:nvSpPr>
        <p:spPr/>
        <p:txBody>
          <a:bodyPr/>
          <a:lstStyle/>
          <a:p>
            <a:r>
              <a:rPr lang="en-US"/>
              <a:t>Enterprise and Business Process Modelling</a:t>
            </a:r>
          </a:p>
        </p:txBody>
      </p:sp>
      <p:sp>
        <p:nvSpPr>
          <p:cNvPr id="7" name="Slide Number Placeholder 6"/>
          <p:cNvSpPr>
            <a:spLocks noGrp="1"/>
          </p:cNvSpPr>
          <p:nvPr>
            <p:ph type="sldNum" sz="quarter" idx="12"/>
          </p:nvPr>
        </p:nvSpPr>
        <p:spPr/>
        <p:txBody>
          <a:bodyPr/>
          <a:lstStyle/>
          <a:p>
            <a:fld id="{4927B94F-E767-414E-9D88-9ED62DF7F377}" type="slidenum">
              <a:rPr lang="en-US" smtClean="0"/>
              <a:t>‹N›</a:t>
            </a:fld>
            <a:endParaRPr lang="en-US"/>
          </a:p>
        </p:txBody>
      </p:sp>
      <p:pic>
        <p:nvPicPr>
          <p:cNvPr id="8" name="Picture 7"/>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45423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356B-29F1-2041-9E14-0AC304FBE5D6}" type="datetime1">
              <a:rPr lang="it-IT" smtClean="0"/>
              <a:t>19/11/20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Enterprise and Business Process Modelling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7B94F-E767-414E-9D88-9ED62DF7F377}" type="slidenum">
              <a:rPr lang="en-US" smtClean="0"/>
              <a:t>‹N›</a:t>
            </a:fld>
            <a:endParaRPr lang="en-US"/>
          </a:p>
        </p:txBody>
      </p:sp>
      <p:sp>
        <p:nvSpPr>
          <p:cNvPr id="7" name="Rectangle 6"/>
          <p:cNvSpPr/>
          <p:nvPr userDrawn="1"/>
        </p:nvSpPr>
        <p:spPr>
          <a:xfrm>
            <a:off x="0" y="-45437"/>
            <a:ext cx="12192000" cy="5547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1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0000"/>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DI2oF1bASk&amp;t=3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4658" y="1122363"/>
            <a:ext cx="7896004" cy="2387600"/>
          </a:xfrm>
        </p:spPr>
        <p:txBody>
          <a:bodyPr>
            <a:normAutofit fontScale="90000"/>
          </a:bodyPr>
          <a:lstStyle/>
          <a:p>
            <a:r>
              <a:rPr lang="en-US" dirty="0"/>
              <a:t>Introduction to Enterprise Architecture and Enterprise Modelling</a:t>
            </a:r>
          </a:p>
        </p:txBody>
      </p:sp>
      <p:sp>
        <p:nvSpPr>
          <p:cNvPr id="3" name="Subtitle 2"/>
          <p:cNvSpPr>
            <a:spLocks noGrp="1"/>
          </p:cNvSpPr>
          <p:nvPr>
            <p:ph type="subTitle" idx="1"/>
          </p:nvPr>
        </p:nvSpPr>
        <p:spPr/>
        <p:txBody>
          <a:bodyPr/>
          <a:lstStyle/>
          <a:p>
            <a:endParaRPr lang="en-US" dirty="0"/>
          </a:p>
          <a:p>
            <a:endParaRPr lang="en-US" dirty="0"/>
          </a:p>
          <a:p>
            <a:r>
              <a:rPr lang="en-US" dirty="0"/>
              <a:t>Barbara Re</a:t>
            </a:r>
          </a:p>
        </p:txBody>
      </p:sp>
    </p:spTree>
    <p:extLst>
      <p:ext uri="{BB962C8B-B14F-4D97-AF65-F5344CB8AC3E}">
        <p14:creationId xmlns:p14="http://schemas.microsoft.com/office/powerpoint/2010/main" val="173415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Framework</a:t>
            </a:r>
          </a:p>
        </p:txBody>
      </p:sp>
      <p:sp>
        <p:nvSpPr>
          <p:cNvPr id="3" name="Content Placeholder 2"/>
          <p:cNvSpPr>
            <a:spLocks noGrp="1"/>
          </p:cNvSpPr>
          <p:nvPr>
            <p:ph idx="1"/>
          </p:nvPr>
        </p:nvSpPr>
        <p:spPr/>
        <p:txBody>
          <a:bodyPr/>
          <a:lstStyle/>
          <a:p>
            <a:r>
              <a:rPr lang="en-US" dirty="0"/>
              <a:t>An Architecture Framework establishes a common practice for </a:t>
            </a:r>
            <a:r>
              <a:rPr lang="en-US" b="1" dirty="0"/>
              <a:t>creating, interpreting, analyzing </a:t>
            </a:r>
            <a:r>
              <a:rPr lang="en-US" dirty="0"/>
              <a:t>and</a:t>
            </a:r>
            <a:r>
              <a:rPr lang="en-US" b="1" dirty="0"/>
              <a:t> using architecture descriptions </a:t>
            </a:r>
          </a:p>
          <a:p>
            <a:pPr marL="0" indent="0">
              <a:buNone/>
            </a:pPr>
            <a:endParaRPr lang="en-US" b="1" dirty="0"/>
          </a:p>
          <a:p>
            <a:r>
              <a:rPr lang="en-US" dirty="0"/>
              <a:t>It is a </a:t>
            </a:r>
            <a:r>
              <a:rPr lang="en-US" b="1" dirty="0"/>
              <a:t>logical structure</a:t>
            </a:r>
            <a:r>
              <a:rPr lang="en-US" dirty="0"/>
              <a:t> for </a:t>
            </a:r>
            <a:r>
              <a:rPr lang="en-US" u="sng" dirty="0"/>
              <a:t>classifying</a:t>
            </a:r>
            <a:r>
              <a:rPr lang="en-US" dirty="0"/>
              <a:t> and </a:t>
            </a:r>
            <a:r>
              <a:rPr lang="en-US" u="sng" dirty="0"/>
              <a:t>organizing</a:t>
            </a:r>
            <a:r>
              <a:rPr lang="en-US" dirty="0"/>
              <a:t> the descriptive representations of a system</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10</a:t>
            </a:fld>
            <a:endParaRPr lang="en-US"/>
          </a:p>
        </p:txBody>
      </p:sp>
    </p:spTree>
    <p:extLst>
      <p:ext uri="{BB962C8B-B14F-4D97-AF65-F5344CB8AC3E}">
        <p14:creationId xmlns:p14="http://schemas.microsoft.com/office/powerpoint/2010/main" val="42200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41" y="727332"/>
            <a:ext cx="9909132" cy="1325563"/>
          </a:xfrm>
        </p:spPr>
        <p:txBody>
          <a:bodyPr>
            <a:normAutofit/>
          </a:bodyPr>
          <a:lstStyle/>
          <a:p>
            <a:r>
              <a:rPr lang="en-US" dirty="0"/>
              <a:t>The Jungle of Enterprise Architecture Framework</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11</a:t>
            </a:fld>
            <a:endParaRPr lang="en-US"/>
          </a:p>
        </p:txBody>
      </p:sp>
      <p:pic>
        <p:nvPicPr>
          <p:cNvPr id="1028" name="Picture 4" descr="urvive_ju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93" y="2597425"/>
            <a:ext cx="3452414" cy="2278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E75QQH6XL._SX31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807" y="1550051"/>
            <a:ext cx="30575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0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wide list of frameworks</a:t>
            </a:r>
          </a:p>
        </p:txBody>
      </p:sp>
      <p:sp>
        <p:nvSpPr>
          <p:cNvPr id="3" name="Content Placeholder 2"/>
          <p:cNvSpPr>
            <a:spLocks noGrp="1"/>
          </p:cNvSpPr>
          <p:nvPr>
            <p:ph idx="1"/>
          </p:nvPr>
        </p:nvSpPr>
        <p:spPr>
          <a:xfrm>
            <a:off x="371061" y="1825625"/>
            <a:ext cx="6546573" cy="4351338"/>
          </a:xfrm>
        </p:spPr>
        <p:txBody>
          <a:bodyPr>
            <a:normAutofit fontScale="40000" lnSpcReduction="20000"/>
          </a:bodyPr>
          <a:lstStyle/>
          <a:p>
            <a:r>
              <a:rPr lang="en-US" b="1" dirty="0"/>
              <a:t>Consortia-developed frameworks</a:t>
            </a:r>
          </a:p>
          <a:p>
            <a:pPr lvl="1"/>
            <a:r>
              <a:rPr lang="en-US" dirty="0" err="1"/>
              <a:t>Generalised</a:t>
            </a:r>
            <a:r>
              <a:rPr lang="en-US" dirty="0"/>
              <a:t> Enterprise Reference Architecture and Methodology </a:t>
            </a:r>
          </a:p>
          <a:p>
            <a:pPr lvl="1"/>
            <a:r>
              <a:rPr lang="en-US" dirty="0"/>
              <a:t>IDEAS Group – a four-nation effort to develop a common ontology for architecture interoperability</a:t>
            </a:r>
          </a:p>
          <a:p>
            <a:pPr lvl="1"/>
            <a:r>
              <a:rPr lang="en-US" dirty="0"/>
              <a:t>ISO 19439 Framework for enterprise modelling</a:t>
            </a:r>
          </a:p>
          <a:p>
            <a:pPr lvl="1"/>
            <a:r>
              <a:rPr lang="en-US" dirty="0"/>
              <a:t>TOGAF – The Open Group Architecture Framework – a widely used framework including an architectural Development Method and standards for describing various types of architecture</a:t>
            </a:r>
          </a:p>
          <a:p>
            <a:r>
              <a:rPr lang="en-US" b="1" dirty="0"/>
              <a:t>Defense industry frameworks</a:t>
            </a:r>
          </a:p>
          <a:p>
            <a:pPr lvl="1"/>
            <a:r>
              <a:rPr lang="en-US" dirty="0"/>
              <a:t>AGATE – the France DGA Architecture Framework</a:t>
            </a:r>
          </a:p>
          <a:p>
            <a:pPr lvl="1"/>
            <a:r>
              <a:rPr lang="en-US" dirty="0" err="1"/>
              <a:t>DoDAF</a:t>
            </a:r>
            <a:r>
              <a:rPr lang="en-US" dirty="0"/>
              <a:t> – the US Department of Defense Architecture Framework</a:t>
            </a:r>
          </a:p>
          <a:p>
            <a:pPr lvl="1"/>
            <a:r>
              <a:rPr lang="en-US" dirty="0"/>
              <a:t>MODAF – the UK Ministry of </a:t>
            </a:r>
            <a:r>
              <a:rPr lang="en-US" dirty="0" err="1"/>
              <a:t>Defence</a:t>
            </a:r>
            <a:r>
              <a:rPr lang="en-US" dirty="0"/>
              <a:t> Architecture Framework</a:t>
            </a:r>
          </a:p>
          <a:p>
            <a:pPr lvl="1"/>
            <a:r>
              <a:rPr lang="en-US" dirty="0"/>
              <a:t>NAF – the NATO Architecture Framework</a:t>
            </a:r>
            <a:endParaRPr lang="en-US" b="1" dirty="0"/>
          </a:p>
          <a:p>
            <a:r>
              <a:rPr lang="en-US" b="1" dirty="0"/>
              <a:t>Government frameworks</a:t>
            </a:r>
            <a:endParaRPr lang="en-US" dirty="0"/>
          </a:p>
          <a:p>
            <a:pPr lvl="1"/>
            <a:r>
              <a:rPr lang="en-US" dirty="0"/>
              <a:t>European Space Agency Architectural Framework (ESAAF) - a framework for European space-based Systems of Systems</a:t>
            </a:r>
          </a:p>
          <a:p>
            <a:pPr lvl="1"/>
            <a:r>
              <a:rPr lang="en-US" dirty="0"/>
              <a:t>Government Enterprise Architecture (GEA) – a common framework legislated for use by departments of the Queensland Government</a:t>
            </a:r>
          </a:p>
          <a:p>
            <a:pPr lvl="1"/>
            <a:r>
              <a:rPr lang="en-US" dirty="0"/>
              <a:t>Treasury Enterprise Architecture Framework (TEAF) – a framework for treasury, published by the US Department of the Treasury in July 2000</a:t>
            </a:r>
            <a:endParaRPr lang="en-US" b="1" dirty="0"/>
          </a:p>
          <a:p>
            <a:r>
              <a:rPr lang="en-US" b="1" dirty="0"/>
              <a:t>Open-source framework</a:t>
            </a:r>
          </a:p>
          <a:p>
            <a:pPr lvl="1"/>
            <a:r>
              <a:rPr lang="en-US" dirty="0"/>
              <a:t>MEGAF is an infrastructure for realizing architecture frameworks that conform to the definition of architecture framework provided in ISO/IEC/IEEE 42010</a:t>
            </a:r>
          </a:p>
          <a:p>
            <a:pPr lvl="1"/>
            <a:r>
              <a:rPr lang="en-US" dirty="0" err="1"/>
              <a:t>Praxeme</a:t>
            </a:r>
            <a:r>
              <a:rPr lang="en-US" dirty="0"/>
              <a:t>, an open enterprise methodology, contains an enterprise architecture framework called the Enterprise System Topology</a:t>
            </a:r>
          </a:p>
          <a:p>
            <a:pPr lvl="1"/>
            <a:r>
              <a:rPr lang="en-US" dirty="0"/>
              <a:t>TRAK – a general systems-oriented framework based on MODAF 1.2 and released under GPL/GFDL</a:t>
            </a:r>
          </a:p>
          <a:p>
            <a:pPr lvl="1"/>
            <a:r>
              <a:rPr lang="en-US" dirty="0"/>
              <a:t>SABSA is an open framework and methodology for Enterprise Security Architecture and Service Management, that is risk based and focuses on integrating security into business and IT management</a:t>
            </a:r>
          </a:p>
          <a:p>
            <a:pPr lvl="1"/>
            <a:endParaRPr lang="en-US" dirty="0"/>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12</a:t>
            </a:fld>
            <a:endParaRPr lang="en-US"/>
          </a:p>
        </p:txBody>
      </p:sp>
      <p:pic>
        <p:nvPicPr>
          <p:cNvPr id="6" name="Picture 2" descr="isultati immagini per how to survive in the jungle of enterprise architecture f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558" y="1964978"/>
            <a:ext cx="5076825"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7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Architecture Frameworks</a:t>
            </a:r>
          </a:p>
        </p:txBody>
      </p:sp>
      <p:sp>
        <p:nvSpPr>
          <p:cNvPr id="3" name="Content Placeholder 2"/>
          <p:cNvSpPr>
            <a:spLocks noGrp="1"/>
          </p:cNvSpPr>
          <p:nvPr>
            <p:ph idx="1"/>
          </p:nvPr>
        </p:nvSpPr>
        <p:spPr/>
        <p:txBody>
          <a:bodyPr/>
          <a:lstStyle/>
          <a:p>
            <a:r>
              <a:rPr lang="en-US" dirty="0"/>
              <a:t>We can distinguish two main types of structures for Enterprise Architecture Frameworks</a:t>
            </a:r>
          </a:p>
          <a:p>
            <a:endParaRPr lang="en-US" dirty="0"/>
          </a:p>
          <a:p>
            <a:pPr lvl="1"/>
            <a:r>
              <a:rPr lang="en-US" b="1" dirty="0"/>
              <a:t>Matrix of aspects and perspectives</a:t>
            </a:r>
          </a:p>
          <a:p>
            <a:pPr lvl="2"/>
            <a:r>
              <a:rPr lang="en-US" dirty="0"/>
              <a:t>e.g. -- </a:t>
            </a:r>
            <a:r>
              <a:rPr lang="en-US" dirty="0" err="1"/>
              <a:t>Zachmann</a:t>
            </a:r>
            <a:r>
              <a:rPr lang="en-US" dirty="0"/>
              <a:t> Enterprise Architecture Framework  </a:t>
            </a:r>
          </a:p>
          <a:p>
            <a:pPr lvl="2"/>
            <a:endParaRPr lang="en-US" dirty="0"/>
          </a:p>
          <a:p>
            <a:pPr lvl="1"/>
            <a:r>
              <a:rPr lang="en-US" dirty="0"/>
              <a:t> </a:t>
            </a:r>
            <a:r>
              <a:rPr lang="en-US" b="1" dirty="0"/>
              <a:t>Layer architecture </a:t>
            </a:r>
            <a:r>
              <a:rPr lang="en-US" dirty="0"/>
              <a:t>with business, applications and technology </a:t>
            </a:r>
          </a:p>
          <a:p>
            <a:pPr lvl="2"/>
            <a:r>
              <a:rPr lang="en-US" dirty="0"/>
              <a:t>e.g. -- </a:t>
            </a:r>
            <a:r>
              <a:rPr lang="en-US" dirty="0" err="1"/>
              <a:t>ArchiMate</a:t>
            </a:r>
            <a:r>
              <a:rPr lang="en-US" dirty="0"/>
              <a:t> – A modeling language for EA  </a:t>
            </a:r>
          </a:p>
          <a:p>
            <a:pPr marL="914400" lvl="2" indent="0">
              <a:buNone/>
            </a:pPr>
            <a:endParaRPr lang="en-US" dirty="0"/>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13</a:t>
            </a:fld>
            <a:endParaRPr lang="en-US"/>
          </a:p>
        </p:txBody>
      </p:sp>
    </p:spTree>
    <p:extLst>
      <p:ext uri="{BB962C8B-B14F-4D97-AF65-F5344CB8AC3E}">
        <p14:creationId xmlns:p14="http://schemas.microsoft.com/office/powerpoint/2010/main" val="63212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7757" y="1122363"/>
            <a:ext cx="8252905" cy="2387600"/>
          </a:xfrm>
        </p:spPr>
        <p:txBody>
          <a:bodyPr>
            <a:normAutofit/>
          </a:bodyPr>
          <a:lstStyle/>
          <a:p>
            <a:r>
              <a:rPr lang="en-US" altLang="en-US" dirty="0"/>
              <a:t>The </a:t>
            </a:r>
            <a:r>
              <a:rPr lang="en-US" altLang="en-US" dirty="0" err="1"/>
              <a:t>Zachman</a:t>
            </a:r>
            <a:r>
              <a:rPr lang="en-US" altLang="en-US" dirty="0"/>
              <a:t> Framework</a:t>
            </a:r>
            <a:endParaRPr lang="en-US" dirty="0"/>
          </a:p>
        </p:txBody>
      </p:sp>
      <p:sp>
        <p:nvSpPr>
          <p:cNvPr id="3" name="Subtitle 2"/>
          <p:cNvSpPr>
            <a:spLocks noGrp="1"/>
          </p:cNvSpPr>
          <p:nvPr>
            <p:ph type="subTitle" idx="1"/>
          </p:nvPr>
        </p:nvSpPr>
        <p:spPr/>
        <p:txBody>
          <a:bodyPr/>
          <a:lstStyle/>
          <a:p>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586" y="3813463"/>
            <a:ext cx="4101623" cy="2888673"/>
          </a:xfrm>
          <a:prstGeom prst="rect">
            <a:avLst/>
          </a:prstGeom>
        </p:spPr>
      </p:pic>
      <p:pic>
        <p:nvPicPr>
          <p:cNvPr id="1028" name="Picture 4" descr="ohn-compr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983" y="3813463"/>
            <a:ext cx="1630017" cy="21733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971722" y="6198244"/>
            <a:ext cx="1771639" cy="369332"/>
          </a:xfrm>
          <a:prstGeom prst="rect">
            <a:avLst/>
          </a:prstGeom>
        </p:spPr>
        <p:txBody>
          <a:bodyPr wrap="none">
            <a:spAutoFit/>
          </a:bodyPr>
          <a:lstStyle/>
          <a:p>
            <a:r>
              <a:rPr lang="en-US" dirty="0">
                <a:solidFill>
                  <a:srgbClr val="000000"/>
                </a:solidFill>
                <a:latin typeface="Lucida Grande" charset="0"/>
              </a:rPr>
              <a:t>John </a:t>
            </a:r>
            <a:r>
              <a:rPr lang="en-US" dirty="0" err="1">
                <a:solidFill>
                  <a:srgbClr val="000000"/>
                </a:solidFill>
                <a:latin typeface="Lucida Grande" charset="0"/>
              </a:rPr>
              <a:t>Zachman</a:t>
            </a:r>
            <a:endParaRPr lang="en-US" dirty="0"/>
          </a:p>
        </p:txBody>
      </p:sp>
    </p:spTree>
    <p:extLst>
      <p:ext uri="{BB962C8B-B14F-4D97-AF65-F5344CB8AC3E}">
        <p14:creationId xmlns:p14="http://schemas.microsoft.com/office/powerpoint/2010/main" val="174105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Zachman</a:t>
            </a:r>
            <a:r>
              <a:rPr lang="en-US" dirty="0"/>
              <a:t> Framework</a:t>
            </a:r>
          </a:p>
        </p:txBody>
      </p:sp>
      <p:sp>
        <p:nvSpPr>
          <p:cNvPr id="3" name="Content Placeholder 2"/>
          <p:cNvSpPr>
            <a:spLocks noGrp="1"/>
          </p:cNvSpPr>
          <p:nvPr>
            <p:ph idx="1"/>
          </p:nvPr>
        </p:nvSpPr>
        <p:spPr/>
        <p:txBody>
          <a:bodyPr/>
          <a:lstStyle/>
          <a:p>
            <a:r>
              <a:rPr lang="en-US" dirty="0"/>
              <a:t>Regarded the origin of enterprise architecture frameworks (originally called "Framework for Information Systems Architecture") </a:t>
            </a:r>
          </a:p>
          <a:p>
            <a:r>
              <a:rPr lang="en-US" dirty="0"/>
              <a:t>First version published in 1987 by John </a:t>
            </a:r>
            <a:r>
              <a:rPr lang="en-US" dirty="0" err="1"/>
              <a:t>Zachman</a:t>
            </a:r>
            <a:r>
              <a:rPr lang="en-US" dirty="0"/>
              <a:t> </a:t>
            </a:r>
          </a:p>
          <a:p>
            <a:r>
              <a:rPr lang="en-US" dirty="0"/>
              <a:t>It is still further developed by </a:t>
            </a:r>
            <a:r>
              <a:rPr lang="en-US" dirty="0" err="1"/>
              <a:t>Zachman</a:t>
            </a:r>
            <a:r>
              <a:rPr lang="en-US" dirty="0"/>
              <a:t> International (http://</a:t>
            </a:r>
            <a:r>
              <a:rPr lang="en-US" dirty="0" err="1"/>
              <a:t>www.zachman.com</a:t>
            </a:r>
            <a:r>
              <a:rPr lang="en-US" dirty="0"/>
              <a:t>) </a:t>
            </a:r>
          </a:p>
          <a:p>
            <a:r>
              <a:rPr lang="en-US" dirty="0"/>
              <a:t>Often referenced as a standard approach for expressing the basic elements of enterprise architecture</a:t>
            </a:r>
          </a:p>
        </p:txBody>
      </p:sp>
      <p:sp>
        <p:nvSpPr>
          <p:cNvPr id="4" name="Footer Placeholder 3"/>
          <p:cNvSpPr>
            <a:spLocks noGrp="1"/>
          </p:cNvSpPr>
          <p:nvPr>
            <p:ph type="ftr" sz="quarter" idx="11"/>
          </p:nvPr>
        </p:nvSpPr>
        <p:spPr/>
        <p:txBody>
          <a:bodyPr/>
          <a:lstStyle/>
          <a:p>
            <a:r>
              <a:rPr lang="en-US" dirty="0"/>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15</a:t>
            </a:fld>
            <a:endParaRPr lang="en-US"/>
          </a:p>
        </p:txBody>
      </p:sp>
      <p:sp>
        <p:nvSpPr>
          <p:cNvPr id="6" name="Rectangle 5"/>
          <p:cNvSpPr/>
          <p:nvPr/>
        </p:nvSpPr>
        <p:spPr>
          <a:xfrm>
            <a:off x="1094509" y="5807631"/>
            <a:ext cx="10002981" cy="369332"/>
          </a:xfrm>
          <a:prstGeom prst="rect">
            <a:avLst/>
          </a:prstGeom>
        </p:spPr>
        <p:txBody>
          <a:bodyPr wrap="square">
            <a:spAutoFit/>
          </a:bodyPr>
          <a:lstStyle/>
          <a:p>
            <a:r>
              <a:rPr lang="en-US" dirty="0" err="1"/>
              <a:t>Zachman</a:t>
            </a:r>
            <a:r>
              <a:rPr lang="en-US" dirty="0"/>
              <a:t>, J.A., 1987. A framework for information systems architecture. IBM Systems Journal, 26(3).</a:t>
            </a:r>
          </a:p>
        </p:txBody>
      </p:sp>
    </p:spTree>
    <p:extLst>
      <p:ext uri="{BB962C8B-B14F-4D97-AF65-F5344CB8AC3E}">
        <p14:creationId xmlns:p14="http://schemas.microsoft.com/office/powerpoint/2010/main" val="155166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dirty="0"/>
              <a:t>Enterprise and Business Process Modelling</a:t>
            </a:r>
          </a:p>
        </p:txBody>
      </p:sp>
      <p:sp>
        <p:nvSpPr>
          <p:cNvPr id="8" name="Slide Number Placeholder 3"/>
          <p:cNvSpPr>
            <a:spLocks noGrp="1"/>
          </p:cNvSpPr>
          <p:nvPr>
            <p:ph type="sldNum" sz="quarter" idx="12"/>
          </p:nvPr>
        </p:nvSpPr>
        <p:spPr/>
        <p:txBody>
          <a:bodyPr/>
          <a:lstStyle/>
          <a:p>
            <a:fld id="{F00B171C-99A2-BF41-813A-7551D4964E7F}" type="slidenum">
              <a:rPr lang="en-US" altLang="en-US"/>
              <a:pPr/>
              <a:t>16</a:t>
            </a:fld>
            <a:endParaRPr lang="en-US" altLang="en-US"/>
          </a:p>
        </p:txBody>
      </p:sp>
      <p:sp>
        <p:nvSpPr>
          <p:cNvPr id="160773" name="Rectangle 5"/>
          <p:cNvSpPr>
            <a:spLocks noChangeArrowheads="1"/>
          </p:cNvSpPr>
          <p:nvPr/>
        </p:nvSpPr>
        <p:spPr bwMode="auto">
          <a:xfrm>
            <a:off x="2209800" y="12192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l">
              <a:defRPr sz="2400">
                <a:solidFill>
                  <a:schemeClr val="tx1"/>
                </a:solidFill>
                <a:latin typeface="Arial" charset="0"/>
              </a:defRPr>
            </a:lvl1pPr>
            <a:lvl2pPr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eaLnBrk="0" hangingPunct="0"/>
            <a:endParaRPr lang="en-US" altLang="en-US">
              <a:solidFill>
                <a:schemeClr val="tx2"/>
              </a:solidFill>
              <a:latin typeface="Arial Black"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230" y="1415256"/>
            <a:ext cx="6973540" cy="4911294"/>
          </a:xfrm>
          <a:prstGeom prst="rect">
            <a:avLst/>
          </a:prstGeom>
        </p:spPr>
      </p:pic>
      <p:sp>
        <p:nvSpPr>
          <p:cNvPr id="2" name="Rectangle 1"/>
          <p:cNvSpPr/>
          <p:nvPr/>
        </p:nvSpPr>
        <p:spPr>
          <a:xfrm rot="16200000">
            <a:off x="130523" y="3272090"/>
            <a:ext cx="2662267" cy="646331"/>
          </a:xfrm>
          <a:prstGeom prst="rect">
            <a:avLst/>
          </a:prstGeom>
        </p:spPr>
        <p:txBody>
          <a:bodyPr wrap="none">
            <a:spAutoFit/>
          </a:bodyPr>
          <a:lstStyle/>
          <a:p>
            <a:r>
              <a:rPr lang="en-US" sz="3600" dirty="0"/>
              <a:t>Perspectives </a:t>
            </a:r>
            <a:endParaRPr lang="en-US" dirty="0"/>
          </a:p>
        </p:txBody>
      </p:sp>
      <p:sp>
        <p:nvSpPr>
          <p:cNvPr id="10" name="Rectangle 9"/>
          <p:cNvSpPr/>
          <p:nvPr/>
        </p:nvSpPr>
        <p:spPr>
          <a:xfrm>
            <a:off x="5095281" y="685797"/>
            <a:ext cx="2597186" cy="646331"/>
          </a:xfrm>
          <a:prstGeom prst="rect">
            <a:avLst/>
          </a:prstGeom>
        </p:spPr>
        <p:txBody>
          <a:bodyPr wrap="none">
            <a:spAutoFit/>
          </a:bodyPr>
          <a:lstStyle/>
          <a:p>
            <a:r>
              <a:rPr lang="en-US" sz="3600" dirty="0"/>
              <a:t>Abstractions</a:t>
            </a:r>
            <a:endParaRPr lang="en-US" dirty="0"/>
          </a:p>
        </p:txBody>
      </p:sp>
    </p:spTree>
    <p:extLst>
      <p:ext uri="{BB962C8B-B14F-4D97-AF65-F5344CB8AC3E}">
        <p14:creationId xmlns:p14="http://schemas.microsoft.com/office/powerpoint/2010/main" val="3884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Perspectives</a:t>
            </a:r>
          </a:p>
        </p:txBody>
      </p:sp>
      <p:sp>
        <p:nvSpPr>
          <p:cNvPr id="5" name="Content Placeholder 4"/>
          <p:cNvSpPr>
            <a:spLocks noGrp="1"/>
          </p:cNvSpPr>
          <p:nvPr>
            <p:ph idx="1"/>
          </p:nvPr>
        </p:nvSpPr>
        <p:spPr>
          <a:xfrm>
            <a:off x="412173" y="5171787"/>
            <a:ext cx="11367653" cy="2015836"/>
          </a:xfrm>
        </p:spPr>
        <p:txBody>
          <a:bodyPr>
            <a:normAutofit/>
          </a:bodyPr>
          <a:lstStyle/>
          <a:p>
            <a:r>
              <a:rPr lang="en-US" sz="2000" dirty="0"/>
              <a:t>Each row is different in nature, in content, in semantics from the others – representing different perspectives </a:t>
            </a:r>
          </a:p>
          <a:p>
            <a:r>
              <a:rPr lang="en-US" sz="2000" dirty="0"/>
              <a:t>Representations do not correspond to different levels of details – level of detail is an independent variable, varying within one representation</a:t>
            </a:r>
          </a:p>
        </p:txBody>
      </p:sp>
      <p:sp>
        <p:nvSpPr>
          <p:cNvPr id="2" name="Footer Placeholder 1"/>
          <p:cNvSpPr>
            <a:spLocks noGrp="1"/>
          </p:cNvSpPr>
          <p:nvPr>
            <p:ph type="ftr" sz="quarter" idx="11"/>
          </p:nvPr>
        </p:nvSpPr>
        <p:spPr/>
        <p:txBody>
          <a:bodyPr/>
          <a:lstStyle/>
          <a:p>
            <a:r>
              <a:rPr lang="en-US"/>
              <a:t>Enterprise and Business Process Modelling</a:t>
            </a:r>
          </a:p>
        </p:txBody>
      </p:sp>
      <p:sp>
        <p:nvSpPr>
          <p:cNvPr id="3" name="Slide Number Placeholder 2"/>
          <p:cNvSpPr>
            <a:spLocks noGrp="1"/>
          </p:cNvSpPr>
          <p:nvPr>
            <p:ph type="sldNum" sz="quarter" idx="12"/>
          </p:nvPr>
        </p:nvSpPr>
        <p:spPr/>
        <p:txBody>
          <a:bodyPr/>
          <a:lstStyle/>
          <a:p>
            <a:fld id="{4927B94F-E767-414E-9D88-9ED62DF7F377}"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09" y="1301870"/>
            <a:ext cx="8295077" cy="3685768"/>
          </a:xfrm>
          <a:prstGeom prst="rect">
            <a:avLst/>
          </a:prstGeom>
        </p:spPr>
      </p:pic>
    </p:spTree>
    <p:extLst>
      <p:ext uri="{BB962C8B-B14F-4D97-AF65-F5344CB8AC3E}">
        <p14:creationId xmlns:p14="http://schemas.microsoft.com/office/powerpoint/2010/main" val="109498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Abstractions</a:t>
            </a:r>
          </a:p>
        </p:txBody>
      </p:sp>
      <p:sp>
        <p:nvSpPr>
          <p:cNvPr id="3" name="Content Placeholder 2"/>
          <p:cNvSpPr>
            <a:spLocks noGrp="1"/>
          </p:cNvSpPr>
          <p:nvPr>
            <p:ph idx="1"/>
          </p:nvPr>
        </p:nvSpPr>
        <p:spPr/>
        <p:txBody>
          <a:bodyPr/>
          <a:lstStyle/>
          <a:p>
            <a:r>
              <a:rPr lang="en-US" dirty="0"/>
              <a:t>There exist different types of descriptions oriented to different aspects </a:t>
            </a:r>
          </a:p>
          <a:p>
            <a:r>
              <a:rPr lang="en-US" dirty="0" err="1"/>
              <a:t>Zachman</a:t>
            </a:r>
            <a:r>
              <a:rPr lang="en-US" dirty="0"/>
              <a:t> associates each aspect with a question word </a:t>
            </a:r>
          </a:p>
          <a:p>
            <a:pPr lvl="1"/>
            <a:r>
              <a:rPr lang="en-US" dirty="0"/>
              <a:t>WHAT inventory models </a:t>
            </a:r>
          </a:p>
          <a:p>
            <a:pPr lvl="1"/>
            <a:r>
              <a:rPr lang="en-US" dirty="0"/>
              <a:t>HOW functional/process models </a:t>
            </a:r>
          </a:p>
          <a:p>
            <a:pPr lvl="1"/>
            <a:r>
              <a:rPr lang="en-US" dirty="0"/>
              <a:t>WHERE location/distribution models </a:t>
            </a:r>
          </a:p>
          <a:p>
            <a:pPr lvl="1"/>
            <a:r>
              <a:rPr lang="en-US" dirty="0"/>
              <a:t>WHO </a:t>
            </a:r>
            <a:r>
              <a:rPr lang="en-US" dirty="0" err="1"/>
              <a:t>organisation</a:t>
            </a:r>
            <a:r>
              <a:rPr lang="en-US" dirty="0"/>
              <a:t> models </a:t>
            </a:r>
          </a:p>
          <a:p>
            <a:pPr lvl="1"/>
            <a:r>
              <a:rPr lang="en-US" dirty="0"/>
              <a:t>WHEN timing models </a:t>
            </a:r>
          </a:p>
          <a:p>
            <a:pPr lvl="1"/>
            <a:r>
              <a:rPr lang="en-US" dirty="0"/>
              <a:t>WHY motivation models</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18</a:t>
            </a:fld>
            <a:endParaRPr lang="en-US"/>
          </a:p>
        </p:txBody>
      </p:sp>
    </p:spTree>
    <p:extLst>
      <p:ext uri="{BB962C8B-B14F-4D97-AF65-F5344CB8AC3E}">
        <p14:creationId xmlns:p14="http://schemas.microsoft.com/office/powerpoint/2010/main" val="140013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Rules</a:t>
            </a:r>
          </a:p>
        </p:txBody>
      </p:sp>
      <p:sp>
        <p:nvSpPr>
          <p:cNvPr id="3" name="Content Placeholder 2"/>
          <p:cNvSpPr>
            <a:spLocks noGrp="1"/>
          </p:cNvSpPr>
          <p:nvPr>
            <p:ph idx="1"/>
          </p:nvPr>
        </p:nvSpPr>
        <p:spPr>
          <a:xfrm>
            <a:off x="838200" y="1520825"/>
            <a:ext cx="10515600" cy="4351338"/>
          </a:xfrm>
        </p:spPr>
        <p:txBody>
          <a:bodyPr>
            <a:noAutofit/>
          </a:bodyPr>
          <a:lstStyle/>
          <a:p>
            <a:pPr marL="0" indent="0">
              <a:buNone/>
            </a:pPr>
            <a:r>
              <a:rPr lang="en-US" altLang="en-US" sz="1200" b="1" dirty="0">
                <a:ea typeface="Times New Roman" charset="0"/>
                <a:cs typeface="Times New Roman" charset="0"/>
              </a:rPr>
              <a:t>Rule 1: The columns have no order</a:t>
            </a:r>
            <a:endParaRPr lang="en-US" altLang="en-US" sz="1200" dirty="0">
              <a:ea typeface="Times New Roman" charset="0"/>
              <a:cs typeface="Times New Roman" charset="0"/>
            </a:endParaRPr>
          </a:p>
          <a:p>
            <a:pPr marL="0" indent="0">
              <a:buNone/>
            </a:pPr>
            <a:r>
              <a:rPr lang="en-US" altLang="en-US" sz="1200" dirty="0">
                <a:ea typeface="Times New Roman" charset="0"/>
                <a:cs typeface="Times New Roman" charset="0"/>
              </a:rPr>
              <a:t>Order implies priorities and creates a bias toward one aspect at the expense of others. All columns are equally important because all are abstractions of the same enterprise.</a:t>
            </a:r>
          </a:p>
          <a:p>
            <a:pPr marL="0" indent="0">
              <a:buNone/>
            </a:pPr>
            <a:r>
              <a:rPr lang="en-US" altLang="en-US" sz="1200" b="1" dirty="0">
                <a:ea typeface="Times New Roman" charset="0"/>
                <a:cs typeface="Times New Roman" charset="0"/>
              </a:rPr>
              <a:t>Rule 2: Each column has a simple, basic model </a:t>
            </a:r>
            <a:endParaRPr lang="en-US" altLang="en-US" sz="1200" dirty="0">
              <a:ea typeface="Times New Roman" charset="0"/>
              <a:cs typeface="Times New Roman" charset="0"/>
            </a:endParaRPr>
          </a:p>
          <a:p>
            <a:pPr marL="0" indent="0">
              <a:buNone/>
            </a:pPr>
            <a:r>
              <a:rPr lang="en-US" altLang="en-US" sz="1200" dirty="0">
                <a:ea typeface="Times New Roman" charset="0"/>
                <a:cs typeface="Times New Roman" charset="0"/>
              </a:rPr>
              <a:t>Each column represents an abstraction from the real world for convenience of description. These models include: Data (what), Function (how),  Network (where), People (who), Time (when), and Motivation (why)</a:t>
            </a:r>
          </a:p>
          <a:p>
            <a:pPr marL="0" indent="0">
              <a:buNone/>
            </a:pPr>
            <a:r>
              <a:rPr lang="en-US" altLang="en-US" sz="1200" b="1" dirty="0">
                <a:ea typeface="Times New Roman" charset="0"/>
                <a:cs typeface="Times New Roman" charset="0"/>
              </a:rPr>
              <a:t>Rule 3: The basic model of each column must be unique</a:t>
            </a:r>
          </a:p>
          <a:p>
            <a:pPr marL="0" indent="0">
              <a:buNone/>
            </a:pPr>
            <a:r>
              <a:rPr lang="en-US" altLang="en-US" sz="1200" dirty="0">
                <a:ea typeface="Times New Roman" charset="0"/>
                <a:cs typeface="Times New Roman" charset="0"/>
              </a:rPr>
              <a:t>The individual models may be related to one another because they are all abstractions of the same real-world enterprise, but each model represents a separate and unique concept.</a:t>
            </a:r>
          </a:p>
          <a:p>
            <a:pPr marL="0" indent="0">
              <a:buNone/>
            </a:pPr>
            <a:r>
              <a:rPr lang="en-US" altLang="en-US" sz="1200" b="1" dirty="0">
                <a:ea typeface="Times New Roman" charset="0"/>
                <a:cs typeface="Times New Roman" charset="0"/>
              </a:rPr>
              <a:t>Rule 4: Each row represents a distinct perspective</a:t>
            </a:r>
            <a:endParaRPr lang="en-US" altLang="en-US" sz="1200" dirty="0">
              <a:ea typeface="Times New Roman" charset="0"/>
              <a:cs typeface="Times New Roman" charset="0"/>
            </a:endParaRPr>
          </a:p>
          <a:p>
            <a:pPr marL="0" indent="0">
              <a:buNone/>
            </a:pPr>
            <a:r>
              <a:rPr lang="en-US" altLang="en-US" sz="1200" dirty="0">
                <a:ea typeface="Times New Roman" charset="0"/>
                <a:cs typeface="Times New Roman" charset="0"/>
              </a:rPr>
              <a:t>This rule is most easily demonstrated by the Business Model, System Model, and Technology Model rows, which represent the owner’s, architect’s, and builder’s perspectives. Each perspective is different because it deals with a different set of constraints. For example, the owner deals with usability constraints, both aesthetic and functional, and the architect deals with design constraints, the laws of physics or nature, and the builder deals with construction constraints, the state of the art in methods and technologies.</a:t>
            </a:r>
          </a:p>
          <a:p>
            <a:pPr marL="0" indent="0">
              <a:buNone/>
            </a:pPr>
            <a:r>
              <a:rPr lang="en-US" altLang="en-US" sz="1200" b="1" dirty="0">
                <a:ea typeface="Times New Roman" charset="0"/>
                <a:cs typeface="Times New Roman" charset="0"/>
              </a:rPr>
              <a:t>Rule 5: Each cell is unique </a:t>
            </a:r>
            <a:endParaRPr lang="en-US" altLang="en-US" sz="1200" dirty="0">
              <a:ea typeface="Times New Roman" charset="0"/>
              <a:cs typeface="Times New Roman" charset="0"/>
            </a:endParaRPr>
          </a:p>
          <a:p>
            <a:pPr marL="0" indent="0">
              <a:buNone/>
            </a:pPr>
            <a:r>
              <a:rPr lang="en-US" altLang="en-US" sz="1200" dirty="0">
                <a:ea typeface="Times New Roman" charset="0"/>
                <a:cs typeface="Times New Roman" charset="0"/>
              </a:rPr>
              <a:t>Since each column has a unique basic model that makes each column unique and each row has a different perspective, each cell in the framework is unique. </a:t>
            </a:r>
          </a:p>
          <a:p>
            <a:pPr marL="0" indent="0">
              <a:buNone/>
            </a:pPr>
            <a:r>
              <a:rPr lang="en-US" altLang="en-US" sz="1200" b="1" dirty="0">
                <a:ea typeface="Times New Roman" charset="0"/>
                <a:cs typeface="Times New Roman" charset="0"/>
              </a:rPr>
              <a:t>Rule 6: Combining the cells in one row forms a complete model. </a:t>
            </a:r>
            <a:endParaRPr lang="en-US" altLang="en-US" sz="1200" dirty="0">
              <a:ea typeface="Times New Roman" charset="0"/>
              <a:cs typeface="Times New Roman" charset="0"/>
            </a:endParaRPr>
          </a:p>
          <a:p>
            <a:pPr marL="0" indent="0">
              <a:buNone/>
            </a:pPr>
            <a:r>
              <a:rPr lang="en-US" altLang="en-US" sz="1200" dirty="0">
                <a:ea typeface="Times New Roman" charset="0"/>
                <a:cs typeface="Times New Roman" charset="0"/>
              </a:rPr>
              <a:t>The sum of all cells in a given row is the most complete depiction of reality from the perspective of that row. As new cells in a given row are defined each new cell description must be consistent with the perspective of that row. Each cell in a given row can be defined and is independent of any other cells in the row, yet each cell is but one abstraction of the same perspective of reality. Therefore, each cell is related to every other cell in the same row</a:t>
            </a:r>
            <a:r>
              <a:rPr lang="en-US" altLang="en-US" sz="1200" dirty="0"/>
              <a:t> </a:t>
            </a:r>
          </a:p>
          <a:p>
            <a:endParaRPr lang="en-US" sz="1200" dirty="0"/>
          </a:p>
        </p:txBody>
      </p:sp>
      <p:sp>
        <p:nvSpPr>
          <p:cNvPr id="5" name="Footer Placeholder 4"/>
          <p:cNvSpPr>
            <a:spLocks noGrp="1"/>
          </p:cNvSpPr>
          <p:nvPr>
            <p:ph type="ftr" sz="quarter" idx="11"/>
          </p:nvPr>
        </p:nvSpPr>
        <p:spPr/>
        <p:txBody>
          <a:bodyPr/>
          <a:lstStyle/>
          <a:p>
            <a:r>
              <a:rPr lang="en-US" dirty="0"/>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19</a:t>
            </a:fld>
            <a:endParaRPr lang="en-US"/>
          </a:p>
        </p:txBody>
      </p:sp>
    </p:spTree>
    <p:extLst>
      <p:ext uri="{BB962C8B-B14F-4D97-AF65-F5344CB8AC3E}">
        <p14:creationId xmlns:p14="http://schemas.microsoft.com/office/powerpoint/2010/main" val="185733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speaking about buildings?</a:t>
            </a:r>
          </a:p>
        </p:txBody>
      </p:sp>
      <p:sp>
        <p:nvSpPr>
          <p:cNvPr id="3" name="Content Placeholder 2"/>
          <p:cNvSpPr>
            <a:spLocks noGrp="1"/>
          </p:cNvSpPr>
          <p:nvPr>
            <p:ph idx="1"/>
          </p:nvPr>
        </p:nvSpPr>
        <p:spPr>
          <a:xfrm>
            <a:off x="698349" y="1825625"/>
            <a:ext cx="11156576" cy="4351338"/>
          </a:xfrm>
        </p:spPr>
        <p:txBody>
          <a:bodyPr/>
          <a:lstStyle/>
          <a:p>
            <a:pPr marL="0" indent="0">
              <a:buNone/>
            </a:pPr>
            <a:r>
              <a:rPr lang="en-US" dirty="0"/>
              <a:t>In the literature and community of practices, there are various </a:t>
            </a:r>
            <a:r>
              <a:rPr lang="en-US" b="1" dirty="0"/>
              <a:t>perspectives</a:t>
            </a:r>
            <a:r>
              <a:rPr lang="en-US" dirty="0"/>
              <a:t> in regards to the meaning of the term </a:t>
            </a:r>
            <a:r>
              <a:rPr lang="en-US" dirty="0">
                <a:solidFill>
                  <a:srgbClr val="FF0000"/>
                </a:solidFill>
              </a:rPr>
              <a:t>enterprise architecture</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2</a:t>
            </a:fld>
            <a:endParaRPr lang="en-US"/>
          </a:p>
        </p:txBody>
      </p:sp>
      <p:pic>
        <p:nvPicPr>
          <p:cNvPr id="6146" name="Picture 2" descr="https://italiapragaoneway.eu/wp-content/uploads/2016/08/architettura-moderna-a-praga-9-costruzioni-da-non-perd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835" y="3153092"/>
            <a:ext cx="4393324" cy="2927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sultati immagini per lube tre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32" y="3132681"/>
            <a:ext cx="3929950" cy="294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40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1</a:t>
            </a:r>
          </a:p>
        </p:txBody>
      </p:sp>
      <p:sp>
        <p:nvSpPr>
          <p:cNvPr id="3" name="Content Placeholder 2"/>
          <p:cNvSpPr>
            <a:spLocks noGrp="1"/>
          </p:cNvSpPr>
          <p:nvPr>
            <p:ph idx="1"/>
          </p:nvPr>
        </p:nvSpPr>
        <p:spPr>
          <a:xfrm>
            <a:off x="6705600" y="1825625"/>
            <a:ext cx="4648200" cy="4351338"/>
          </a:xfrm>
        </p:spPr>
        <p:txBody>
          <a:bodyPr/>
          <a:lstStyle/>
          <a:p>
            <a:r>
              <a:rPr lang="en-US" dirty="0"/>
              <a:t>Perspective: scope</a:t>
            </a:r>
          </a:p>
          <a:p>
            <a:r>
              <a:rPr lang="en-US" dirty="0"/>
              <a:t>Role: planner</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20</a:t>
            </a:fld>
            <a:endParaRPr lang="en-US"/>
          </a:p>
        </p:txBody>
      </p:sp>
      <p:sp>
        <p:nvSpPr>
          <p:cNvPr id="745" name="Footer Placeholder 5"/>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Enterprise and Business Process Modelling</a:t>
            </a:r>
          </a:p>
        </p:txBody>
      </p:sp>
      <p:sp>
        <p:nvSpPr>
          <p:cNvPr id="746"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324188-665D-F649-9E23-EF28B3597B5E}" type="slidenum">
              <a:rPr lang="en-US" altLang="en-US" smtClean="0"/>
              <a:pPr/>
              <a:t>20</a:t>
            </a:fld>
            <a:endParaRPr lang="en-US" altLang="en-US"/>
          </a:p>
        </p:txBody>
      </p:sp>
      <p:sp>
        <p:nvSpPr>
          <p:cNvPr id="747" name="Rectangle 3420"/>
          <p:cNvSpPr txBox="1">
            <a:spLocks noChangeArrowheads="1"/>
          </p:cNvSpPr>
          <p:nvPr/>
        </p:nvSpPr>
        <p:spPr>
          <a:xfrm>
            <a:off x="1586141" y="1694497"/>
            <a:ext cx="4114800" cy="609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0000"/>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spcBef>
                <a:spcPct val="0"/>
              </a:spcBef>
            </a:pPr>
            <a:r>
              <a:rPr lang="en-US" altLang="en-US" sz="1600" dirty="0">
                <a:latin typeface="Arial Black" charset="0"/>
              </a:rPr>
              <a:t>Motivation/Why</a:t>
            </a:r>
          </a:p>
          <a:p>
            <a:pPr lvl="1">
              <a:lnSpc>
                <a:spcPct val="80000"/>
              </a:lnSpc>
              <a:spcBef>
                <a:spcPct val="0"/>
              </a:spcBef>
              <a:buFont typeface="Wingdings" charset="2"/>
              <a:buNone/>
            </a:pPr>
            <a:r>
              <a:rPr lang="en-US" altLang="en-US" sz="1600" dirty="0"/>
              <a:t>Business goals, objectives and performance</a:t>
            </a:r>
          </a:p>
          <a:p>
            <a:pPr lvl="1">
              <a:lnSpc>
                <a:spcPct val="80000"/>
              </a:lnSpc>
              <a:spcBef>
                <a:spcPct val="0"/>
              </a:spcBef>
              <a:buFont typeface="Wingdings" charset="2"/>
              <a:buNone/>
            </a:pPr>
            <a:r>
              <a:rPr lang="en-US" altLang="en-US" sz="1600" dirty="0"/>
              <a:t>measures related to  each function </a:t>
            </a:r>
          </a:p>
        </p:txBody>
      </p:sp>
      <p:sp>
        <p:nvSpPr>
          <p:cNvPr id="748" name="Rectangle 3426"/>
          <p:cNvSpPr>
            <a:spLocks noChangeArrowheads="1"/>
          </p:cNvSpPr>
          <p:nvPr/>
        </p:nvSpPr>
        <p:spPr bwMode="auto">
          <a:xfrm>
            <a:off x="7962900" y="3410903"/>
            <a:ext cx="381000" cy="381000"/>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9" name="Rectangle 3421"/>
          <p:cNvSpPr>
            <a:spLocks noChangeArrowheads="1"/>
          </p:cNvSpPr>
          <p:nvPr/>
        </p:nvSpPr>
        <p:spPr bwMode="auto">
          <a:xfrm>
            <a:off x="1586141" y="2380297"/>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Function/How</a:t>
            </a:r>
          </a:p>
          <a:p>
            <a:pPr lvl="1">
              <a:lnSpc>
                <a:spcPct val="80000"/>
              </a:lnSpc>
              <a:buClr>
                <a:schemeClr val="hlink"/>
              </a:buClr>
              <a:buSzPct val="55000"/>
              <a:buFont typeface="Wingdings" charset="2"/>
              <a:buNone/>
            </a:pPr>
            <a:r>
              <a:rPr lang="en-US" altLang="en-US" sz="1600">
                <a:latin typeface="Arial Narrow" charset="0"/>
              </a:rPr>
              <a:t>High-level business functions</a:t>
            </a:r>
          </a:p>
        </p:txBody>
      </p:sp>
      <p:sp>
        <p:nvSpPr>
          <p:cNvPr id="750" name="Rectangle 3422"/>
          <p:cNvSpPr>
            <a:spLocks noChangeArrowheads="1"/>
          </p:cNvSpPr>
          <p:nvPr/>
        </p:nvSpPr>
        <p:spPr bwMode="auto">
          <a:xfrm>
            <a:off x="1586141" y="3145472"/>
            <a:ext cx="3581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Data/What</a:t>
            </a:r>
          </a:p>
          <a:p>
            <a:pPr lvl="1">
              <a:lnSpc>
                <a:spcPct val="80000"/>
              </a:lnSpc>
              <a:buClr>
                <a:schemeClr val="hlink"/>
              </a:buClr>
              <a:buSzPct val="55000"/>
              <a:buFont typeface="Wingdings" charset="2"/>
              <a:buNone/>
            </a:pPr>
            <a:r>
              <a:rPr lang="en-US" altLang="en-US" sz="1600">
                <a:latin typeface="Arial Narrow" charset="0"/>
              </a:rPr>
              <a:t>High-level data classes related to each</a:t>
            </a:r>
          </a:p>
          <a:p>
            <a:pPr lvl="1">
              <a:lnSpc>
                <a:spcPct val="80000"/>
              </a:lnSpc>
              <a:buClr>
                <a:schemeClr val="hlink"/>
              </a:buClr>
              <a:buSzPct val="55000"/>
              <a:buFont typeface="Wingdings" charset="2"/>
              <a:buNone/>
            </a:pPr>
            <a:r>
              <a:rPr lang="en-US" altLang="en-US" sz="1600">
                <a:latin typeface="Arial Narrow" charset="0"/>
              </a:rPr>
              <a:t>function</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751" name="Rectangle 3423"/>
          <p:cNvSpPr>
            <a:spLocks noChangeArrowheads="1"/>
          </p:cNvSpPr>
          <p:nvPr/>
        </p:nvSpPr>
        <p:spPr bwMode="auto">
          <a:xfrm>
            <a:off x="1586141" y="3910647"/>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People/Who</a:t>
            </a:r>
          </a:p>
          <a:p>
            <a:pPr lvl="1">
              <a:lnSpc>
                <a:spcPct val="80000"/>
              </a:lnSpc>
              <a:buClr>
                <a:schemeClr val="hlink"/>
              </a:buClr>
              <a:buSzPct val="55000"/>
              <a:buFont typeface="Wingdings" charset="2"/>
              <a:buNone/>
            </a:pPr>
            <a:r>
              <a:rPr lang="en-US" altLang="en-US" sz="1600">
                <a:latin typeface="Arial Narrow" charset="0"/>
              </a:rPr>
              <a:t>Stakeholders related to each function</a:t>
            </a:r>
          </a:p>
          <a:p>
            <a:pPr lvl="1">
              <a:lnSpc>
                <a:spcPct val="80000"/>
              </a:lnSpc>
              <a:buClr>
                <a:schemeClr val="hlink"/>
              </a:buClr>
              <a:buSzPct val="55000"/>
              <a:buFont typeface="Wingdings" charset="2"/>
              <a:buNone/>
            </a:pPr>
            <a:endParaRPr lang="en-US" altLang="en-US" sz="1600">
              <a:latin typeface="Arial Narrow" charset="0"/>
            </a:endParaRPr>
          </a:p>
        </p:txBody>
      </p:sp>
      <p:sp>
        <p:nvSpPr>
          <p:cNvPr id="752" name="Rectangle 3424"/>
          <p:cNvSpPr>
            <a:spLocks noChangeArrowheads="1"/>
          </p:cNvSpPr>
          <p:nvPr/>
        </p:nvSpPr>
        <p:spPr bwMode="auto">
          <a:xfrm>
            <a:off x="1586141" y="4675822"/>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Network/Where</a:t>
            </a:r>
          </a:p>
          <a:p>
            <a:pPr lvl="1">
              <a:lnSpc>
                <a:spcPct val="80000"/>
              </a:lnSpc>
              <a:buClr>
                <a:schemeClr val="hlink"/>
              </a:buClr>
              <a:buSzPct val="55000"/>
              <a:buFont typeface="Wingdings" charset="2"/>
              <a:buNone/>
            </a:pPr>
            <a:r>
              <a:rPr lang="en-US" altLang="en-US" sz="1600">
                <a:latin typeface="Arial Narrow" charset="0"/>
              </a:rPr>
              <a:t>VA locations related to each function</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753" name="Rectangle 3425"/>
          <p:cNvSpPr>
            <a:spLocks noChangeArrowheads="1"/>
          </p:cNvSpPr>
          <p:nvPr/>
        </p:nvSpPr>
        <p:spPr bwMode="auto">
          <a:xfrm>
            <a:off x="1586141" y="5440997"/>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Time/When</a:t>
            </a:r>
          </a:p>
          <a:p>
            <a:pPr lvl="1">
              <a:lnSpc>
                <a:spcPct val="80000"/>
              </a:lnSpc>
              <a:buClr>
                <a:schemeClr val="hlink"/>
              </a:buClr>
              <a:buSzPct val="55000"/>
              <a:buFont typeface="Wingdings" charset="2"/>
              <a:buNone/>
            </a:pPr>
            <a:r>
              <a:rPr lang="en-US" altLang="en-US" sz="1600">
                <a:latin typeface="Arial Narrow" charset="0"/>
              </a:rPr>
              <a:t>Cycles and events related to each</a:t>
            </a:r>
          </a:p>
          <a:p>
            <a:pPr lvl="1">
              <a:lnSpc>
                <a:spcPct val="80000"/>
              </a:lnSpc>
              <a:buClr>
                <a:schemeClr val="hlink"/>
              </a:buClr>
              <a:buSzPct val="55000"/>
              <a:buFont typeface="Wingdings" charset="2"/>
              <a:buNone/>
            </a:pPr>
            <a:r>
              <a:rPr lang="en-US" altLang="en-US" sz="1600">
                <a:latin typeface="Arial Narrow" charset="0"/>
              </a:rPr>
              <a:t>function</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754" name="Rectangle 3427"/>
          <p:cNvSpPr>
            <a:spLocks noChangeArrowheads="1"/>
          </p:cNvSpPr>
          <p:nvPr/>
        </p:nvSpPr>
        <p:spPr bwMode="auto">
          <a:xfrm>
            <a:off x="8343900" y="3410903"/>
            <a:ext cx="381000" cy="381000"/>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5" name="Rectangle 3428"/>
          <p:cNvSpPr>
            <a:spLocks noChangeArrowheads="1"/>
          </p:cNvSpPr>
          <p:nvPr/>
        </p:nvSpPr>
        <p:spPr bwMode="auto">
          <a:xfrm>
            <a:off x="8724900" y="3410903"/>
            <a:ext cx="381000" cy="381000"/>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6" name="Rectangle 3429"/>
          <p:cNvSpPr>
            <a:spLocks noChangeArrowheads="1"/>
          </p:cNvSpPr>
          <p:nvPr/>
        </p:nvSpPr>
        <p:spPr bwMode="auto">
          <a:xfrm>
            <a:off x="9105900" y="3410903"/>
            <a:ext cx="381000" cy="381000"/>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7" name="Rectangle 3430"/>
          <p:cNvSpPr>
            <a:spLocks noChangeArrowheads="1"/>
          </p:cNvSpPr>
          <p:nvPr/>
        </p:nvSpPr>
        <p:spPr bwMode="auto">
          <a:xfrm>
            <a:off x="9486900" y="3410903"/>
            <a:ext cx="381000" cy="381000"/>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8" name="Rectangle 3431"/>
          <p:cNvSpPr>
            <a:spLocks noChangeArrowheads="1"/>
          </p:cNvSpPr>
          <p:nvPr/>
        </p:nvSpPr>
        <p:spPr bwMode="auto">
          <a:xfrm>
            <a:off x="9867900" y="3410903"/>
            <a:ext cx="381000" cy="381000"/>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9" name="AutoShape 4179"/>
          <p:cNvSpPr>
            <a:spLocks noChangeArrowheads="1"/>
          </p:cNvSpPr>
          <p:nvPr/>
        </p:nvSpPr>
        <p:spPr bwMode="auto">
          <a:xfrm>
            <a:off x="6867525" y="3437955"/>
            <a:ext cx="457200" cy="381000"/>
          </a:xfrm>
          <a:prstGeom prst="homePlate">
            <a:avLst>
              <a:gd name="adj" fmla="val 3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a:t>1</a:t>
            </a:r>
          </a:p>
        </p:txBody>
      </p:sp>
      <p:grpSp>
        <p:nvGrpSpPr>
          <p:cNvPr id="760" name="Group 4180"/>
          <p:cNvGrpSpPr>
            <a:grpSpLocks/>
          </p:cNvGrpSpPr>
          <p:nvPr/>
        </p:nvGrpSpPr>
        <p:grpSpPr bwMode="auto">
          <a:xfrm>
            <a:off x="7429500" y="3258503"/>
            <a:ext cx="3352800" cy="2590800"/>
            <a:chOff x="3216" y="2448"/>
            <a:chExt cx="2112" cy="1632"/>
          </a:xfrm>
        </p:grpSpPr>
        <p:sp>
          <p:nvSpPr>
            <p:cNvPr id="761" name="Rectangle 4181"/>
            <p:cNvSpPr>
              <a:spLocks noChangeArrowheads="1"/>
            </p:cNvSpPr>
            <p:nvPr/>
          </p:nvSpPr>
          <p:spPr bwMode="auto">
            <a:xfrm>
              <a:off x="3216"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762" name="Rectangle 4182"/>
            <p:cNvSpPr>
              <a:spLocks noChangeArrowheads="1"/>
            </p:cNvSpPr>
            <p:nvPr/>
          </p:nvSpPr>
          <p:spPr bwMode="auto">
            <a:xfrm>
              <a:off x="3216"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763" name="Rectangle 4183"/>
            <p:cNvSpPr>
              <a:spLocks noChangeArrowheads="1"/>
            </p:cNvSpPr>
            <p:nvPr/>
          </p:nvSpPr>
          <p:spPr bwMode="auto">
            <a:xfrm>
              <a:off x="3216"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764" name="Rectangle 4184"/>
            <p:cNvSpPr>
              <a:spLocks noChangeArrowheads="1"/>
            </p:cNvSpPr>
            <p:nvPr/>
          </p:nvSpPr>
          <p:spPr bwMode="auto">
            <a:xfrm>
              <a:off x="3216"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765" name="Rectangle 4185"/>
            <p:cNvSpPr>
              <a:spLocks noChangeArrowheads="1"/>
            </p:cNvSpPr>
            <p:nvPr/>
          </p:nvSpPr>
          <p:spPr bwMode="auto">
            <a:xfrm>
              <a:off x="3216"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766" name="Rectangle 4186"/>
            <p:cNvSpPr>
              <a:spLocks noChangeArrowheads="1"/>
            </p:cNvSpPr>
            <p:nvPr/>
          </p:nvSpPr>
          <p:spPr bwMode="auto">
            <a:xfrm>
              <a:off x="3216"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767" name="Rectangle 4187"/>
            <p:cNvSpPr>
              <a:spLocks noChangeArrowheads="1"/>
            </p:cNvSpPr>
            <p:nvPr/>
          </p:nvSpPr>
          <p:spPr bwMode="auto">
            <a:xfrm>
              <a:off x="4992"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768" name="Rectangle 4188"/>
            <p:cNvSpPr>
              <a:spLocks noChangeArrowheads="1"/>
            </p:cNvSpPr>
            <p:nvPr/>
          </p:nvSpPr>
          <p:spPr bwMode="auto">
            <a:xfrm>
              <a:off x="4992"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769" name="Rectangle 4189"/>
            <p:cNvSpPr>
              <a:spLocks noChangeArrowheads="1"/>
            </p:cNvSpPr>
            <p:nvPr/>
          </p:nvSpPr>
          <p:spPr bwMode="auto">
            <a:xfrm>
              <a:off x="4992"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770" name="Rectangle 4190"/>
            <p:cNvSpPr>
              <a:spLocks noChangeArrowheads="1"/>
            </p:cNvSpPr>
            <p:nvPr/>
          </p:nvSpPr>
          <p:spPr bwMode="auto">
            <a:xfrm>
              <a:off x="4992"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771" name="Rectangle 4191"/>
            <p:cNvSpPr>
              <a:spLocks noChangeArrowheads="1"/>
            </p:cNvSpPr>
            <p:nvPr/>
          </p:nvSpPr>
          <p:spPr bwMode="auto">
            <a:xfrm>
              <a:off x="4992"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772" name="Rectangle 4192"/>
            <p:cNvSpPr>
              <a:spLocks noChangeArrowheads="1"/>
            </p:cNvSpPr>
            <p:nvPr/>
          </p:nvSpPr>
          <p:spPr bwMode="auto">
            <a:xfrm>
              <a:off x="4992"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773" name="Rectangle 4193"/>
            <p:cNvSpPr>
              <a:spLocks noChangeArrowheads="1"/>
            </p:cNvSpPr>
            <p:nvPr/>
          </p:nvSpPr>
          <p:spPr bwMode="auto">
            <a:xfrm>
              <a:off x="47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sp>
          <p:nvSpPr>
            <p:cNvPr id="774" name="Rectangle 4194"/>
            <p:cNvSpPr>
              <a:spLocks noChangeArrowheads="1"/>
            </p:cNvSpPr>
            <p:nvPr/>
          </p:nvSpPr>
          <p:spPr bwMode="auto">
            <a:xfrm>
              <a:off x="47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grpSp>
          <p:nvGrpSpPr>
            <p:cNvPr id="775" name="Group 4195"/>
            <p:cNvGrpSpPr>
              <a:grpSpLocks/>
            </p:cNvGrpSpPr>
            <p:nvPr/>
          </p:nvGrpSpPr>
          <p:grpSpPr bwMode="auto">
            <a:xfrm>
              <a:off x="4818" y="2606"/>
              <a:ext cx="108" cy="116"/>
              <a:chOff x="902" y="803"/>
              <a:chExt cx="214" cy="280"/>
            </a:xfrm>
          </p:grpSpPr>
          <p:sp>
            <p:nvSpPr>
              <p:cNvPr id="1482" name="Rectangle 4196"/>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483" name="Line 4197"/>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 name="Line 4198"/>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 name="Line 4199"/>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 name="Line 4200"/>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7" name="Line 4201"/>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8" name="Line 4202"/>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9" name="Line 4203"/>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0" name="Line 4204"/>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1" name="Line 4205"/>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2" name="Line 4206"/>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3" name="Line 4207"/>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4" name="Line 4208"/>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 name="Line 4209"/>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 name="Line 4210"/>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7" name="Line 4211"/>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6" name="Rectangle 4212"/>
            <p:cNvSpPr>
              <a:spLocks noChangeArrowheads="1"/>
            </p:cNvSpPr>
            <p:nvPr/>
          </p:nvSpPr>
          <p:spPr bwMode="auto">
            <a:xfrm>
              <a:off x="47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77" name="Group 4213"/>
            <p:cNvGrpSpPr>
              <a:grpSpLocks/>
            </p:cNvGrpSpPr>
            <p:nvPr/>
          </p:nvGrpSpPr>
          <p:grpSpPr bwMode="auto">
            <a:xfrm>
              <a:off x="4815" y="2846"/>
              <a:ext cx="114" cy="116"/>
              <a:chOff x="4548" y="1186"/>
              <a:chExt cx="332" cy="332"/>
            </a:xfrm>
          </p:grpSpPr>
          <p:sp>
            <p:nvSpPr>
              <p:cNvPr id="1455" name="Rectangle 4214"/>
              <p:cNvSpPr>
                <a:spLocks noChangeArrowheads="1"/>
              </p:cNvSpPr>
              <p:nvPr/>
            </p:nvSpPr>
            <p:spPr bwMode="auto">
              <a:xfrm>
                <a:off x="4686" y="118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456" name="Oval 4215"/>
              <p:cNvSpPr>
                <a:spLocks noChangeArrowheads="1"/>
              </p:cNvSpPr>
              <p:nvPr/>
            </p:nvSpPr>
            <p:spPr bwMode="auto">
              <a:xfrm>
                <a:off x="4617" y="1251"/>
                <a:ext cx="48" cy="51"/>
              </a:xfrm>
              <a:prstGeom prst="ellipse">
                <a:avLst/>
              </a:prstGeom>
              <a:solidFill>
                <a:srgbClr val="FB9214"/>
              </a:solidFill>
              <a:ln w="11113">
                <a:solidFill>
                  <a:srgbClr val="000000"/>
                </a:solidFill>
                <a:round/>
                <a:headEnd/>
                <a:tailEnd/>
              </a:ln>
            </p:spPr>
            <p:txBody>
              <a:bodyPr/>
              <a:lstStyle/>
              <a:p>
                <a:endParaRPr lang="en-US"/>
              </a:p>
            </p:txBody>
          </p:sp>
          <p:sp>
            <p:nvSpPr>
              <p:cNvPr id="1457" name="Oval 4216"/>
              <p:cNvSpPr>
                <a:spLocks noChangeArrowheads="1"/>
              </p:cNvSpPr>
              <p:nvPr/>
            </p:nvSpPr>
            <p:spPr bwMode="auto">
              <a:xfrm>
                <a:off x="4690" y="1252"/>
                <a:ext cx="46" cy="50"/>
              </a:xfrm>
              <a:prstGeom prst="ellipse">
                <a:avLst/>
              </a:prstGeom>
              <a:solidFill>
                <a:srgbClr val="FB9214"/>
              </a:solidFill>
              <a:ln w="11113">
                <a:solidFill>
                  <a:srgbClr val="000000"/>
                </a:solidFill>
                <a:round/>
                <a:headEnd/>
                <a:tailEnd/>
              </a:ln>
            </p:spPr>
            <p:txBody>
              <a:bodyPr/>
              <a:lstStyle/>
              <a:p>
                <a:endParaRPr lang="en-US"/>
              </a:p>
            </p:txBody>
          </p:sp>
          <p:sp>
            <p:nvSpPr>
              <p:cNvPr id="1458" name="Oval 4217"/>
              <p:cNvSpPr>
                <a:spLocks noChangeArrowheads="1"/>
              </p:cNvSpPr>
              <p:nvPr/>
            </p:nvSpPr>
            <p:spPr bwMode="auto">
              <a:xfrm>
                <a:off x="4755" y="1252"/>
                <a:ext cx="46" cy="49"/>
              </a:xfrm>
              <a:prstGeom prst="ellipse">
                <a:avLst/>
              </a:prstGeom>
              <a:solidFill>
                <a:srgbClr val="FB9214"/>
              </a:solidFill>
              <a:ln w="11113">
                <a:solidFill>
                  <a:srgbClr val="000000"/>
                </a:solidFill>
                <a:round/>
                <a:headEnd/>
                <a:tailEnd/>
              </a:ln>
            </p:spPr>
            <p:txBody>
              <a:bodyPr/>
              <a:lstStyle/>
              <a:p>
                <a:endParaRPr lang="en-US"/>
              </a:p>
            </p:txBody>
          </p:sp>
          <p:sp>
            <p:nvSpPr>
              <p:cNvPr id="1459" name="Rectangle 4218"/>
              <p:cNvSpPr>
                <a:spLocks noChangeArrowheads="1"/>
              </p:cNvSpPr>
              <p:nvPr/>
            </p:nvSpPr>
            <p:spPr bwMode="auto">
              <a:xfrm>
                <a:off x="4608" y="1327"/>
                <a:ext cx="54" cy="43"/>
              </a:xfrm>
              <a:prstGeom prst="rect">
                <a:avLst/>
              </a:prstGeom>
              <a:solidFill>
                <a:srgbClr val="FB9214"/>
              </a:solidFill>
              <a:ln w="11113">
                <a:solidFill>
                  <a:srgbClr val="000000"/>
                </a:solidFill>
                <a:miter lim="800000"/>
                <a:headEnd/>
                <a:tailEnd/>
              </a:ln>
            </p:spPr>
            <p:txBody>
              <a:bodyPr/>
              <a:lstStyle/>
              <a:p>
                <a:endParaRPr lang="en-US"/>
              </a:p>
            </p:txBody>
          </p:sp>
          <p:sp>
            <p:nvSpPr>
              <p:cNvPr id="1460" name="Rectangle 4219"/>
              <p:cNvSpPr>
                <a:spLocks noChangeArrowheads="1"/>
              </p:cNvSpPr>
              <p:nvPr/>
            </p:nvSpPr>
            <p:spPr bwMode="auto">
              <a:xfrm>
                <a:off x="4684" y="1328"/>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461" name="Rectangle 4220"/>
              <p:cNvSpPr>
                <a:spLocks noChangeArrowheads="1"/>
              </p:cNvSpPr>
              <p:nvPr/>
            </p:nvSpPr>
            <p:spPr bwMode="auto">
              <a:xfrm>
                <a:off x="4753" y="1329"/>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462" name="Oval 4221"/>
              <p:cNvSpPr>
                <a:spLocks noChangeArrowheads="1"/>
              </p:cNvSpPr>
              <p:nvPr/>
            </p:nvSpPr>
            <p:spPr bwMode="auto">
              <a:xfrm>
                <a:off x="4548"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463" name="Oval 4222"/>
              <p:cNvSpPr>
                <a:spLocks noChangeArrowheads="1"/>
              </p:cNvSpPr>
              <p:nvPr/>
            </p:nvSpPr>
            <p:spPr bwMode="auto">
              <a:xfrm>
                <a:off x="4607" y="1402"/>
                <a:ext cx="46" cy="49"/>
              </a:xfrm>
              <a:prstGeom prst="ellipse">
                <a:avLst/>
              </a:prstGeom>
              <a:solidFill>
                <a:srgbClr val="FB9214"/>
              </a:solidFill>
              <a:ln w="11113">
                <a:solidFill>
                  <a:srgbClr val="000000"/>
                </a:solidFill>
                <a:round/>
                <a:headEnd/>
                <a:tailEnd/>
              </a:ln>
            </p:spPr>
            <p:txBody>
              <a:bodyPr/>
              <a:lstStyle/>
              <a:p>
                <a:endParaRPr lang="en-US"/>
              </a:p>
            </p:txBody>
          </p:sp>
          <p:sp>
            <p:nvSpPr>
              <p:cNvPr id="1464" name="Oval 4223"/>
              <p:cNvSpPr>
                <a:spLocks noChangeArrowheads="1"/>
              </p:cNvSpPr>
              <p:nvPr/>
            </p:nvSpPr>
            <p:spPr bwMode="auto">
              <a:xfrm>
                <a:off x="4663" y="1401"/>
                <a:ext cx="45" cy="50"/>
              </a:xfrm>
              <a:prstGeom prst="ellipse">
                <a:avLst/>
              </a:prstGeom>
              <a:solidFill>
                <a:srgbClr val="FB9214"/>
              </a:solidFill>
              <a:ln w="11113">
                <a:solidFill>
                  <a:srgbClr val="000000"/>
                </a:solidFill>
                <a:round/>
                <a:headEnd/>
                <a:tailEnd/>
              </a:ln>
            </p:spPr>
            <p:txBody>
              <a:bodyPr/>
              <a:lstStyle/>
              <a:p>
                <a:endParaRPr lang="en-US"/>
              </a:p>
            </p:txBody>
          </p:sp>
          <p:sp>
            <p:nvSpPr>
              <p:cNvPr id="1465" name="Oval 4224"/>
              <p:cNvSpPr>
                <a:spLocks noChangeArrowheads="1"/>
              </p:cNvSpPr>
              <p:nvPr/>
            </p:nvSpPr>
            <p:spPr bwMode="auto">
              <a:xfrm>
                <a:off x="4716" y="1406"/>
                <a:ext cx="46" cy="49"/>
              </a:xfrm>
              <a:prstGeom prst="ellipse">
                <a:avLst/>
              </a:prstGeom>
              <a:solidFill>
                <a:srgbClr val="FB9214"/>
              </a:solidFill>
              <a:ln w="11113">
                <a:solidFill>
                  <a:srgbClr val="000000"/>
                </a:solidFill>
                <a:round/>
                <a:headEnd/>
                <a:tailEnd/>
              </a:ln>
            </p:spPr>
            <p:txBody>
              <a:bodyPr/>
              <a:lstStyle/>
              <a:p>
                <a:endParaRPr lang="en-US"/>
              </a:p>
            </p:txBody>
          </p:sp>
          <p:sp>
            <p:nvSpPr>
              <p:cNvPr id="1466" name="Oval 4225"/>
              <p:cNvSpPr>
                <a:spLocks noChangeArrowheads="1"/>
              </p:cNvSpPr>
              <p:nvPr/>
            </p:nvSpPr>
            <p:spPr bwMode="auto">
              <a:xfrm>
                <a:off x="4771" y="1404"/>
                <a:ext cx="46" cy="50"/>
              </a:xfrm>
              <a:prstGeom prst="ellipse">
                <a:avLst/>
              </a:prstGeom>
              <a:solidFill>
                <a:srgbClr val="FB9214"/>
              </a:solidFill>
              <a:ln w="11113">
                <a:solidFill>
                  <a:srgbClr val="000000"/>
                </a:solidFill>
                <a:round/>
                <a:headEnd/>
                <a:tailEnd/>
              </a:ln>
            </p:spPr>
            <p:txBody>
              <a:bodyPr/>
              <a:lstStyle/>
              <a:p>
                <a:endParaRPr lang="en-US"/>
              </a:p>
            </p:txBody>
          </p:sp>
          <p:sp>
            <p:nvSpPr>
              <p:cNvPr id="1467" name="Oval 4226"/>
              <p:cNvSpPr>
                <a:spLocks noChangeArrowheads="1"/>
              </p:cNvSpPr>
              <p:nvPr/>
            </p:nvSpPr>
            <p:spPr bwMode="auto">
              <a:xfrm>
                <a:off x="4826"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468" name="Rectangle 4227"/>
              <p:cNvSpPr>
                <a:spLocks noChangeArrowheads="1"/>
              </p:cNvSpPr>
              <p:nvPr/>
            </p:nvSpPr>
            <p:spPr bwMode="auto">
              <a:xfrm>
                <a:off x="4826" y="147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469" name="Freeform 4228"/>
              <p:cNvSpPr>
                <a:spLocks/>
              </p:cNvSpPr>
              <p:nvPr/>
            </p:nvSpPr>
            <p:spPr bwMode="auto">
              <a:xfrm>
                <a:off x="4643" y="1230"/>
                <a:ext cx="73" cy="19"/>
              </a:xfrm>
              <a:custGeom>
                <a:avLst/>
                <a:gdLst>
                  <a:gd name="T0" fmla="*/ 148 w 148"/>
                  <a:gd name="T1" fmla="*/ 0 h 38"/>
                  <a:gd name="T2" fmla="*/ 0 w 148"/>
                  <a:gd name="T3" fmla="*/ 34 h 38"/>
                  <a:gd name="T4" fmla="*/ 0 w 148"/>
                  <a:gd name="T5" fmla="*/ 38 h 38"/>
                </a:gdLst>
                <a:ahLst/>
                <a:cxnLst>
                  <a:cxn ang="0">
                    <a:pos x="T0" y="T1"/>
                  </a:cxn>
                  <a:cxn ang="0">
                    <a:pos x="T2" y="T3"/>
                  </a:cxn>
                  <a:cxn ang="0">
                    <a:pos x="T4" y="T5"/>
                  </a:cxn>
                </a:cxnLst>
                <a:rect l="0" t="0" r="r" b="b"/>
                <a:pathLst>
                  <a:path w="148" h="38">
                    <a:moveTo>
                      <a:pt x="148" y="0"/>
                    </a:moveTo>
                    <a:lnTo>
                      <a:pt x="0" y="34"/>
                    </a:lnTo>
                    <a:lnTo>
                      <a:pt x="0" y="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0" name="Line 4229"/>
              <p:cNvSpPr>
                <a:spLocks noChangeShapeType="1"/>
              </p:cNvSpPr>
              <p:nvPr/>
            </p:nvSpPr>
            <p:spPr bwMode="auto">
              <a:xfrm>
                <a:off x="4712" y="1231"/>
                <a:ext cx="4"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1" name="Line 4230"/>
              <p:cNvSpPr>
                <a:spLocks noChangeShapeType="1"/>
              </p:cNvSpPr>
              <p:nvPr/>
            </p:nvSpPr>
            <p:spPr bwMode="auto">
              <a:xfrm>
                <a:off x="4712" y="1230"/>
                <a:ext cx="66"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2" name="Line 4231"/>
              <p:cNvSpPr>
                <a:spLocks noChangeShapeType="1"/>
              </p:cNvSpPr>
              <p:nvPr/>
            </p:nvSpPr>
            <p:spPr bwMode="auto">
              <a:xfrm>
                <a:off x="4640" y="130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3" name="Line 4232"/>
              <p:cNvSpPr>
                <a:spLocks noChangeShapeType="1"/>
              </p:cNvSpPr>
              <p:nvPr/>
            </p:nvSpPr>
            <p:spPr bwMode="auto">
              <a:xfrm>
                <a:off x="4716"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 name="Line 4233"/>
              <p:cNvSpPr>
                <a:spLocks noChangeShapeType="1"/>
              </p:cNvSpPr>
              <p:nvPr/>
            </p:nvSpPr>
            <p:spPr bwMode="auto">
              <a:xfrm>
                <a:off x="4780"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 name="Line 4234"/>
              <p:cNvSpPr>
                <a:spLocks noChangeShapeType="1"/>
              </p:cNvSpPr>
              <p:nvPr/>
            </p:nvSpPr>
            <p:spPr bwMode="auto">
              <a:xfrm flipH="1">
                <a:off x="4572" y="1371"/>
                <a:ext cx="65"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6" name="Line 4235"/>
              <p:cNvSpPr>
                <a:spLocks noChangeShapeType="1"/>
              </p:cNvSpPr>
              <p:nvPr/>
            </p:nvSpPr>
            <p:spPr bwMode="auto">
              <a:xfrm flipH="1">
                <a:off x="4634" y="1372"/>
                <a:ext cx="2"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7" name="Line 4236"/>
              <p:cNvSpPr>
                <a:spLocks noChangeShapeType="1"/>
              </p:cNvSpPr>
              <p:nvPr/>
            </p:nvSpPr>
            <p:spPr bwMode="auto">
              <a:xfrm flipH="1">
                <a:off x="4687" y="1372"/>
                <a:ext cx="26"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8" name="Freeform 4237"/>
              <p:cNvSpPr>
                <a:spLocks/>
              </p:cNvSpPr>
              <p:nvPr/>
            </p:nvSpPr>
            <p:spPr bwMode="auto">
              <a:xfrm>
                <a:off x="4713" y="1372"/>
                <a:ext cx="28" cy="29"/>
              </a:xfrm>
              <a:custGeom>
                <a:avLst/>
                <a:gdLst>
                  <a:gd name="T0" fmla="*/ 0 w 55"/>
                  <a:gd name="T1" fmla="*/ 0 h 58"/>
                  <a:gd name="T2" fmla="*/ 55 w 55"/>
                  <a:gd name="T3" fmla="*/ 58 h 58"/>
                  <a:gd name="T4" fmla="*/ 55 w 55"/>
                  <a:gd name="T5" fmla="*/ 54 h 58"/>
                </a:gdLst>
                <a:ahLst/>
                <a:cxnLst>
                  <a:cxn ang="0">
                    <a:pos x="T0" y="T1"/>
                  </a:cxn>
                  <a:cxn ang="0">
                    <a:pos x="T2" y="T3"/>
                  </a:cxn>
                  <a:cxn ang="0">
                    <a:pos x="T4" y="T5"/>
                  </a:cxn>
                </a:cxnLst>
                <a:rect l="0" t="0" r="r" b="b"/>
                <a:pathLst>
                  <a:path w="55" h="58">
                    <a:moveTo>
                      <a:pt x="0" y="0"/>
                    </a:moveTo>
                    <a:lnTo>
                      <a:pt x="55" y="58"/>
                    </a:lnTo>
                    <a:lnTo>
                      <a:pt x="55"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9" name="Line 4238"/>
              <p:cNvSpPr>
                <a:spLocks noChangeShapeType="1"/>
              </p:cNvSpPr>
              <p:nvPr/>
            </p:nvSpPr>
            <p:spPr bwMode="auto">
              <a:xfrm>
                <a:off x="4782" y="1374"/>
                <a:ext cx="13"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0" name="Line 4239"/>
              <p:cNvSpPr>
                <a:spLocks noChangeShapeType="1"/>
              </p:cNvSpPr>
              <p:nvPr/>
            </p:nvSpPr>
            <p:spPr bwMode="auto">
              <a:xfrm>
                <a:off x="4783" y="1374"/>
                <a:ext cx="68"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1" name="Line 4240"/>
              <p:cNvSpPr>
                <a:spLocks noChangeShapeType="1"/>
              </p:cNvSpPr>
              <p:nvPr/>
            </p:nvSpPr>
            <p:spPr bwMode="auto">
              <a:xfrm>
                <a:off x="4852" y="145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 name="Rectangle 4241"/>
            <p:cNvSpPr>
              <a:spLocks noChangeArrowheads="1"/>
            </p:cNvSpPr>
            <p:nvPr/>
          </p:nvSpPr>
          <p:spPr bwMode="auto">
            <a:xfrm>
              <a:off x="47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79" name="Group 4242"/>
            <p:cNvGrpSpPr>
              <a:grpSpLocks/>
            </p:cNvGrpSpPr>
            <p:nvPr/>
          </p:nvGrpSpPr>
          <p:grpSpPr bwMode="auto">
            <a:xfrm>
              <a:off x="4818" y="3076"/>
              <a:ext cx="108" cy="135"/>
              <a:chOff x="4557" y="1824"/>
              <a:chExt cx="331" cy="332"/>
            </a:xfrm>
          </p:grpSpPr>
          <p:sp>
            <p:nvSpPr>
              <p:cNvPr id="1428" name="Rectangle 4243"/>
              <p:cNvSpPr>
                <a:spLocks noChangeArrowheads="1"/>
              </p:cNvSpPr>
              <p:nvPr/>
            </p:nvSpPr>
            <p:spPr bwMode="auto">
              <a:xfrm>
                <a:off x="4694" y="182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429" name="Oval 4244"/>
              <p:cNvSpPr>
                <a:spLocks noChangeArrowheads="1"/>
              </p:cNvSpPr>
              <p:nvPr/>
            </p:nvSpPr>
            <p:spPr bwMode="auto">
              <a:xfrm>
                <a:off x="4625" y="1888"/>
                <a:ext cx="48" cy="52"/>
              </a:xfrm>
              <a:prstGeom prst="ellipse">
                <a:avLst/>
              </a:prstGeom>
              <a:solidFill>
                <a:srgbClr val="FFFF00"/>
              </a:solidFill>
              <a:ln w="11113">
                <a:solidFill>
                  <a:srgbClr val="000000"/>
                </a:solidFill>
                <a:round/>
                <a:headEnd/>
                <a:tailEnd/>
              </a:ln>
            </p:spPr>
            <p:txBody>
              <a:bodyPr/>
              <a:lstStyle/>
              <a:p>
                <a:endParaRPr lang="en-US"/>
              </a:p>
            </p:txBody>
          </p:sp>
          <p:sp>
            <p:nvSpPr>
              <p:cNvPr id="1430" name="Oval 4245"/>
              <p:cNvSpPr>
                <a:spLocks noChangeArrowheads="1"/>
              </p:cNvSpPr>
              <p:nvPr/>
            </p:nvSpPr>
            <p:spPr bwMode="auto">
              <a:xfrm>
                <a:off x="4699" y="1890"/>
                <a:ext cx="45" cy="50"/>
              </a:xfrm>
              <a:prstGeom prst="ellipse">
                <a:avLst/>
              </a:prstGeom>
              <a:solidFill>
                <a:srgbClr val="FFFF00"/>
              </a:solidFill>
              <a:ln w="11113">
                <a:solidFill>
                  <a:srgbClr val="000000"/>
                </a:solidFill>
                <a:round/>
                <a:headEnd/>
                <a:tailEnd/>
              </a:ln>
            </p:spPr>
            <p:txBody>
              <a:bodyPr/>
              <a:lstStyle/>
              <a:p>
                <a:endParaRPr lang="en-US"/>
              </a:p>
            </p:txBody>
          </p:sp>
          <p:sp>
            <p:nvSpPr>
              <p:cNvPr id="1431" name="Oval 4246"/>
              <p:cNvSpPr>
                <a:spLocks noChangeArrowheads="1"/>
              </p:cNvSpPr>
              <p:nvPr/>
            </p:nvSpPr>
            <p:spPr bwMode="auto">
              <a:xfrm>
                <a:off x="4763" y="1890"/>
                <a:ext cx="46" cy="49"/>
              </a:xfrm>
              <a:prstGeom prst="ellipse">
                <a:avLst/>
              </a:prstGeom>
              <a:solidFill>
                <a:srgbClr val="FFFF00"/>
              </a:solidFill>
              <a:ln w="11113">
                <a:solidFill>
                  <a:srgbClr val="000000"/>
                </a:solidFill>
                <a:round/>
                <a:headEnd/>
                <a:tailEnd/>
              </a:ln>
            </p:spPr>
            <p:txBody>
              <a:bodyPr/>
              <a:lstStyle/>
              <a:p>
                <a:endParaRPr lang="en-US"/>
              </a:p>
            </p:txBody>
          </p:sp>
          <p:sp>
            <p:nvSpPr>
              <p:cNvPr id="1432" name="Rectangle 4247"/>
              <p:cNvSpPr>
                <a:spLocks noChangeArrowheads="1"/>
              </p:cNvSpPr>
              <p:nvPr/>
            </p:nvSpPr>
            <p:spPr bwMode="auto">
              <a:xfrm>
                <a:off x="4617" y="1965"/>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433" name="Rectangle 4248"/>
              <p:cNvSpPr>
                <a:spLocks noChangeArrowheads="1"/>
              </p:cNvSpPr>
              <p:nvPr/>
            </p:nvSpPr>
            <p:spPr bwMode="auto">
              <a:xfrm>
                <a:off x="4692" y="196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434" name="Rectangle 4249"/>
              <p:cNvSpPr>
                <a:spLocks noChangeArrowheads="1"/>
              </p:cNvSpPr>
              <p:nvPr/>
            </p:nvSpPr>
            <p:spPr bwMode="auto">
              <a:xfrm>
                <a:off x="4761" y="1967"/>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435" name="Oval 4250"/>
              <p:cNvSpPr>
                <a:spLocks noChangeArrowheads="1"/>
              </p:cNvSpPr>
              <p:nvPr/>
            </p:nvSpPr>
            <p:spPr bwMode="auto">
              <a:xfrm>
                <a:off x="4557" y="2041"/>
                <a:ext cx="45" cy="50"/>
              </a:xfrm>
              <a:prstGeom prst="ellipse">
                <a:avLst/>
              </a:prstGeom>
              <a:solidFill>
                <a:srgbClr val="FFFF00"/>
              </a:solidFill>
              <a:ln w="11113">
                <a:solidFill>
                  <a:srgbClr val="000000"/>
                </a:solidFill>
                <a:round/>
                <a:headEnd/>
                <a:tailEnd/>
              </a:ln>
            </p:spPr>
            <p:txBody>
              <a:bodyPr/>
              <a:lstStyle/>
              <a:p>
                <a:endParaRPr lang="en-US"/>
              </a:p>
            </p:txBody>
          </p:sp>
          <p:sp>
            <p:nvSpPr>
              <p:cNvPr id="1436" name="Oval 4251"/>
              <p:cNvSpPr>
                <a:spLocks noChangeArrowheads="1"/>
              </p:cNvSpPr>
              <p:nvPr/>
            </p:nvSpPr>
            <p:spPr bwMode="auto">
              <a:xfrm>
                <a:off x="4616" y="2040"/>
                <a:ext cx="45" cy="49"/>
              </a:xfrm>
              <a:prstGeom prst="ellipse">
                <a:avLst/>
              </a:prstGeom>
              <a:solidFill>
                <a:srgbClr val="FFFF00"/>
              </a:solidFill>
              <a:ln w="11113">
                <a:solidFill>
                  <a:srgbClr val="000000"/>
                </a:solidFill>
                <a:round/>
                <a:headEnd/>
                <a:tailEnd/>
              </a:ln>
            </p:spPr>
            <p:txBody>
              <a:bodyPr/>
              <a:lstStyle/>
              <a:p>
                <a:endParaRPr lang="en-US"/>
              </a:p>
            </p:txBody>
          </p:sp>
          <p:sp>
            <p:nvSpPr>
              <p:cNvPr id="1437" name="Oval 4252"/>
              <p:cNvSpPr>
                <a:spLocks noChangeArrowheads="1"/>
              </p:cNvSpPr>
              <p:nvPr/>
            </p:nvSpPr>
            <p:spPr bwMode="auto">
              <a:xfrm>
                <a:off x="4671" y="2039"/>
                <a:ext cx="45" cy="50"/>
              </a:xfrm>
              <a:prstGeom prst="ellipse">
                <a:avLst/>
              </a:prstGeom>
              <a:solidFill>
                <a:srgbClr val="FFFF00"/>
              </a:solidFill>
              <a:ln w="11113">
                <a:solidFill>
                  <a:srgbClr val="000000"/>
                </a:solidFill>
                <a:round/>
                <a:headEnd/>
                <a:tailEnd/>
              </a:ln>
            </p:spPr>
            <p:txBody>
              <a:bodyPr/>
              <a:lstStyle/>
              <a:p>
                <a:endParaRPr lang="en-US"/>
              </a:p>
            </p:txBody>
          </p:sp>
          <p:sp>
            <p:nvSpPr>
              <p:cNvPr id="1438" name="Oval 4253"/>
              <p:cNvSpPr>
                <a:spLocks noChangeArrowheads="1"/>
              </p:cNvSpPr>
              <p:nvPr/>
            </p:nvSpPr>
            <p:spPr bwMode="auto">
              <a:xfrm>
                <a:off x="4725" y="2044"/>
                <a:ext cx="45" cy="49"/>
              </a:xfrm>
              <a:prstGeom prst="ellipse">
                <a:avLst/>
              </a:prstGeom>
              <a:solidFill>
                <a:srgbClr val="FFFF00"/>
              </a:solidFill>
              <a:ln w="11113">
                <a:solidFill>
                  <a:srgbClr val="000000"/>
                </a:solidFill>
                <a:round/>
                <a:headEnd/>
                <a:tailEnd/>
              </a:ln>
            </p:spPr>
            <p:txBody>
              <a:bodyPr/>
              <a:lstStyle/>
              <a:p>
                <a:endParaRPr lang="en-US"/>
              </a:p>
            </p:txBody>
          </p:sp>
          <p:sp>
            <p:nvSpPr>
              <p:cNvPr id="1439" name="Oval 4254"/>
              <p:cNvSpPr>
                <a:spLocks noChangeArrowheads="1"/>
              </p:cNvSpPr>
              <p:nvPr/>
            </p:nvSpPr>
            <p:spPr bwMode="auto">
              <a:xfrm>
                <a:off x="4779" y="2042"/>
                <a:ext cx="46" cy="50"/>
              </a:xfrm>
              <a:prstGeom prst="ellipse">
                <a:avLst/>
              </a:prstGeom>
              <a:solidFill>
                <a:srgbClr val="FFFF00"/>
              </a:solidFill>
              <a:ln w="11113">
                <a:solidFill>
                  <a:srgbClr val="000000"/>
                </a:solidFill>
                <a:round/>
                <a:headEnd/>
                <a:tailEnd/>
              </a:ln>
            </p:spPr>
            <p:txBody>
              <a:bodyPr/>
              <a:lstStyle/>
              <a:p>
                <a:endParaRPr lang="en-US"/>
              </a:p>
            </p:txBody>
          </p:sp>
          <p:sp>
            <p:nvSpPr>
              <p:cNvPr id="1440" name="Oval 4255"/>
              <p:cNvSpPr>
                <a:spLocks noChangeArrowheads="1"/>
              </p:cNvSpPr>
              <p:nvPr/>
            </p:nvSpPr>
            <p:spPr bwMode="auto">
              <a:xfrm>
                <a:off x="4834" y="2041"/>
                <a:ext cx="46" cy="50"/>
              </a:xfrm>
              <a:prstGeom prst="ellipse">
                <a:avLst/>
              </a:prstGeom>
              <a:solidFill>
                <a:srgbClr val="FFFF00"/>
              </a:solidFill>
              <a:ln w="11113">
                <a:solidFill>
                  <a:srgbClr val="000000"/>
                </a:solidFill>
                <a:round/>
                <a:headEnd/>
                <a:tailEnd/>
              </a:ln>
            </p:spPr>
            <p:txBody>
              <a:bodyPr/>
              <a:lstStyle/>
              <a:p>
                <a:endParaRPr lang="en-US"/>
              </a:p>
            </p:txBody>
          </p:sp>
          <p:sp>
            <p:nvSpPr>
              <p:cNvPr id="1441" name="Rectangle 4256"/>
              <p:cNvSpPr>
                <a:spLocks noChangeArrowheads="1"/>
              </p:cNvSpPr>
              <p:nvPr/>
            </p:nvSpPr>
            <p:spPr bwMode="auto">
              <a:xfrm>
                <a:off x="4834" y="211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442" name="Freeform 4257"/>
              <p:cNvSpPr>
                <a:spLocks/>
              </p:cNvSpPr>
              <p:nvPr/>
            </p:nvSpPr>
            <p:spPr bwMode="auto">
              <a:xfrm>
                <a:off x="4651" y="1868"/>
                <a:ext cx="74" cy="18"/>
              </a:xfrm>
              <a:custGeom>
                <a:avLst/>
                <a:gdLst>
                  <a:gd name="T0" fmla="*/ 147 w 147"/>
                  <a:gd name="T1" fmla="*/ 0 h 36"/>
                  <a:gd name="T2" fmla="*/ 0 w 147"/>
                  <a:gd name="T3" fmla="*/ 34 h 36"/>
                  <a:gd name="T4" fmla="*/ 0 w 147"/>
                  <a:gd name="T5" fmla="*/ 36 h 36"/>
                </a:gdLst>
                <a:ahLst/>
                <a:cxnLst>
                  <a:cxn ang="0">
                    <a:pos x="T0" y="T1"/>
                  </a:cxn>
                  <a:cxn ang="0">
                    <a:pos x="T2" y="T3"/>
                  </a:cxn>
                  <a:cxn ang="0">
                    <a:pos x="T4" y="T5"/>
                  </a:cxn>
                </a:cxnLst>
                <a:rect l="0" t="0" r="r" b="b"/>
                <a:pathLst>
                  <a:path w="147" h="36">
                    <a:moveTo>
                      <a:pt x="147" y="0"/>
                    </a:moveTo>
                    <a:lnTo>
                      <a:pt x="0" y="34"/>
                    </a:lnTo>
                    <a:lnTo>
                      <a:pt x="0" y="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 name="Line 4258"/>
              <p:cNvSpPr>
                <a:spLocks noChangeShapeType="1"/>
              </p:cNvSpPr>
              <p:nvPr/>
            </p:nvSpPr>
            <p:spPr bwMode="auto">
              <a:xfrm>
                <a:off x="4720" y="1869"/>
                <a:ext cx="5"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 name="Line 4259"/>
              <p:cNvSpPr>
                <a:spLocks noChangeShapeType="1"/>
              </p:cNvSpPr>
              <p:nvPr/>
            </p:nvSpPr>
            <p:spPr bwMode="auto">
              <a:xfrm>
                <a:off x="4720" y="1868"/>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 name="Line 4260"/>
              <p:cNvSpPr>
                <a:spLocks noChangeShapeType="1"/>
              </p:cNvSpPr>
              <p:nvPr/>
            </p:nvSpPr>
            <p:spPr bwMode="auto">
              <a:xfrm>
                <a:off x="4648" y="1942"/>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6" name="Line 4261"/>
              <p:cNvSpPr>
                <a:spLocks noChangeShapeType="1"/>
              </p:cNvSpPr>
              <p:nvPr/>
            </p:nvSpPr>
            <p:spPr bwMode="auto">
              <a:xfrm>
                <a:off x="4725" y="1942"/>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 name="Line 4262"/>
              <p:cNvSpPr>
                <a:spLocks noChangeShapeType="1"/>
              </p:cNvSpPr>
              <p:nvPr/>
            </p:nvSpPr>
            <p:spPr bwMode="auto">
              <a:xfrm>
                <a:off x="4788" y="194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 name="Line 4263"/>
              <p:cNvSpPr>
                <a:spLocks noChangeShapeType="1"/>
              </p:cNvSpPr>
              <p:nvPr/>
            </p:nvSpPr>
            <p:spPr bwMode="auto">
              <a:xfrm flipH="1">
                <a:off x="4581" y="2008"/>
                <a:ext cx="65"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 name="Line 4264"/>
              <p:cNvSpPr>
                <a:spLocks noChangeShapeType="1"/>
              </p:cNvSpPr>
              <p:nvPr/>
            </p:nvSpPr>
            <p:spPr bwMode="auto">
              <a:xfrm flipH="1">
                <a:off x="4642" y="2010"/>
                <a:ext cx="3"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 name="Line 4265"/>
              <p:cNvSpPr>
                <a:spLocks noChangeShapeType="1"/>
              </p:cNvSpPr>
              <p:nvPr/>
            </p:nvSpPr>
            <p:spPr bwMode="auto">
              <a:xfrm flipH="1">
                <a:off x="4696" y="2010"/>
                <a:ext cx="25"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1" name="Freeform 4266"/>
              <p:cNvSpPr>
                <a:spLocks/>
              </p:cNvSpPr>
              <p:nvPr/>
            </p:nvSpPr>
            <p:spPr bwMode="auto">
              <a:xfrm>
                <a:off x="4721" y="2010"/>
                <a:ext cx="28" cy="30"/>
              </a:xfrm>
              <a:custGeom>
                <a:avLst/>
                <a:gdLst>
                  <a:gd name="T0" fmla="*/ 0 w 55"/>
                  <a:gd name="T1" fmla="*/ 0 h 61"/>
                  <a:gd name="T2" fmla="*/ 55 w 55"/>
                  <a:gd name="T3" fmla="*/ 61 h 61"/>
                  <a:gd name="T4" fmla="*/ 55 w 55"/>
                  <a:gd name="T5" fmla="*/ 58 h 61"/>
                </a:gdLst>
                <a:ahLst/>
                <a:cxnLst>
                  <a:cxn ang="0">
                    <a:pos x="T0" y="T1"/>
                  </a:cxn>
                  <a:cxn ang="0">
                    <a:pos x="T2" y="T3"/>
                  </a:cxn>
                  <a:cxn ang="0">
                    <a:pos x="T4" y="T5"/>
                  </a:cxn>
                </a:cxnLst>
                <a:rect l="0" t="0" r="r" b="b"/>
                <a:pathLst>
                  <a:path w="55" h="61">
                    <a:moveTo>
                      <a:pt x="0" y="0"/>
                    </a:moveTo>
                    <a:lnTo>
                      <a:pt x="55" y="61"/>
                    </a:lnTo>
                    <a:lnTo>
                      <a:pt x="55"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2" name="Line 4267"/>
              <p:cNvSpPr>
                <a:spLocks noChangeShapeType="1"/>
              </p:cNvSpPr>
              <p:nvPr/>
            </p:nvSpPr>
            <p:spPr bwMode="auto">
              <a:xfrm>
                <a:off x="4790" y="2012"/>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 name="Line 4268"/>
              <p:cNvSpPr>
                <a:spLocks noChangeShapeType="1"/>
              </p:cNvSpPr>
              <p:nvPr/>
            </p:nvSpPr>
            <p:spPr bwMode="auto">
              <a:xfrm>
                <a:off x="4791" y="2012"/>
                <a:ext cx="69"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 name="Line 4269"/>
              <p:cNvSpPr>
                <a:spLocks noChangeShapeType="1"/>
              </p:cNvSpPr>
              <p:nvPr/>
            </p:nvSpPr>
            <p:spPr bwMode="auto">
              <a:xfrm>
                <a:off x="4860" y="2092"/>
                <a:ext cx="1" cy="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0" name="Rectangle 4270"/>
            <p:cNvSpPr>
              <a:spLocks noChangeArrowheads="1"/>
            </p:cNvSpPr>
            <p:nvPr/>
          </p:nvSpPr>
          <p:spPr bwMode="auto">
            <a:xfrm>
              <a:off x="47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81" name="Group 4271"/>
            <p:cNvGrpSpPr>
              <a:grpSpLocks/>
            </p:cNvGrpSpPr>
            <p:nvPr/>
          </p:nvGrpSpPr>
          <p:grpSpPr bwMode="auto">
            <a:xfrm>
              <a:off x="4800" y="3319"/>
              <a:ext cx="144" cy="129"/>
              <a:chOff x="4543" y="2457"/>
              <a:chExt cx="331" cy="333"/>
            </a:xfrm>
          </p:grpSpPr>
          <p:sp>
            <p:nvSpPr>
              <p:cNvPr id="1401" name="Rectangle 4272"/>
              <p:cNvSpPr>
                <a:spLocks noChangeArrowheads="1"/>
              </p:cNvSpPr>
              <p:nvPr/>
            </p:nvSpPr>
            <p:spPr bwMode="auto">
              <a:xfrm>
                <a:off x="4694" y="2457"/>
                <a:ext cx="54" cy="42"/>
              </a:xfrm>
              <a:prstGeom prst="rect">
                <a:avLst/>
              </a:prstGeom>
              <a:solidFill>
                <a:srgbClr val="00CE00"/>
              </a:solidFill>
              <a:ln w="11113">
                <a:solidFill>
                  <a:srgbClr val="000000"/>
                </a:solidFill>
                <a:miter lim="800000"/>
                <a:headEnd/>
                <a:tailEnd/>
              </a:ln>
            </p:spPr>
            <p:txBody>
              <a:bodyPr/>
              <a:lstStyle/>
              <a:p>
                <a:endParaRPr lang="en-US"/>
              </a:p>
            </p:txBody>
          </p:sp>
          <p:sp>
            <p:nvSpPr>
              <p:cNvPr id="1402" name="Oval 4273"/>
              <p:cNvSpPr>
                <a:spLocks noChangeArrowheads="1"/>
              </p:cNvSpPr>
              <p:nvPr/>
            </p:nvSpPr>
            <p:spPr bwMode="auto">
              <a:xfrm>
                <a:off x="4611" y="2522"/>
                <a:ext cx="48" cy="52"/>
              </a:xfrm>
              <a:prstGeom prst="ellipse">
                <a:avLst/>
              </a:prstGeom>
              <a:solidFill>
                <a:srgbClr val="00CE00"/>
              </a:solidFill>
              <a:ln w="11113">
                <a:solidFill>
                  <a:srgbClr val="000000"/>
                </a:solidFill>
                <a:round/>
                <a:headEnd/>
                <a:tailEnd/>
              </a:ln>
            </p:spPr>
            <p:txBody>
              <a:bodyPr/>
              <a:lstStyle/>
              <a:p>
                <a:endParaRPr lang="en-US"/>
              </a:p>
            </p:txBody>
          </p:sp>
          <p:sp>
            <p:nvSpPr>
              <p:cNvPr id="1403" name="Oval 4274"/>
              <p:cNvSpPr>
                <a:spLocks noChangeArrowheads="1"/>
              </p:cNvSpPr>
              <p:nvPr/>
            </p:nvSpPr>
            <p:spPr bwMode="auto">
              <a:xfrm>
                <a:off x="4685" y="2524"/>
                <a:ext cx="45" cy="50"/>
              </a:xfrm>
              <a:prstGeom prst="ellipse">
                <a:avLst/>
              </a:prstGeom>
              <a:solidFill>
                <a:srgbClr val="00CE00"/>
              </a:solidFill>
              <a:ln w="11113">
                <a:solidFill>
                  <a:srgbClr val="000000"/>
                </a:solidFill>
                <a:round/>
                <a:headEnd/>
                <a:tailEnd/>
              </a:ln>
            </p:spPr>
            <p:txBody>
              <a:bodyPr/>
              <a:lstStyle/>
              <a:p>
                <a:endParaRPr lang="en-US"/>
              </a:p>
            </p:txBody>
          </p:sp>
          <p:sp>
            <p:nvSpPr>
              <p:cNvPr id="1404" name="Oval 4275"/>
              <p:cNvSpPr>
                <a:spLocks noChangeArrowheads="1"/>
              </p:cNvSpPr>
              <p:nvPr/>
            </p:nvSpPr>
            <p:spPr bwMode="auto">
              <a:xfrm>
                <a:off x="4749" y="2524"/>
                <a:ext cx="46" cy="48"/>
              </a:xfrm>
              <a:prstGeom prst="ellipse">
                <a:avLst/>
              </a:prstGeom>
              <a:solidFill>
                <a:srgbClr val="00CE00"/>
              </a:solidFill>
              <a:ln w="11113">
                <a:solidFill>
                  <a:srgbClr val="000000"/>
                </a:solidFill>
                <a:round/>
                <a:headEnd/>
                <a:tailEnd/>
              </a:ln>
            </p:spPr>
            <p:txBody>
              <a:bodyPr/>
              <a:lstStyle/>
              <a:p>
                <a:endParaRPr lang="en-US"/>
              </a:p>
            </p:txBody>
          </p:sp>
          <p:sp>
            <p:nvSpPr>
              <p:cNvPr id="1405" name="Rectangle 4276"/>
              <p:cNvSpPr>
                <a:spLocks noChangeArrowheads="1"/>
              </p:cNvSpPr>
              <p:nvPr/>
            </p:nvSpPr>
            <p:spPr bwMode="auto">
              <a:xfrm>
                <a:off x="4603" y="2599"/>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406" name="Rectangle 4277"/>
              <p:cNvSpPr>
                <a:spLocks noChangeArrowheads="1"/>
              </p:cNvSpPr>
              <p:nvPr/>
            </p:nvSpPr>
            <p:spPr bwMode="auto">
              <a:xfrm>
                <a:off x="4678" y="2600"/>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407" name="Rectangle 4278"/>
              <p:cNvSpPr>
                <a:spLocks noChangeArrowheads="1"/>
              </p:cNvSpPr>
              <p:nvPr/>
            </p:nvSpPr>
            <p:spPr bwMode="auto">
              <a:xfrm>
                <a:off x="4747" y="2601"/>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408" name="Oval 4279"/>
              <p:cNvSpPr>
                <a:spLocks noChangeArrowheads="1"/>
              </p:cNvSpPr>
              <p:nvPr/>
            </p:nvSpPr>
            <p:spPr bwMode="auto">
              <a:xfrm>
                <a:off x="4543" y="2675"/>
                <a:ext cx="45" cy="49"/>
              </a:xfrm>
              <a:prstGeom prst="ellipse">
                <a:avLst/>
              </a:prstGeom>
              <a:solidFill>
                <a:srgbClr val="00CE00"/>
              </a:solidFill>
              <a:ln w="11113">
                <a:solidFill>
                  <a:srgbClr val="000000"/>
                </a:solidFill>
                <a:round/>
                <a:headEnd/>
                <a:tailEnd/>
              </a:ln>
            </p:spPr>
            <p:txBody>
              <a:bodyPr/>
              <a:lstStyle/>
              <a:p>
                <a:endParaRPr lang="en-US"/>
              </a:p>
            </p:txBody>
          </p:sp>
          <p:sp>
            <p:nvSpPr>
              <p:cNvPr id="1409" name="Oval 4280"/>
              <p:cNvSpPr>
                <a:spLocks noChangeArrowheads="1"/>
              </p:cNvSpPr>
              <p:nvPr/>
            </p:nvSpPr>
            <p:spPr bwMode="auto">
              <a:xfrm>
                <a:off x="4602" y="2674"/>
                <a:ext cx="45" cy="49"/>
              </a:xfrm>
              <a:prstGeom prst="ellipse">
                <a:avLst/>
              </a:prstGeom>
              <a:solidFill>
                <a:srgbClr val="00CE00"/>
              </a:solidFill>
              <a:ln w="11113">
                <a:solidFill>
                  <a:srgbClr val="000000"/>
                </a:solidFill>
                <a:round/>
                <a:headEnd/>
                <a:tailEnd/>
              </a:ln>
            </p:spPr>
            <p:txBody>
              <a:bodyPr/>
              <a:lstStyle/>
              <a:p>
                <a:endParaRPr lang="en-US"/>
              </a:p>
            </p:txBody>
          </p:sp>
          <p:sp>
            <p:nvSpPr>
              <p:cNvPr id="1410" name="Oval 4281"/>
              <p:cNvSpPr>
                <a:spLocks noChangeArrowheads="1"/>
              </p:cNvSpPr>
              <p:nvPr/>
            </p:nvSpPr>
            <p:spPr bwMode="auto">
              <a:xfrm>
                <a:off x="4657" y="2673"/>
                <a:ext cx="45" cy="49"/>
              </a:xfrm>
              <a:prstGeom prst="ellipse">
                <a:avLst/>
              </a:prstGeom>
              <a:solidFill>
                <a:srgbClr val="00CE00"/>
              </a:solidFill>
              <a:ln w="11113">
                <a:solidFill>
                  <a:srgbClr val="000000"/>
                </a:solidFill>
                <a:round/>
                <a:headEnd/>
                <a:tailEnd/>
              </a:ln>
            </p:spPr>
            <p:txBody>
              <a:bodyPr/>
              <a:lstStyle/>
              <a:p>
                <a:endParaRPr lang="en-US"/>
              </a:p>
            </p:txBody>
          </p:sp>
          <p:sp>
            <p:nvSpPr>
              <p:cNvPr id="1411" name="Oval 4282"/>
              <p:cNvSpPr>
                <a:spLocks noChangeArrowheads="1"/>
              </p:cNvSpPr>
              <p:nvPr/>
            </p:nvSpPr>
            <p:spPr bwMode="auto">
              <a:xfrm>
                <a:off x="4711" y="2677"/>
                <a:ext cx="45" cy="49"/>
              </a:xfrm>
              <a:prstGeom prst="ellipse">
                <a:avLst/>
              </a:prstGeom>
              <a:solidFill>
                <a:srgbClr val="00CE00"/>
              </a:solidFill>
              <a:ln w="11113">
                <a:solidFill>
                  <a:srgbClr val="000000"/>
                </a:solidFill>
                <a:round/>
                <a:headEnd/>
                <a:tailEnd/>
              </a:ln>
            </p:spPr>
            <p:txBody>
              <a:bodyPr/>
              <a:lstStyle/>
              <a:p>
                <a:endParaRPr lang="en-US"/>
              </a:p>
            </p:txBody>
          </p:sp>
          <p:sp>
            <p:nvSpPr>
              <p:cNvPr id="1412" name="Oval 4283"/>
              <p:cNvSpPr>
                <a:spLocks noChangeArrowheads="1"/>
              </p:cNvSpPr>
              <p:nvPr/>
            </p:nvSpPr>
            <p:spPr bwMode="auto">
              <a:xfrm>
                <a:off x="4765" y="2676"/>
                <a:ext cx="46" cy="50"/>
              </a:xfrm>
              <a:prstGeom prst="ellipse">
                <a:avLst/>
              </a:prstGeom>
              <a:solidFill>
                <a:srgbClr val="00CE00"/>
              </a:solidFill>
              <a:ln w="11113">
                <a:solidFill>
                  <a:srgbClr val="000000"/>
                </a:solidFill>
                <a:round/>
                <a:headEnd/>
                <a:tailEnd/>
              </a:ln>
            </p:spPr>
            <p:txBody>
              <a:bodyPr/>
              <a:lstStyle/>
              <a:p>
                <a:endParaRPr lang="en-US"/>
              </a:p>
            </p:txBody>
          </p:sp>
          <p:sp>
            <p:nvSpPr>
              <p:cNvPr id="1413" name="Oval 4284"/>
              <p:cNvSpPr>
                <a:spLocks noChangeArrowheads="1"/>
              </p:cNvSpPr>
              <p:nvPr/>
            </p:nvSpPr>
            <p:spPr bwMode="auto">
              <a:xfrm>
                <a:off x="4820" y="2675"/>
                <a:ext cx="46" cy="49"/>
              </a:xfrm>
              <a:prstGeom prst="ellipse">
                <a:avLst/>
              </a:prstGeom>
              <a:solidFill>
                <a:srgbClr val="00CE00"/>
              </a:solidFill>
              <a:ln w="11113">
                <a:solidFill>
                  <a:srgbClr val="000000"/>
                </a:solidFill>
                <a:round/>
                <a:headEnd/>
                <a:tailEnd/>
              </a:ln>
            </p:spPr>
            <p:txBody>
              <a:bodyPr/>
              <a:lstStyle/>
              <a:p>
                <a:endParaRPr lang="en-US"/>
              </a:p>
            </p:txBody>
          </p:sp>
          <p:sp>
            <p:nvSpPr>
              <p:cNvPr id="1414" name="Rectangle 4285"/>
              <p:cNvSpPr>
                <a:spLocks noChangeArrowheads="1"/>
              </p:cNvSpPr>
              <p:nvPr/>
            </p:nvSpPr>
            <p:spPr bwMode="auto">
              <a:xfrm>
                <a:off x="4820" y="2747"/>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415" name="Freeform 4286"/>
              <p:cNvSpPr>
                <a:spLocks/>
              </p:cNvSpPr>
              <p:nvPr/>
            </p:nvSpPr>
            <p:spPr bwMode="auto">
              <a:xfrm>
                <a:off x="4637" y="2501"/>
                <a:ext cx="74" cy="19"/>
              </a:xfrm>
              <a:custGeom>
                <a:avLst/>
                <a:gdLst>
                  <a:gd name="T0" fmla="*/ 147 w 147"/>
                  <a:gd name="T1" fmla="*/ 0 h 39"/>
                  <a:gd name="T2" fmla="*/ 0 w 147"/>
                  <a:gd name="T3" fmla="*/ 35 h 39"/>
                  <a:gd name="T4" fmla="*/ 0 w 147"/>
                  <a:gd name="T5" fmla="*/ 39 h 39"/>
                </a:gdLst>
                <a:ahLst/>
                <a:cxnLst>
                  <a:cxn ang="0">
                    <a:pos x="T0" y="T1"/>
                  </a:cxn>
                  <a:cxn ang="0">
                    <a:pos x="T2" y="T3"/>
                  </a:cxn>
                  <a:cxn ang="0">
                    <a:pos x="T4" y="T5"/>
                  </a:cxn>
                </a:cxnLst>
                <a:rect l="0" t="0" r="r" b="b"/>
                <a:pathLst>
                  <a:path w="147" h="39">
                    <a:moveTo>
                      <a:pt x="147" y="0"/>
                    </a:moveTo>
                    <a:lnTo>
                      <a:pt x="0" y="35"/>
                    </a:lnTo>
                    <a:lnTo>
                      <a:pt x="0" y="3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6" name="Line 4287"/>
              <p:cNvSpPr>
                <a:spLocks noChangeShapeType="1"/>
              </p:cNvSpPr>
              <p:nvPr/>
            </p:nvSpPr>
            <p:spPr bwMode="auto">
              <a:xfrm>
                <a:off x="4706" y="2502"/>
                <a:ext cx="5"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7" name="Line 4288"/>
              <p:cNvSpPr>
                <a:spLocks noChangeShapeType="1"/>
              </p:cNvSpPr>
              <p:nvPr/>
            </p:nvSpPr>
            <p:spPr bwMode="auto">
              <a:xfrm>
                <a:off x="4706" y="2501"/>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8" name="Line 4289"/>
              <p:cNvSpPr>
                <a:spLocks noChangeShapeType="1"/>
              </p:cNvSpPr>
              <p:nvPr/>
            </p:nvSpPr>
            <p:spPr bwMode="auto">
              <a:xfrm>
                <a:off x="4634" y="2575"/>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9" name="Line 4290"/>
              <p:cNvSpPr>
                <a:spLocks noChangeShapeType="1"/>
              </p:cNvSpPr>
              <p:nvPr/>
            </p:nvSpPr>
            <p:spPr bwMode="auto">
              <a:xfrm>
                <a:off x="4711" y="257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0" name="Line 4291"/>
              <p:cNvSpPr>
                <a:spLocks noChangeShapeType="1"/>
              </p:cNvSpPr>
              <p:nvPr/>
            </p:nvSpPr>
            <p:spPr bwMode="auto">
              <a:xfrm>
                <a:off x="4774" y="2574"/>
                <a:ext cx="1"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1" name="Line 4292"/>
              <p:cNvSpPr>
                <a:spLocks noChangeShapeType="1"/>
              </p:cNvSpPr>
              <p:nvPr/>
            </p:nvSpPr>
            <p:spPr bwMode="auto">
              <a:xfrm flipH="1">
                <a:off x="4567" y="2642"/>
                <a:ext cx="65"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2" name="Line 4293"/>
              <p:cNvSpPr>
                <a:spLocks noChangeShapeType="1"/>
              </p:cNvSpPr>
              <p:nvPr/>
            </p:nvSpPr>
            <p:spPr bwMode="auto">
              <a:xfrm flipH="1">
                <a:off x="4628" y="2643"/>
                <a:ext cx="3"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 name="Line 4294"/>
              <p:cNvSpPr>
                <a:spLocks noChangeShapeType="1"/>
              </p:cNvSpPr>
              <p:nvPr/>
            </p:nvSpPr>
            <p:spPr bwMode="auto">
              <a:xfrm flipH="1">
                <a:off x="4682" y="2643"/>
                <a:ext cx="25"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 name="Freeform 4295"/>
              <p:cNvSpPr>
                <a:spLocks/>
              </p:cNvSpPr>
              <p:nvPr/>
            </p:nvSpPr>
            <p:spPr bwMode="auto">
              <a:xfrm>
                <a:off x="4707" y="2643"/>
                <a:ext cx="28" cy="30"/>
              </a:xfrm>
              <a:custGeom>
                <a:avLst/>
                <a:gdLst>
                  <a:gd name="T0" fmla="*/ 0 w 55"/>
                  <a:gd name="T1" fmla="*/ 0 h 61"/>
                  <a:gd name="T2" fmla="*/ 55 w 55"/>
                  <a:gd name="T3" fmla="*/ 61 h 61"/>
                  <a:gd name="T4" fmla="*/ 55 w 55"/>
                  <a:gd name="T5" fmla="*/ 59 h 61"/>
                </a:gdLst>
                <a:ahLst/>
                <a:cxnLst>
                  <a:cxn ang="0">
                    <a:pos x="T0" y="T1"/>
                  </a:cxn>
                  <a:cxn ang="0">
                    <a:pos x="T2" y="T3"/>
                  </a:cxn>
                  <a:cxn ang="0">
                    <a:pos x="T4" y="T5"/>
                  </a:cxn>
                </a:cxnLst>
                <a:rect l="0" t="0" r="r" b="b"/>
                <a:pathLst>
                  <a:path w="55" h="61">
                    <a:moveTo>
                      <a:pt x="0" y="0"/>
                    </a:moveTo>
                    <a:lnTo>
                      <a:pt x="55" y="61"/>
                    </a:lnTo>
                    <a:lnTo>
                      <a:pt x="55" y="5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5" name="Line 4296"/>
              <p:cNvSpPr>
                <a:spLocks noChangeShapeType="1"/>
              </p:cNvSpPr>
              <p:nvPr/>
            </p:nvSpPr>
            <p:spPr bwMode="auto">
              <a:xfrm>
                <a:off x="4776" y="2645"/>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6" name="Line 4297"/>
              <p:cNvSpPr>
                <a:spLocks noChangeShapeType="1"/>
              </p:cNvSpPr>
              <p:nvPr/>
            </p:nvSpPr>
            <p:spPr bwMode="auto">
              <a:xfrm>
                <a:off x="4777" y="2645"/>
                <a:ext cx="69"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 name="Line 4298"/>
              <p:cNvSpPr>
                <a:spLocks noChangeShapeType="1"/>
              </p:cNvSpPr>
              <p:nvPr/>
            </p:nvSpPr>
            <p:spPr bwMode="auto">
              <a:xfrm>
                <a:off x="4846" y="2725"/>
                <a:ext cx="1"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2" name="Rectangle 4299"/>
            <p:cNvSpPr>
              <a:spLocks noChangeArrowheads="1"/>
            </p:cNvSpPr>
            <p:nvPr/>
          </p:nvSpPr>
          <p:spPr bwMode="auto">
            <a:xfrm>
              <a:off x="47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83" name="Group 4300"/>
            <p:cNvGrpSpPr>
              <a:grpSpLocks/>
            </p:cNvGrpSpPr>
            <p:nvPr/>
          </p:nvGrpSpPr>
          <p:grpSpPr bwMode="auto">
            <a:xfrm>
              <a:off x="4818" y="3566"/>
              <a:ext cx="108" cy="116"/>
              <a:chOff x="902" y="803"/>
              <a:chExt cx="214" cy="280"/>
            </a:xfrm>
          </p:grpSpPr>
          <p:sp>
            <p:nvSpPr>
              <p:cNvPr id="1385" name="Rectangle 4301"/>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386" name="Line 430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7" name="Line 430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8" name="Line 430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9" name="Line 430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0" name="Line 430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1" name="Line 430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 name="Line 430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 name="Line 430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4" name="Line 431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5" name="Line 431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6" name="Line 431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7" name="Line 431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8" name="Line 431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9" name="Line 431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0" name="Line 431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4" name="Rectangle 4317"/>
            <p:cNvSpPr>
              <a:spLocks noChangeArrowheads="1"/>
            </p:cNvSpPr>
            <p:nvPr/>
          </p:nvSpPr>
          <p:spPr bwMode="auto">
            <a:xfrm>
              <a:off x="47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5" name="Rectangle 4318"/>
            <p:cNvSpPr>
              <a:spLocks noChangeArrowheads="1"/>
            </p:cNvSpPr>
            <p:nvPr/>
          </p:nvSpPr>
          <p:spPr bwMode="auto">
            <a:xfrm>
              <a:off x="47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6" name="AutoShape 4319"/>
            <p:cNvSpPr>
              <a:spLocks noChangeArrowheads="1"/>
            </p:cNvSpPr>
            <p:nvPr/>
          </p:nvSpPr>
          <p:spPr bwMode="auto">
            <a:xfrm>
              <a:off x="48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7" name="Rectangle 4320"/>
            <p:cNvSpPr>
              <a:spLocks noChangeArrowheads="1"/>
            </p:cNvSpPr>
            <p:nvPr/>
          </p:nvSpPr>
          <p:spPr bwMode="auto">
            <a:xfrm>
              <a:off x="427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sp>
          <p:nvSpPr>
            <p:cNvPr id="788" name="Rectangle 4321"/>
            <p:cNvSpPr>
              <a:spLocks noChangeArrowheads="1"/>
            </p:cNvSpPr>
            <p:nvPr/>
          </p:nvSpPr>
          <p:spPr bwMode="auto">
            <a:xfrm>
              <a:off x="427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grpSp>
          <p:nvGrpSpPr>
            <p:cNvPr id="789" name="Group 4322"/>
            <p:cNvGrpSpPr>
              <a:grpSpLocks/>
            </p:cNvGrpSpPr>
            <p:nvPr/>
          </p:nvGrpSpPr>
          <p:grpSpPr bwMode="auto">
            <a:xfrm>
              <a:off x="4338" y="2606"/>
              <a:ext cx="108" cy="116"/>
              <a:chOff x="902" y="803"/>
              <a:chExt cx="214" cy="280"/>
            </a:xfrm>
          </p:grpSpPr>
          <p:sp>
            <p:nvSpPr>
              <p:cNvPr id="1369" name="Rectangle 4323"/>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370" name="Line 4324"/>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1" name="Line 4325"/>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 name="Line 4326"/>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 name="Line 4327"/>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4" name="Line 4328"/>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5" name="Line 4329"/>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6" name="Line 4330"/>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7" name="Line 4331"/>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8" name="Line 4332"/>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9" name="Line 4333"/>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0" name="Line 4334"/>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1" name="Line 4335"/>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 name="Line 4336"/>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3" name="Line 4337"/>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4" name="Line 4338"/>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0" name="Rectangle 4339"/>
            <p:cNvSpPr>
              <a:spLocks noChangeArrowheads="1"/>
            </p:cNvSpPr>
            <p:nvPr/>
          </p:nvSpPr>
          <p:spPr bwMode="auto">
            <a:xfrm>
              <a:off x="427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91" name="Group 4340"/>
            <p:cNvGrpSpPr>
              <a:grpSpLocks/>
            </p:cNvGrpSpPr>
            <p:nvPr/>
          </p:nvGrpSpPr>
          <p:grpSpPr bwMode="auto">
            <a:xfrm>
              <a:off x="4308" y="2849"/>
              <a:ext cx="169" cy="109"/>
              <a:chOff x="2576" y="1643"/>
              <a:chExt cx="169" cy="109"/>
            </a:xfrm>
          </p:grpSpPr>
          <p:sp>
            <p:nvSpPr>
              <p:cNvPr id="1321" name="Rectangle 4341"/>
              <p:cNvSpPr>
                <a:spLocks noChangeArrowheads="1"/>
              </p:cNvSpPr>
              <p:nvPr/>
            </p:nvSpPr>
            <p:spPr bwMode="auto">
              <a:xfrm>
                <a:off x="2644" y="1643"/>
                <a:ext cx="18" cy="20"/>
              </a:xfrm>
              <a:prstGeom prst="rect">
                <a:avLst/>
              </a:prstGeom>
              <a:solidFill>
                <a:srgbClr val="FF9900"/>
              </a:solidFill>
              <a:ln w="11176">
                <a:solidFill>
                  <a:srgbClr val="000000"/>
                </a:solidFill>
                <a:miter lim="800000"/>
                <a:headEnd/>
                <a:tailEnd/>
              </a:ln>
            </p:spPr>
            <p:txBody>
              <a:bodyPr/>
              <a:lstStyle/>
              <a:p>
                <a:endParaRPr lang="en-US"/>
              </a:p>
            </p:txBody>
          </p:sp>
          <p:sp>
            <p:nvSpPr>
              <p:cNvPr id="1322" name="Rectangle 4342"/>
              <p:cNvSpPr>
                <a:spLocks noChangeArrowheads="1"/>
              </p:cNvSpPr>
              <p:nvPr/>
            </p:nvSpPr>
            <p:spPr bwMode="auto">
              <a:xfrm>
                <a:off x="2610" y="1688"/>
                <a:ext cx="18" cy="19"/>
              </a:xfrm>
              <a:prstGeom prst="rect">
                <a:avLst/>
              </a:prstGeom>
              <a:solidFill>
                <a:srgbClr val="FF9900"/>
              </a:solidFill>
              <a:ln w="11176">
                <a:solidFill>
                  <a:srgbClr val="000000"/>
                </a:solidFill>
                <a:miter lim="800000"/>
                <a:headEnd/>
                <a:tailEnd/>
              </a:ln>
            </p:spPr>
            <p:txBody>
              <a:bodyPr/>
              <a:lstStyle/>
              <a:p>
                <a:endParaRPr lang="en-US"/>
              </a:p>
            </p:txBody>
          </p:sp>
          <p:sp>
            <p:nvSpPr>
              <p:cNvPr id="1323" name="Rectangle 4343"/>
              <p:cNvSpPr>
                <a:spLocks noChangeArrowheads="1"/>
              </p:cNvSpPr>
              <p:nvPr/>
            </p:nvSpPr>
            <p:spPr bwMode="auto">
              <a:xfrm>
                <a:off x="2576" y="1731"/>
                <a:ext cx="18" cy="21"/>
              </a:xfrm>
              <a:prstGeom prst="rect">
                <a:avLst/>
              </a:prstGeom>
              <a:solidFill>
                <a:srgbClr val="FF9900"/>
              </a:solidFill>
              <a:ln w="11176">
                <a:solidFill>
                  <a:srgbClr val="000000"/>
                </a:solidFill>
                <a:miter lim="800000"/>
                <a:headEnd/>
                <a:tailEnd/>
              </a:ln>
            </p:spPr>
            <p:txBody>
              <a:bodyPr/>
              <a:lstStyle/>
              <a:p>
                <a:endParaRPr lang="en-US"/>
              </a:p>
            </p:txBody>
          </p:sp>
          <p:sp>
            <p:nvSpPr>
              <p:cNvPr id="1324" name="Rectangle 4344"/>
              <p:cNvSpPr>
                <a:spLocks noChangeArrowheads="1"/>
              </p:cNvSpPr>
              <p:nvPr/>
            </p:nvSpPr>
            <p:spPr bwMode="auto">
              <a:xfrm>
                <a:off x="2639" y="1731"/>
                <a:ext cx="19" cy="19"/>
              </a:xfrm>
              <a:prstGeom prst="rect">
                <a:avLst/>
              </a:prstGeom>
              <a:solidFill>
                <a:srgbClr val="FF9900"/>
              </a:solidFill>
              <a:ln w="11176">
                <a:solidFill>
                  <a:srgbClr val="000000"/>
                </a:solidFill>
                <a:miter lim="800000"/>
                <a:headEnd/>
                <a:tailEnd/>
              </a:ln>
            </p:spPr>
            <p:txBody>
              <a:bodyPr/>
              <a:lstStyle/>
              <a:p>
                <a:endParaRPr lang="en-US"/>
              </a:p>
            </p:txBody>
          </p:sp>
          <p:sp>
            <p:nvSpPr>
              <p:cNvPr id="1325" name="Rectangle 4345"/>
              <p:cNvSpPr>
                <a:spLocks noChangeArrowheads="1"/>
              </p:cNvSpPr>
              <p:nvPr/>
            </p:nvSpPr>
            <p:spPr bwMode="auto">
              <a:xfrm>
                <a:off x="2726" y="1731"/>
                <a:ext cx="19" cy="21"/>
              </a:xfrm>
              <a:prstGeom prst="rect">
                <a:avLst/>
              </a:prstGeom>
              <a:solidFill>
                <a:srgbClr val="FF9900"/>
              </a:solidFill>
              <a:ln w="11176">
                <a:solidFill>
                  <a:srgbClr val="000000"/>
                </a:solidFill>
                <a:miter lim="800000"/>
                <a:headEnd/>
                <a:tailEnd/>
              </a:ln>
            </p:spPr>
            <p:txBody>
              <a:bodyPr/>
              <a:lstStyle/>
              <a:p>
                <a:endParaRPr lang="en-US"/>
              </a:p>
            </p:txBody>
          </p:sp>
          <p:sp>
            <p:nvSpPr>
              <p:cNvPr id="1326" name="Rectangle 4346"/>
              <p:cNvSpPr>
                <a:spLocks noChangeArrowheads="1"/>
              </p:cNvSpPr>
              <p:nvPr/>
            </p:nvSpPr>
            <p:spPr bwMode="auto">
              <a:xfrm>
                <a:off x="2688" y="1685"/>
                <a:ext cx="20" cy="19"/>
              </a:xfrm>
              <a:prstGeom prst="rect">
                <a:avLst/>
              </a:prstGeom>
              <a:solidFill>
                <a:srgbClr val="FF9900"/>
              </a:solidFill>
              <a:ln w="11176">
                <a:solidFill>
                  <a:srgbClr val="000000"/>
                </a:solidFill>
                <a:miter lim="800000"/>
                <a:headEnd/>
                <a:tailEnd/>
              </a:ln>
            </p:spPr>
            <p:txBody>
              <a:bodyPr/>
              <a:lstStyle/>
              <a:p>
                <a:endParaRPr lang="en-US"/>
              </a:p>
            </p:txBody>
          </p:sp>
          <p:sp>
            <p:nvSpPr>
              <p:cNvPr id="1327" name="Line 4347"/>
              <p:cNvSpPr>
                <a:spLocks noChangeShapeType="1"/>
              </p:cNvSpPr>
              <p:nvPr/>
            </p:nvSpPr>
            <p:spPr bwMode="auto">
              <a:xfrm>
                <a:off x="2597"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8" name="Line 4348"/>
              <p:cNvSpPr>
                <a:spLocks noChangeShapeType="1"/>
              </p:cNvSpPr>
              <p:nvPr/>
            </p:nvSpPr>
            <p:spPr bwMode="auto">
              <a:xfrm>
                <a:off x="260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9" name="Line 4349"/>
              <p:cNvSpPr>
                <a:spLocks noChangeShapeType="1"/>
              </p:cNvSpPr>
              <p:nvPr/>
            </p:nvSpPr>
            <p:spPr bwMode="auto">
              <a:xfrm>
                <a:off x="2608"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0" name="Line 4350"/>
              <p:cNvSpPr>
                <a:spLocks noChangeShapeType="1"/>
              </p:cNvSpPr>
              <p:nvPr/>
            </p:nvSpPr>
            <p:spPr bwMode="auto">
              <a:xfrm>
                <a:off x="261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 name="Line 4351"/>
              <p:cNvSpPr>
                <a:spLocks noChangeShapeType="1"/>
              </p:cNvSpPr>
              <p:nvPr/>
            </p:nvSpPr>
            <p:spPr bwMode="auto">
              <a:xfrm>
                <a:off x="2618"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 name="Line 4352"/>
              <p:cNvSpPr>
                <a:spLocks noChangeShapeType="1"/>
              </p:cNvSpPr>
              <p:nvPr/>
            </p:nvSpPr>
            <p:spPr bwMode="auto">
              <a:xfrm>
                <a:off x="262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 name="Line 4353"/>
              <p:cNvSpPr>
                <a:spLocks noChangeShapeType="1"/>
              </p:cNvSpPr>
              <p:nvPr/>
            </p:nvSpPr>
            <p:spPr bwMode="auto">
              <a:xfrm>
                <a:off x="2629"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 name="Line 4354"/>
              <p:cNvSpPr>
                <a:spLocks noChangeShapeType="1"/>
              </p:cNvSpPr>
              <p:nvPr/>
            </p:nvSpPr>
            <p:spPr bwMode="auto">
              <a:xfrm>
                <a:off x="2633"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 name="Freeform 4355"/>
              <p:cNvSpPr>
                <a:spLocks/>
              </p:cNvSpPr>
              <p:nvPr/>
            </p:nvSpPr>
            <p:spPr bwMode="auto">
              <a:xfrm>
                <a:off x="2639" y="1740"/>
                <a:ext cx="0"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6" name="Line 4356"/>
              <p:cNvSpPr>
                <a:spLocks noChangeShapeType="1"/>
              </p:cNvSpPr>
              <p:nvPr/>
            </p:nvSpPr>
            <p:spPr bwMode="auto">
              <a:xfrm>
                <a:off x="2660"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 name="Line 4357"/>
              <p:cNvSpPr>
                <a:spLocks noChangeShapeType="1"/>
              </p:cNvSpPr>
              <p:nvPr/>
            </p:nvSpPr>
            <p:spPr bwMode="auto">
              <a:xfrm>
                <a:off x="266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 name="Line 4358"/>
              <p:cNvSpPr>
                <a:spLocks noChangeShapeType="1"/>
              </p:cNvSpPr>
              <p:nvPr/>
            </p:nvSpPr>
            <p:spPr bwMode="auto">
              <a:xfrm>
                <a:off x="2671"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 name="Line 4359"/>
              <p:cNvSpPr>
                <a:spLocks noChangeShapeType="1"/>
              </p:cNvSpPr>
              <p:nvPr/>
            </p:nvSpPr>
            <p:spPr bwMode="auto">
              <a:xfrm>
                <a:off x="267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 name="Line 4360"/>
              <p:cNvSpPr>
                <a:spLocks noChangeShapeType="1"/>
              </p:cNvSpPr>
              <p:nvPr/>
            </p:nvSpPr>
            <p:spPr bwMode="auto">
              <a:xfrm>
                <a:off x="2681"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 name="Line 4361"/>
              <p:cNvSpPr>
                <a:spLocks noChangeShapeType="1"/>
              </p:cNvSpPr>
              <p:nvPr/>
            </p:nvSpPr>
            <p:spPr bwMode="auto">
              <a:xfrm>
                <a:off x="268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 name="Line 4362"/>
              <p:cNvSpPr>
                <a:spLocks noChangeShapeType="1"/>
              </p:cNvSpPr>
              <p:nvPr/>
            </p:nvSpPr>
            <p:spPr bwMode="auto">
              <a:xfrm>
                <a:off x="269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 name="Line 4363"/>
              <p:cNvSpPr>
                <a:spLocks noChangeShapeType="1"/>
              </p:cNvSpPr>
              <p:nvPr/>
            </p:nvSpPr>
            <p:spPr bwMode="auto">
              <a:xfrm>
                <a:off x="270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 name="Line 4364"/>
              <p:cNvSpPr>
                <a:spLocks noChangeShapeType="1"/>
              </p:cNvSpPr>
              <p:nvPr/>
            </p:nvSpPr>
            <p:spPr bwMode="auto">
              <a:xfrm>
                <a:off x="2707"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 name="Line 4365"/>
              <p:cNvSpPr>
                <a:spLocks noChangeShapeType="1"/>
              </p:cNvSpPr>
              <p:nvPr/>
            </p:nvSpPr>
            <p:spPr bwMode="auto">
              <a:xfrm>
                <a:off x="2712"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 name="Line 4366"/>
              <p:cNvSpPr>
                <a:spLocks noChangeShapeType="1"/>
              </p:cNvSpPr>
              <p:nvPr/>
            </p:nvSpPr>
            <p:spPr bwMode="auto">
              <a:xfrm>
                <a:off x="2717"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 name="Line 4367"/>
              <p:cNvSpPr>
                <a:spLocks noChangeShapeType="1"/>
              </p:cNvSpPr>
              <p:nvPr/>
            </p:nvSpPr>
            <p:spPr bwMode="auto">
              <a:xfrm>
                <a:off x="272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 name="Line 4368"/>
              <p:cNvSpPr>
                <a:spLocks noChangeShapeType="1"/>
              </p:cNvSpPr>
              <p:nvPr/>
            </p:nvSpPr>
            <p:spPr bwMode="auto">
              <a:xfrm flipH="1">
                <a:off x="2693" y="1706"/>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9" name="Line 4369"/>
              <p:cNvSpPr>
                <a:spLocks noChangeShapeType="1"/>
              </p:cNvSpPr>
              <p:nvPr/>
            </p:nvSpPr>
            <p:spPr bwMode="auto">
              <a:xfrm>
                <a:off x="2688" y="171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 name="Line 4370"/>
              <p:cNvSpPr>
                <a:spLocks noChangeShapeType="1"/>
              </p:cNvSpPr>
              <p:nvPr/>
            </p:nvSpPr>
            <p:spPr bwMode="auto">
              <a:xfrm>
                <a:off x="2683" y="1713"/>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 name="Line 4371"/>
              <p:cNvSpPr>
                <a:spLocks noChangeShapeType="1"/>
              </p:cNvSpPr>
              <p:nvPr/>
            </p:nvSpPr>
            <p:spPr bwMode="auto">
              <a:xfrm flipH="1">
                <a:off x="2673" y="1716"/>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 name="Line 4372"/>
              <p:cNvSpPr>
                <a:spLocks noChangeShapeType="1"/>
              </p:cNvSpPr>
              <p:nvPr/>
            </p:nvSpPr>
            <p:spPr bwMode="auto">
              <a:xfrm>
                <a:off x="2668" y="172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 name="Line 4373"/>
              <p:cNvSpPr>
                <a:spLocks noChangeShapeType="1"/>
              </p:cNvSpPr>
              <p:nvPr/>
            </p:nvSpPr>
            <p:spPr bwMode="auto">
              <a:xfrm>
                <a:off x="2663" y="1723"/>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4" name="Freeform 4374"/>
              <p:cNvSpPr>
                <a:spLocks/>
              </p:cNvSpPr>
              <p:nvPr/>
            </p:nvSpPr>
            <p:spPr bwMode="auto">
              <a:xfrm flipV="1">
                <a:off x="2652" y="1727"/>
                <a:ext cx="4" cy="2"/>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5" name="Line 4375"/>
              <p:cNvSpPr>
                <a:spLocks noChangeShapeType="1"/>
              </p:cNvSpPr>
              <p:nvPr/>
            </p:nvSpPr>
            <p:spPr bwMode="auto">
              <a:xfrm>
                <a:off x="2699" y="1706"/>
                <a:ext cx="4"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 name="Line 4376"/>
              <p:cNvSpPr>
                <a:spLocks noChangeShapeType="1"/>
              </p:cNvSpPr>
              <p:nvPr/>
            </p:nvSpPr>
            <p:spPr bwMode="auto">
              <a:xfrm>
                <a:off x="2708" y="1712"/>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 name="Line 4377"/>
              <p:cNvSpPr>
                <a:spLocks noChangeShapeType="1"/>
              </p:cNvSpPr>
              <p:nvPr/>
            </p:nvSpPr>
            <p:spPr bwMode="auto">
              <a:xfrm>
                <a:off x="2714" y="1716"/>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 name="Line 4378"/>
              <p:cNvSpPr>
                <a:spLocks noChangeShapeType="1"/>
              </p:cNvSpPr>
              <p:nvPr/>
            </p:nvSpPr>
            <p:spPr bwMode="auto">
              <a:xfrm>
                <a:off x="2720" y="1720"/>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9" name="Line 4379"/>
              <p:cNvSpPr>
                <a:spLocks noChangeShapeType="1"/>
              </p:cNvSpPr>
              <p:nvPr/>
            </p:nvSpPr>
            <p:spPr bwMode="auto">
              <a:xfrm>
                <a:off x="2729" y="1727"/>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0" name="Freeform 4380"/>
              <p:cNvSpPr>
                <a:spLocks/>
              </p:cNvSpPr>
              <p:nvPr/>
            </p:nvSpPr>
            <p:spPr bwMode="auto">
              <a:xfrm flipV="1">
                <a:off x="2735" y="1729"/>
                <a:ext cx="0"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1" name="Line 4381"/>
              <p:cNvSpPr>
                <a:spLocks noChangeShapeType="1"/>
              </p:cNvSpPr>
              <p:nvPr/>
            </p:nvSpPr>
            <p:spPr bwMode="auto">
              <a:xfrm>
                <a:off x="2620" y="1674"/>
                <a:ext cx="7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 name="Line 4382"/>
              <p:cNvSpPr>
                <a:spLocks noChangeShapeType="1"/>
              </p:cNvSpPr>
              <p:nvPr/>
            </p:nvSpPr>
            <p:spPr bwMode="auto">
              <a:xfrm flipV="1">
                <a:off x="2654" y="1663"/>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 name="Line 4383"/>
              <p:cNvSpPr>
                <a:spLocks noChangeShapeType="1"/>
              </p:cNvSpPr>
              <p:nvPr/>
            </p:nvSpPr>
            <p:spPr bwMode="auto">
              <a:xfrm>
                <a:off x="2620" y="1674"/>
                <a:ext cx="0"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4" name="Line 4384"/>
              <p:cNvSpPr>
                <a:spLocks noChangeShapeType="1"/>
              </p:cNvSpPr>
              <p:nvPr/>
            </p:nvSpPr>
            <p:spPr bwMode="auto">
              <a:xfrm>
                <a:off x="2696" y="1674"/>
                <a:ext cx="1" cy="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5" name="Line 4385"/>
              <p:cNvSpPr>
                <a:spLocks noChangeShapeType="1"/>
              </p:cNvSpPr>
              <p:nvPr/>
            </p:nvSpPr>
            <p:spPr bwMode="auto">
              <a:xfrm>
                <a:off x="2585" y="1718"/>
                <a:ext cx="6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6" name="Line 4386"/>
              <p:cNvSpPr>
                <a:spLocks noChangeShapeType="1"/>
              </p:cNvSpPr>
              <p:nvPr/>
            </p:nvSpPr>
            <p:spPr bwMode="auto">
              <a:xfrm>
                <a:off x="2620" y="1708"/>
                <a:ext cx="1" cy="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7" name="Line 4387"/>
              <p:cNvSpPr>
                <a:spLocks noChangeShapeType="1"/>
              </p:cNvSpPr>
              <p:nvPr/>
            </p:nvSpPr>
            <p:spPr bwMode="auto">
              <a:xfrm>
                <a:off x="2585" y="1718"/>
                <a:ext cx="1"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8" name="Line 4388"/>
              <p:cNvSpPr>
                <a:spLocks noChangeShapeType="1"/>
              </p:cNvSpPr>
              <p:nvPr/>
            </p:nvSpPr>
            <p:spPr bwMode="auto">
              <a:xfrm>
                <a:off x="2649" y="1718"/>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2" name="Rectangle 4389"/>
            <p:cNvSpPr>
              <a:spLocks noChangeArrowheads="1"/>
            </p:cNvSpPr>
            <p:nvPr/>
          </p:nvSpPr>
          <p:spPr bwMode="auto">
            <a:xfrm>
              <a:off x="427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93" name="Group 4390"/>
            <p:cNvGrpSpPr>
              <a:grpSpLocks/>
            </p:cNvGrpSpPr>
            <p:nvPr/>
          </p:nvGrpSpPr>
          <p:grpSpPr bwMode="auto">
            <a:xfrm>
              <a:off x="4308" y="3090"/>
              <a:ext cx="169" cy="108"/>
              <a:chOff x="3011" y="1858"/>
              <a:chExt cx="497" cy="239"/>
            </a:xfrm>
          </p:grpSpPr>
          <p:sp>
            <p:nvSpPr>
              <p:cNvPr id="1272" name="Rectangle 4391"/>
              <p:cNvSpPr>
                <a:spLocks noChangeArrowheads="1"/>
              </p:cNvSpPr>
              <p:nvPr/>
            </p:nvSpPr>
            <p:spPr bwMode="auto">
              <a:xfrm>
                <a:off x="3210" y="1858"/>
                <a:ext cx="54" cy="44"/>
              </a:xfrm>
              <a:prstGeom prst="rect">
                <a:avLst/>
              </a:prstGeom>
              <a:solidFill>
                <a:srgbClr val="FFFF00"/>
              </a:solidFill>
              <a:ln w="11113">
                <a:solidFill>
                  <a:srgbClr val="000000"/>
                </a:solidFill>
                <a:miter lim="800000"/>
                <a:headEnd/>
                <a:tailEnd/>
              </a:ln>
            </p:spPr>
            <p:txBody>
              <a:bodyPr/>
              <a:lstStyle/>
              <a:p>
                <a:endParaRPr lang="en-US"/>
              </a:p>
            </p:txBody>
          </p:sp>
          <p:sp>
            <p:nvSpPr>
              <p:cNvPr id="1273" name="Rectangle 4392"/>
              <p:cNvSpPr>
                <a:spLocks noChangeArrowheads="1"/>
              </p:cNvSpPr>
              <p:nvPr/>
            </p:nvSpPr>
            <p:spPr bwMode="auto">
              <a:xfrm>
                <a:off x="3111" y="195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274" name="Rectangle 4393"/>
              <p:cNvSpPr>
                <a:spLocks noChangeArrowheads="1"/>
              </p:cNvSpPr>
              <p:nvPr/>
            </p:nvSpPr>
            <p:spPr bwMode="auto">
              <a:xfrm>
                <a:off x="3011"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75" name="Rectangle 4394"/>
              <p:cNvSpPr>
                <a:spLocks noChangeArrowheads="1"/>
              </p:cNvSpPr>
              <p:nvPr/>
            </p:nvSpPr>
            <p:spPr bwMode="auto">
              <a:xfrm>
                <a:off x="3197" y="2051"/>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76" name="Rectangle 4395"/>
              <p:cNvSpPr>
                <a:spLocks noChangeArrowheads="1"/>
              </p:cNvSpPr>
              <p:nvPr/>
            </p:nvSpPr>
            <p:spPr bwMode="auto">
              <a:xfrm>
                <a:off x="3453"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77" name="Rectangle 4396"/>
              <p:cNvSpPr>
                <a:spLocks noChangeArrowheads="1"/>
              </p:cNvSpPr>
              <p:nvPr/>
            </p:nvSpPr>
            <p:spPr bwMode="auto">
              <a:xfrm>
                <a:off x="3342" y="1950"/>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78" name="Line 4397"/>
              <p:cNvSpPr>
                <a:spLocks noChangeShapeType="1"/>
              </p:cNvSpPr>
              <p:nvPr/>
            </p:nvSpPr>
            <p:spPr bwMode="auto">
              <a:xfrm>
                <a:off x="307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 name="Line 4398"/>
              <p:cNvSpPr>
                <a:spLocks noChangeShapeType="1"/>
              </p:cNvSpPr>
              <p:nvPr/>
            </p:nvSpPr>
            <p:spPr bwMode="auto">
              <a:xfrm>
                <a:off x="309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 name="Line 4399"/>
              <p:cNvSpPr>
                <a:spLocks noChangeShapeType="1"/>
              </p:cNvSpPr>
              <p:nvPr/>
            </p:nvSpPr>
            <p:spPr bwMode="auto">
              <a:xfrm>
                <a:off x="310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 name="Line 4400"/>
              <p:cNvSpPr>
                <a:spLocks noChangeShapeType="1"/>
              </p:cNvSpPr>
              <p:nvPr/>
            </p:nvSpPr>
            <p:spPr bwMode="auto">
              <a:xfrm>
                <a:off x="312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 name="Line 4401"/>
              <p:cNvSpPr>
                <a:spLocks noChangeShapeType="1"/>
              </p:cNvSpPr>
              <p:nvPr/>
            </p:nvSpPr>
            <p:spPr bwMode="auto">
              <a:xfrm>
                <a:off x="313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 name="Line 4402"/>
              <p:cNvSpPr>
                <a:spLocks noChangeShapeType="1"/>
              </p:cNvSpPr>
              <p:nvPr/>
            </p:nvSpPr>
            <p:spPr bwMode="auto">
              <a:xfrm>
                <a:off x="315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4" name="Line 4403"/>
              <p:cNvSpPr>
                <a:spLocks noChangeShapeType="1"/>
              </p:cNvSpPr>
              <p:nvPr/>
            </p:nvSpPr>
            <p:spPr bwMode="auto">
              <a:xfrm>
                <a:off x="3166" y="207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5" name="Line 4404"/>
              <p:cNvSpPr>
                <a:spLocks noChangeShapeType="1"/>
              </p:cNvSpPr>
              <p:nvPr/>
            </p:nvSpPr>
            <p:spPr bwMode="auto">
              <a:xfrm>
                <a:off x="3181"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6" name="Freeform 4405"/>
              <p:cNvSpPr>
                <a:spLocks/>
              </p:cNvSpPr>
              <p:nvPr/>
            </p:nvSpPr>
            <p:spPr bwMode="auto">
              <a:xfrm>
                <a:off x="3196" y="2073"/>
                <a:ext cx="1"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7" name="Line 4406"/>
              <p:cNvSpPr>
                <a:spLocks noChangeShapeType="1"/>
              </p:cNvSpPr>
              <p:nvPr/>
            </p:nvSpPr>
            <p:spPr bwMode="auto">
              <a:xfrm>
                <a:off x="3260"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8" name="Line 4407"/>
              <p:cNvSpPr>
                <a:spLocks noChangeShapeType="1"/>
              </p:cNvSpPr>
              <p:nvPr/>
            </p:nvSpPr>
            <p:spPr bwMode="auto">
              <a:xfrm>
                <a:off x="327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9" name="Line 4408"/>
              <p:cNvSpPr>
                <a:spLocks noChangeShapeType="1"/>
              </p:cNvSpPr>
              <p:nvPr/>
            </p:nvSpPr>
            <p:spPr bwMode="auto">
              <a:xfrm>
                <a:off x="329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 name="Line 4409"/>
              <p:cNvSpPr>
                <a:spLocks noChangeShapeType="1"/>
              </p:cNvSpPr>
              <p:nvPr/>
            </p:nvSpPr>
            <p:spPr bwMode="auto">
              <a:xfrm>
                <a:off x="330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 name="Line 4410"/>
              <p:cNvSpPr>
                <a:spLocks noChangeShapeType="1"/>
              </p:cNvSpPr>
              <p:nvPr/>
            </p:nvSpPr>
            <p:spPr bwMode="auto">
              <a:xfrm>
                <a:off x="332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2" name="Line 4411"/>
              <p:cNvSpPr>
                <a:spLocks noChangeShapeType="1"/>
              </p:cNvSpPr>
              <p:nvPr/>
            </p:nvSpPr>
            <p:spPr bwMode="auto">
              <a:xfrm>
                <a:off x="333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3" name="Line 4412"/>
              <p:cNvSpPr>
                <a:spLocks noChangeShapeType="1"/>
              </p:cNvSpPr>
              <p:nvPr/>
            </p:nvSpPr>
            <p:spPr bwMode="auto">
              <a:xfrm>
                <a:off x="3351"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4" name="Line 4413"/>
              <p:cNvSpPr>
                <a:spLocks noChangeShapeType="1"/>
              </p:cNvSpPr>
              <p:nvPr/>
            </p:nvSpPr>
            <p:spPr bwMode="auto">
              <a:xfrm>
                <a:off x="336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5" name="Line 4414"/>
              <p:cNvSpPr>
                <a:spLocks noChangeShapeType="1"/>
              </p:cNvSpPr>
              <p:nvPr/>
            </p:nvSpPr>
            <p:spPr bwMode="auto">
              <a:xfrm>
                <a:off x="338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6" name="Line 4415"/>
              <p:cNvSpPr>
                <a:spLocks noChangeShapeType="1"/>
              </p:cNvSpPr>
              <p:nvPr/>
            </p:nvSpPr>
            <p:spPr bwMode="auto">
              <a:xfrm>
                <a:off x="339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7" name="Line 4416"/>
              <p:cNvSpPr>
                <a:spLocks noChangeShapeType="1"/>
              </p:cNvSpPr>
              <p:nvPr/>
            </p:nvSpPr>
            <p:spPr bwMode="auto">
              <a:xfrm>
                <a:off x="341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8" name="Line 4417"/>
              <p:cNvSpPr>
                <a:spLocks noChangeShapeType="1"/>
              </p:cNvSpPr>
              <p:nvPr/>
            </p:nvSpPr>
            <p:spPr bwMode="auto">
              <a:xfrm>
                <a:off x="342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9" name="Line 4418"/>
              <p:cNvSpPr>
                <a:spLocks noChangeShapeType="1"/>
              </p:cNvSpPr>
              <p:nvPr/>
            </p:nvSpPr>
            <p:spPr bwMode="auto">
              <a:xfrm>
                <a:off x="344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 name="Line 4419"/>
              <p:cNvSpPr>
                <a:spLocks noChangeShapeType="1"/>
              </p:cNvSpPr>
              <p:nvPr/>
            </p:nvSpPr>
            <p:spPr bwMode="auto">
              <a:xfrm flipH="1">
                <a:off x="3356" y="199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 name="Line 4420"/>
              <p:cNvSpPr>
                <a:spLocks noChangeShapeType="1"/>
              </p:cNvSpPr>
              <p:nvPr/>
            </p:nvSpPr>
            <p:spPr bwMode="auto">
              <a:xfrm>
                <a:off x="3341" y="200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2" name="Line 4421"/>
              <p:cNvSpPr>
                <a:spLocks noChangeShapeType="1"/>
              </p:cNvSpPr>
              <p:nvPr/>
            </p:nvSpPr>
            <p:spPr bwMode="auto">
              <a:xfrm>
                <a:off x="3326" y="201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3" name="Line 4422"/>
              <p:cNvSpPr>
                <a:spLocks noChangeShapeType="1"/>
              </p:cNvSpPr>
              <p:nvPr/>
            </p:nvSpPr>
            <p:spPr bwMode="auto">
              <a:xfrm flipH="1">
                <a:off x="3296" y="2019"/>
                <a:ext cx="11"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4" name="Line 4423"/>
              <p:cNvSpPr>
                <a:spLocks noChangeShapeType="1"/>
              </p:cNvSpPr>
              <p:nvPr/>
            </p:nvSpPr>
            <p:spPr bwMode="auto">
              <a:xfrm>
                <a:off x="3281" y="20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5" name="Line 4424"/>
              <p:cNvSpPr>
                <a:spLocks noChangeShapeType="1"/>
              </p:cNvSpPr>
              <p:nvPr/>
            </p:nvSpPr>
            <p:spPr bwMode="auto">
              <a:xfrm>
                <a:off x="3265" y="203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6" name="Freeform 4425"/>
              <p:cNvSpPr>
                <a:spLocks/>
              </p:cNvSpPr>
              <p:nvPr/>
            </p:nvSpPr>
            <p:spPr bwMode="auto">
              <a:xfrm flipV="1">
                <a:off x="3235" y="2042"/>
                <a:ext cx="11" cy="5"/>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7" name="Line 4426"/>
              <p:cNvSpPr>
                <a:spLocks noChangeShapeType="1"/>
              </p:cNvSpPr>
              <p:nvPr/>
            </p:nvSpPr>
            <p:spPr bwMode="auto">
              <a:xfrm>
                <a:off x="3374" y="199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8" name="Line 4427"/>
              <p:cNvSpPr>
                <a:spLocks noChangeShapeType="1"/>
              </p:cNvSpPr>
              <p:nvPr/>
            </p:nvSpPr>
            <p:spPr bwMode="auto">
              <a:xfrm>
                <a:off x="3400" y="201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9" name="Line 4428"/>
              <p:cNvSpPr>
                <a:spLocks noChangeShapeType="1"/>
              </p:cNvSpPr>
              <p:nvPr/>
            </p:nvSpPr>
            <p:spPr bwMode="auto">
              <a:xfrm>
                <a:off x="3416" y="2018"/>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 name="Line 4429"/>
              <p:cNvSpPr>
                <a:spLocks noChangeShapeType="1"/>
              </p:cNvSpPr>
              <p:nvPr/>
            </p:nvSpPr>
            <p:spPr bwMode="auto">
              <a:xfrm>
                <a:off x="3435" y="2027"/>
                <a:ext cx="1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 name="Line 4430"/>
              <p:cNvSpPr>
                <a:spLocks noChangeShapeType="1"/>
              </p:cNvSpPr>
              <p:nvPr/>
            </p:nvSpPr>
            <p:spPr bwMode="auto">
              <a:xfrm>
                <a:off x="3461" y="204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2" name="Freeform 4431"/>
              <p:cNvSpPr>
                <a:spLocks/>
              </p:cNvSpPr>
              <p:nvPr/>
            </p:nvSpPr>
            <p:spPr bwMode="auto">
              <a:xfrm flipV="1">
                <a:off x="3476" y="2049"/>
                <a:ext cx="1"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 name="Line 4432"/>
              <p:cNvSpPr>
                <a:spLocks noChangeShapeType="1"/>
              </p:cNvSpPr>
              <p:nvPr/>
            </p:nvSpPr>
            <p:spPr bwMode="auto">
              <a:xfrm>
                <a:off x="3140" y="1925"/>
                <a:ext cx="2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4" name="Line 4433"/>
              <p:cNvSpPr>
                <a:spLocks noChangeShapeType="1"/>
              </p:cNvSpPr>
              <p:nvPr/>
            </p:nvSpPr>
            <p:spPr bwMode="auto">
              <a:xfrm flipV="1">
                <a:off x="3239" y="1901"/>
                <a:ext cx="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5" name="Line 4434"/>
              <p:cNvSpPr>
                <a:spLocks noChangeShapeType="1"/>
              </p:cNvSpPr>
              <p:nvPr/>
            </p:nvSpPr>
            <p:spPr bwMode="auto">
              <a:xfrm>
                <a:off x="3140" y="1925"/>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6" name="Line 4435"/>
              <p:cNvSpPr>
                <a:spLocks noChangeShapeType="1"/>
              </p:cNvSpPr>
              <p:nvPr/>
            </p:nvSpPr>
            <p:spPr bwMode="auto">
              <a:xfrm>
                <a:off x="3366" y="192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7" name="Line 4436"/>
              <p:cNvSpPr>
                <a:spLocks noChangeShapeType="1"/>
              </p:cNvSpPr>
              <p:nvPr/>
            </p:nvSpPr>
            <p:spPr bwMode="auto">
              <a:xfrm>
                <a:off x="3039" y="2022"/>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8" name="Line 4437"/>
              <p:cNvSpPr>
                <a:spLocks noChangeShapeType="1"/>
              </p:cNvSpPr>
              <p:nvPr/>
            </p:nvSpPr>
            <p:spPr bwMode="auto">
              <a:xfrm>
                <a:off x="3142" y="200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9" name="Line 4438"/>
              <p:cNvSpPr>
                <a:spLocks noChangeShapeType="1"/>
              </p:cNvSpPr>
              <p:nvPr/>
            </p:nvSpPr>
            <p:spPr bwMode="auto">
              <a:xfrm>
                <a:off x="3039" y="2022"/>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0" name="Line 4439"/>
              <p:cNvSpPr>
                <a:spLocks noChangeShapeType="1"/>
              </p:cNvSpPr>
              <p:nvPr/>
            </p:nvSpPr>
            <p:spPr bwMode="auto">
              <a:xfrm>
                <a:off x="3227" y="2022"/>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4" name="Rectangle 4440"/>
            <p:cNvSpPr>
              <a:spLocks noChangeArrowheads="1"/>
            </p:cNvSpPr>
            <p:nvPr/>
          </p:nvSpPr>
          <p:spPr bwMode="auto">
            <a:xfrm>
              <a:off x="427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95" name="Group 4441"/>
            <p:cNvGrpSpPr>
              <a:grpSpLocks/>
            </p:cNvGrpSpPr>
            <p:nvPr/>
          </p:nvGrpSpPr>
          <p:grpSpPr bwMode="auto">
            <a:xfrm>
              <a:off x="4308" y="3336"/>
              <a:ext cx="169" cy="96"/>
              <a:chOff x="3011" y="2468"/>
              <a:chExt cx="497" cy="239"/>
            </a:xfrm>
          </p:grpSpPr>
          <p:sp>
            <p:nvSpPr>
              <p:cNvPr id="1224" name="Rectangle 4442"/>
              <p:cNvSpPr>
                <a:spLocks noChangeArrowheads="1"/>
              </p:cNvSpPr>
              <p:nvPr/>
            </p:nvSpPr>
            <p:spPr bwMode="auto">
              <a:xfrm>
                <a:off x="3210" y="2468"/>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25" name="Rectangle 4443"/>
              <p:cNvSpPr>
                <a:spLocks noChangeArrowheads="1"/>
              </p:cNvSpPr>
              <p:nvPr/>
            </p:nvSpPr>
            <p:spPr bwMode="auto">
              <a:xfrm>
                <a:off x="3111" y="2566"/>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26" name="Rectangle 4444"/>
              <p:cNvSpPr>
                <a:spLocks noChangeArrowheads="1"/>
              </p:cNvSpPr>
              <p:nvPr/>
            </p:nvSpPr>
            <p:spPr bwMode="auto">
              <a:xfrm>
                <a:off x="3011"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7" name="Rectangle 4445"/>
              <p:cNvSpPr>
                <a:spLocks noChangeArrowheads="1"/>
              </p:cNvSpPr>
              <p:nvPr/>
            </p:nvSpPr>
            <p:spPr bwMode="auto">
              <a:xfrm>
                <a:off x="3197" y="2661"/>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8" name="Rectangle 4446"/>
              <p:cNvSpPr>
                <a:spLocks noChangeArrowheads="1"/>
              </p:cNvSpPr>
              <p:nvPr/>
            </p:nvSpPr>
            <p:spPr bwMode="auto">
              <a:xfrm>
                <a:off x="3453"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9" name="Rectangle 4447"/>
              <p:cNvSpPr>
                <a:spLocks noChangeArrowheads="1"/>
              </p:cNvSpPr>
              <p:nvPr/>
            </p:nvSpPr>
            <p:spPr bwMode="auto">
              <a:xfrm>
                <a:off x="3342" y="2559"/>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30" name="Line 4448"/>
              <p:cNvSpPr>
                <a:spLocks noChangeShapeType="1"/>
              </p:cNvSpPr>
              <p:nvPr/>
            </p:nvSpPr>
            <p:spPr bwMode="auto">
              <a:xfrm>
                <a:off x="3075"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 name="Line 4449"/>
              <p:cNvSpPr>
                <a:spLocks noChangeShapeType="1"/>
              </p:cNvSpPr>
              <p:nvPr/>
            </p:nvSpPr>
            <p:spPr bwMode="auto">
              <a:xfrm>
                <a:off x="3091"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 name="Line 4450"/>
              <p:cNvSpPr>
                <a:spLocks noChangeShapeType="1"/>
              </p:cNvSpPr>
              <p:nvPr/>
            </p:nvSpPr>
            <p:spPr bwMode="auto">
              <a:xfrm>
                <a:off x="3106"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 name="Line 4451"/>
              <p:cNvSpPr>
                <a:spLocks noChangeShapeType="1"/>
              </p:cNvSpPr>
              <p:nvPr/>
            </p:nvSpPr>
            <p:spPr bwMode="auto">
              <a:xfrm>
                <a:off x="312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 name="Line 4452"/>
              <p:cNvSpPr>
                <a:spLocks noChangeShapeType="1"/>
              </p:cNvSpPr>
              <p:nvPr/>
            </p:nvSpPr>
            <p:spPr bwMode="auto">
              <a:xfrm>
                <a:off x="313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 name="Line 4453"/>
              <p:cNvSpPr>
                <a:spLocks noChangeShapeType="1"/>
              </p:cNvSpPr>
              <p:nvPr/>
            </p:nvSpPr>
            <p:spPr bwMode="auto">
              <a:xfrm>
                <a:off x="315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 name="Line 4454"/>
              <p:cNvSpPr>
                <a:spLocks noChangeShapeType="1"/>
              </p:cNvSpPr>
              <p:nvPr/>
            </p:nvSpPr>
            <p:spPr bwMode="auto">
              <a:xfrm>
                <a:off x="316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 name="Line 4455"/>
              <p:cNvSpPr>
                <a:spLocks noChangeShapeType="1"/>
              </p:cNvSpPr>
              <p:nvPr/>
            </p:nvSpPr>
            <p:spPr bwMode="auto">
              <a:xfrm>
                <a:off x="318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 name="Line 4456"/>
              <p:cNvSpPr>
                <a:spLocks noChangeShapeType="1"/>
              </p:cNvSpPr>
              <p:nvPr/>
            </p:nvSpPr>
            <p:spPr bwMode="auto">
              <a:xfrm>
                <a:off x="3260"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 name="Line 4457"/>
              <p:cNvSpPr>
                <a:spLocks noChangeShapeType="1"/>
              </p:cNvSpPr>
              <p:nvPr/>
            </p:nvSpPr>
            <p:spPr bwMode="auto">
              <a:xfrm>
                <a:off x="327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 name="Line 4458"/>
              <p:cNvSpPr>
                <a:spLocks noChangeShapeType="1"/>
              </p:cNvSpPr>
              <p:nvPr/>
            </p:nvSpPr>
            <p:spPr bwMode="auto">
              <a:xfrm>
                <a:off x="329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 name="Line 4459"/>
              <p:cNvSpPr>
                <a:spLocks noChangeShapeType="1"/>
              </p:cNvSpPr>
              <p:nvPr/>
            </p:nvSpPr>
            <p:spPr bwMode="auto">
              <a:xfrm>
                <a:off x="330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 name="Line 4460"/>
              <p:cNvSpPr>
                <a:spLocks noChangeShapeType="1"/>
              </p:cNvSpPr>
              <p:nvPr/>
            </p:nvSpPr>
            <p:spPr bwMode="auto">
              <a:xfrm>
                <a:off x="332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 name="Line 4461"/>
              <p:cNvSpPr>
                <a:spLocks noChangeShapeType="1"/>
              </p:cNvSpPr>
              <p:nvPr/>
            </p:nvSpPr>
            <p:spPr bwMode="auto">
              <a:xfrm>
                <a:off x="333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 name="Line 4462"/>
              <p:cNvSpPr>
                <a:spLocks noChangeShapeType="1"/>
              </p:cNvSpPr>
              <p:nvPr/>
            </p:nvSpPr>
            <p:spPr bwMode="auto">
              <a:xfrm>
                <a:off x="3351"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 name="Line 4463"/>
              <p:cNvSpPr>
                <a:spLocks noChangeShapeType="1"/>
              </p:cNvSpPr>
              <p:nvPr/>
            </p:nvSpPr>
            <p:spPr bwMode="auto">
              <a:xfrm>
                <a:off x="336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 name="Line 4464"/>
              <p:cNvSpPr>
                <a:spLocks noChangeShapeType="1"/>
              </p:cNvSpPr>
              <p:nvPr/>
            </p:nvSpPr>
            <p:spPr bwMode="auto">
              <a:xfrm>
                <a:off x="338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7" name="Line 4465"/>
              <p:cNvSpPr>
                <a:spLocks noChangeShapeType="1"/>
              </p:cNvSpPr>
              <p:nvPr/>
            </p:nvSpPr>
            <p:spPr bwMode="auto">
              <a:xfrm>
                <a:off x="339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 name="Line 4466"/>
              <p:cNvSpPr>
                <a:spLocks noChangeShapeType="1"/>
              </p:cNvSpPr>
              <p:nvPr/>
            </p:nvSpPr>
            <p:spPr bwMode="auto">
              <a:xfrm>
                <a:off x="341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 name="Line 4467"/>
              <p:cNvSpPr>
                <a:spLocks noChangeShapeType="1"/>
              </p:cNvSpPr>
              <p:nvPr/>
            </p:nvSpPr>
            <p:spPr bwMode="auto">
              <a:xfrm>
                <a:off x="342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 name="Line 4468"/>
              <p:cNvSpPr>
                <a:spLocks noChangeShapeType="1"/>
              </p:cNvSpPr>
              <p:nvPr/>
            </p:nvSpPr>
            <p:spPr bwMode="auto">
              <a:xfrm>
                <a:off x="344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 name="Line 4469"/>
              <p:cNvSpPr>
                <a:spLocks noChangeShapeType="1"/>
              </p:cNvSpPr>
              <p:nvPr/>
            </p:nvSpPr>
            <p:spPr bwMode="auto">
              <a:xfrm flipH="1">
                <a:off x="3356" y="260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 name="Line 4470"/>
              <p:cNvSpPr>
                <a:spLocks noChangeShapeType="1"/>
              </p:cNvSpPr>
              <p:nvPr/>
            </p:nvSpPr>
            <p:spPr bwMode="auto">
              <a:xfrm>
                <a:off x="3341" y="26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 name="Line 4471"/>
              <p:cNvSpPr>
                <a:spLocks noChangeShapeType="1"/>
              </p:cNvSpPr>
              <p:nvPr/>
            </p:nvSpPr>
            <p:spPr bwMode="auto">
              <a:xfrm>
                <a:off x="3326" y="262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 name="Line 4472"/>
              <p:cNvSpPr>
                <a:spLocks noChangeShapeType="1"/>
              </p:cNvSpPr>
              <p:nvPr/>
            </p:nvSpPr>
            <p:spPr bwMode="auto">
              <a:xfrm flipH="1">
                <a:off x="3296" y="2629"/>
                <a:ext cx="1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 name="Line 4473"/>
              <p:cNvSpPr>
                <a:spLocks noChangeShapeType="1"/>
              </p:cNvSpPr>
              <p:nvPr/>
            </p:nvSpPr>
            <p:spPr bwMode="auto">
              <a:xfrm>
                <a:off x="3281" y="263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6" name="Line 4474"/>
              <p:cNvSpPr>
                <a:spLocks noChangeShapeType="1"/>
              </p:cNvSpPr>
              <p:nvPr/>
            </p:nvSpPr>
            <p:spPr bwMode="auto">
              <a:xfrm>
                <a:off x="3265" y="264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 name="Freeform 4475"/>
              <p:cNvSpPr>
                <a:spLocks/>
              </p:cNvSpPr>
              <p:nvPr/>
            </p:nvSpPr>
            <p:spPr bwMode="auto">
              <a:xfrm flipV="1">
                <a:off x="3236" y="2652"/>
                <a:ext cx="10" cy="4"/>
              </a:xfrm>
              <a:custGeom>
                <a:avLst/>
                <a:gdLst>
                  <a:gd name="T0" fmla="*/ 17 w 17"/>
                  <a:gd name="T1" fmla="*/ 6 h 6"/>
                  <a:gd name="T2" fmla="*/ 5 w 17"/>
                  <a:gd name="T3" fmla="*/ 2 h 6"/>
                  <a:gd name="T4" fmla="*/ 0 w 17"/>
                  <a:gd name="T5" fmla="*/ 0 h 6"/>
                </a:gdLst>
                <a:ahLst/>
                <a:cxnLst>
                  <a:cxn ang="0">
                    <a:pos x="T0" y="T1"/>
                  </a:cxn>
                  <a:cxn ang="0">
                    <a:pos x="T2" y="T3"/>
                  </a:cxn>
                  <a:cxn ang="0">
                    <a:pos x="T4" y="T5"/>
                  </a:cxn>
                </a:cxnLst>
                <a:rect l="0" t="0" r="r" b="b"/>
                <a:pathLst>
                  <a:path w="17" h="6">
                    <a:moveTo>
                      <a:pt x="17" y="6"/>
                    </a:moveTo>
                    <a:lnTo>
                      <a:pt x="5"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8" name="Line 4476"/>
              <p:cNvSpPr>
                <a:spLocks noChangeShapeType="1"/>
              </p:cNvSpPr>
              <p:nvPr/>
            </p:nvSpPr>
            <p:spPr bwMode="auto">
              <a:xfrm>
                <a:off x="3374" y="260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 name="Line 4477"/>
              <p:cNvSpPr>
                <a:spLocks noChangeShapeType="1"/>
              </p:cNvSpPr>
              <p:nvPr/>
            </p:nvSpPr>
            <p:spPr bwMode="auto">
              <a:xfrm>
                <a:off x="3400" y="261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 name="Line 4478"/>
              <p:cNvSpPr>
                <a:spLocks noChangeShapeType="1"/>
              </p:cNvSpPr>
              <p:nvPr/>
            </p:nvSpPr>
            <p:spPr bwMode="auto">
              <a:xfrm>
                <a:off x="3416" y="2627"/>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1" name="Line 4479"/>
              <p:cNvSpPr>
                <a:spLocks noChangeShapeType="1"/>
              </p:cNvSpPr>
              <p:nvPr/>
            </p:nvSpPr>
            <p:spPr bwMode="auto">
              <a:xfrm>
                <a:off x="3435" y="2637"/>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2" name="Line 4480"/>
              <p:cNvSpPr>
                <a:spLocks noChangeShapeType="1"/>
              </p:cNvSpPr>
              <p:nvPr/>
            </p:nvSpPr>
            <p:spPr bwMode="auto">
              <a:xfrm>
                <a:off x="3461" y="265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3" name="Freeform 4481"/>
              <p:cNvSpPr>
                <a:spLocks/>
              </p:cNvSpPr>
              <p:nvPr/>
            </p:nvSpPr>
            <p:spPr bwMode="auto">
              <a:xfrm flipV="1">
                <a:off x="3476" y="2658"/>
                <a:ext cx="3" cy="2"/>
              </a:xfrm>
              <a:custGeom>
                <a:avLst/>
                <a:gdLst>
                  <a:gd name="T0" fmla="*/ 0 w 4"/>
                  <a:gd name="T1" fmla="*/ 2 h 2"/>
                  <a:gd name="T2" fmla="*/ 0 w 4"/>
                  <a:gd name="T3" fmla="*/ 2 h 2"/>
                  <a:gd name="T4" fmla="*/ 4 w 4"/>
                  <a:gd name="T5" fmla="*/ 0 h 2"/>
                </a:gdLst>
                <a:ahLst/>
                <a:cxnLst>
                  <a:cxn ang="0">
                    <a:pos x="T0" y="T1"/>
                  </a:cxn>
                  <a:cxn ang="0">
                    <a:pos x="T2" y="T3"/>
                  </a:cxn>
                  <a:cxn ang="0">
                    <a:pos x="T4" y="T5"/>
                  </a:cxn>
                </a:cxnLst>
                <a:rect l="0" t="0" r="r" b="b"/>
                <a:pathLst>
                  <a:path w="4" h="2">
                    <a:moveTo>
                      <a:pt x="0" y="2"/>
                    </a:moveTo>
                    <a:lnTo>
                      <a:pt x="0" y="2"/>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4" name="Line 4482"/>
              <p:cNvSpPr>
                <a:spLocks noChangeShapeType="1"/>
              </p:cNvSpPr>
              <p:nvPr/>
            </p:nvSpPr>
            <p:spPr bwMode="auto">
              <a:xfrm>
                <a:off x="3140" y="2535"/>
                <a:ext cx="2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5" name="Line 4483"/>
              <p:cNvSpPr>
                <a:spLocks noChangeShapeType="1"/>
              </p:cNvSpPr>
              <p:nvPr/>
            </p:nvSpPr>
            <p:spPr bwMode="auto">
              <a:xfrm flipV="1">
                <a:off x="3240" y="2510"/>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6" name="Line 4484"/>
              <p:cNvSpPr>
                <a:spLocks noChangeShapeType="1"/>
              </p:cNvSpPr>
              <p:nvPr/>
            </p:nvSpPr>
            <p:spPr bwMode="auto">
              <a:xfrm>
                <a:off x="3140" y="2535"/>
                <a:ext cx="1"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7" name="Line 4485"/>
              <p:cNvSpPr>
                <a:spLocks noChangeShapeType="1"/>
              </p:cNvSpPr>
              <p:nvPr/>
            </p:nvSpPr>
            <p:spPr bwMode="auto">
              <a:xfrm>
                <a:off x="3367" y="2535"/>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8" name="Line 4486"/>
              <p:cNvSpPr>
                <a:spLocks noChangeShapeType="1"/>
              </p:cNvSpPr>
              <p:nvPr/>
            </p:nvSpPr>
            <p:spPr bwMode="auto">
              <a:xfrm>
                <a:off x="3039" y="2631"/>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 name="Line 4487"/>
              <p:cNvSpPr>
                <a:spLocks noChangeShapeType="1"/>
              </p:cNvSpPr>
              <p:nvPr/>
            </p:nvSpPr>
            <p:spPr bwMode="auto">
              <a:xfrm>
                <a:off x="3142" y="261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 name="Line 4488"/>
              <p:cNvSpPr>
                <a:spLocks noChangeShapeType="1"/>
              </p:cNvSpPr>
              <p:nvPr/>
            </p:nvSpPr>
            <p:spPr bwMode="auto">
              <a:xfrm>
                <a:off x="3039" y="2631"/>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 name="Line 4489"/>
              <p:cNvSpPr>
                <a:spLocks noChangeShapeType="1"/>
              </p:cNvSpPr>
              <p:nvPr/>
            </p:nvSpPr>
            <p:spPr bwMode="auto">
              <a:xfrm>
                <a:off x="3227" y="2631"/>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6" name="Rectangle 4490"/>
            <p:cNvSpPr>
              <a:spLocks noChangeArrowheads="1"/>
            </p:cNvSpPr>
            <p:nvPr/>
          </p:nvSpPr>
          <p:spPr bwMode="auto">
            <a:xfrm>
              <a:off x="427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97" name="Group 4491"/>
            <p:cNvGrpSpPr>
              <a:grpSpLocks/>
            </p:cNvGrpSpPr>
            <p:nvPr/>
          </p:nvGrpSpPr>
          <p:grpSpPr bwMode="auto">
            <a:xfrm>
              <a:off x="4338" y="3566"/>
              <a:ext cx="108" cy="116"/>
              <a:chOff x="902" y="803"/>
              <a:chExt cx="214" cy="280"/>
            </a:xfrm>
          </p:grpSpPr>
          <p:sp>
            <p:nvSpPr>
              <p:cNvPr id="1208" name="Rectangle 4492"/>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9" name="Line 4493"/>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 name="Line 4494"/>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 name="Line 4495"/>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 name="Line 4496"/>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 name="Line 4497"/>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 name="Line 4498"/>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 name="Line 4499"/>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6" name="Line 4500"/>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7" name="Line 4501"/>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 name="Line 4502"/>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 name="Line 4503"/>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 name="Line 4504"/>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 name="Line 4505"/>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 name="Line 4506"/>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 name="Line 4507"/>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8" name="Rectangle 4508"/>
            <p:cNvSpPr>
              <a:spLocks noChangeArrowheads="1"/>
            </p:cNvSpPr>
            <p:nvPr/>
          </p:nvSpPr>
          <p:spPr bwMode="auto">
            <a:xfrm>
              <a:off x="427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9" name="Rectangle 4509"/>
            <p:cNvSpPr>
              <a:spLocks noChangeArrowheads="1"/>
            </p:cNvSpPr>
            <p:nvPr/>
          </p:nvSpPr>
          <p:spPr bwMode="auto">
            <a:xfrm>
              <a:off x="427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0" name="AutoShape 4510"/>
            <p:cNvSpPr>
              <a:spLocks noChangeArrowheads="1"/>
            </p:cNvSpPr>
            <p:nvPr/>
          </p:nvSpPr>
          <p:spPr bwMode="auto">
            <a:xfrm>
              <a:off x="432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1" name="Rectangle 4511"/>
            <p:cNvSpPr>
              <a:spLocks noChangeArrowheads="1"/>
            </p:cNvSpPr>
            <p:nvPr/>
          </p:nvSpPr>
          <p:spPr bwMode="auto">
            <a:xfrm>
              <a:off x="451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sp>
          <p:nvSpPr>
            <p:cNvPr id="802" name="Rectangle 4512"/>
            <p:cNvSpPr>
              <a:spLocks noChangeArrowheads="1"/>
            </p:cNvSpPr>
            <p:nvPr/>
          </p:nvSpPr>
          <p:spPr bwMode="auto">
            <a:xfrm>
              <a:off x="451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grpSp>
          <p:nvGrpSpPr>
            <p:cNvPr id="803" name="Group 4513"/>
            <p:cNvGrpSpPr>
              <a:grpSpLocks/>
            </p:cNvGrpSpPr>
            <p:nvPr/>
          </p:nvGrpSpPr>
          <p:grpSpPr bwMode="auto">
            <a:xfrm>
              <a:off x="4578" y="2606"/>
              <a:ext cx="108" cy="116"/>
              <a:chOff x="902" y="803"/>
              <a:chExt cx="214" cy="280"/>
            </a:xfrm>
          </p:grpSpPr>
          <p:sp>
            <p:nvSpPr>
              <p:cNvPr id="1192" name="Rectangle 4514"/>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3" name="Line 4515"/>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 name="Line 4516"/>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 name="Line 4517"/>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 name="Line 4518"/>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7" name="Line 4519"/>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 name="Line 4520"/>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 name="Line 4521"/>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 name="Line 4522"/>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 name="Line 4523"/>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 name="Line 4524"/>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 name="Line 4525"/>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 name="Line 4526"/>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 name="Line 4527"/>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6" name="Line 4528"/>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7" name="Line 4529"/>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4" name="Rectangle 4530"/>
            <p:cNvSpPr>
              <a:spLocks noChangeArrowheads="1"/>
            </p:cNvSpPr>
            <p:nvPr/>
          </p:nvSpPr>
          <p:spPr bwMode="auto">
            <a:xfrm>
              <a:off x="451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05" name="Group 4531"/>
            <p:cNvGrpSpPr>
              <a:grpSpLocks/>
            </p:cNvGrpSpPr>
            <p:nvPr/>
          </p:nvGrpSpPr>
          <p:grpSpPr bwMode="auto">
            <a:xfrm>
              <a:off x="4551" y="2836"/>
              <a:ext cx="162" cy="136"/>
              <a:chOff x="3758" y="1186"/>
              <a:chExt cx="462" cy="336"/>
            </a:xfrm>
          </p:grpSpPr>
          <p:sp>
            <p:nvSpPr>
              <p:cNvPr id="1164" name="Freeform 4532"/>
              <p:cNvSpPr>
                <a:spLocks/>
              </p:cNvSpPr>
              <p:nvPr/>
            </p:nvSpPr>
            <p:spPr bwMode="auto">
              <a:xfrm>
                <a:off x="3760" y="1186"/>
                <a:ext cx="147" cy="26"/>
              </a:xfrm>
              <a:custGeom>
                <a:avLst/>
                <a:gdLst>
                  <a:gd name="T0" fmla="*/ 0 w 295"/>
                  <a:gd name="T1" fmla="*/ 53 h 53"/>
                  <a:gd name="T2" fmla="*/ 71 w 295"/>
                  <a:gd name="T3" fmla="*/ 14 h 53"/>
                  <a:gd name="T4" fmla="*/ 147 w 295"/>
                  <a:gd name="T5" fmla="*/ 0 h 53"/>
                  <a:gd name="T6" fmla="*/ 165 w 295"/>
                  <a:gd name="T7" fmla="*/ 0 h 53"/>
                  <a:gd name="T8" fmla="*/ 184 w 295"/>
                  <a:gd name="T9" fmla="*/ 1 h 53"/>
                  <a:gd name="T10" fmla="*/ 222 w 295"/>
                  <a:gd name="T11" fmla="*/ 11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4"/>
                    </a:lnTo>
                    <a:lnTo>
                      <a:pt x="147" y="0"/>
                    </a:lnTo>
                    <a:lnTo>
                      <a:pt x="165" y="0"/>
                    </a:lnTo>
                    <a:lnTo>
                      <a:pt x="184" y="1"/>
                    </a:lnTo>
                    <a:lnTo>
                      <a:pt x="222" y="11"/>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5" name="Freeform 4533"/>
              <p:cNvSpPr>
                <a:spLocks/>
              </p:cNvSpPr>
              <p:nvPr/>
            </p:nvSpPr>
            <p:spPr bwMode="auto">
              <a:xfrm>
                <a:off x="3907" y="1211"/>
                <a:ext cx="148" cy="27"/>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6" name="Line 4534"/>
              <p:cNvSpPr>
                <a:spLocks noChangeShapeType="1"/>
              </p:cNvSpPr>
              <p:nvPr/>
            </p:nvSpPr>
            <p:spPr bwMode="auto">
              <a:xfrm>
                <a:off x="3761" y="1208"/>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 name="Freeform 4535"/>
              <p:cNvSpPr>
                <a:spLocks/>
              </p:cNvSpPr>
              <p:nvPr/>
            </p:nvSpPr>
            <p:spPr bwMode="auto">
              <a:xfrm>
                <a:off x="4107" y="1186"/>
                <a:ext cx="111" cy="31"/>
              </a:xfrm>
              <a:custGeom>
                <a:avLst/>
                <a:gdLst>
                  <a:gd name="T0" fmla="*/ 222 w 222"/>
                  <a:gd name="T1" fmla="*/ 5 h 61"/>
                  <a:gd name="T2" fmla="*/ 209 w 222"/>
                  <a:gd name="T3" fmla="*/ 3 h 61"/>
                  <a:gd name="T4" fmla="*/ 197 w 222"/>
                  <a:gd name="T5" fmla="*/ 1 h 61"/>
                  <a:gd name="T6" fmla="*/ 183 w 222"/>
                  <a:gd name="T7" fmla="*/ 0 h 61"/>
                  <a:gd name="T8" fmla="*/ 170 w 222"/>
                  <a:gd name="T9" fmla="*/ 0 h 61"/>
                  <a:gd name="T10" fmla="*/ 157 w 222"/>
                  <a:gd name="T11" fmla="*/ 0 h 61"/>
                  <a:gd name="T12" fmla="*/ 142 w 222"/>
                  <a:gd name="T13" fmla="*/ 3 h 61"/>
                  <a:gd name="T14" fmla="*/ 131 w 222"/>
                  <a:gd name="T15" fmla="*/ 4 h 61"/>
                  <a:gd name="T16" fmla="*/ 116 w 222"/>
                  <a:gd name="T17" fmla="*/ 5 h 61"/>
                  <a:gd name="T18" fmla="*/ 103 w 222"/>
                  <a:gd name="T19" fmla="*/ 8 h 61"/>
                  <a:gd name="T20" fmla="*/ 92 w 222"/>
                  <a:gd name="T21" fmla="*/ 12 h 61"/>
                  <a:gd name="T22" fmla="*/ 78 w 222"/>
                  <a:gd name="T23" fmla="*/ 17 h 61"/>
                  <a:gd name="T24" fmla="*/ 65 w 222"/>
                  <a:gd name="T25" fmla="*/ 19 h 61"/>
                  <a:gd name="T26" fmla="*/ 53 w 222"/>
                  <a:gd name="T27" fmla="*/ 26 h 61"/>
                  <a:gd name="T28" fmla="*/ 40 w 222"/>
                  <a:gd name="T29" fmla="*/ 34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3"/>
                    </a:lnTo>
                    <a:lnTo>
                      <a:pt x="197" y="1"/>
                    </a:lnTo>
                    <a:lnTo>
                      <a:pt x="183" y="0"/>
                    </a:lnTo>
                    <a:lnTo>
                      <a:pt x="170" y="0"/>
                    </a:lnTo>
                    <a:lnTo>
                      <a:pt x="157" y="0"/>
                    </a:lnTo>
                    <a:lnTo>
                      <a:pt x="142" y="3"/>
                    </a:lnTo>
                    <a:lnTo>
                      <a:pt x="131" y="4"/>
                    </a:lnTo>
                    <a:lnTo>
                      <a:pt x="116" y="5"/>
                    </a:lnTo>
                    <a:lnTo>
                      <a:pt x="103" y="8"/>
                    </a:lnTo>
                    <a:lnTo>
                      <a:pt x="92" y="12"/>
                    </a:lnTo>
                    <a:lnTo>
                      <a:pt x="78" y="17"/>
                    </a:lnTo>
                    <a:lnTo>
                      <a:pt x="65" y="19"/>
                    </a:lnTo>
                    <a:lnTo>
                      <a:pt x="53" y="26"/>
                    </a:lnTo>
                    <a:lnTo>
                      <a:pt x="40" y="34"/>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8" name="Freeform 4536"/>
              <p:cNvSpPr>
                <a:spLocks/>
              </p:cNvSpPr>
              <p:nvPr/>
            </p:nvSpPr>
            <p:spPr bwMode="auto">
              <a:xfrm>
                <a:off x="3806" y="1254"/>
                <a:ext cx="60" cy="15"/>
              </a:xfrm>
              <a:custGeom>
                <a:avLst/>
                <a:gdLst>
                  <a:gd name="T0" fmla="*/ 0 w 118"/>
                  <a:gd name="T1" fmla="*/ 30 h 30"/>
                  <a:gd name="T2" fmla="*/ 58 w 118"/>
                  <a:gd name="T3" fmla="*/ 0 h 30"/>
                  <a:gd name="T4" fmla="*/ 88 w 118"/>
                  <a:gd name="T5" fmla="*/ 7 h 30"/>
                  <a:gd name="T6" fmla="*/ 118 w 118"/>
                  <a:gd name="T7" fmla="*/ 30 h 30"/>
                </a:gdLst>
                <a:ahLst/>
                <a:cxnLst>
                  <a:cxn ang="0">
                    <a:pos x="T0" y="T1"/>
                  </a:cxn>
                  <a:cxn ang="0">
                    <a:pos x="T2" y="T3"/>
                  </a:cxn>
                  <a:cxn ang="0">
                    <a:pos x="T4" y="T5"/>
                  </a:cxn>
                  <a:cxn ang="0">
                    <a:pos x="T6" y="T7"/>
                  </a:cxn>
                </a:cxnLst>
                <a:rect l="0" t="0" r="r" b="b"/>
                <a:pathLst>
                  <a:path w="118" h="30">
                    <a:moveTo>
                      <a:pt x="0" y="30"/>
                    </a:moveTo>
                    <a:lnTo>
                      <a:pt x="58" y="0"/>
                    </a:lnTo>
                    <a:lnTo>
                      <a:pt x="88" y="7"/>
                    </a:lnTo>
                    <a:lnTo>
                      <a:pt x="118"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9" name="Freeform 4537"/>
              <p:cNvSpPr>
                <a:spLocks/>
              </p:cNvSpPr>
              <p:nvPr/>
            </p:nvSpPr>
            <p:spPr bwMode="auto">
              <a:xfrm>
                <a:off x="3866" y="1269"/>
                <a:ext cx="59" cy="14"/>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Line 4538"/>
              <p:cNvSpPr>
                <a:spLocks noChangeShapeType="1"/>
              </p:cNvSpPr>
              <p:nvPr/>
            </p:nvSpPr>
            <p:spPr bwMode="auto">
              <a:xfrm>
                <a:off x="3808" y="1267"/>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1" name="Freeform 4539"/>
              <p:cNvSpPr>
                <a:spLocks/>
              </p:cNvSpPr>
              <p:nvPr/>
            </p:nvSpPr>
            <p:spPr bwMode="auto">
              <a:xfrm>
                <a:off x="3881" y="1291"/>
                <a:ext cx="75" cy="20"/>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4540"/>
              <p:cNvSpPr>
                <a:spLocks/>
              </p:cNvSpPr>
              <p:nvPr/>
            </p:nvSpPr>
            <p:spPr bwMode="auto">
              <a:xfrm>
                <a:off x="3957" y="1311"/>
                <a:ext cx="76" cy="20"/>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Line 4541"/>
              <p:cNvSpPr>
                <a:spLocks noChangeShapeType="1"/>
              </p:cNvSpPr>
              <p:nvPr/>
            </p:nvSpPr>
            <p:spPr bwMode="auto">
              <a:xfrm>
                <a:off x="3881" y="1309"/>
                <a:ext cx="1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Freeform 4542"/>
              <p:cNvSpPr>
                <a:spLocks/>
              </p:cNvSpPr>
              <p:nvPr/>
            </p:nvSpPr>
            <p:spPr bwMode="auto">
              <a:xfrm>
                <a:off x="3843" y="1347"/>
                <a:ext cx="128" cy="26"/>
              </a:xfrm>
              <a:custGeom>
                <a:avLst/>
                <a:gdLst>
                  <a:gd name="T0" fmla="*/ 0 w 255"/>
                  <a:gd name="T1" fmla="*/ 52 h 52"/>
                  <a:gd name="T2" fmla="*/ 61 w 255"/>
                  <a:gd name="T3" fmla="*/ 14 h 52"/>
                  <a:gd name="T4" fmla="*/ 126 w 255"/>
                  <a:gd name="T5" fmla="*/ 0 h 52"/>
                  <a:gd name="T6" fmla="*/ 157 w 255"/>
                  <a:gd name="T7" fmla="*/ 1 h 52"/>
                  <a:gd name="T8" fmla="*/ 191 w 255"/>
                  <a:gd name="T9" fmla="*/ 11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1" y="14"/>
                    </a:lnTo>
                    <a:lnTo>
                      <a:pt x="126" y="0"/>
                    </a:lnTo>
                    <a:lnTo>
                      <a:pt x="157" y="1"/>
                    </a:lnTo>
                    <a:lnTo>
                      <a:pt x="191" y="11"/>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4543"/>
              <p:cNvSpPr>
                <a:spLocks/>
              </p:cNvSpPr>
              <p:nvPr/>
            </p:nvSpPr>
            <p:spPr bwMode="auto">
              <a:xfrm>
                <a:off x="3970" y="1373"/>
                <a:ext cx="128" cy="25"/>
              </a:xfrm>
              <a:custGeom>
                <a:avLst/>
                <a:gdLst>
                  <a:gd name="T0" fmla="*/ 255 w 255"/>
                  <a:gd name="T1" fmla="*/ 0 h 51"/>
                  <a:gd name="T2" fmla="*/ 195 w 255"/>
                  <a:gd name="T3" fmla="*/ 36 h 51"/>
                  <a:gd name="T4" fmla="*/ 128 w 255"/>
                  <a:gd name="T5" fmla="*/ 51 h 51"/>
                  <a:gd name="T6" fmla="*/ 62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Line 4544"/>
              <p:cNvSpPr>
                <a:spLocks noChangeShapeType="1"/>
              </p:cNvSpPr>
              <p:nvPr/>
            </p:nvSpPr>
            <p:spPr bwMode="auto">
              <a:xfrm>
                <a:off x="3845" y="1370"/>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Freeform 4545"/>
              <p:cNvSpPr>
                <a:spLocks/>
              </p:cNvSpPr>
              <p:nvPr/>
            </p:nvSpPr>
            <p:spPr bwMode="auto">
              <a:xfrm>
                <a:off x="4041" y="1470"/>
                <a:ext cx="119"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4546"/>
              <p:cNvSpPr>
                <a:spLocks/>
              </p:cNvSpPr>
              <p:nvPr/>
            </p:nvSpPr>
            <p:spPr bwMode="auto">
              <a:xfrm>
                <a:off x="4161" y="1495"/>
                <a:ext cx="55" cy="27"/>
              </a:xfrm>
              <a:custGeom>
                <a:avLst/>
                <a:gdLst>
                  <a:gd name="T0" fmla="*/ 0 w 111"/>
                  <a:gd name="T1" fmla="*/ 0 h 54"/>
                  <a:gd name="T2" fmla="*/ 7 w 111"/>
                  <a:gd name="T3" fmla="*/ 7 h 54"/>
                  <a:gd name="T4" fmla="*/ 16 w 111"/>
                  <a:gd name="T5" fmla="*/ 14 h 54"/>
                  <a:gd name="T6" fmla="*/ 25 w 111"/>
                  <a:gd name="T7" fmla="*/ 22 h 54"/>
                  <a:gd name="T8" fmla="*/ 35 w 111"/>
                  <a:gd name="T9" fmla="*/ 28 h 54"/>
                  <a:gd name="T10" fmla="*/ 44 w 111"/>
                  <a:gd name="T11" fmla="*/ 33 h 54"/>
                  <a:gd name="T12" fmla="*/ 53 w 111"/>
                  <a:gd name="T13" fmla="*/ 37 h 54"/>
                  <a:gd name="T14" fmla="*/ 64 w 111"/>
                  <a:gd name="T15" fmla="*/ 42 h 54"/>
                  <a:gd name="T16" fmla="*/ 73 w 111"/>
                  <a:gd name="T17" fmla="*/ 47 h 54"/>
                  <a:gd name="T18" fmla="*/ 82 w 111"/>
                  <a:gd name="T19" fmla="*/ 49 h 54"/>
                  <a:gd name="T20" fmla="*/ 92 w 111"/>
                  <a:gd name="T21" fmla="*/ 53 h 54"/>
                  <a:gd name="T22" fmla="*/ 102 w 111"/>
                  <a:gd name="T23" fmla="*/ 53 h 54"/>
                  <a:gd name="T24" fmla="*/ 111 w 11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4">
                    <a:moveTo>
                      <a:pt x="0" y="0"/>
                    </a:moveTo>
                    <a:lnTo>
                      <a:pt x="7" y="7"/>
                    </a:lnTo>
                    <a:lnTo>
                      <a:pt x="16" y="14"/>
                    </a:lnTo>
                    <a:lnTo>
                      <a:pt x="25" y="22"/>
                    </a:lnTo>
                    <a:lnTo>
                      <a:pt x="35" y="28"/>
                    </a:lnTo>
                    <a:lnTo>
                      <a:pt x="44" y="33"/>
                    </a:lnTo>
                    <a:lnTo>
                      <a:pt x="53" y="37"/>
                    </a:lnTo>
                    <a:lnTo>
                      <a:pt x="64" y="42"/>
                    </a:lnTo>
                    <a:lnTo>
                      <a:pt x="73" y="47"/>
                    </a:lnTo>
                    <a:lnTo>
                      <a:pt x="82" y="49"/>
                    </a:lnTo>
                    <a:lnTo>
                      <a:pt x="92" y="53"/>
                    </a:lnTo>
                    <a:lnTo>
                      <a:pt x="102" y="53"/>
                    </a:lnTo>
                    <a:lnTo>
                      <a:pt x="111"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4547"/>
              <p:cNvSpPr>
                <a:spLocks/>
              </p:cNvSpPr>
              <p:nvPr/>
            </p:nvSpPr>
            <p:spPr bwMode="auto">
              <a:xfrm>
                <a:off x="4042" y="1495"/>
                <a:ext cx="175"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Line 4548"/>
              <p:cNvSpPr>
                <a:spLocks noChangeShapeType="1"/>
              </p:cNvSpPr>
              <p:nvPr/>
            </p:nvSpPr>
            <p:spPr bwMode="auto">
              <a:xfrm>
                <a:off x="4108" y="1217"/>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 name="Line 4549"/>
              <p:cNvSpPr>
                <a:spLocks noChangeShapeType="1"/>
              </p:cNvSpPr>
              <p:nvPr/>
            </p:nvSpPr>
            <p:spPr bwMode="auto">
              <a:xfrm flipV="1">
                <a:off x="3801" y="1191"/>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 name="Line 4550"/>
              <p:cNvSpPr>
                <a:spLocks noChangeShapeType="1"/>
              </p:cNvSpPr>
              <p:nvPr/>
            </p:nvSpPr>
            <p:spPr bwMode="auto">
              <a:xfrm flipV="1">
                <a:off x="3840" y="1186"/>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 name="Line 4551"/>
              <p:cNvSpPr>
                <a:spLocks noChangeShapeType="1"/>
              </p:cNvSpPr>
              <p:nvPr/>
            </p:nvSpPr>
            <p:spPr bwMode="auto">
              <a:xfrm flipV="1">
                <a:off x="3879" y="1193"/>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 name="Line 4552"/>
              <p:cNvSpPr>
                <a:spLocks noChangeShapeType="1"/>
              </p:cNvSpPr>
              <p:nvPr/>
            </p:nvSpPr>
            <p:spPr bwMode="auto">
              <a:xfrm flipV="1">
                <a:off x="4098" y="1223"/>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 name="Line 4553"/>
              <p:cNvSpPr>
                <a:spLocks noChangeShapeType="1"/>
              </p:cNvSpPr>
              <p:nvPr/>
            </p:nvSpPr>
            <p:spPr bwMode="auto">
              <a:xfrm flipV="1">
                <a:off x="4038" y="1402"/>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6" name="Oval 4554"/>
              <p:cNvSpPr>
                <a:spLocks noChangeArrowheads="1"/>
              </p:cNvSpPr>
              <p:nvPr/>
            </p:nvSpPr>
            <p:spPr bwMode="auto">
              <a:xfrm>
                <a:off x="4023" y="1483"/>
                <a:ext cx="26" cy="27"/>
              </a:xfrm>
              <a:prstGeom prst="ellipse">
                <a:avLst/>
              </a:prstGeom>
              <a:solidFill>
                <a:srgbClr val="FB9214"/>
              </a:solidFill>
              <a:ln w="11113">
                <a:solidFill>
                  <a:srgbClr val="FFFFFF"/>
                </a:solidFill>
                <a:round/>
                <a:headEnd/>
                <a:tailEnd/>
              </a:ln>
            </p:spPr>
            <p:txBody>
              <a:bodyPr/>
              <a:lstStyle/>
              <a:p>
                <a:endParaRPr lang="en-US"/>
              </a:p>
            </p:txBody>
          </p:sp>
          <p:sp>
            <p:nvSpPr>
              <p:cNvPr id="1187" name="Oval 4555"/>
              <p:cNvSpPr>
                <a:spLocks noChangeArrowheads="1"/>
              </p:cNvSpPr>
              <p:nvPr/>
            </p:nvSpPr>
            <p:spPr bwMode="auto">
              <a:xfrm>
                <a:off x="3785" y="1253"/>
                <a:ext cx="26" cy="27"/>
              </a:xfrm>
              <a:prstGeom prst="ellipse">
                <a:avLst/>
              </a:prstGeom>
              <a:solidFill>
                <a:srgbClr val="FB9214"/>
              </a:solidFill>
              <a:ln w="11113">
                <a:solidFill>
                  <a:srgbClr val="FFFFFF"/>
                </a:solidFill>
                <a:round/>
                <a:headEnd/>
                <a:tailEnd/>
              </a:ln>
            </p:spPr>
            <p:txBody>
              <a:bodyPr/>
              <a:lstStyle/>
              <a:p>
                <a:endParaRPr lang="en-US"/>
              </a:p>
            </p:txBody>
          </p:sp>
          <p:sp>
            <p:nvSpPr>
              <p:cNvPr id="1188" name="Oval 4556"/>
              <p:cNvSpPr>
                <a:spLocks noChangeArrowheads="1"/>
              </p:cNvSpPr>
              <p:nvPr/>
            </p:nvSpPr>
            <p:spPr bwMode="auto">
              <a:xfrm>
                <a:off x="4083" y="1202"/>
                <a:ext cx="26" cy="27"/>
              </a:xfrm>
              <a:prstGeom prst="ellipse">
                <a:avLst/>
              </a:prstGeom>
              <a:solidFill>
                <a:srgbClr val="FB9214"/>
              </a:solidFill>
              <a:ln w="11113">
                <a:solidFill>
                  <a:srgbClr val="FFFFFF"/>
                </a:solidFill>
                <a:round/>
                <a:headEnd/>
                <a:tailEnd/>
              </a:ln>
            </p:spPr>
            <p:txBody>
              <a:bodyPr/>
              <a:lstStyle/>
              <a:p>
                <a:endParaRPr lang="en-US"/>
              </a:p>
            </p:txBody>
          </p:sp>
          <p:sp>
            <p:nvSpPr>
              <p:cNvPr id="1189" name="Oval 4557"/>
              <p:cNvSpPr>
                <a:spLocks noChangeArrowheads="1"/>
              </p:cNvSpPr>
              <p:nvPr/>
            </p:nvSpPr>
            <p:spPr bwMode="auto">
              <a:xfrm>
                <a:off x="3862" y="1307"/>
                <a:ext cx="26" cy="27"/>
              </a:xfrm>
              <a:prstGeom prst="ellipse">
                <a:avLst/>
              </a:prstGeom>
              <a:solidFill>
                <a:srgbClr val="FB9214"/>
              </a:solidFill>
              <a:ln w="11113">
                <a:solidFill>
                  <a:srgbClr val="FFFFFF"/>
                </a:solidFill>
                <a:round/>
                <a:headEnd/>
                <a:tailEnd/>
              </a:ln>
            </p:spPr>
            <p:txBody>
              <a:bodyPr/>
              <a:lstStyle/>
              <a:p>
                <a:endParaRPr lang="en-US"/>
              </a:p>
            </p:txBody>
          </p:sp>
          <p:sp>
            <p:nvSpPr>
              <p:cNvPr id="1190" name="Oval 4558"/>
              <p:cNvSpPr>
                <a:spLocks noChangeArrowheads="1"/>
              </p:cNvSpPr>
              <p:nvPr/>
            </p:nvSpPr>
            <p:spPr bwMode="auto">
              <a:xfrm>
                <a:off x="3836" y="1360"/>
                <a:ext cx="26" cy="27"/>
              </a:xfrm>
              <a:prstGeom prst="ellipse">
                <a:avLst/>
              </a:prstGeom>
              <a:solidFill>
                <a:srgbClr val="FB9214"/>
              </a:solidFill>
              <a:ln w="11113">
                <a:solidFill>
                  <a:srgbClr val="FFFFFF"/>
                </a:solidFill>
                <a:round/>
                <a:headEnd/>
                <a:tailEnd/>
              </a:ln>
            </p:spPr>
            <p:txBody>
              <a:bodyPr/>
              <a:lstStyle/>
              <a:p>
                <a:endParaRPr lang="en-US"/>
              </a:p>
            </p:txBody>
          </p:sp>
          <p:sp>
            <p:nvSpPr>
              <p:cNvPr id="1191" name="Oval 4559"/>
              <p:cNvSpPr>
                <a:spLocks noChangeArrowheads="1"/>
              </p:cNvSpPr>
              <p:nvPr/>
            </p:nvSpPr>
            <p:spPr bwMode="auto">
              <a:xfrm>
                <a:off x="3758" y="1192"/>
                <a:ext cx="26" cy="27"/>
              </a:xfrm>
              <a:prstGeom prst="ellipse">
                <a:avLst/>
              </a:prstGeom>
              <a:solidFill>
                <a:srgbClr val="FB9214"/>
              </a:solidFill>
              <a:ln w="11113">
                <a:solidFill>
                  <a:srgbClr val="FFFFFF"/>
                </a:solidFill>
                <a:round/>
                <a:headEnd/>
                <a:tailEnd/>
              </a:ln>
            </p:spPr>
            <p:txBody>
              <a:bodyPr/>
              <a:lstStyle/>
              <a:p>
                <a:endParaRPr lang="en-US"/>
              </a:p>
            </p:txBody>
          </p:sp>
        </p:grpSp>
        <p:sp>
          <p:nvSpPr>
            <p:cNvPr id="806" name="Rectangle 4560"/>
            <p:cNvSpPr>
              <a:spLocks noChangeArrowheads="1"/>
            </p:cNvSpPr>
            <p:nvPr/>
          </p:nvSpPr>
          <p:spPr bwMode="auto">
            <a:xfrm>
              <a:off x="451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07" name="Group 4561"/>
            <p:cNvGrpSpPr>
              <a:grpSpLocks/>
            </p:cNvGrpSpPr>
            <p:nvPr/>
          </p:nvGrpSpPr>
          <p:grpSpPr bwMode="auto">
            <a:xfrm>
              <a:off x="4549" y="3090"/>
              <a:ext cx="166" cy="108"/>
              <a:chOff x="3785" y="1824"/>
              <a:chExt cx="476" cy="336"/>
            </a:xfrm>
          </p:grpSpPr>
          <p:sp>
            <p:nvSpPr>
              <p:cNvPr id="1136" name="Freeform 4562"/>
              <p:cNvSpPr>
                <a:spLocks/>
              </p:cNvSpPr>
              <p:nvPr/>
            </p:nvSpPr>
            <p:spPr bwMode="auto">
              <a:xfrm>
                <a:off x="3801" y="1824"/>
                <a:ext cx="148" cy="27"/>
              </a:xfrm>
              <a:custGeom>
                <a:avLst/>
                <a:gdLst>
                  <a:gd name="T0" fmla="*/ 0 w 295"/>
                  <a:gd name="T1" fmla="*/ 53 h 53"/>
                  <a:gd name="T2" fmla="*/ 70 w 295"/>
                  <a:gd name="T3" fmla="*/ 14 h 53"/>
                  <a:gd name="T4" fmla="*/ 146 w 295"/>
                  <a:gd name="T5" fmla="*/ 0 h 53"/>
                  <a:gd name="T6" fmla="*/ 165 w 295"/>
                  <a:gd name="T7" fmla="*/ 0 h 53"/>
                  <a:gd name="T8" fmla="*/ 184 w 295"/>
                  <a:gd name="T9" fmla="*/ 1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0" y="14"/>
                    </a:lnTo>
                    <a:lnTo>
                      <a:pt x="146" y="0"/>
                    </a:lnTo>
                    <a:lnTo>
                      <a:pt x="165" y="0"/>
                    </a:lnTo>
                    <a:lnTo>
                      <a:pt x="184" y="1"/>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 name="Freeform 4563"/>
              <p:cNvSpPr>
                <a:spLocks/>
              </p:cNvSpPr>
              <p:nvPr/>
            </p:nvSpPr>
            <p:spPr bwMode="auto">
              <a:xfrm>
                <a:off x="3949" y="1849"/>
                <a:ext cx="148" cy="27"/>
              </a:xfrm>
              <a:custGeom>
                <a:avLst/>
                <a:gdLst>
                  <a:gd name="T0" fmla="*/ 295 w 295"/>
                  <a:gd name="T1" fmla="*/ 0 h 53"/>
                  <a:gd name="T2" fmla="*/ 225 w 295"/>
                  <a:gd name="T3" fmla="*/ 38 h 53"/>
                  <a:gd name="T4" fmla="*/ 149 w 295"/>
                  <a:gd name="T5" fmla="*/ 53 h 53"/>
                  <a:gd name="T6" fmla="*/ 73 w 295"/>
                  <a:gd name="T7" fmla="*/ 41 h 53"/>
                  <a:gd name="T8" fmla="*/ 0 w 295"/>
                  <a:gd name="T9" fmla="*/ 0 h 53"/>
                </a:gdLst>
                <a:ahLst/>
                <a:cxnLst>
                  <a:cxn ang="0">
                    <a:pos x="T0" y="T1"/>
                  </a:cxn>
                  <a:cxn ang="0">
                    <a:pos x="T2" y="T3"/>
                  </a:cxn>
                  <a:cxn ang="0">
                    <a:pos x="T4" y="T5"/>
                  </a:cxn>
                  <a:cxn ang="0">
                    <a:pos x="T6" y="T7"/>
                  </a:cxn>
                  <a:cxn ang="0">
                    <a:pos x="T8" y="T9"/>
                  </a:cxn>
                </a:cxnLst>
                <a:rect l="0" t="0" r="r" b="b"/>
                <a:pathLst>
                  <a:path w="295" h="53">
                    <a:moveTo>
                      <a:pt x="295" y="0"/>
                    </a:moveTo>
                    <a:lnTo>
                      <a:pt x="225" y="38"/>
                    </a:lnTo>
                    <a:lnTo>
                      <a:pt x="149" y="53"/>
                    </a:lnTo>
                    <a:lnTo>
                      <a:pt x="73"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 name="Line 4564"/>
              <p:cNvSpPr>
                <a:spLocks noChangeShapeType="1"/>
              </p:cNvSpPr>
              <p:nvPr/>
            </p:nvSpPr>
            <p:spPr bwMode="auto">
              <a:xfrm>
                <a:off x="3803" y="1847"/>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 name="Freeform 4565"/>
              <p:cNvSpPr>
                <a:spLocks/>
              </p:cNvSpPr>
              <p:nvPr/>
            </p:nvSpPr>
            <p:spPr bwMode="auto">
              <a:xfrm>
                <a:off x="4149" y="1825"/>
                <a:ext cx="111" cy="30"/>
              </a:xfrm>
              <a:custGeom>
                <a:avLst/>
                <a:gdLst>
                  <a:gd name="T0" fmla="*/ 222 w 222"/>
                  <a:gd name="T1" fmla="*/ 6 h 61"/>
                  <a:gd name="T2" fmla="*/ 210 w 222"/>
                  <a:gd name="T3" fmla="*/ 3 h 61"/>
                  <a:gd name="T4" fmla="*/ 197 w 222"/>
                  <a:gd name="T5" fmla="*/ 2 h 61"/>
                  <a:gd name="T6" fmla="*/ 183 w 222"/>
                  <a:gd name="T7" fmla="*/ 0 h 61"/>
                  <a:gd name="T8" fmla="*/ 171 w 222"/>
                  <a:gd name="T9" fmla="*/ 0 h 61"/>
                  <a:gd name="T10" fmla="*/ 158 w 222"/>
                  <a:gd name="T11" fmla="*/ 0 h 61"/>
                  <a:gd name="T12" fmla="*/ 143 w 222"/>
                  <a:gd name="T13" fmla="*/ 3 h 61"/>
                  <a:gd name="T14" fmla="*/ 131 w 222"/>
                  <a:gd name="T15" fmla="*/ 4 h 61"/>
                  <a:gd name="T16" fmla="*/ 116 w 222"/>
                  <a:gd name="T17" fmla="*/ 6 h 61"/>
                  <a:gd name="T18" fmla="*/ 104 w 222"/>
                  <a:gd name="T19" fmla="*/ 8 h 61"/>
                  <a:gd name="T20" fmla="*/ 92 w 222"/>
                  <a:gd name="T21" fmla="*/ 12 h 61"/>
                  <a:gd name="T22" fmla="*/ 78 w 222"/>
                  <a:gd name="T23" fmla="*/ 17 h 61"/>
                  <a:gd name="T24" fmla="*/ 66 w 222"/>
                  <a:gd name="T25" fmla="*/ 20 h 61"/>
                  <a:gd name="T26" fmla="*/ 53 w 222"/>
                  <a:gd name="T27" fmla="*/ 26 h 61"/>
                  <a:gd name="T28" fmla="*/ 41 w 222"/>
                  <a:gd name="T29" fmla="*/ 34 h 61"/>
                  <a:gd name="T30" fmla="*/ 29 w 222"/>
                  <a:gd name="T31" fmla="*/ 41 h 61"/>
                  <a:gd name="T32" fmla="*/ 18 w 222"/>
                  <a:gd name="T33" fmla="*/ 47 h 61"/>
                  <a:gd name="T34" fmla="*/ 6 w 222"/>
                  <a:gd name="T35" fmla="*/ 55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6"/>
                    </a:moveTo>
                    <a:lnTo>
                      <a:pt x="210" y="3"/>
                    </a:lnTo>
                    <a:lnTo>
                      <a:pt x="197" y="2"/>
                    </a:lnTo>
                    <a:lnTo>
                      <a:pt x="183" y="0"/>
                    </a:lnTo>
                    <a:lnTo>
                      <a:pt x="171" y="0"/>
                    </a:lnTo>
                    <a:lnTo>
                      <a:pt x="158" y="0"/>
                    </a:lnTo>
                    <a:lnTo>
                      <a:pt x="143" y="3"/>
                    </a:lnTo>
                    <a:lnTo>
                      <a:pt x="131" y="4"/>
                    </a:lnTo>
                    <a:lnTo>
                      <a:pt x="116" y="6"/>
                    </a:lnTo>
                    <a:lnTo>
                      <a:pt x="104" y="8"/>
                    </a:lnTo>
                    <a:lnTo>
                      <a:pt x="92" y="12"/>
                    </a:lnTo>
                    <a:lnTo>
                      <a:pt x="78" y="17"/>
                    </a:lnTo>
                    <a:lnTo>
                      <a:pt x="66" y="20"/>
                    </a:lnTo>
                    <a:lnTo>
                      <a:pt x="53" y="26"/>
                    </a:lnTo>
                    <a:lnTo>
                      <a:pt x="41" y="34"/>
                    </a:lnTo>
                    <a:lnTo>
                      <a:pt x="29" y="41"/>
                    </a:lnTo>
                    <a:lnTo>
                      <a:pt x="18" y="47"/>
                    </a:lnTo>
                    <a:lnTo>
                      <a:pt x="6" y="55"/>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 name="Freeform 4566"/>
              <p:cNvSpPr>
                <a:spLocks/>
              </p:cNvSpPr>
              <p:nvPr/>
            </p:nvSpPr>
            <p:spPr bwMode="auto">
              <a:xfrm>
                <a:off x="3848" y="1892"/>
                <a:ext cx="59" cy="15"/>
              </a:xfrm>
              <a:custGeom>
                <a:avLst/>
                <a:gdLst>
                  <a:gd name="T0" fmla="*/ 0 w 119"/>
                  <a:gd name="T1" fmla="*/ 30 h 30"/>
                  <a:gd name="T2" fmla="*/ 58 w 119"/>
                  <a:gd name="T3" fmla="*/ 0 h 30"/>
                  <a:gd name="T4" fmla="*/ 88 w 119"/>
                  <a:gd name="T5" fmla="*/ 6 h 30"/>
                  <a:gd name="T6" fmla="*/ 119 w 119"/>
                  <a:gd name="T7" fmla="*/ 30 h 30"/>
                </a:gdLst>
                <a:ahLst/>
                <a:cxnLst>
                  <a:cxn ang="0">
                    <a:pos x="T0" y="T1"/>
                  </a:cxn>
                  <a:cxn ang="0">
                    <a:pos x="T2" y="T3"/>
                  </a:cxn>
                  <a:cxn ang="0">
                    <a:pos x="T4" y="T5"/>
                  </a:cxn>
                  <a:cxn ang="0">
                    <a:pos x="T6" y="T7"/>
                  </a:cxn>
                </a:cxnLst>
                <a:rect l="0" t="0" r="r" b="b"/>
                <a:pathLst>
                  <a:path w="119" h="30">
                    <a:moveTo>
                      <a:pt x="0" y="30"/>
                    </a:moveTo>
                    <a:lnTo>
                      <a:pt x="58" y="0"/>
                    </a:lnTo>
                    <a:lnTo>
                      <a:pt x="88" y="6"/>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1" name="Freeform 4567"/>
              <p:cNvSpPr>
                <a:spLocks/>
              </p:cNvSpPr>
              <p:nvPr/>
            </p:nvSpPr>
            <p:spPr bwMode="auto">
              <a:xfrm>
                <a:off x="3907" y="1907"/>
                <a:ext cx="60" cy="15"/>
              </a:xfrm>
              <a:custGeom>
                <a:avLst/>
                <a:gdLst>
                  <a:gd name="T0" fmla="*/ 118 w 118"/>
                  <a:gd name="T1" fmla="*/ 0 h 29"/>
                  <a:gd name="T2" fmla="*/ 60 w 118"/>
                  <a:gd name="T3" fmla="*/ 29 h 29"/>
                  <a:gd name="T4" fmla="*/ 30 w 118"/>
                  <a:gd name="T5" fmla="*/ 23 h 29"/>
                  <a:gd name="T6" fmla="*/ 0 w 118"/>
                  <a:gd name="T7" fmla="*/ 0 h 29"/>
                </a:gdLst>
                <a:ahLst/>
                <a:cxnLst>
                  <a:cxn ang="0">
                    <a:pos x="T0" y="T1"/>
                  </a:cxn>
                  <a:cxn ang="0">
                    <a:pos x="T2" y="T3"/>
                  </a:cxn>
                  <a:cxn ang="0">
                    <a:pos x="T4" y="T5"/>
                  </a:cxn>
                  <a:cxn ang="0">
                    <a:pos x="T6" y="T7"/>
                  </a:cxn>
                </a:cxnLst>
                <a:rect l="0" t="0" r="r" b="b"/>
                <a:pathLst>
                  <a:path w="118" h="29">
                    <a:moveTo>
                      <a:pt x="118" y="0"/>
                    </a:moveTo>
                    <a:lnTo>
                      <a:pt x="60" y="29"/>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2" name="Line 4568"/>
              <p:cNvSpPr>
                <a:spLocks noChangeShapeType="1"/>
              </p:cNvSpPr>
              <p:nvPr/>
            </p:nvSpPr>
            <p:spPr bwMode="auto">
              <a:xfrm>
                <a:off x="3850" y="1905"/>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3" name="Freeform 4569"/>
              <p:cNvSpPr>
                <a:spLocks/>
              </p:cNvSpPr>
              <p:nvPr/>
            </p:nvSpPr>
            <p:spPr bwMode="auto">
              <a:xfrm>
                <a:off x="3922" y="1929"/>
                <a:ext cx="76" cy="20"/>
              </a:xfrm>
              <a:custGeom>
                <a:avLst/>
                <a:gdLst>
                  <a:gd name="T0" fmla="*/ 0 w 151"/>
                  <a:gd name="T1" fmla="*/ 41 h 41"/>
                  <a:gd name="T2" fmla="*/ 35 w 151"/>
                  <a:gd name="T3" fmla="*/ 11 h 41"/>
                  <a:gd name="T4" fmla="*/ 76 w 151"/>
                  <a:gd name="T5" fmla="*/ 0 h 41"/>
                  <a:gd name="T6" fmla="*/ 95 w 151"/>
                  <a:gd name="T7" fmla="*/ 1 h 41"/>
                  <a:gd name="T8" fmla="*/ 114 w 151"/>
                  <a:gd name="T9" fmla="*/ 9 h 41"/>
                  <a:gd name="T10" fmla="*/ 151 w 151"/>
                  <a:gd name="T11" fmla="*/ 41 h 41"/>
                </a:gdLst>
                <a:ahLst/>
                <a:cxnLst>
                  <a:cxn ang="0">
                    <a:pos x="T0" y="T1"/>
                  </a:cxn>
                  <a:cxn ang="0">
                    <a:pos x="T2" y="T3"/>
                  </a:cxn>
                  <a:cxn ang="0">
                    <a:pos x="T4" y="T5"/>
                  </a:cxn>
                  <a:cxn ang="0">
                    <a:pos x="T6" y="T7"/>
                  </a:cxn>
                  <a:cxn ang="0">
                    <a:pos x="T8" y="T9"/>
                  </a:cxn>
                  <a:cxn ang="0">
                    <a:pos x="T10" y="T11"/>
                  </a:cxn>
                </a:cxnLst>
                <a:rect l="0" t="0" r="r" b="b"/>
                <a:pathLst>
                  <a:path w="151" h="41">
                    <a:moveTo>
                      <a:pt x="0" y="41"/>
                    </a:moveTo>
                    <a:lnTo>
                      <a:pt x="35" y="11"/>
                    </a:lnTo>
                    <a:lnTo>
                      <a:pt x="76" y="0"/>
                    </a:lnTo>
                    <a:lnTo>
                      <a:pt x="95" y="1"/>
                    </a:lnTo>
                    <a:lnTo>
                      <a:pt x="114" y="9"/>
                    </a:lnTo>
                    <a:lnTo>
                      <a:pt x="151"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4" name="Freeform 4570"/>
              <p:cNvSpPr>
                <a:spLocks/>
              </p:cNvSpPr>
              <p:nvPr/>
            </p:nvSpPr>
            <p:spPr bwMode="auto">
              <a:xfrm>
                <a:off x="3999" y="1949"/>
                <a:ext cx="76" cy="21"/>
              </a:xfrm>
              <a:custGeom>
                <a:avLst/>
                <a:gdLst>
                  <a:gd name="T0" fmla="*/ 151 w 151"/>
                  <a:gd name="T1" fmla="*/ 0 h 41"/>
                  <a:gd name="T2" fmla="*/ 116 w 151"/>
                  <a:gd name="T3" fmla="*/ 29 h 41"/>
                  <a:gd name="T4" fmla="*/ 75 w 151"/>
                  <a:gd name="T5" fmla="*/ 41 h 41"/>
                  <a:gd name="T6" fmla="*/ 38 w 151"/>
                  <a:gd name="T7" fmla="*/ 32 h 41"/>
                  <a:gd name="T8" fmla="*/ 0 w 151"/>
                  <a:gd name="T9" fmla="*/ 0 h 41"/>
                </a:gdLst>
                <a:ahLst/>
                <a:cxnLst>
                  <a:cxn ang="0">
                    <a:pos x="T0" y="T1"/>
                  </a:cxn>
                  <a:cxn ang="0">
                    <a:pos x="T2" y="T3"/>
                  </a:cxn>
                  <a:cxn ang="0">
                    <a:pos x="T4" y="T5"/>
                  </a:cxn>
                  <a:cxn ang="0">
                    <a:pos x="T6" y="T7"/>
                  </a:cxn>
                  <a:cxn ang="0">
                    <a:pos x="T8" y="T9"/>
                  </a:cxn>
                </a:cxnLst>
                <a:rect l="0" t="0" r="r" b="b"/>
                <a:pathLst>
                  <a:path w="151" h="41">
                    <a:moveTo>
                      <a:pt x="151" y="0"/>
                    </a:moveTo>
                    <a:lnTo>
                      <a:pt x="116" y="29"/>
                    </a:lnTo>
                    <a:lnTo>
                      <a:pt x="75"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5" name="Line 4571"/>
              <p:cNvSpPr>
                <a:spLocks noChangeShapeType="1"/>
              </p:cNvSpPr>
              <p:nvPr/>
            </p:nvSpPr>
            <p:spPr bwMode="auto">
              <a:xfrm>
                <a:off x="3922" y="1948"/>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 name="Freeform 4572"/>
              <p:cNvSpPr>
                <a:spLocks/>
              </p:cNvSpPr>
              <p:nvPr/>
            </p:nvSpPr>
            <p:spPr bwMode="auto">
              <a:xfrm>
                <a:off x="3885" y="1986"/>
                <a:ext cx="128" cy="26"/>
              </a:xfrm>
              <a:custGeom>
                <a:avLst/>
                <a:gdLst>
                  <a:gd name="T0" fmla="*/ 0 w 255"/>
                  <a:gd name="T1" fmla="*/ 52 h 52"/>
                  <a:gd name="T2" fmla="*/ 60 w 255"/>
                  <a:gd name="T3" fmla="*/ 15 h 52"/>
                  <a:gd name="T4" fmla="*/ 126 w 255"/>
                  <a:gd name="T5" fmla="*/ 0 h 52"/>
                  <a:gd name="T6" fmla="*/ 156 w 255"/>
                  <a:gd name="T7" fmla="*/ 2 h 52"/>
                  <a:gd name="T8" fmla="*/ 190 w 255"/>
                  <a:gd name="T9" fmla="*/ 12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0" y="15"/>
                    </a:lnTo>
                    <a:lnTo>
                      <a:pt x="126" y="0"/>
                    </a:lnTo>
                    <a:lnTo>
                      <a:pt x="156" y="2"/>
                    </a:lnTo>
                    <a:lnTo>
                      <a:pt x="190" y="12"/>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 name="Freeform 4573"/>
              <p:cNvSpPr>
                <a:spLocks/>
              </p:cNvSpPr>
              <p:nvPr/>
            </p:nvSpPr>
            <p:spPr bwMode="auto">
              <a:xfrm>
                <a:off x="4012" y="2011"/>
                <a:ext cx="128" cy="25"/>
              </a:xfrm>
              <a:custGeom>
                <a:avLst/>
                <a:gdLst>
                  <a:gd name="T0" fmla="*/ 255 w 255"/>
                  <a:gd name="T1" fmla="*/ 0 h 50"/>
                  <a:gd name="T2" fmla="*/ 196 w 255"/>
                  <a:gd name="T3" fmla="*/ 36 h 50"/>
                  <a:gd name="T4" fmla="*/ 129 w 255"/>
                  <a:gd name="T5" fmla="*/ 50 h 50"/>
                  <a:gd name="T6" fmla="*/ 62 w 255"/>
                  <a:gd name="T7" fmla="*/ 40 h 50"/>
                  <a:gd name="T8" fmla="*/ 0 w 255"/>
                  <a:gd name="T9" fmla="*/ 0 h 50"/>
                </a:gdLst>
                <a:ahLst/>
                <a:cxnLst>
                  <a:cxn ang="0">
                    <a:pos x="T0" y="T1"/>
                  </a:cxn>
                  <a:cxn ang="0">
                    <a:pos x="T2" y="T3"/>
                  </a:cxn>
                  <a:cxn ang="0">
                    <a:pos x="T4" y="T5"/>
                  </a:cxn>
                  <a:cxn ang="0">
                    <a:pos x="T6" y="T7"/>
                  </a:cxn>
                  <a:cxn ang="0">
                    <a:pos x="T8" y="T9"/>
                  </a:cxn>
                </a:cxnLst>
                <a:rect l="0" t="0" r="r" b="b"/>
                <a:pathLst>
                  <a:path w="255" h="50">
                    <a:moveTo>
                      <a:pt x="255" y="0"/>
                    </a:moveTo>
                    <a:lnTo>
                      <a:pt x="196" y="36"/>
                    </a:lnTo>
                    <a:lnTo>
                      <a:pt x="129" y="50"/>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8" name="Line 4574"/>
              <p:cNvSpPr>
                <a:spLocks noChangeShapeType="1"/>
              </p:cNvSpPr>
              <p:nvPr/>
            </p:nvSpPr>
            <p:spPr bwMode="auto">
              <a:xfrm>
                <a:off x="3887" y="2008"/>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 name="Freeform 4575"/>
              <p:cNvSpPr>
                <a:spLocks/>
              </p:cNvSpPr>
              <p:nvPr/>
            </p:nvSpPr>
            <p:spPr bwMode="auto">
              <a:xfrm>
                <a:off x="4083" y="2108"/>
                <a:ext cx="118" cy="27"/>
              </a:xfrm>
              <a:custGeom>
                <a:avLst/>
                <a:gdLst>
                  <a:gd name="T0" fmla="*/ 0 w 237"/>
                  <a:gd name="T1" fmla="*/ 53 h 53"/>
                  <a:gd name="T2" fmla="*/ 56 w 237"/>
                  <a:gd name="T3" fmla="*/ 14 h 53"/>
                  <a:gd name="T4" fmla="*/ 117 w 237"/>
                  <a:gd name="T5" fmla="*/ 0 h 53"/>
                  <a:gd name="T6" fmla="*/ 147 w 237"/>
                  <a:gd name="T7" fmla="*/ 1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6" y="14"/>
                    </a:lnTo>
                    <a:lnTo>
                      <a:pt x="117" y="0"/>
                    </a:lnTo>
                    <a:lnTo>
                      <a:pt x="147" y="1"/>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0" name="Freeform 4576"/>
              <p:cNvSpPr>
                <a:spLocks/>
              </p:cNvSpPr>
              <p:nvPr/>
            </p:nvSpPr>
            <p:spPr bwMode="auto">
              <a:xfrm>
                <a:off x="4203" y="2133"/>
                <a:ext cx="55" cy="27"/>
              </a:xfrm>
              <a:custGeom>
                <a:avLst/>
                <a:gdLst>
                  <a:gd name="T0" fmla="*/ 0 w 112"/>
                  <a:gd name="T1" fmla="*/ 0 h 54"/>
                  <a:gd name="T2" fmla="*/ 8 w 112"/>
                  <a:gd name="T3" fmla="*/ 8 h 54"/>
                  <a:gd name="T4" fmla="*/ 17 w 112"/>
                  <a:gd name="T5" fmla="*/ 14 h 54"/>
                  <a:gd name="T6" fmla="*/ 26 w 112"/>
                  <a:gd name="T7" fmla="*/ 22 h 54"/>
                  <a:gd name="T8" fmla="*/ 36 w 112"/>
                  <a:gd name="T9" fmla="*/ 29 h 54"/>
                  <a:gd name="T10" fmla="*/ 45 w 112"/>
                  <a:gd name="T11" fmla="*/ 34 h 54"/>
                  <a:gd name="T12" fmla="*/ 53 w 112"/>
                  <a:gd name="T13" fmla="*/ 38 h 54"/>
                  <a:gd name="T14" fmla="*/ 65 w 112"/>
                  <a:gd name="T15" fmla="*/ 43 h 54"/>
                  <a:gd name="T16" fmla="*/ 74 w 112"/>
                  <a:gd name="T17" fmla="*/ 48 h 54"/>
                  <a:gd name="T18" fmla="*/ 83 w 112"/>
                  <a:gd name="T19" fmla="*/ 49 h 54"/>
                  <a:gd name="T20" fmla="*/ 93 w 112"/>
                  <a:gd name="T21" fmla="*/ 53 h 54"/>
                  <a:gd name="T22" fmla="*/ 103 w 112"/>
                  <a:gd name="T23" fmla="*/ 53 h 54"/>
                  <a:gd name="T24" fmla="*/ 112 w 11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4">
                    <a:moveTo>
                      <a:pt x="0" y="0"/>
                    </a:moveTo>
                    <a:lnTo>
                      <a:pt x="8" y="8"/>
                    </a:lnTo>
                    <a:lnTo>
                      <a:pt x="17" y="14"/>
                    </a:lnTo>
                    <a:lnTo>
                      <a:pt x="26" y="22"/>
                    </a:lnTo>
                    <a:lnTo>
                      <a:pt x="36" y="29"/>
                    </a:lnTo>
                    <a:lnTo>
                      <a:pt x="45" y="34"/>
                    </a:lnTo>
                    <a:lnTo>
                      <a:pt x="53" y="38"/>
                    </a:lnTo>
                    <a:lnTo>
                      <a:pt x="65" y="43"/>
                    </a:lnTo>
                    <a:lnTo>
                      <a:pt x="74" y="48"/>
                    </a:lnTo>
                    <a:lnTo>
                      <a:pt x="83" y="49"/>
                    </a:lnTo>
                    <a:lnTo>
                      <a:pt x="93" y="53"/>
                    </a:lnTo>
                    <a:lnTo>
                      <a:pt x="103" y="53"/>
                    </a:lnTo>
                    <a:lnTo>
                      <a:pt x="112"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1" name="Freeform 4577"/>
              <p:cNvSpPr>
                <a:spLocks/>
              </p:cNvSpPr>
              <p:nvPr/>
            </p:nvSpPr>
            <p:spPr bwMode="auto">
              <a:xfrm>
                <a:off x="4083" y="2133"/>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2" name="Line 4578"/>
              <p:cNvSpPr>
                <a:spLocks noChangeShapeType="1"/>
              </p:cNvSpPr>
              <p:nvPr/>
            </p:nvSpPr>
            <p:spPr bwMode="auto">
              <a:xfrm>
                <a:off x="4150" y="1855"/>
                <a:ext cx="1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 name="Line 4579"/>
              <p:cNvSpPr>
                <a:spLocks noChangeShapeType="1"/>
              </p:cNvSpPr>
              <p:nvPr/>
            </p:nvSpPr>
            <p:spPr bwMode="auto">
              <a:xfrm flipV="1">
                <a:off x="3843" y="1829"/>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4" name="Line 4580"/>
              <p:cNvSpPr>
                <a:spLocks noChangeShapeType="1"/>
              </p:cNvSpPr>
              <p:nvPr/>
            </p:nvSpPr>
            <p:spPr bwMode="auto">
              <a:xfrm flipV="1">
                <a:off x="3881" y="1825"/>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 name="Line 4581"/>
              <p:cNvSpPr>
                <a:spLocks noChangeShapeType="1"/>
              </p:cNvSpPr>
              <p:nvPr/>
            </p:nvSpPr>
            <p:spPr bwMode="auto">
              <a:xfrm flipV="1">
                <a:off x="3921" y="1831"/>
                <a:ext cx="1"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6" name="Line 4582"/>
              <p:cNvSpPr>
                <a:spLocks noChangeShapeType="1"/>
              </p:cNvSpPr>
              <p:nvPr/>
            </p:nvSpPr>
            <p:spPr bwMode="auto">
              <a:xfrm flipV="1">
                <a:off x="4140" y="1862"/>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 name="Line 4583"/>
              <p:cNvSpPr>
                <a:spLocks noChangeShapeType="1"/>
              </p:cNvSpPr>
              <p:nvPr/>
            </p:nvSpPr>
            <p:spPr bwMode="auto">
              <a:xfrm flipV="1">
                <a:off x="4080" y="2040"/>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 name="Oval 4584"/>
              <p:cNvSpPr>
                <a:spLocks noChangeArrowheads="1"/>
              </p:cNvSpPr>
              <p:nvPr/>
            </p:nvSpPr>
            <p:spPr bwMode="auto">
              <a:xfrm>
                <a:off x="4064" y="2121"/>
                <a:ext cx="27" cy="27"/>
              </a:xfrm>
              <a:prstGeom prst="ellipse">
                <a:avLst/>
              </a:prstGeom>
              <a:solidFill>
                <a:srgbClr val="FFFF00"/>
              </a:solidFill>
              <a:ln w="11113">
                <a:solidFill>
                  <a:srgbClr val="FFFFFF"/>
                </a:solidFill>
                <a:round/>
                <a:headEnd/>
                <a:tailEnd/>
              </a:ln>
            </p:spPr>
            <p:txBody>
              <a:bodyPr/>
              <a:lstStyle/>
              <a:p>
                <a:endParaRPr lang="en-US"/>
              </a:p>
            </p:txBody>
          </p:sp>
          <p:sp>
            <p:nvSpPr>
              <p:cNvPr id="1159" name="Oval 4585"/>
              <p:cNvSpPr>
                <a:spLocks noChangeArrowheads="1"/>
              </p:cNvSpPr>
              <p:nvPr/>
            </p:nvSpPr>
            <p:spPr bwMode="auto">
              <a:xfrm>
                <a:off x="3827" y="1892"/>
                <a:ext cx="26" cy="27"/>
              </a:xfrm>
              <a:prstGeom prst="ellipse">
                <a:avLst/>
              </a:prstGeom>
              <a:solidFill>
                <a:srgbClr val="FFFF00"/>
              </a:solidFill>
              <a:ln w="11113">
                <a:solidFill>
                  <a:srgbClr val="FFFFFF"/>
                </a:solidFill>
                <a:round/>
                <a:headEnd/>
                <a:tailEnd/>
              </a:ln>
            </p:spPr>
            <p:txBody>
              <a:bodyPr/>
              <a:lstStyle/>
              <a:p>
                <a:endParaRPr lang="en-US"/>
              </a:p>
            </p:txBody>
          </p:sp>
          <p:sp>
            <p:nvSpPr>
              <p:cNvPr id="1160" name="Oval 4586"/>
              <p:cNvSpPr>
                <a:spLocks noChangeArrowheads="1"/>
              </p:cNvSpPr>
              <p:nvPr/>
            </p:nvSpPr>
            <p:spPr bwMode="auto">
              <a:xfrm>
                <a:off x="4124" y="1841"/>
                <a:ext cx="26" cy="27"/>
              </a:xfrm>
              <a:prstGeom prst="ellipse">
                <a:avLst/>
              </a:prstGeom>
              <a:solidFill>
                <a:srgbClr val="FFFF00"/>
              </a:solidFill>
              <a:ln w="11113">
                <a:solidFill>
                  <a:srgbClr val="FFFFFF"/>
                </a:solidFill>
                <a:round/>
                <a:headEnd/>
                <a:tailEnd/>
              </a:ln>
            </p:spPr>
            <p:txBody>
              <a:bodyPr/>
              <a:lstStyle/>
              <a:p>
                <a:endParaRPr lang="en-US"/>
              </a:p>
            </p:txBody>
          </p:sp>
          <p:sp>
            <p:nvSpPr>
              <p:cNvPr id="1161" name="Oval 4587"/>
              <p:cNvSpPr>
                <a:spLocks noChangeArrowheads="1"/>
              </p:cNvSpPr>
              <p:nvPr/>
            </p:nvSpPr>
            <p:spPr bwMode="auto">
              <a:xfrm>
                <a:off x="3903" y="1945"/>
                <a:ext cx="27" cy="27"/>
              </a:xfrm>
              <a:prstGeom prst="ellipse">
                <a:avLst/>
              </a:prstGeom>
              <a:solidFill>
                <a:srgbClr val="FFFF00"/>
              </a:solidFill>
              <a:ln w="11113">
                <a:solidFill>
                  <a:srgbClr val="FFFFFF"/>
                </a:solidFill>
                <a:round/>
                <a:headEnd/>
                <a:tailEnd/>
              </a:ln>
            </p:spPr>
            <p:txBody>
              <a:bodyPr/>
              <a:lstStyle/>
              <a:p>
                <a:endParaRPr lang="en-US"/>
              </a:p>
            </p:txBody>
          </p:sp>
          <p:sp>
            <p:nvSpPr>
              <p:cNvPr id="1162" name="Oval 4588"/>
              <p:cNvSpPr>
                <a:spLocks noChangeArrowheads="1"/>
              </p:cNvSpPr>
              <p:nvPr/>
            </p:nvSpPr>
            <p:spPr bwMode="auto">
              <a:xfrm>
                <a:off x="3864" y="1999"/>
                <a:ext cx="26" cy="27"/>
              </a:xfrm>
              <a:prstGeom prst="ellipse">
                <a:avLst/>
              </a:prstGeom>
              <a:solidFill>
                <a:srgbClr val="FFFF00"/>
              </a:solidFill>
              <a:ln w="11113">
                <a:solidFill>
                  <a:srgbClr val="FFFFFF"/>
                </a:solidFill>
                <a:round/>
                <a:headEnd/>
                <a:tailEnd/>
              </a:ln>
            </p:spPr>
            <p:txBody>
              <a:bodyPr/>
              <a:lstStyle/>
              <a:p>
                <a:endParaRPr lang="en-US"/>
              </a:p>
            </p:txBody>
          </p:sp>
          <p:sp>
            <p:nvSpPr>
              <p:cNvPr id="1163" name="Oval 4589"/>
              <p:cNvSpPr>
                <a:spLocks noChangeArrowheads="1"/>
              </p:cNvSpPr>
              <p:nvPr/>
            </p:nvSpPr>
            <p:spPr bwMode="auto">
              <a:xfrm>
                <a:off x="3785" y="1831"/>
                <a:ext cx="27" cy="27"/>
              </a:xfrm>
              <a:prstGeom prst="ellipse">
                <a:avLst/>
              </a:prstGeom>
              <a:solidFill>
                <a:srgbClr val="FFFF00"/>
              </a:solidFill>
              <a:ln w="11113">
                <a:solidFill>
                  <a:srgbClr val="FFFFFF"/>
                </a:solidFill>
                <a:round/>
                <a:headEnd/>
                <a:tailEnd/>
              </a:ln>
            </p:spPr>
            <p:txBody>
              <a:bodyPr/>
              <a:lstStyle/>
              <a:p>
                <a:endParaRPr lang="en-US"/>
              </a:p>
            </p:txBody>
          </p:sp>
        </p:grpSp>
        <p:sp>
          <p:nvSpPr>
            <p:cNvPr id="808" name="Rectangle 4590"/>
            <p:cNvSpPr>
              <a:spLocks noChangeArrowheads="1"/>
            </p:cNvSpPr>
            <p:nvPr/>
          </p:nvSpPr>
          <p:spPr bwMode="auto">
            <a:xfrm>
              <a:off x="451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09" name="Group 4591"/>
            <p:cNvGrpSpPr>
              <a:grpSpLocks/>
            </p:cNvGrpSpPr>
            <p:nvPr/>
          </p:nvGrpSpPr>
          <p:grpSpPr bwMode="auto">
            <a:xfrm>
              <a:off x="4551" y="3330"/>
              <a:ext cx="162" cy="107"/>
              <a:chOff x="3767" y="2450"/>
              <a:chExt cx="476" cy="336"/>
            </a:xfrm>
          </p:grpSpPr>
          <p:sp>
            <p:nvSpPr>
              <p:cNvPr id="1108" name="Freeform 4592"/>
              <p:cNvSpPr>
                <a:spLocks/>
              </p:cNvSpPr>
              <p:nvPr/>
            </p:nvSpPr>
            <p:spPr bwMode="auto">
              <a:xfrm>
                <a:off x="3783" y="2450"/>
                <a:ext cx="148" cy="26"/>
              </a:xfrm>
              <a:custGeom>
                <a:avLst/>
                <a:gdLst>
                  <a:gd name="T0" fmla="*/ 0 w 295"/>
                  <a:gd name="T1" fmla="*/ 53 h 53"/>
                  <a:gd name="T2" fmla="*/ 71 w 295"/>
                  <a:gd name="T3" fmla="*/ 15 h 53"/>
                  <a:gd name="T4" fmla="*/ 146 w 295"/>
                  <a:gd name="T5" fmla="*/ 0 h 53"/>
                  <a:gd name="T6" fmla="*/ 165 w 295"/>
                  <a:gd name="T7" fmla="*/ 0 h 53"/>
                  <a:gd name="T8" fmla="*/ 184 w 295"/>
                  <a:gd name="T9" fmla="*/ 2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5"/>
                    </a:lnTo>
                    <a:lnTo>
                      <a:pt x="146" y="0"/>
                    </a:lnTo>
                    <a:lnTo>
                      <a:pt x="165" y="0"/>
                    </a:lnTo>
                    <a:lnTo>
                      <a:pt x="184" y="2"/>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9" name="Freeform 4593"/>
              <p:cNvSpPr>
                <a:spLocks/>
              </p:cNvSpPr>
              <p:nvPr/>
            </p:nvSpPr>
            <p:spPr bwMode="auto">
              <a:xfrm>
                <a:off x="3931" y="2475"/>
                <a:ext cx="147" cy="26"/>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0" name="Line 4594"/>
              <p:cNvSpPr>
                <a:spLocks noChangeShapeType="1"/>
              </p:cNvSpPr>
              <p:nvPr/>
            </p:nvSpPr>
            <p:spPr bwMode="auto">
              <a:xfrm>
                <a:off x="3785" y="2472"/>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1" name="Freeform 4595"/>
              <p:cNvSpPr>
                <a:spLocks/>
              </p:cNvSpPr>
              <p:nvPr/>
            </p:nvSpPr>
            <p:spPr bwMode="auto">
              <a:xfrm>
                <a:off x="4131" y="2450"/>
                <a:ext cx="111" cy="31"/>
              </a:xfrm>
              <a:custGeom>
                <a:avLst/>
                <a:gdLst>
                  <a:gd name="T0" fmla="*/ 222 w 222"/>
                  <a:gd name="T1" fmla="*/ 5 h 61"/>
                  <a:gd name="T2" fmla="*/ 209 w 222"/>
                  <a:gd name="T3" fmla="*/ 2 h 61"/>
                  <a:gd name="T4" fmla="*/ 196 w 222"/>
                  <a:gd name="T5" fmla="*/ 1 h 61"/>
                  <a:gd name="T6" fmla="*/ 183 w 222"/>
                  <a:gd name="T7" fmla="*/ 0 h 61"/>
                  <a:gd name="T8" fmla="*/ 170 w 222"/>
                  <a:gd name="T9" fmla="*/ 0 h 61"/>
                  <a:gd name="T10" fmla="*/ 157 w 222"/>
                  <a:gd name="T11" fmla="*/ 0 h 61"/>
                  <a:gd name="T12" fmla="*/ 142 w 222"/>
                  <a:gd name="T13" fmla="*/ 2 h 61"/>
                  <a:gd name="T14" fmla="*/ 131 w 222"/>
                  <a:gd name="T15" fmla="*/ 4 h 61"/>
                  <a:gd name="T16" fmla="*/ 116 w 222"/>
                  <a:gd name="T17" fmla="*/ 5 h 61"/>
                  <a:gd name="T18" fmla="*/ 103 w 222"/>
                  <a:gd name="T19" fmla="*/ 8 h 61"/>
                  <a:gd name="T20" fmla="*/ 92 w 222"/>
                  <a:gd name="T21" fmla="*/ 11 h 61"/>
                  <a:gd name="T22" fmla="*/ 78 w 222"/>
                  <a:gd name="T23" fmla="*/ 17 h 61"/>
                  <a:gd name="T24" fmla="*/ 65 w 222"/>
                  <a:gd name="T25" fmla="*/ 19 h 61"/>
                  <a:gd name="T26" fmla="*/ 53 w 222"/>
                  <a:gd name="T27" fmla="*/ 26 h 61"/>
                  <a:gd name="T28" fmla="*/ 40 w 222"/>
                  <a:gd name="T29" fmla="*/ 33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2"/>
                    </a:lnTo>
                    <a:lnTo>
                      <a:pt x="196" y="1"/>
                    </a:lnTo>
                    <a:lnTo>
                      <a:pt x="183" y="0"/>
                    </a:lnTo>
                    <a:lnTo>
                      <a:pt x="170" y="0"/>
                    </a:lnTo>
                    <a:lnTo>
                      <a:pt x="157" y="0"/>
                    </a:lnTo>
                    <a:lnTo>
                      <a:pt x="142" y="2"/>
                    </a:lnTo>
                    <a:lnTo>
                      <a:pt x="131" y="4"/>
                    </a:lnTo>
                    <a:lnTo>
                      <a:pt x="116" y="5"/>
                    </a:lnTo>
                    <a:lnTo>
                      <a:pt x="103" y="8"/>
                    </a:lnTo>
                    <a:lnTo>
                      <a:pt x="92" y="11"/>
                    </a:lnTo>
                    <a:lnTo>
                      <a:pt x="78" y="17"/>
                    </a:lnTo>
                    <a:lnTo>
                      <a:pt x="65" y="19"/>
                    </a:lnTo>
                    <a:lnTo>
                      <a:pt x="53" y="26"/>
                    </a:lnTo>
                    <a:lnTo>
                      <a:pt x="40" y="33"/>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2" name="Freeform 4596"/>
              <p:cNvSpPr>
                <a:spLocks/>
              </p:cNvSpPr>
              <p:nvPr/>
            </p:nvSpPr>
            <p:spPr bwMode="auto">
              <a:xfrm>
                <a:off x="3830" y="2518"/>
                <a:ext cx="59" cy="14"/>
              </a:xfrm>
              <a:custGeom>
                <a:avLst/>
                <a:gdLst>
                  <a:gd name="T0" fmla="*/ 0 w 119"/>
                  <a:gd name="T1" fmla="*/ 30 h 30"/>
                  <a:gd name="T2" fmla="*/ 59 w 119"/>
                  <a:gd name="T3" fmla="*/ 0 h 30"/>
                  <a:gd name="T4" fmla="*/ 89 w 119"/>
                  <a:gd name="T5" fmla="*/ 7 h 30"/>
                  <a:gd name="T6" fmla="*/ 119 w 119"/>
                  <a:gd name="T7" fmla="*/ 30 h 30"/>
                </a:gdLst>
                <a:ahLst/>
                <a:cxnLst>
                  <a:cxn ang="0">
                    <a:pos x="T0" y="T1"/>
                  </a:cxn>
                  <a:cxn ang="0">
                    <a:pos x="T2" y="T3"/>
                  </a:cxn>
                  <a:cxn ang="0">
                    <a:pos x="T4" y="T5"/>
                  </a:cxn>
                  <a:cxn ang="0">
                    <a:pos x="T6" y="T7"/>
                  </a:cxn>
                </a:cxnLst>
                <a:rect l="0" t="0" r="r" b="b"/>
                <a:pathLst>
                  <a:path w="119" h="30">
                    <a:moveTo>
                      <a:pt x="0" y="30"/>
                    </a:moveTo>
                    <a:lnTo>
                      <a:pt x="59" y="0"/>
                    </a:lnTo>
                    <a:lnTo>
                      <a:pt x="89" y="7"/>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3" name="Freeform 4597"/>
              <p:cNvSpPr>
                <a:spLocks/>
              </p:cNvSpPr>
              <p:nvPr/>
            </p:nvSpPr>
            <p:spPr bwMode="auto">
              <a:xfrm>
                <a:off x="3889" y="2532"/>
                <a:ext cx="59" cy="15"/>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4" name="Line 4598"/>
              <p:cNvSpPr>
                <a:spLocks noChangeShapeType="1"/>
              </p:cNvSpPr>
              <p:nvPr/>
            </p:nvSpPr>
            <p:spPr bwMode="auto">
              <a:xfrm>
                <a:off x="3832" y="2531"/>
                <a:ext cx="1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Freeform 4599"/>
              <p:cNvSpPr>
                <a:spLocks/>
              </p:cNvSpPr>
              <p:nvPr/>
            </p:nvSpPr>
            <p:spPr bwMode="auto">
              <a:xfrm>
                <a:off x="3904" y="2554"/>
                <a:ext cx="76" cy="21"/>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 name="Freeform 4600"/>
              <p:cNvSpPr>
                <a:spLocks/>
              </p:cNvSpPr>
              <p:nvPr/>
            </p:nvSpPr>
            <p:spPr bwMode="auto">
              <a:xfrm>
                <a:off x="3981" y="2574"/>
                <a:ext cx="75" cy="21"/>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7" name="Line 4601"/>
              <p:cNvSpPr>
                <a:spLocks noChangeShapeType="1"/>
              </p:cNvSpPr>
              <p:nvPr/>
            </p:nvSpPr>
            <p:spPr bwMode="auto">
              <a:xfrm>
                <a:off x="3904" y="2573"/>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Freeform 4602"/>
              <p:cNvSpPr>
                <a:spLocks/>
              </p:cNvSpPr>
              <p:nvPr/>
            </p:nvSpPr>
            <p:spPr bwMode="auto">
              <a:xfrm>
                <a:off x="3867" y="2611"/>
                <a:ext cx="127" cy="26"/>
              </a:xfrm>
              <a:custGeom>
                <a:avLst/>
                <a:gdLst>
                  <a:gd name="T0" fmla="*/ 0 w 255"/>
                  <a:gd name="T1" fmla="*/ 51 h 51"/>
                  <a:gd name="T2" fmla="*/ 61 w 255"/>
                  <a:gd name="T3" fmla="*/ 14 h 51"/>
                  <a:gd name="T4" fmla="*/ 126 w 255"/>
                  <a:gd name="T5" fmla="*/ 0 h 51"/>
                  <a:gd name="T6" fmla="*/ 156 w 255"/>
                  <a:gd name="T7" fmla="*/ 1 h 51"/>
                  <a:gd name="T8" fmla="*/ 191 w 255"/>
                  <a:gd name="T9" fmla="*/ 11 h 51"/>
                  <a:gd name="T10" fmla="*/ 255 w 255"/>
                  <a:gd name="T11" fmla="*/ 51 h 51"/>
                </a:gdLst>
                <a:ahLst/>
                <a:cxnLst>
                  <a:cxn ang="0">
                    <a:pos x="T0" y="T1"/>
                  </a:cxn>
                  <a:cxn ang="0">
                    <a:pos x="T2" y="T3"/>
                  </a:cxn>
                  <a:cxn ang="0">
                    <a:pos x="T4" y="T5"/>
                  </a:cxn>
                  <a:cxn ang="0">
                    <a:pos x="T6" y="T7"/>
                  </a:cxn>
                  <a:cxn ang="0">
                    <a:pos x="T8" y="T9"/>
                  </a:cxn>
                  <a:cxn ang="0">
                    <a:pos x="T10" y="T11"/>
                  </a:cxn>
                </a:cxnLst>
                <a:rect l="0" t="0" r="r" b="b"/>
                <a:pathLst>
                  <a:path w="255" h="51">
                    <a:moveTo>
                      <a:pt x="0" y="51"/>
                    </a:moveTo>
                    <a:lnTo>
                      <a:pt x="61" y="14"/>
                    </a:lnTo>
                    <a:lnTo>
                      <a:pt x="126" y="0"/>
                    </a:lnTo>
                    <a:lnTo>
                      <a:pt x="156" y="1"/>
                    </a:lnTo>
                    <a:lnTo>
                      <a:pt x="191" y="11"/>
                    </a:lnTo>
                    <a:lnTo>
                      <a:pt x="255" y="5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9" name="Freeform 4603"/>
              <p:cNvSpPr>
                <a:spLocks/>
              </p:cNvSpPr>
              <p:nvPr/>
            </p:nvSpPr>
            <p:spPr bwMode="auto">
              <a:xfrm>
                <a:off x="3994" y="2637"/>
                <a:ext cx="127" cy="25"/>
              </a:xfrm>
              <a:custGeom>
                <a:avLst/>
                <a:gdLst>
                  <a:gd name="T0" fmla="*/ 255 w 255"/>
                  <a:gd name="T1" fmla="*/ 0 h 51"/>
                  <a:gd name="T2" fmla="*/ 195 w 255"/>
                  <a:gd name="T3" fmla="*/ 36 h 51"/>
                  <a:gd name="T4" fmla="*/ 128 w 255"/>
                  <a:gd name="T5" fmla="*/ 51 h 51"/>
                  <a:gd name="T6" fmla="*/ 61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1"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0" name="Line 4604"/>
              <p:cNvSpPr>
                <a:spLocks noChangeShapeType="1"/>
              </p:cNvSpPr>
              <p:nvPr/>
            </p:nvSpPr>
            <p:spPr bwMode="auto">
              <a:xfrm>
                <a:off x="3869" y="2634"/>
                <a:ext cx="2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4605"/>
              <p:cNvSpPr>
                <a:spLocks/>
              </p:cNvSpPr>
              <p:nvPr/>
            </p:nvSpPr>
            <p:spPr bwMode="auto">
              <a:xfrm>
                <a:off x="4065" y="2734"/>
                <a:ext cx="118"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2" name="Freeform 4606"/>
              <p:cNvSpPr>
                <a:spLocks/>
              </p:cNvSpPr>
              <p:nvPr/>
            </p:nvSpPr>
            <p:spPr bwMode="auto">
              <a:xfrm>
                <a:off x="4184" y="2759"/>
                <a:ext cx="56" cy="27"/>
              </a:xfrm>
              <a:custGeom>
                <a:avLst/>
                <a:gdLst>
                  <a:gd name="T0" fmla="*/ 0 w 111"/>
                  <a:gd name="T1" fmla="*/ 0 h 55"/>
                  <a:gd name="T2" fmla="*/ 7 w 111"/>
                  <a:gd name="T3" fmla="*/ 8 h 55"/>
                  <a:gd name="T4" fmla="*/ 16 w 111"/>
                  <a:gd name="T5" fmla="*/ 15 h 55"/>
                  <a:gd name="T6" fmla="*/ 25 w 111"/>
                  <a:gd name="T7" fmla="*/ 22 h 55"/>
                  <a:gd name="T8" fmla="*/ 35 w 111"/>
                  <a:gd name="T9" fmla="*/ 29 h 55"/>
                  <a:gd name="T10" fmla="*/ 44 w 111"/>
                  <a:gd name="T11" fmla="*/ 34 h 55"/>
                  <a:gd name="T12" fmla="*/ 53 w 111"/>
                  <a:gd name="T13" fmla="*/ 38 h 55"/>
                  <a:gd name="T14" fmla="*/ 64 w 111"/>
                  <a:gd name="T15" fmla="*/ 43 h 55"/>
                  <a:gd name="T16" fmla="*/ 73 w 111"/>
                  <a:gd name="T17" fmla="*/ 48 h 55"/>
                  <a:gd name="T18" fmla="*/ 82 w 111"/>
                  <a:gd name="T19" fmla="*/ 50 h 55"/>
                  <a:gd name="T20" fmla="*/ 92 w 111"/>
                  <a:gd name="T21" fmla="*/ 53 h 55"/>
                  <a:gd name="T22" fmla="*/ 102 w 111"/>
                  <a:gd name="T23" fmla="*/ 53 h 55"/>
                  <a:gd name="T24" fmla="*/ 111 w 111"/>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5">
                    <a:moveTo>
                      <a:pt x="0" y="0"/>
                    </a:moveTo>
                    <a:lnTo>
                      <a:pt x="7" y="8"/>
                    </a:lnTo>
                    <a:lnTo>
                      <a:pt x="16" y="15"/>
                    </a:lnTo>
                    <a:lnTo>
                      <a:pt x="25" y="22"/>
                    </a:lnTo>
                    <a:lnTo>
                      <a:pt x="35" y="29"/>
                    </a:lnTo>
                    <a:lnTo>
                      <a:pt x="44" y="34"/>
                    </a:lnTo>
                    <a:lnTo>
                      <a:pt x="53" y="38"/>
                    </a:lnTo>
                    <a:lnTo>
                      <a:pt x="64" y="43"/>
                    </a:lnTo>
                    <a:lnTo>
                      <a:pt x="73" y="48"/>
                    </a:lnTo>
                    <a:lnTo>
                      <a:pt x="82" y="50"/>
                    </a:lnTo>
                    <a:lnTo>
                      <a:pt x="92" y="53"/>
                    </a:lnTo>
                    <a:lnTo>
                      <a:pt x="102" y="53"/>
                    </a:lnTo>
                    <a:lnTo>
                      <a:pt x="111" y="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3" name="Freeform 4607"/>
              <p:cNvSpPr>
                <a:spLocks/>
              </p:cNvSpPr>
              <p:nvPr/>
            </p:nvSpPr>
            <p:spPr bwMode="auto">
              <a:xfrm>
                <a:off x="4065" y="2759"/>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4" name="Line 4608"/>
              <p:cNvSpPr>
                <a:spLocks noChangeShapeType="1"/>
              </p:cNvSpPr>
              <p:nvPr/>
            </p:nvSpPr>
            <p:spPr bwMode="auto">
              <a:xfrm>
                <a:off x="4131" y="2481"/>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5" name="Line 4609"/>
              <p:cNvSpPr>
                <a:spLocks noChangeShapeType="1"/>
              </p:cNvSpPr>
              <p:nvPr/>
            </p:nvSpPr>
            <p:spPr bwMode="auto">
              <a:xfrm flipV="1">
                <a:off x="3825" y="2455"/>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 name="Line 4610"/>
              <p:cNvSpPr>
                <a:spLocks noChangeShapeType="1"/>
              </p:cNvSpPr>
              <p:nvPr/>
            </p:nvSpPr>
            <p:spPr bwMode="auto">
              <a:xfrm flipV="1">
                <a:off x="3863" y="2450"/>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 name="Line 4611"/>
              <p:cNvSpPr>
                <a:spLocks noChangeShapeType="1"/>
              </p:cNvSpPr>
              <p:nvPr/>
            </p:nvSpPr>
            <p:spPr bwMode="auto">
              <a:xfrm flipV="1">
                <a:off x="3903" y="2457"/>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 name="Line 4612"/>
              <p:cNvSpPr>
                <a:spLocks noChangeShapeType="1"/>
              </p:cNvSpPr>
              <p:nvPr/>
            </p:nvSpPr>
            <p:spPr bwMode="auto">
              <a:xfrm flipV="1">
                <a:off x="4122" y="2487"/>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 name="Line 4613"/>
              <p:cNvSpPr>
                <a:spLocks noChangeShapeType="1"/>
              </p:cNvSpPr>
              <p:nvPr/>
            </p:nvSpPr>
            <p:spPr bwMode="auto">
              <a:xfrm flipV="1">
                <a:off x="4061" y="2666"/>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 name="Oval 4614"/>
              <p:cNvSpPr>
                <a:spLocks noChangeArrowheads="1"/>
              </p:cNvSpPr>
              <p:nvPr/>
            </p:nvSpPr>
            <p:spPr bwMode="auto">
              <a:xfrm>
                <a:off x="4046" y="2747"/>
                <a:ext cx="26" cy="27"/>
              </a:xfrm>
              <a:prstGeom prst="ellipse">
                <a:avLst/>
              </a:prstGeom>
              <a:solidFill>
                <a:srgbClr val="00CE00"/>
              </a:solidFill>
              <a:ln w="11113">
                <a:solidFill>
                  <a:srgbClr val="FFFFFF"/>
                </a:solidFill>
                <a:round/>
                <a:headEnd/>
                <a:tailEnd/>
              </a:ln>
            </p:spPr>
            <p:txBody>
              <a:bodyPr/>
              <a:lstStyle/>
              <a:p>
                <a:endParaRPr lang="en-US"/>
              </a:p>
            </p:txBody>
          </p:sp>
          <p:sp>
            <p:nvSpPr>
              <p:cNvPr id="1131" name="Oval 4615"/>
              <p:cNvSpPr>
                <a:spLocks noChangeArrowheads="1"/>
              </p:cNvSpPr>
              <p:nvPr/>
            </p:nvSpPr>
            <p:spPr bwMode="auto">
              <a:xfrm>
                <a:off x="3809" y="2517"/>
                <a:ext cx="26" cy="27"/>
              </a:xfrm>
              <a:prstGeom prst="ellipse">
                <a:avLst/>
              </a:prstGeom>
              <a:solidFill>
                <a:srgbClr val="00CE00"/>
              </a:solidFill>
              <a:ln w="11113">
                <a:solidFill>
                  <a:srgbClr val="FFFFFF"/>
                </a:solidFill>
                <a:round/>
                <a:headEnd/>
                <a:tailEnd/>
              </a:ln>
            </p:spPr>
            <p:txBody>
              <a:bodyPr/>
              <a:lstStyle/>
              <a:p>
                <a:endParaRPr lang="en-US"/>
              </a:p>
            </p:txBody>
          </p:sp>
          <p:sp>
            <p:nvSpPr>
              <p:cNvPr id="1132" name="Oval 4616"/>
              <p:cNvSpPr>
                <a:spLocks noChangeArrowheads="1"/>
              </p:cNvSpPr>
              <p:nvPr/>
            </p:nvSpPr>
            <p:spPr bwMode="auto">
              <a:xfrm>
                <a:off x="4106" y="2466"/>
                <a:ext cx="26" cy="27"/>
              </a:xfrm>
              <a:prstGeom prst="ellipse">
                <a:avLst/>
              </a:prstGeom>
              <a:solidFill>
                <a:srgbClr val="00CE00"/>
              </a:solidFill>
              <a:ln w="11113">
                <a:solidFill>
                  <a:srgbClr val="FFFFFF"/>
                </a:solidFill>
                <a:round/>
                <a:headEnd/>
                <a:tailEnd/>
              </a:ln>
            </p:spPr>
            <p:txBody>
              <a:bodyPr/>
              <a:lstStyle/>
              <a:p>
                <a:endParaRPr lang="en-US"/>
              </a:p>
            </p:txBody>
          </p:sp>
          <p:sp>
            <p:nvSpPr>
              <p:cNvPr id="1133" name="Oval 4617"/>
              <p:cNvSpPr>
                <a:spLocks noChangeArrowheads="1"/>
              </p:cNvSpPr>
              <p:nvPr/>
            </p:nvSpPr>
            <p:spPr bwMode="auto">
              <a:xfrm>
                <a:off x="3885" y="2571"/>
                <a:ext cx="26" cy="27"/>
              </a:xfrm>
              <a:prstGeom prst="ellipse">
                <a:avLst/>
              </a:prstGeom>
              <a:solidFill>
                <a:srgbClr val="00CE00"/>
              </a:solidFill>
              <a:ln w="11113">
                <a:solidFill>
                  <a:srgbClr val="FFFFFF"/>
                </a:solidFill>
                <a:round/>
                <a:headEnd/>
                <a:tailEnd/>
              </a:ln>
            </p:spPr>
            <p:txBody>
              <a:bodyPr/>
              <a:lstStyle/>
              <a:p>
                <a:endParaRPr lang="en-US"/>
              </a:p>
            </p:txBody>
          </p:sp>
          <p:sp>
            <p:nvSpPr>
              <p:cNvPr id="1134" name="Oval 4618"/>
              <p:cNvSpPr>
                <a:spLocks noChangeArrowheads="1"/>
              </p:cNvSpPr>
              <p:nvPr/>
            </p:nvSpPr>
            <p:spPr bwMode="auto">
              <a:xfrm>
                <a:off x="3845" y="2625"/>
                <a:ext cx="27" cy="27"/>
              </a:xfrm>
              <a:prstGeom prst="ellipse">
                <a:avLst/>
              </a:prstGeom>
              <a:solidFill>
                <a:srgbClr val="00CE00"/>
              </a:solidFill>
              <a:ln w="11113">
                <a:solidFill>
                  <a:srgbClr val="FFFFFF"/>
                </a:solidFill>
                <a:round/>
                <a:headEnd/>
                <a:tailEnd/>
              </a:ln>
            </p:spPr>
            <p:txBody>
              <a:bodyPr/>
              <a:lstStyle/>
              <a:p>
                <a:endParaRPr lang="en-US"/>
              </a:p>
            </p:txBody>
          </p:sp>
          <p:sp>
            <p:nvSpPr>
              <p:cNvPr id="1135" name="Oval 4619"/>
              <p:cNvSpPr>
                <a:spLocks noChangeArrowheads="1"/>
              </p:cNvSpPr>
              <p:nvPr/>
            </p:nvSpPr>
            <p:spPr bwMode="auto">
              <a:xfrm>
                <a:off x="3767" y="2457"/>
                <a:ext cx="26" cy="27"/>
              </a:xfrm>
              <a:prstGeom prst="ellipse">
                <a:avLst/>
              </a:prstGeom>
              <a:solidFill>
                <a:srgbClr val="00CE00"/>
              </a:solidFill>
              <a:ln w="11113">
                <a:solidFill>
                  <a:srgbClr val="FFFFFF"/>
                </a:solidFill>
                <a:round/>
                <a:headEnd/>
                <a:tailEnd/>
              </a:ln>
            </p:spPr>
            <p:txBody>
              <a:bodyPr/>
              <a:lstStyle/>
              <a:p>
                <a:endParaRPr lang="en-US"/>
              </a:p>
            </p:txBody>
          </p:sp>
        </p:grpSp>
        <p:sp>
          <p:nvSpPr>
            <p:cNvPr id="810" name="Rectangle 4620"/>
            <p:cNvSpPr>
              <a:spLocks noChangeArrowheads="1"/>
            </p:cNvSpPr>
            <p:nvPr/>
          </p:nvSpPr>
          <p:spPr bwMode="auto">
            <a:xfrm>
              <a:off x="451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11" name="Group 4621"/>
            <p:cNvGrpSpPr>
              <a:grpSpLocks/>
            </p:cNvGrpSpPr>
            <p:nvPr/>
          </p:nvGrpSpPr>
          <p:grpSpPr bwMode="auto">
            <a:xfrm>
              <a:off x="4578" y="3566"/>
              <a:ext cx="108" cy="116"/>
              <a:chOff x="902" y="803"/>
              <a:chExt cx="214" cy="280"/>
            </a:xfrm>
          </p:grpSpPr>
          <p:sp>
            <p:nvSpPr>
              <p:cNvPr id="1092" name="Rectangle 4622"/>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093" name="Line 4623"/>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4" name="Line 4624"/>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 name="Line 4625"/>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 name="Line 4626"/>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7" name="Line 4627"/>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4628"/>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 name="Line 4629"/>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 name="Line 4630"/>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 name="Line 4631"/>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4632"/>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 name="Line 4633"/>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 name="Line 4634"/>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 name="Line 4635"/>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4636"/>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4637"/>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2" name="Rectangle 4638"/>
            <p:cNvSpPr>
              <a:spLocks noChangeArrowheads="1"/>
            </p:cNvSpPr>
            <p:nvPr/>
          </p:nvSpPr>
          <p:spPr bwMode="auto">
            <a:xfrm>
              <a:off x="451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3" name="Rectangle 4639"/>
            <p:cNvSpPr>
              <a:spLocks noChangeArrowheads="1"/>
            </p:cNvSpPr>
            <p:nvPr/>
          </p:nvSpPr>
          <p:spPr bwMode="auto">
            <a:xfrm>
              <a:off x="451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4" name="AutoShape 4640"/>
            <p:cNvSpPr>
              <a:spLocks noChangeArrowheads="1"/>
            </p:cNvSpPr>
            <p:nvPr/>
          </p:nvSpPr>
          <p:spPr bwMode="auto">
            <a:xfrm>
              <a:off x="456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5" name="Rectangle 4641"/>
            <p:cNvSpPr>
              <a:spLocks noChangeArrowheads="1"/>
            </p:cNvSpPr>
            <p:nvPr/>
          </p:nvSpPr>
          <p:spPr bwMode="auto">
            <a:xfrm>
              <a:off x="403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sp>
          <p:nvSpPr>
            <p:cNvPr id="816" name="Rectangle 4642"/>
            <p:cNvSpPr>
              <a:spLocks noChangeArrowheads="1"/>
            </p:cNvSpPr>
            <p:nvPr/>
          </p:nvSpPr>
          <p:spPr bwMode="auto">
            <a:xfrm>
              <a:off x="403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grpSp>
          <p:nvGrpSpPr>
            <p:cNvPr id="817" name="Group 4643"/>
            <p:cNvGrpSpPr>
              <a:grpSpLocks/>
            </p:cNvGrpSpPr>
            <p:nvPr/>
          </p:nvGrpSpPr>
          <p:grpSpPr bwMode="auto">
            <a:xfrm>
              <a:off x="4098" y="2606"/>
              <a:ext cx="108" cy="116"/>
              <a:chOff x="902" y="803"/>
              <a:chExt cx="214" cy="280"/>
            </a:xfrm>
          </p:grpSpPr>
          <p:sp>
            <p:nvSpPr>
              <p:cNvPr id="1076" name="Rectangle 4644"/>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077" name="Line 4645"/>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 name="Line 4646"/>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 name="Line 4647"/>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 name="Line 4648"/>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 name="Line 4649"/>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 name="Line 4650"/>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 name="Line 4651"/>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 name="Line 4652"/>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 name="Line 4653"/>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 name="Line 4654"/>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 name="Line 4655"/>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 name="Line 4656"/>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9" name="Line 4657"/>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0" name="Line 4658"/>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1" name="Line 4659"/>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8" name="Rectangle 4660"/>
            <p:cNvSpPr>
              <a:spLocks noChangeArrowheads="1"/>
            </p:cNvSpPr>
            <p:nvPr/>
          </p:nvSpPr>
          <p:spPr bwMode="auto">
            <a:xfrm>
              <a:off x="403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19" name="Group 4661"/>
            <p:cNvGrpSpPr>
              <a:grpSpLocks/>
            </p:cNvGrpSpPr>
            <p:nvPr/>
          </p:nvGrpSpPr>
          <p:grpSpPr bwMode="auto">
            <a:xfrm>
              <a:off x="4084" y="2846"/>
              <a:ext cx="135" cy="115"/>
              <a:chOff x="2329" y="1186"/>
              <a:chExt cx="381" cy="268"/>
            </a:xfrm>
          </p:grpSpPr>
          <p:sp>
            <p:nvSpPr>
              <p:cNvPr id="1069" name="Oval 4662"/>
              <p:cNvSpPr>
                <a:spLocks noChangeArrowheads="1"/>
              </p:cNvSpPr>
              <p:nvPr/>
            </p:nvSpPr>
            <p:spPr bwMode="auto">
              <a:xfrm>
                <a:off x="2329" y="1293"/>
                <a:ext cx="64" cy="66"/>
              </a:xfrm>
              <a:prstGeom prst="ellipse">
                <a:avLst/>
              </a:prstGeom>
              <a:solidFill>
                <a:srgbClr val="FB9214"/>
              </a:solidFill>
              <a:ln w="11113">
                <a:solidFill>
                  <a:srgbClr val="000000"/>
                </a:solidFill>
                <a:round/>
                <a:headEnd/>
                <a:tailEnd/>
              </a:ln>
            </p:spPr>
            <p:txBody>
              <a:bodyPr/>
              <a:lstStyle/>
              <a:p>
                <a:endParaRPr lang="en-US"/>
              </a:p>
            </p:txBody>
          </p:sp>
          <p:sp>
            <p:nvSpPr>
              <p:cNvPr id="1070" name="Oval 4663"/>
              <p:cNvSpPr>
                <a:spLocks noChangeArrowheads="1"/>
              </p:cNvSpPr>
              <p:nvPr/>
            </p:nvSpPr>
            <p:spPr bwMode="auto">
              <a:xfrm>
                <a:off x="2441" y="1201"/>
                <a:ext cx="63" cy="67"/>
              </a:xfrm>
              <a:prstGeom prst="ellipse">
                <a:avLst/>
              </a:prstGeom>
              <a:solidFill>
                <a:srgbClr val="FB9214"/>
              </a:solidFill>
              <a:ln w="11113">
                <a:solidFill>
                  <a:srgbClr val="000000"/>
                </a:solidFill>
                <a:round/>
                <a:headEnd/>
                <a:tailEnd/>
              </a:ln>
            </p:spPr>
            <p:txBody>
              <a:bodyPr/>
              <a:lstStyle/>
              <a:p>
                <a:endParaRPr lang="en-US"/>
              </a:p>
            </p:txBody>
          </p:sp>
          <p:sp>
            <p:nvSpPr>
              <p:cNvPr id="1071" name="Oval 4664"/>
              <p:cNvSpPr>
                <a:spLocks noChangeArrowheads="1"/>
              </p:cNvSpPr>
              <p:nvPr/>
            </p:nvSpPr>
            <p:spPr bwMode="auto">
              <a:xfrm>
                <a:off x="2646" y="1186"/>
                <a:ext cx="64" cy="66"/>
              </a:xfrm>
              <a:prstGeom prst="ellipse">
                <a:avLst/>
              </a:prstGeom>
              <a:solidFill>
                <a:srgbClr val="FB9214"/>
              </a:solidFill>
              <a:ln w="11113">
                <a:solidFill>
                  <a:srgbClr val="000000"/>
                </a:solidFill>
                <a:round/>
                <a:headEnd/>
                <a:tailEnd/>
              </a:ln>
            </p:spPr>
            <p:txBody>
              <a:bodyPr/>
              <a:lstStyle/>
              <a:p>
                <a:endParaRPr lang="en-US"/>
              </a:p>
            </p:txBody>
          </p:sp>
          <p:sp>
            <p:nvSpPr>
              <p:cNvPr id="1072" name="Oval 4665"/>
              <p:cNvSpPr>
                <a:spLocks noChangeArrowheads="1"/>
              </p:cNvSpPr>
              <p:nvPr/>
            </p:nvSpPr>
            <p:spPr bwMode="auto">
              <a:xfrm>
                <a:off x="2533" y="1387"/>
                <a:ext cx="64" cy="67"/>
              </a:xfrm>
              <a:prstGeom prst="ellipse">
                <a:avLst/>
              </a:prstGeom>
              <a:solidFill>
                <a:srgbClr val="FB9214"/>
              </a:solidFill>
              <a:ln w="11113">
                <a:solidFill>
                  <a:srgbClr val="000000"/>
                </a:solidFill>
                <a:round/>
                <a:headEnd/>
                <a:tailEnd/>
              </a:ln>
            </p:spPr>
            <p:txBody>
              <a:bodyPr/>
              <a:lstStyle/>
              <a:p>
                <a:endParaRPr lang="en-US"/>
              </a:p>
            </p:txBody>
          </p:sp>
          <p:sp>
            <p:nvSpPr>
              <p:cNvPr id="1073" name="Line 4666"/>
              <p:cNvSpPr>
                <a:spLocks noChangeShapeType="1"/>
              </p:cNvSpPr>
              <p:nvPr/>
            </p:nvSpPr>
            <p:spPr bwMode="auto">
              <a:xfrm flipH="1" flipV="1">
                <a:off x="2394" y="1340"/>
                <a:ext cx="139"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4" name="Line 4667"/>
              <p:cNvSpPr>
                <a:spLocks noChangeShapeType="1"/>
              </p:cNvSpPr>
              <p:nvPr/>
            </p:nvSpPr>
            <p:spPr bwMode="auto">
              <a:xfrm flipV="1">
                <a:off x="2391" y="1257"/>
                <a:ext cx="5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 name="Line 4668"/>
              <p:cNvSpPr>
                <a:spLocks noChangeShapeType="1"/>
              </p:cNvSpPr>
              <p:nvPr/>
            </p:nvSpPr>
            <p:spPr bwMode="auto">
              <a:xfrm flipV="1">
                <a:off x="2506" y="1218"/>
                <a:ext cx="139"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0" name="Rectangle 4669"/>
            <p:cNvSpPr>
              <a:spLocks noChangeArrowheads="1"/>
            </p:cNvSpPr>
            <p:nvPr/>
          </p:nvSpPr>
          <p:spPr bwMode="auto">
            <a:xfrm>
              <a:off x="403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21" name="Group 4670"/>
            <p:cNvGrpSpPr>
              <a:grpSpLocks/>
            </p:cNvGrpSpPr>
            <p:nvPr/>
          </p:nvGrpSpPr>
          <p:grpSpPr bwMode="auto">
            <a:xfrm>
              <a:off x="4077" y="3108"/>
              <a:ext cx="150" cy="71"/>
              <a:chOff x="2278" y="1841"/>
              <a:chExt cx="484" cy="270"/>
            </a:xfrm>
          </p:grpSpPr>
          <p:sp>
            <p:nvSpPr>
              <p:cNvPr id="1062" name="Oval 4671"/>
              <p:cNvSpPr>
                <a:spLocks noChangeArrowheads="1"/>
              </p:cNvSpPr>
              <p:nvPr/>
            </p:nvSpPr>
            <p:spPr bwMode="auto">
              <a:xfrm>
                <a:off x="2678" y="1841"/>
                <a:ext cx="79" cy="29"/>
              </a:xfrm>
              <a:prstGeom prst="ellipse">
                <a:avLst/>
              </a:prstGeom>
              <a:solidFill>
                <a:srgbClr val="FFFF00"/>
              </a:solidFill>
              <a:ln w="11113">
                <a:solidFill>
                  <a:srgbClr val="000000"/>
                </a:solidFill>
                <a:round/>
                <a:headEnd/>
                <a:tailEnd/>
              </a:ln>
            </p:spPr>
            <p:txBody>
              <a:bodyPr/>
              <a:lstStyle/>
              <a:p>
                <a:endParaRPr lang="en-US"/>
              </a:p>
            </p:txBody>
          </p:sp>
          <p:sp>
            <p:nvSpPr>
              <p:cNvPr id="1063" name="Freeform 4672"/>
              <p:cNvSpPr>
                <a:spLocks/>
              </p:cNvSpPr>
              <p:nvPr/>
            </p:nvSpPr>
            <p:spPr bwMode="auto">
              <a:xfrm>
                <a:off x="2678" y="1854"/>
                <a:ext cx="84" cy="89"/>
              </a:xfrm>
              <a:custGeom>
                <a:avLst/>
                <a:gdLst>
                  <a:gd name="T0" fmla="*/ 0 w 168"/>
                  <a:gd name="T1" fmla="*/ 149 h 177"/>
                  <a:gd name="T2" fmla="*/ 6 w 168"/>
                  <a:gd name="T3" fmla="*/ 155 h 177"/>
                  <a:gd name="T4" fmla="*/ 10 w 168"/>
                  <a:gd name="T5" fmla="*/ 160 h 177"/>
                  <a:gd name="T6" fmla="*/ 20 w 168"/>
                  <a:gd name="T7" fmla="*/ 165 h 177"/>
                  <a:gd name="T8" fmla="*/ 31 w 168"/>
                  <a:gd name="T9" fmla="*/ 171 h 177"/>
                  <a:gd name="T10" fmla="*/ 44 w 168"/>
                  <a:gd name="T11" fmla="*/ 173 h 177"/>
                  <a:gd name="T12" fmla="*/ 60 w 168"/>
                  <a:gd name="T13" fmla="*/ 176 h 177"/>
                  <a:gd name="T14" fmla="*/ 73 w 168"/>
                  <a:gd name="T15" fmla="*/ 176 h 177"/>
                  <a:gd name="T16" fmla="*/ 91 w 168"/>
                  <a:gd name="T17" fmla="*/ 177 h 177"/>
                  <a:gd name="T18" fmla="*/ 105 w 168"/>
                  <a:gd name="T19" fmla="*/ 176 h 177"/>
                  <a:gd name="T20" fmla="*/ 120 w 168"/>
                  <a:gd name="T21" fmla="*/ 174 h 177"/>
                  <a:gd name="T22" fmla="*/ 132 w 168"/>
                  <a:gd name="T23" fmla="*/ 171 h 177"/>
                  <a:gd name="T24" fmla="*/ 145 w 168"/>
                  <a:gd name="T25" fmla="*/ 168 h 177"/>
                  <a:gd name="T26" fmla="*/ 153 w 168"/>
                  <a:gd name="T27" fmla="*/ 160 h 177"/>
                  <a:gd name="T28" fmla="*/ 163 w 168"/>
                  <a:gd name="T29" fmla="*/ 155 h 177"/>
                  <a:gd name="T30" fmla="*/ 166 w 168"/>
                  <a:gd name="T31" fmla="*/ 149 h 177"/>
                  <a:gd name="T32" fmla="*/ 168 w 168"/>
                  <a:gd name="T33" fmla="*/ 0 h 177"/>
                  <a:gd name="T34" fmla="*/ 166 w 168"/>
                  <a:gd name="T35" fmla="*/ 9 h 177"/>
                  <a:gd name="T36" fmla="*/ 163 w 168"/>
                  <a:gd name="T37" fmla="*/ 13 h 177"/>
                  <a:gd name="T38" fmla="*/ 153 w 168"/>
                  <a:gd name="T39" fmla="*/ 18 h 177"/>
                  <a:gd name="T40" fmla="*/ 145 w 168"/>
                  <a:gd name="T41" fmla="*/ 24 h 177"/>
                  <a:gd name="T42" fmla="*/ 132 w 168"/>
                  <a:gd name="T43" fmla="*/ 28 h 177"/>
                  <a:gd name="T44" fmla="*/ 120 w 168"/>
                  <a:gd name="T45" fmla="*/ 32 h 177"/>
                  <a:gd name="T46" fmla="*/ 105 w 168"/>
                  <a:gd name="T47" fmla="*/ 32 h 177"/>
                  <a:gd name="T48" fmla="*/ 91 w 168"/>
                  <a:gd name="T49" fmla="*/ 36 h 177"/>
                  <a:gd name="T50" fmla="*/ 73 w 168"/>
                  <a:gd name="T51" fmla="*/ 36 h 177"/>
                  <a:gd name="T52" fmla="*/ 60 w 168"/>
                  <a:gd name="T53" fmla="*/ 32 h 177"/>
                  <a:gd name="T54" fmla="*/ 44 w 168"/>
                  <a:gd name="T55" fmla="*/ 30 h 177"/>
                  <a:gd name="T56" fmla="*/ 31 w 168"/>
                  <a:gd name="T57" fmla="*/ 27 h 177"/>
                  <a:gd name="T58" fmla="*/ 22 w 168"/>
                  <a:gd name="T59" fmla="*/ 24 h 177"/>
                  <a:gd name="T60" fmla="*/ 11 w 168"/>
                  <a:gd name="T61" fmla="*/ 18 h 177"/>
                  <a:gd name="T62" fmla="*/ 9 w 168"/>
                  <a:gd name="T63" fmla="*/ 14 h 177"/>
                  <a:gd name="T64" fmla="*/ 2 w 168"/>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77">
                    <a:moveTo>
                      <a:pt x="0" y="0"/>
                    </a:moveTo>
                    <a:lnTo>
                      <a:pt x="0" y="149"/>
                    </a:lnTo>
                    <a:lnTo>
                      <a:pt x="2" y="151"/>
                    </a:lnTo>
                    <a:lnTo>
                      <a:pt x="6" y="155"/>
                    </a:lnTo>
                    <a:lnTo>
                      <a:pt x="9" y="156"/>
                    </a:lnTo>
                    <a:lnTo>
                      <a:pt x="10" y="160"/>
                    </a:lnTo>
                    <a:lnTo>
                      <a:pt x="15" y="163"/>
                    </a:lnTo>
                    <a:lnTo>
                      <a:pt x="20" y="165"/>
                    </a:lnTo>
                    <a:lnTo>
                      <a:pt x="26" y="168"/>
                    </a:lnTo>
                    <a:lnTo>
                      <a:pt x="31" y="171"/>
                    </a:lnTo>
                    <a:lnTo>
                      <a:pt x="36" y="172"/>
                    </a:lnTo>
                    <a:lnTo>
                      <a:pt x="44" y="173"/>
                    </a:lnTo>
                    <a:lnTo>
                      <a:pt x="52" y="174"/>
                    </a:lnTo>
                    <a:lnTo>
                      <a:pt x="60" y="176"/>
                    </a:lnTo>
                    <a:lnTo>
                      <a:pt x="65" y="176"/>
                    </a:lnTo>
                    <a:lnTo>
                      <a:pt x="73" y="176"/>
                    </a:lnTo>
                    <a:lnTo>
                      <a:pt x="79" y="177"/>
                    </a:lnTo>
                    <a:lnTo>
                      <a:pt x="91" y="177"/>
                    </a:lnTo>
                    <a:lnTo>
                      <a:pt x="97" y="176"/>
                    </a:lnTo>
                    <a:lnTo>
                      <a:pt x="105" y="176"/>
                    </a:lnTo>
                    <a:lnTo>
                      <a:pt x="112" y="174"/>
                    </a:lnTo>
                    <a:lnTo>
                      <a:pt x="120" y="174"/>
                    </a:lnTo>
                    <a:lnTo>
                      <a:pt x="125" y="172"/>
                    </a:lnTo>
                    <a:lnTo>
                      <a:pt x="132" y="171"/>
                    </a:lnTo>
                    <a:lnTo>
                      <a:pt x="137" y="171"/>
                    </a:lnTo>
                    <a:lnTo>
                      <a:pt x="145" y="168"/>
                    </a:lnTo>
                    <a:lnTo>
                      <a:pt x="150" y="164"/>
                    </a:lnTo>
                    <a:lnTo>
                      <a:pt x="153" y="160"/>
                    </a:lnTo>
                    <a:lnTo>
                      <a:pt x="156" y="158"/>
                    </a:lnTo>
                    <a:lnTo>
                      <a:pt x="163" y="155"/>
                    </a:lnTo>
                    <a:lnTo>
                      <a:pt x="164" y="151"/>
                    </a:lnTo>
                    <a:lnTo>
                      <a:pt x="166" y="149"/>
                    </a:lnTo>
                    <a:lnTo>
                      <a:pt x="168" y="149"/>
                    </a:lnTo>
                    <a:lnTo>
                      <a:pt x="168" y="0"/>
                    </a:lnTo>
                    <a:lnTo>
                      <a:pt x="166" y="4"/>
                    </a:lnTo>
                    <a:lnTo>
                      <a:pt x="166" y="9"/>
                    </a:lnTo>
                    <a:lnTo>
                      <a:pt x="164" y="10"/>
                    </a:lnTo>
                    <a:lnTo>
                      <a:pt x="163" y="13"/>
                    </a:lnTo>
                    <a:lnTo>
                      <a:pt x="156" y="17"/>
                    </a:lnTo>
                    <a:lnTo>
                      <a:pt x="153" y="18"/>
                    </a:lnTo>
                    <a:lnTo>
                      <a:pt x="149" y="22"/>
                    </a:lnTo>
                    <a:lnTo>
                      <a:pt x="145" y="24"/>
                    </a:lnTo>
                    <a:lnTo>
                      <a:pt x="137" y="27"/>
                    </a:lnTo>
                    <a:lnTo>
                      <a:pt x="132" y="28"/>
                    </a:lnTo>
                    <a:lnTo>
                      <a:pt x="125" y="28"/>
                    </a:lnTo>
                    <a:lnTo>
                      <a:pt x="120" y="32"/>
                    </a:lnTo>
                    <a:lnTo>
                      <a:pt x="112" y="32"/>
                    </a:lnTo>
                    <a:lnTo>
                      <a:pt x="105" y="32"/>
                    </a:lnTo>
                    <a:lnTo>
                      <a:pt x="97" y="36"/>
                    </a:lnTo>
                    <a:lnTo>
                      <a:pt x="91" y="36"/>
                    </a:lnTo>
                    <a:lnTo>
                      <a:pt x="79" y="36"/>
                    </a:lnTo>
                    <a:lnTo>
                      <a:pt x="73" y="36"/>
                    </a:lnTo>
                    <a:lnTo>
                      <a:pt x="65" y="36"/>
                    </a:lnTo>
                    <a:lnTo>
                      <a:pt x="60" y="32"/>
                    </a:lnTo>
                    <a:lnTo>
                      <a:pt x="52" y="32"/>
                    </a:lnTo>
                    <a:lnTo>
                      <a:pt x="44" y="30"/>
                    </a:lnTo>
                    <a:lnTo>
                      <a:pt x="36" y="28"/>
                    </a:lnTo>
                    <a:lnTo>
                      <a:pt x="31" y="27"/>
                    </a:lnTo>
                    <a:lnTo>
                      <a:pt x="26" y="26"/>
                    </a:lnTo>
                    <a:lnTo>
                      <a:pt x="22" y="24"/>
                    </a:lnTo>
                    <a:lnTo>
                      <a:pt x="16" y="22"/>
                    </a:lnTo>
                    <a:lnTo>
                      <a:pt x="11" y="18"/>
                    </a:lnTo>
                    <a:lnTo>
                      <a:pt x="10" y="17"/>
                    </a:lnTo>
                    <a:lnTo>
                      <a:pt x="9" y="14"/>
                    </a:lnTo>
                    <a:lnTo>
                      <a:pt x="6" y="12"/>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064" name="Oval 4673"/>
              <p:cNvSpPr>
                <a:spLocks noChangeArrowheads="1"/>
              </p:cNvSpPr>
              <p:nvPr/>
            </p:nvSpPr>
            <p:spPr bwMode="auto">
              <a:xfrm>
                <a:off x="2358" y="1934"/>
                <a:ext cx="78" cy="29"/>
              </a:xfrm>
              <a:prstGeom prst="ellipse">
                <a:avLst/>
              </a:prstGeom>
              <a:solidFill>
                <a:srgbClr val="FFFF00"/>
              </a:solidFill>
              <a:ln w="11113">
                <a:solidFill>
                  <a:srgbClr val="000000"/>
                </a:solidFill>
                <a:round/>
                <a:headEnd/>
                <a:tailEnd/>
              </a:ln>
            </p:spPr>
            <p:txBody>
              <a:bodyPr/>
              <a:lstStyle/>
              <a:p>
                <a:endParaRPr lang="en-US"/>
              </a:p>
            </p:txBody>
          </p:sp>
          <p:sp>
            <p:nvSpPr>
              <p:cNvPr id="1065" name="Freeform 4674"/>
              <p:cNvSpPr>
                <a:spLocks/>
              </p:cNvSpPr>
              <p:nvPr/>
            </p:nvSpPr>
            <p:spPr bwMode="auto">
              <a:xfrm>
                <a:off x="2357" y="1947"/>
                <a:ext cx="85" cy="88"/>
              </a:xfrm>
              <a:custGeom>
                <a:avLst/>
                <a:gdLst>
                  <a:gd name="T0" fmla="*/ 0 w 170"/>
                  <a:gd name="T1" fmla="*/ 151 h 177"/>
                  <a:gd name="T2" fmla="*/ 3 w 170"/>
                  <a:gd name="T3" fmla="*/ 157 h 177"/>
                  <a:gd name="T4" fmla="*/ 12 w 170"/>
                  <a:gd name="T5" fmla="*/ 163 h 177"/>
                  <a:gd name="T6" fmla="*/ 21 w 170"/>
                  <a:gd name="T7" fmla="*/ 167 h 177"/>
                  <a:gd name="T8" fmla="*/ 34 w 170"/>
                  <a:gd name="T9" fmla="*/ 170 h 177"/>
                  <a:gd name="T10" fmla="*/ 45 w 170"/>
                  <a:gd name="T11" fmla="*/ 174 h 177"/>
                  <a:gd name="T12" fmla="*/ 60 w 170"/>
                  <a:gd name="T13" fmla="*/ 176 h 177"/>
                  <a:gd name="T14" fmla="*/ 74 w 170"/>
                  <a:gd name="T15" fmla="*/ 177 h 177"/>
                  <a:gd name="T16" fmla="*/ 89 w 170"/>
                  <a:gd name="T17" fmla="*/ 177 h 177"/>
                  <a:gd name="T18" fmla="*/ 106 w 170"/>
                  <a:gd name="T19" fmla="*/ 176 h 177"/>
                  <a:gd name="T20" fmla="*/ 121 w 170"/>
                  <a:gd name="T21" fmla="*/ 176 h 177"/>
                  <a:gd name="T22" fmla="*/ 132 w 170"/>
                  <a:gd name="T23" fmla="*/ 172 h 177"/>
                  <a:gd name="T24" fmla="*/ 143 w 170"/>
                  <a:gd name="T25" fmla="*/ 168 h 177"/>
                  <a:gd name="T26" fmla="*/ 156 w 170"/>
                  <a:gd name="T27" fmla="*/ 164 h 177"/>
                  <a:gd name="T28" fmla="*/ 162 w 170"/>
                  <a:gd name="T29" fmla="*/ 157 h 177"/>
                  <a:gd name="T30" fmla="*/ 167 w 170"/>
                  <a:gd name="T31" fmla="*/ 151 h 177"/>
                  <a:gd name="T32" fmla="*/ 170 w 170"/>
                  <a:gd name="T33" fmla="*/ 1 h 177"/>
                  <a:gd name="T34" fmla="*/ 167 w 170"/>
                  <a:gd name="T35" fmla="*/ 8 h 177"/>
                  <a:gd name="T36" fmla="*/ 162 w 170"/>
                  <a:gd name="T37" fmla="*/ 14 h 177"/>
                  <a:gd name="T38" fmla="*/ 156 w 170"/>
                  <a:gd name="T39" fmla="*/ 19 h 177"/>
                  <a:gd name="T40" fmla="*/ 143 w 170"/>
                  <a:gd name="T41" fmla="*/ 23 h 177"/>
                  <a:gd name="T42" fmla="*/ 132 w 170"/>
                  <a:gd name="T43" fmla="*/ 29 h 177"/>
                  <a:gd name="T44" fmla="*/ 121 w 170"/>
                  <a:gd name="T45" fmla="*/ 33 h 177"/>
                  <a:gd name="T46" fmla="*/ 106 w 170"/>
                  <a:gd name="T47" fmla="*/ 35 h 177"/>
                  <a:gd name="T48" fmla="*/ 89 w 170"/>
                  <a:gd name="T49" fmla="*/ 35 h 177"/>
                  <a:gd name="T50" fmla="*/ 74 w 170"/>
                  <a:gd name="T51" fmla="*/ 35 h 177"/>
                  <a:gd name="T52" fmla="*/ 60 w 170"/>
                  <a:gd name="T53" fmla="*/ 35 h 177"/>
                  <a:gd name="T54" fmla="*/ 45 w 170"/>
                  <a:gd name="T55" fmla="*/ 33 h 177"/>
                  <a:gd name="T56" fmla="*/ 34 w 170"/>
                  <a:gd name="T57" fmla="*/ 27 h 177"/>
                  <a:gd name="T58" fmla="*/ 22 w 170"/>
                  <a:gd name="T59" fmla="*/ 23 h 177"/>
                  <a:gd name="T60" fmla="*/ 12 w 170"/>
                  <a:gd name="T61" fmla="*/ 19 h 177"/>
                  <a:gd name="T62" fmla="*/ 7 w 170"/>
                  <a:gd name="T63" fmla="*/ 15 h 177"/>
                  <a:gd name="T64" fmla="*/ 2 w 170"/>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77">
                    <a:moveTo>
                      <a:pt x="0" y="0"/>
                    </a:moveTo>
                    <a:lnTo>
                      <a:pt x="0" y="151"/>
                    </a:lnTo>
                    <a:lnTo>
                      <a:pt x="2" y="154"/>
                    </a:lnTo>
                    <a:lnTo>
                      <a:pt x="3" y="157"/>
                    </a:lnTo>
                    <a:lnTo>
                      <a:pt x="7" y="160"/>
                    </a:lnTo>
                    <a:lnTo>
                      <a:pt x="12" y="163"/>
                    </a:lnTo>
                    <a:lnTo>
                      <a:pt x="17" y="164"/>
                    </a:lnTo>
                    <a:lnTo>
                      <a:pt x="21" y="167"/>
                    </a:lnTo>
                    <a:lnTo>
                      <a:pt x="29" y="168"/>
                    </a:lnTo>
                    <a:lnTo>
                      <a:pt x="34" y="170"/>
                    </a:lnTo>
                    <a:lnTo>
                      <a:pt x="37" y="173"/>
                    </a:lnTo>
                    <a:lnTo>
                      <a:pt x="45" y="174"/>
                    </a:lnTo>
                    <a:lnTo>
                      <a:pt x="51" y="176"/>
                    </a:lnTo>
                    <a:lnTo>
                      <a:pt x="60" y="176"/>
                    </a:lnTo>
                    <a:lnTo>
                      <a:pt x="69" y="177"/>
                    </a:lnTo>
                    <a:lnTo>
                      <a:pt x="74" y="177"/>
                    </a:lnTo>
                    <a:lnTo>
                      <a:pt x="82" y="177"/>
                    </a:lnTo>
                    <a:lnTo>
                      <a:pt x="89" y="177"/>
                    </a:lnTo>
                    <a:lnTo>
                      <a:pt x="97" y="177"/>
                    </a:lnTo>
                    <a:lnTo>
                      <a:pt x="106" y="176"/>
                    </a:lnTo>
                    <a:lnTo>
                      <a:pt x="113" y="176"/>
                    </a:lnTo>
                    <a:lnTo>
                      <a:pt x="121" y="176"/>
                    </a:lnTo>
                    <a:lnTo>
                      <a:pt x="127" y="173"/>
                    </a:lnTo>
                    <a:lnTo>
                      <a:pt x="132" y="172"/>
                    </a:lnTo>
                    <a:lnTo>
                      <a:pt x="138" y="170"/>
                    </a:lnTo>
                    <a:lnTo>
                      <a:pt x="143" y="168"/>
                    </a:lnTo>
                    <a:lnTo>
                      <a:pt x="151" y="165"/>
                    </a:lnTo>
                    <a:lnTo>
                      <a:pt x="156" y="164"/>
                    </a:lnTo>
                    <a:lnTo>
                      <a:pt x="159" y="161"/>
                    </a:lnTo>
                    <a:lnTo>
                      <a:pt x="162" y="157"/>
                    </a:lnTo>
                    <a:lnTo>
                      <a:pt x="166" y="155"/>
                    </a:lnTo>
                    <a:lnTo>
                      <a:pt x="167" y="151"/>
                    </a:lnTo>
                    <a:lnTo>
                      <a:pt x="170" y="151"/>
                    </a:lnTo>
                    <a:lnTo>
                      <a:pt x="170" y="1"/>
                    </a:lnTo>
                    <a:lnTo>
                      <a:pt x="169" y="4"/>
                    </a:lnTo>
                    <a:lnTo>
                      <a:pt x="167" y="8"/>
                    </a:lnTo>
                    <a:lnTo>
                      <a:pt x="165" y="11"/>
                    </a:lnTo>
                    <a:lnTo>
                      <a:pt x="162" y="14"/>
                    </a:lnTo>
                    <a:lnTo>
                      <a:pt x="159" y="18"/>
                    </a:lnTo>
                    <a:lnTo>
                      <a:pt x="156" y="19"/>
                    </a:lnTo>
                    <a:lnTo>
                      <a:pt x="151" y="20"/>
                    </a:lnTo>
                    <a:lnTo>
                      <a:pt x="143" y="23"/>
                    </a:lnTo>
                    <a:lnTo>
                      <a:pt x="138" y="27"/>
                    </a:lnTo>
                    <a:lnTo>
                      <a:pt x="132" y="29"/>
                    </a:lnTo>
                    <a:lnTo>
                      <a:pt x="127" y="31"/>
                    </a:lnTo>
                    <a:lnTo>
                      <a:pt x="121" y="33"/>
                    </a:lnTo>
                    <a:lnTo>
                      <a:pt x="113" y="33"/>
                    </a:lnTo>
                    <a:lnTo>
                      <a:pt x="106" y="35"/>
                    </a:lnTo>
                    <a:lnTo>
                      <a:pt x="98" y="35"/>
                    </a:lnTo>
                    <a:lnTo>
                      <a:pt x="89" y="35"/>
                    </a:lnTo>
                    <a:lnTo>
                      <a:pt x="83" y="35"/>
                    </a:lnTo>
                    <a:lnTo>
                      <a:pt x="74" y="35"/>
                    </a:lnTo>
                    <a:lnTo>
                      <a:pt x="69" y="35"/>
                    </a:lnTo>
                    <a:lnTo>
                      <a:pt x="60" y="35"/>
                    </a:lnTo>
                    <a:lnTo>
                      <a:pt x="51" y="33"/>
                    </a:lnTo>
                    <a:lnTo>
                      <a:pt x="45" y="33"/>
                    </a:lnTo>
                    <a:lnTo>
                      <a:pt x="40" y="31"/>
                    </a:lnTo>
                    <a:lnTo>
                      <a:pt x="34" y="27"/>
                    </a:lnTo>
                    <a:lnTo>
                      <a:pt x="29" y="26"/>
                    </a:lnTo>
                    <a:lnTo>
                      <a:pt x="22" y="23"/>
                    </a:lnTo>
                    <a:lnTo>
                      <a:pt x="17" y="20"/>
                    </a:lnTo>
                    <a:lnTo>
                      <a:pt x="12" y="19"/>
                    </a:lnTo>
                    <a:lnTo>
                      <a:pt x="10" y="18"/>
                    </a:lnTo>
                    <a:lnTo>
                      <a:pt x="7" y="15"/>
                    </a:lnTo>
                    <a:lnTo>
                      <a:pt x="3" y="13"/>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066" name="Freeform 4675"/>
              <p:cNvSpPr>
                <a:spLocks/>
              </p:cNvSpPr>
              <p:nvPr/>
            </p:nvSpPr>
            <p:spPr bwMode="auto">
              <a:xfrm>
                <a:off x="2598" y="1902"/>
                <a:ext cx="130" cy="116"/>
              </a:xfrm>
              <a:custGeom>
                <a:avLst/>
                <a:gdLst>
                  <a:gd name="T0" fmla="*/ 161 w 260"/>
                  <a:gd name="T1" fmla="*/ 0 h 231"/>
                  <a:gd name="T2" fmla="*/ 0 w 260"/>
                  <a:gd name="T3" fmla="*/ 0 h 231"/>
                  <a:gd name="T4" fmla="*/ 0 w 260"/>
                  <a:gd name="T5" fmla="*/ 231 h 231"/>
                  <a:gd name="T6" fmla="*/ 260 w 260"/>
                  <a:gd name="T7" fmla="*/ 231 h 231"/>
                  <a:gd name="T8" fmla="*/ 260 w 260"/>
                  <a:gd name="T9" fmla="*/ 81 h 231"/>
                </a:gdLst>
                <a:ahLst/>
                <a:cxnLst>
                  <a:cxn ang="0">
                    <a:pos x="T0" y="T1"/>
                  </a:cxn>
                  <a:cxn ang="0">
                    <a:pos x="T2" y="T3"/>
                  </a:cxn>
                  <a:cxn ang="0">
                    <a:pos x="T4" y="T5"/>
                  </a:cxn>
                  <a:cxn ang="0">
                    <a:pos x="T6" y="T7"/>
                  </a:cxn>
                  <a:cxn ang="0">
                    <a:pos x="T8" y="T9"/>
                  </a:cxn>
                </a:cxnLst>
                <a:rect l="0" t="0" r="r" b="b"/>
                <a:pathLst>
                  <a:path w="260" h="231">
                    <a:moveTo>
                      <a:pt x="161" y="0"/>
                    </a:moveTo>
                    <a:lnTo>
                      <a:pt x="0" y="0"/>
                    </a:lnTo>
                    <a:lnTo>
                      <a:pt x="0" y="231"/>
                    </a:lnTo>
                    <a:lnTo>
                      <a:pt x="260" y="231"/>
                    </a:lnTo>
                    <a:lnTo>
                      <a:pt x="260" y="8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Freeform 4676"/>
              <p:cNvSpPr>
                <a:spLocks/>
              </p:cNvSpPr>
              <p:nvPr/>
            </p:nvSpPr>
            <p:spPr bwMode="auto">
              <a:xfrm>
                <a:off x="2278" y="1995"/>
                <a:ext cx="130" cy="116"/>
              </a:xfrm>
              <a:custGeom>
                <a:avLst/>
                <a:gdLst>
                  <a:gd name="T0" fmla="*/ 160 w 261"/>
                  <a:gd name="T1" fmla="*/ 0 h 233"/>
                  <a:gd name="T2" fmla="*/ 0 w 261"/>
                  <a:gd name="T3" fmla="*/ 0 h 233"/>
                  <a:gd name="T4" fmla="*/ 0 w 261"/>
                  <a:gd name="T5" fmla="*/ 233 h 233"/>
                  <a:gd name="T6" fmla="*/ 261 w 261"/>
                  <a:gd name="T7" fmla="*/ 233 h 233"/>
                  <a:gd name="T8" fmla="*/ 261 w 261"/>
                  <a:gd name="T9" fmla="*/ 82 h 233"/>
                </a:gdLst>
                <a:ahLst/>
                <a:cxnLst>
                  <a:cxn ang="0">
                    <a:pos x="T0" y="T1"/>
                  </a:cxn>
                  <a:cxn ang="0">
                    <a:pos x="T2" y="T3"/>
                  </a:cxn>
                  <a:cxn ang="0">
                    <a:pos x="T4" y="T5"/>
                  </a:cxn>
                  <a:cxn ang="0">
                    <a:pos x="T6" y="T7"/>
                  </a:cxn>
                  <a:cxn ang="0">
                    <a:pos x="T8" y="T9"/>
                  </a:cxn>
                </a:cxnLst>
                <a:rect l="0" t="0" r="r" b="b"/>
                <a:pathLst>
                  <a:path w="261" h="233">
                    <a:moveTo>
                      <a:pt x="160" y="0"/>
                    </a:moveTo>
                    <a:lnTo>
                      <a:pt x="0" y="0"/>
                    </a:lnTo>
                    <a:lnTo>
                      <a:pt x="0" y="233"/>
                    </a:lnTo>
                    <a:lnTo>
                      <a:pt x="261" y="233"/>
                    </a:lnTo>
                    <a:lnTo>
                      <a:pt x="261" y="8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8" name="Freeform 4677"/>
              <p:cNvSpPr>
                <a:spLocks/>
              </p:cNvSpPr>
              <p:nvPr/>
            </p:nvSpPr>
            <p:spPr bwMode="auto">
              <a:xfrm>
                <a:off x="2441" y="1948"/>
                <a:ext cx="157" cy="47"/>
              </a:xfrm>
              <a:custGeom>
                <a:avLst/>
                <a:gdLst>
                  <a:gd name="T0" fmla="*/ 0 w 313"/>
                  <a:gd name="T1" fmla="*/ 94 h 94"/>
                  <a:gd name="T2" fmla="*/ 199 w 313"/>
                  <a:gd name="T3" fmla="*/ 94 h 94"/>
                  <a:gd name="T4" fmla="*/ 115 w 313"/>
                  <a:gd name="T5" fmla="*/ 0 h 94"/>
                  <a:gd name="T6" fmla="*/ 313 w 313"/>
                  <a:gd name="T7" fmla="*/ 0 h 94"/>
                </a:gdLst>
                <a:ahLst/>
                <a:cxnLst>
                  <a:cxn ang="0">
                    <a:pos x="T0" y="T1"/>
                  </a:cxn>
                  <a:cxn ang="0">
                    <a:pos x="T2" y="T3"/>
                  </a:cxn>
                  <a:cxn ang="0">
                    <a:pos x="T4" y="T5"/>
                  </a:cxn>
                  <a:cxn ang="0">
                    <a:pos x="T6" y="T7"/>
                  </a:cxn>
                </a:cxnLst>
                <a:rect l="0" t="0" r="r" b="b"/>
                <a:pathLst>
                  <a:path w="313" h="94">
                    <a:moveTo>
                      <a:pt x="0" y="94"/>
                    </a:moveTo>
                    <a:lnTo>
                      <a:pt x="199" y="94"/>
                    </a:lnTo>
                    <a:lnTo>
                      <a:pt x="115" y="0"/>
                    </a:lnTo>
                    <a:lnTo>
                      <a:pt x="3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2" name="Line 4678"/>
            <p:cNvSpPr>
              <a:spLocks noChangeShapeType="1"/>
            </p:cNvSpPr>
            <p:nvPr/>
          </p:nvSpPr>
          <p:spPr bwMode="auto">
            <a:xfrm>
              <a:off x="4197" y="3298"/>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 name="Rectangle 4679"/>
            <p:cNvSpPr>
              <a:spLocks noChangeArrowheads="1"/>
            </p:cNvSpPr>
            <p:nvPr/>
          </p:nvSpPr>
          <p:spPr bwMode="auto">
            <a:xfrm>
              <a:off x="403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24" name="Group 4680"/>
            <p:cNvGrpSpPr>
              <a:grpSpLocks/>
            </p:cNvGrpSpPr>
            <p:nvPr/>
          </p:nvGrpSpPr>
          <p:grpSpPr bwMode="auto">
            <a:xfrm>
              <a:off x="4057" y="3330"/>
              <a:ext cx="189" cy="107"/>
              <a:chOff x="2261" y="2431"/>
              <a:chExt cx="539" cy="298"/>
            </a:xfrm>
          </p:grpSpPr>
          <p:sp>
            <p:nvSpPr>
              <p:cNvPr id="987" name="Freeform 4681"/>
              <p:cNvSpPr>
                <a:spLocks/>
              </p:cNvSpPr>
              <p:nvPr/>
            </p:nvSpPr>
            <p:spPr bwMode="auto">
              <a:xfrm>
                <a:off x="2261" y="2641"/>
                <a:ext cx="183" cy="23"/>
              </a:xfrm>
              <a:custGeom>
                <a:avLst/>
                <a:gdLst>
                  <a:gd name="T0" fmla="*/ 48 w 366"/>
                  <a:gd name="T1" fmla="*/ 0 h 47"/>
                  <a:gd name="T2" fmla="*/ 0 w 366"/>
                  <a:gd name="T3" fmla="*/ 47 h 47"/>
                  <a:gd name="T4" fmla="*/ 366 w 366"/>
                  <a:gd name="T5" fmla="*/ 47 h 47"/>
                  <a:gd name="T6" fmla="*/ 318 w 366"/>
                  <a:gd name="T7" fmla="*/ 0 h 47"/>
                  <a:gd name="T8" fmla="*/ 48 w 366"/>
                  <a:gd name="T9" fmla="*/ 0 h 47"/>
                </a:gdLst>
                <a:ahLst/>
                <a:cxnLst>
                  <a:cxn ang="0">
                    <a:pos x="T0" y="T1"/>
                  </a:cxn>
                  <a:cxn ang="0">
                    <a:pos x="T2" y="T3"/>
                  </a:cxn>
                  <a:cxn ang="0">
                    <a:pos x="T4" y="T5"/>
                  </a:cxn>
                  <a:cxn ang="0">
                    <a:pos x="T6" y="T7"/>
                  </a:cxn>
                  <a:cxn ang="0">
                    <a:pos x="T8" y="T9"/>
                  </a:cxn>
                </a:cxnLst>
                <a:rect l="0" t="0" r="r" b="b"/>
                <a:pathLst>
                  <a:path w="366" h="47">
                    <a:moveTo>
                      <a:pt x="48" y="0"/>
                    </a:moveTo>
                    <a:lnTo>
                      <a:pt x="0" y="47"/>
                    </a:lnTo>
                    <a:lnTo>
                      <a:pt x="366" y="47"/>
                    </a:lnTo>
                    <a:lnTo>
                      <a:pt x="318" y="0"/>
                    </a:lnTo>
                    <a:lnTo>
                      <a:pt x="48" y="0"/>
                    </a:lnTo>
                    <a:close/>
                  </a:path>
                </a:pathLst>
              </a:custGeom>
              <a:solidFill>
                <a:srgbClr val="009800"/>
              </a:solidFill>
              <a:ln w="11113">
                <a:solidFill>
                  <a:srgbClr val="000000"/>
                </a:solidFill>
                <a:prstDash val="solid"/>
                <a:round/>
                <a:headEnd/>
                <a:tailEnd/>
              </a:ln>
            </p:spPr>
            <p:txBody>
              <a:bodyPr/>
              <a:lstStyle/>
              <a:p>
                <a:endParaRPr lang="en-US"/>
              </a:p>
            </p:txBody>
          </p:sp>
          <p:sp>
            <p:nvSpPr>
              <p:cNvPr id="988" name="Rectangle 4682"/>
              <p:cNvSpPr>
                <a:spLocks noChangeArrowheads="1"/>
              </p:cNvSpPr>
              <p:nvPr/>
            </p:nvSpPr>
            <p:spPr bwMode="auto">
              <a:xfrm>
                <a:off x="2265" y="2667"/>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9" name="Rectangle 4683"/>
              <p:cNvSpPr>
                <a:spLocks noChangeArrowheads="1"/>
              </p:cNvSpPr>
              <p:nvPr/>
            </p:nvSpPr>
            <p:spPr bwMode="auto">
              <a:xfrm>
                <a:off x="2285" y="2676"/>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990" name="Rectangle 4684"/>
              <p:cNvSpPr>
                <a:spLocks noChangeArrowheads="1"/>
              </p:cNvSpPr>
              <p:nvPr/>
            </p:nvSpPr>
            <p:spPr bwMode="auto">
              <a:xfrm>
                <a:off x="2285" y="2510"/>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991" name="Line 4685"/>
              <p:cNvSpPr>
                <a:spLocks noChangeShapeType="1"/>
              </p:cNvSpPr>
              <p:nvPr/>
            </p:nvSpPr>
            <p:spPr bwMode="auto">
              <a:xfrm>
                <a:off x="2353" y="2506"/>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2" name="Line 4686"/>
              <p:cNvSpPr>
                <a:spLocks noChangeShapeType="1"/>
              </p:cNvSpPr>
              <p:nvPr/>
            </p:nvSpPr>
            <p:spPr bwMode="auto">
              <a:xfrm>
                <a:off x="2353" y="2596"/>
                <a:ext cx="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 name="Line 4687"/>
              <p:cNvSpPr>
                <a:spLocks noChangeShapeType="1"/>
              </p:cNvSpPr>
              <p:nvPr/>
            </p:nvSpPr>
            <p:spPr bwMode="auto">
              <a:xfrm flipV="1">
                <a:off x="2384" y="2506"/>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 name="Rectangle 4688"/>
              <p:cNvSpPr>
                <a:spLocks noChangeArrowheads="1"/>
              </p:cNvSpPr>
              <p:nvPr/>
            </p:nvSpPr>
            <p:spPr bwMode="auto">
              <a:xfrm>
                <a:off x="2288" y="2500"/>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 name="Freeform 4689"/>
              <p:cNvSpPr>
                <a:spLocks/>
              </p:cNvSpPr>
              <p:nvPr/>
            </p:nvSpPr>
            <p:spPr bwMode="auto">
              <a:xfrm>
                <a:off x="2297" y="2555"/>
                <a:ext cx="41" cy="1"/>
              </a:xfrm>
              <a:custGeom>
                <a:avLst/>
                <a:gdLst>
                  <a:gd name="T0" fmla="*/ 0 w 84"/>
                  <a:gd name="T1" fmla="*/ 2 h 2"/>
                  <a:gd name="T2" fmla="*/ 41 w 84"/>
                  <a:gd name="T3" fmla="*/ 0 h 2"/>
                  <a:gd name="T4" fmla="*/ 60 w 84"/>
                  <a:gd name="T5" fmla="*/ 0 h 2"/>
                  <a:gd name="T6" fmla="*/ 84 w 84"/>
                  <a:gd name="T7" fmla="*/ 2 h 2"/>
                </a:gdLst>
                <a:ahLst/>
                <a:cxnLst>
                  <a:cxn ang="0">
                    <a:pos x="T0" y="T1"/>
                  </a:cxn>
                  <a:cxn ang="0">
                    <a:pos x="T2" y="T3"/>
                  </a:cxn>
                  <a:cxn ang="0">
                    <a:pos x="T4" y="T5"/>
                  </a:cxn>
                  <a:cxn ang="0">
                    <a:pos x="T6" y="T7"/>
                  </a:cxn>
                </a:cxnLst>
                <a:rect l="0" t="0" r="r" b="b"/>
                <a:pathLst>
                  <a:path w="84" h="2">
                    <a:moveTo>
                      <a:pt x="0" y="2"/>
                    </a:moveTo>
                    <a:lnTo>
                      <a:pt x="41" y="0"/>
                    </a:lnTo>
                    <a:lnTo>
                      <a:pt x="60" y="0"/>
                    </a:lnTo>
                    <a:lnTo>
                      <a:pt x="84" y="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6" name="Freeform 4690"/>
              <p:cNvSpPr>
                <a:spLocks/>
              </p:cNvSpPr>
              <p:nvPr/>
            </p:nvSpPr>
            <p:spPr bwMode="auto">
              <a:xfrm>
                <a:off x="2297" y="2584"/>
                <a:ext cx="41" cy="1"/>
              </a:xfrm>
              <a:custGeom>
                <a:avLst/>
                <a:gdLst>
                  <a:gd name="T0" fmla="*/ 84 w 84"/>
                  <a:gd name="T1" fmla="*/ 0 h 2"/>
                  <a:gd name="T2" fmla="*/ 43 w 84"/>
                  <a:gd name="T3" fmla="*/ 2 h 2"/>
                  <a:gd name="T4" fmla="*/ 24 w 84"/>
                  <a:gd name="T5" fmla="*/ 2 h 2"/>
                  <a:gd name="T6" fmla="*/ 0 w 84"/>
                  <a:gd name="T7" fmla="*/ 0 h 2"/>
                </a:gdLst>
                <a:ahLst/>
                <a:cxnLst>
                  <a:cxn ang="0">
                    <a:pos x="T0" y="T1"/>
                  </a:cxn>
                  <a:cxn ang="0">
                    <a:pos x="T2" y="T3"/>
                  </a:cxn>
                  <a:cxn ang="0">
                    <a:pos x="T4" y="T5"/>
                  </a:cxn>
                  <a:cxn ang="0">
                    <a:pos x="T6" y="T7"/>
                  </a:cxn>
                </a:cxnLst>
                <a:rect l="0" t="0" r="r" b="b"/>
                <a:pathLst>
                  <a:path w="84" h="2">
                    <a:moveTo>
                      <a:pt x="84"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7" name="Freeform 4691"/>
              <p:cNvSpPr>
                <a:spLocks/>
              </p:cNvSpPr>
              <p:nvPr/>
            </p:nvSpPr>
            <p:spPr bwMode="auto">
              <a:xfrm>
                <a:off x="2294" y="2558"/>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8" name="Freeform 4692"/>
              <p:cNvSpPr>
                <a:spLocks/>
              </p:cNvSpPr>
              <p:nvPr/>
            </p:nvSpPr>
            <p:spPr bwMode="auto">
              <a:xfrm>
                <a:off x="2341" y="2558"/>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9" name="Line 4693"/>
              <p:cNvSpPr>
                <a:spLocks noChangeShapeType="1"/>
              </p:cNvSpPr>
              <p:nvPr/>
            </p:nvSpPr>
            <p:spPr bwMode="auto">
              <a:xfrm>
                <a:off x="2338"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0" name="Line 4694"/>
              <p:cNvSpPr>
                <a:spLocks noChangeShapeType="1"/>
              </p:cNvSpPr>
              <p:nvPr/>
            </p:nvSpPr>
            <p:spPr bwMode="auto">
              <a:xfrm flipH="1">
                <a:off x="2338"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1" name="Line 4695"/>
              <p:cNvSpPr>
                <a:spLocks noChangeShapeType="1"/>
              </p:cNvSpPr>
              <p:nvPr/>
            </p:nvSpPr>
            <p:spPr bwMode="auto">
              <a:xfrm flipV="1">
                <a:off x="2295"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2" name="Line 4696"/>
              <p:cNvSpPr>
                <a:spLocks noChangeShapeType="1"/>
              </p:cNvSpPr>
              <p:nvPr/>
            </p:nvSpPr>
            <p:spPr bwMode="auto">
              <a:xfrm flipH="1" flipV="1">
                <a:off x="2295"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 name="Rectangle 4697"/>
              <p:cNvSpPr>
                <a:spLocks noChangeArrowheads="1"/>
              </p:cNvSpPr>
              <p:nvPr/>
            </p:nvSpPr>
            <p:spPr bwMode="auto">
              <a:xfrm>
                <a:off x="2360" y="2611"/>
                <a:ext cx="30" cy="13"/>
              </a:xfrm>
              <a:prstGeom prst="rect">
                <a:avLst/>
              </a:prstGeom>
              <a:solidFill>
                <a:srgbClr val="00CE00"/>
              </a:solidFill>
              <a:ln w="11113">
                <a:solidFill>
                  <a:srgbClr val="000000"/>
                </a:solidFill>
                <a:miter lim="800000"/>
                <a:headEnd/>
                <a:tailEnd/>
              </a:ln>
            </p:spPr>
            <p:txBody>
              <a:bodyPr/>
              <a:lstStyle/>
              <a:p>
                <a:endParaRPr lang="en-US"/>
              </a:p>
            </p:txBody>
          </p:sp>
          <p:sp>
            <p:nvSpPr>
              <p:cNvPr id="1004" name="Line 4698"/>
              <p:cNvSpPr>
                <a:spLocks noChangeShapeType="1"/>
              </p:cNvSpPr>
              <p:nvPr/>
            </p:nvSpPr>
            <p:spPr bwMode="auto">
              <a:xfrm flipH="1">
                <a:off x="2360" y="261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 name="Line 4699"/>
              <p:cNvSpPr>
                <a:spLocks noChangeShapeType="1"/>
              </p:cNvSpPr>
              <p:nvPr/>
            </p:nvSpPr>
            <p:spPr bwMode="auto">
              <a:xfrm>
                <a:off x="2377"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 name="Line 4700"/>
              <p:cNvSpPr>
                <a:spLocks noChangeShapeType="1"/>
              </p:cNvSpPr>
              <p:nvPr/>
            </p:nvSpPr>
            <p:spPr bwMode="auto">
              <a:xfrm>
                <a:off x="2369"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7" name="Line 4701"/>
              <p:cNvSpPr>
                <a:spLocks noChangeShapeType="1"/>
              </p:cNvSpPr>
              <p:nvPr/>
            </p:nvSpPr>
            <p:spPr bwMode="auto">
              <a:xfrm>
                <a:off x="2385"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8" name="Oval 4702"/>
              <p:cNvSpPr>
                <a:spLocks noChangeArrowheads="1"/>
              </p:cNvSpPr>
              <p:nvPr/>
            </p:nvSpPr>
            <p:spPr bwMode="auto">
              <a:xfrm>
                <a:off x="2401" y="2618"/>
                <a:ext cx="1" cy="0"/>
              </a:xfrm>
              <a:prstGeom prst="ellipse">
                <a:avLst/>
              </a:prstGeom>
              <a:solidFill>
                <a:srgbClr val="00CE00"/>
              </a:solidFill>
              <a:ln w="11113">
                <a:solidFill>
                  <a:srgbClr val="000000"/>
                </a:solidFill>
                <a:round/>
                <a:headEnd/>
                <a:tailEnd/>
              </a:ln>
            </p:spPr>
            <p:txBody>
              <a:bodyPr/>
              <a:lstStyle/>
              <a:p>
                <a:endParaRPr lang="en-US"/>
              </a:p>
            </p:txBody>
          </p:sp>
          <p:sp>
            <p:nvSpPr>
              <p:cNvPr id="1009" name="Oval 4703"/>
              <p:cNvSpPr>
                <a:spLocks noChangeArrowheads="1"/>
              </p:cNvSpPr>
              <p:nvPr/>
            </p:nvSpPr>
            <p:spPr bwMode="auto">
              <a:xfrm>
                <a:off x="2413" y="2618"/>
                <a:ext cx="0" cy="0"/>
              </a:xfrm>
              <a:prstGeom prst="ellipse">
                <a:avLst/>
              </a:prstGeom>
              <a:solidFill>
                <a:srgbClr val="00CE00"/>
              </a:solidFill>
              <a:ln w="11113">
                <a:solidFill>
                  <a:srgbClr val="000000"/>
                </a:solidFill>
                <a:round/>
                <a:headEnd/>
                <a:tailEnd/>
              </a:ln>
            </p:spPr>
            <p:txBody>
              <a:bodyPr/>
              <a:lstStyle/>
              <a:p>
                <a:endParaRPr lang="en-US"/>
              </a:p>
            </p:txBody>
          </p:sp>
          <p:sp>
            <p:nvSpPr>
              <p:cNvPr id="1010" name="Oval 4704"/>
              <p:cNvSpPr>
                <a:spLocks noChangeArrowheads="1"/>
              </p:cNvSpPr>
              <p:nvPr/>
            </p:nvSpPr>
            <p:spPr bwMode="auto">
              <a:xfrm>
                <a:off x="2413"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011" name="Oval 4705"/>
              <p:cNvSpPr>
                <a:spLocks noChangeArrowheads="1"/>
              </p:cNvSpPr>
              <p:nvPr/>
            </p:nvSpPr>
            <p:spPr bwMode="auto">
              <a:xfrm>
                <a:off x="2400" y="2588"/>
                <a:ext cx="1" cy="0"/>
              </a:xfrm>
              <a:prstGeom prst="ellipse">
                <a:avLst/>
              </a:prstGeom>
              <a:solidFill>
                <a:srgbClr val="00CE00"/>
              </a:solidFill>
              <a:ln w="11113">
                <a:solidFill>
                  <a:srgbClr val="000000"/>
                </a:solidFill>
                <a:round/>
                <a:headEnd/>
                <a:tailEnd/>
              </a:ln>
            </p:spPr>
            <p:txBody>
              <a:bodyPr/>
              <a:lstStyle/>
              <a:p>
                <a:endParaRPr lang="en-US"/>
              </a:p>
            </p:txBody>
          </p:sp>
          <p:sp>
            <p:nvSpPr>
              <p:cNvPr id="1012" name="Oval 4706"/>
              <p:cNvSpPr>
                <a:spLocks noChangeArrowheads="1"/>
              </p:cNvSpPr>
              <p:nvPr/>
            </p:nvSpPr>
            <p:spPr bwMode="auto">
              <a:xfrm>
                <a:off x="2388"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013" name="Oval 4707"/>
              <p:cNvSpPr>
                <a:spLocks noChangeArrowheads="1"/>
              </p:cNvSpPr>
              <p:nvPr/>
            </p:nvSpPr>
            <p:spPr bwMode="auto">
              <a:xfrm>
                <a:off x="2375" y="2512"/>
                <a:ext cx="1" cy="1"/>
              </a:xfrm>
              <a:prstGeom prst="ellipse">
                <a:avLst/>
              </a:prstGeom>
              <a:solidFill>
                <a:srgbClr val="00CE00"/>
              </a:solidFill>
              <a:ln w="11113">
                <a:solidFill>
                  <a:srgbClr val="000000"/>
                </a:solidFill>
                <a:round/>
                <a:headEnd/>
                <a:tailEnd/>
              </a:ln>
            </p:spPr>
            <p:txBody>
              <a:bodyPr/>
              <a:lstStyle/>
              <a:p>
                <a:endParaRPr lang="en-US"/>
              </a:p>
            </p:txBody>
          </p:sp>
          <p:sp>
            <p:nvSpPr>
              <p:cNvPr id="1014" name="Oval 4708"/>
              <p:cNvSpPr>
                <a:spLocks noChangeArrowheads="1"/>
              </p:cNvSpPr>
              <p:nvPr/>
            </p:nvSpPr>
            <p:spPr bwMode="auto">
              <a:xfrm>
                <a:off x="2375" y="2523"/>
                <a:ext cx="1" cy="1"/>
              </a:xfrm>
              <a:prstGeom prst="ellipse">
                <a:avLst/>
              </a:prstGeom>
              <a:solidFill>
                <a:srgbClr val="00CE00"/>
              </a:solidFill>
              <a:ln w="11113">
                <a:solidFill>
                  <a:srgbClr val="000000"/>
                </a:solidFill>
                <a:round/>
                <a:headEnd/>
                <a:tailEnd/>
              </a:ln>
            </p:spPr>
            <p:txBody>
              <a:bodyPr/>
              <a:lstStyle/>
              <a:p>
                <a:endParaRPr lang="en-US"/>
              </a:p>
            </p:txBody>
          </p:sp>
          <p:sp>
            <p:nvSpPr>
              <p:cNvPr id="1015" name="Oval 4709"/>
              <p:cNvSpPr>
                <a:spLocks noChangeArrowheads="1"/>
              </p:cNvSpPr>
              <p:nvPr/>
            </p:nvSpPr>
            <p:spPr bwMode="auto">
              <a:xfrm>
                <a:off x="2413"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016" name="Oval 4710"/>
              <p:cNvSpPr>
                <a:spLocks noChangeArrowheads="1"/>
              </p:cNvSpPr>
              <p:nvPr/>
            </p:nvSpPr>
            <p:spPr bwMode="auto">
              <a:xfrm>
                <a:off x="2400" y="2517"/>
                <a:ext cx="1" cy="0"/>
              </a:xfrm>
              <a:prstGeom prst="ellipse">
                <a:avLst/>
              </a:prstGeom>
              <a:solidFill>
                <a:srgbClr val="00CE00"/>
              </a:solidFill>
              <a:ln w="11113">
                <a:solidFill>
                  <a:srgbClr val="000000"/>
                </a:solidFill>
                <a:round/>
                <a:headEnd/>
                <a:tailEnd/>
              </a:ln>
            </p:spPr>
            <p:txBody>
              <a:bodyPr/>
              <a:lstStyle/>
              <a:p>
                <a:endParaRPr lang="en-US"/>
              </a:p>
            </p:txBody>
          </p:sp>
          <p:sp>
            <p:nvSpPr>
              <p:cNvPr id="1017" name="Oval 4711"/>
              <p:cNvSpPr>
                <a:spLocks noChangeArrowheads="1"/>
              </p:cNvSpPr>
              <p:nvPr/>
            </p:nvSpPr>
            <p:spPr bwMode="auto">
              <a:xfrm>
                <a:off x="2388"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018" name="Line 4712"/>
              <p:cNvSpPr>
                <a:spLocks noChangeShapeType="1"/>
              </p:cNvSpPr>
              <p:nvPr/>
            </p:nvSpPr>
            <p:spPr bwMode="auto">
              <a:xfrm>
                <a:off x="2390"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9" name="Line 4713"/>
              <p:cNvSpPr>
                <a:spLocks noChangeShapeType="1"/>
              </p:cNvSpPr>
              <p:nvPr/>
            </p:nvSpPr>
            <p:spPr bwMode="auto">
              <a:xfrm>
                <a:off x="2403"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0" name="Line 4714"/>
              <p:cNvSpPr>
                <a:spLocks noChangeShapeType="1"/>
              </p:cNvSpPr>
              <p:nvPr/>
            </p:nvSpPr>
            <p:spPr bwMode="auto">
              <a:xfrm>
                <a:off x="2415"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1" name="Line 4715"/>
              <p:cNvSpPr>
                <a:spLocks noChangeShapeType="1"/>
              </p:cNvSpPr>
              <p:nvPr/>
            </p:nvSpPr>
            <p:spPr bwMode="auto">
              <a:xfrm flipH="1">
                <a:off x="2353" y="2528"/>
                <a:ext cx="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2" name="Rectangle 4716"/>
              <p:cNvSpPr>
                <a:spLocks noChangeArrowheads="1"/>
              </p:cNvSpPr>
              <p:nvPr/>
            </p:nvSpPr>
            <p:spPr bwMode="auto">
              <a:xfrm>
                <a:off x="2358" y="2517"/>
                <a:ext cx="7" cy="3"/>
              </a:xfrm>
              <a:prstGeom prst="rect">
                <a:avLst/>
              </a:prstGeom>
              <a:solidFill>
                <a:srgbClr val="00CE00"/>
              </a:solidFill>
              <a:ln w="11113">
                <a:solidFill>
                  <a:srgbClr val="000000"/>
                </a:solidFill>
                <a:miter lim="800000"/>
                <a:headEnd/>
                <a:tailEnd/>
              </a:ln>
            </p:spPr>
            <p:txBody>
              <a:bodyPr/>
              <a:lstStyle/>
              <a:p>
                <a:endParaRPr lang="en-US"/>
              </a:p>
            </p:txBody>
          </p:sp>
          <p:sp>
            <p:nvSpPr>
              <p:cNvPr id="1023" name="Freeform 4717"/>
              <p:cNvSpPr>
                <a:spLocks/>
              </p:cNvSpPr>
              <p:nvPr/>
            </p:nvSpPr>
            <p:spPr bwMode="auto">
              <a:xfrm>
                <a:off x="2585" y="2573"/>
                <a:ext cx="182" cy="23"/>
              </a:xfrm>
              <a:custGeom>
                <a:avLst/>
                <a:gdLst>
                  <a:gd name="T0" fmla="*/ 47 w 364"/>
                  <a:gd name="T1" fmla="*/ 0 h 47"/>
                  <a:gd name="T2" fmla="*/ 0 w 364"/>
                  <a:gd name="T3" fmla="*/ 47 h 47"/>
                  <a:gd name="T4" fmla="*/ 364 w 364"/>
                  <a:gd name="T5" fmla="*/ 47 h 47"/>
                  <a:gd name="T6" fmla="*/ 318 w 364"/>
                  <a:gd name="T7" fmla="*/ 0 h 47"/>
                  <a:gd name="T8" fmla="*/ 47 w 364"/>
                  <a:gd name="T9" fmla="*/ 0 h 47"/>
                </a:gdLst>
                <a:ahLst/>
                <a:cxnLst>
                  <a:cxn ang="0">
                    <a:pos x="T0" y="T1"/>
                  </a:cxn>
                  <a:cxn ang="0">
                    <a:pos x="T2" y="T3"/>
                  </a:cxn>
                  <a:cxn ang="0">
                    <a:pos x="T4" y="T5"/>
                  </a:cxn>
                  <a:cxn ang="0">
                    <a:pos x="T6" y="T7"/>
                  </a:cxn>
                  <a:cxn ang="0">
                    <a:pos x="T8" y="T9"/>
                  </a:cxn>
                </a:cxnLst>
                <a:rect l="0" t="0" r="r" b="b"/>
                <a:pathLst>
                  <a:path w="364" h="47">
                    <a:moveTo>
                      <a:pt x="47" y="0"/>
                    </a:moveTo>
                    <a:lnTo>
                      <a:pt x="0" y="47"/>
                    </a:lnTo>
                    <a:lnTo>
                      <a:pt x="364" y="47"/>
                    </a:lnTo>
                    <a:lnTo>
                      <a:pt x="318" y="0"/>
                    </a:lnTo>
                    <a:lnTo>
                      <a:pt x="47" y="0"/>
                    </a:lnTo>
                    <a:close/>
                  </a:path>
                </a:pathLst>
              </a:custGeom>
              <a:solidFill>
                <a:srgbClr val="009800"/>
              </a:solidFill>
              <a:ln w="11113">
                <a:solidFill>
                  <a:srgbClr val="000000"/>
                </a:solidFill>
                <a:prstDash val="solid"/>
                <a:round/>
                <a:headEnd/>
                <a:tailEnd/>
              </a:ln>
            </p:spPr>
            <p:txBody>
              <a:bodyPr/>
              <a:lstStyle/>
              <a:p>
                <a:endParaRPr lang="en-US"/>
              </a:p>
            </p:txBody>
          </p:sp>
          <p:sp>
            <p:nvSpPr>
              <p:cNvPr id="1024" name="Rectangle 4718"/>
              <p:cNvSpPr>
                <a:spLocks noChangeArrowheads="1"/>
              </p:cNvSpPr>
              <p:nvPr/>
            </p:nvSpPr>
            <p:spPr bwMode="auto">
              <a:xfrm>
                <a:off x="2588" y="2599"/>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 name="Rectangle 4719"/>
              <p:cNvSpPr>
                <a:spLocks noChangeArrowheads="1"/>
              </p:cNvSpPr>
              <p:nvPr/>
            </p:nvSpPr>
            <p:spPr bwMode="auto">
              <a:xfrm>
                <a:off x="2608" y="2607"/>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026" name="Rectangle 4720"/>
              <p:cNvSpPr>
                <a:spLocks noChangeArrowheads="1"/>
              </p:cNvSpPr>
              <p:nvPr/>
            </p:nvSpPr>
            <p:spPr bwMode="auto">
              <a:xfrm>
                <a:off x="2608" y="2442"/>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027" name="Line 4721"/>
              <p:cNvSpPr>
                <a:spLocks noChangeShapeType="1"/>
              </p:cNvSpPr>
              <p:nvPr/>
            </p:nvSpPr>
            <p:spPr bwMode="auto">
              <a:xfrm>
                <a:off x="2676" y="2437"/>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722"/>
              <p:cNvSpPr>
                <a:spLocks noChangeShapeType="1"/>
              </p:cNvSpPr>
              <p:nvPr/>
            </p:nvSpPr>
            <p:spPr bwMode="auto">
              <a:xfrm>
                <a:off x="2676" y="252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4723"/>
              <p:cNvSpPr>
                <a:spLocks noChangeShapeType="1"/>
              </p:cNvSpPr>
              <p:nvPr/>
            </p:nvSpPr>
            <p:spPr bwMode="auto">
              <a:xfrm flipV="1">
                <a:off x="2708" y="2437"/>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4724"/>
              <p:cNvSpPr>
                <a:spLocks noChangeArrowheads="1"/>
              </p:cNvSpPr>
              <p:nvPr/>
            </p:nvSpPr>
            <p:spPr bwMode="auto">
              <a:xfrm>
                <a:off x="2611" y="2431"/>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Freeform 4725"/>
              <p:cNvSpPr>
                <a:spLocks/>
              </p:cNvSpPr>
              <p:nvPr/>
            </p:nvSpPr>
            <p:spPr bwMode="auto">
              <a:xfrm>
                <a:off x="2620" y="2487"/>
                <a:ext cx="41" cy="1"/>
              </a:xfrm>
              <a:custGeom>
                <a:avLst/>
                <a:gdLst>
                  <a:gd name="T0" fmla="*/ 0 w 83"/>
                  <a:gd name="T1" fmla="*/ 1 h 1"/>
                  <a:gd name="T2" fmla="*/ 40 w 83"/>
                  <a:gd name="T3" fmla="*/ 0 h 1"/>
                  <a:gd name="T4" fmla="*/ 59 w 83"/>
                  <a:gd name="T5" fmla="*/ 0 h 1"/>
                  <a:gd name="T6" fmla="*/ 83 w 83"/>
                  <a:gd name="T7" fmla="*/ 1 h 1"/>
                </a:gdLst>
                <a:ahLst/>
                <a:cxnLst>
                  <a:cxn ang="0">
                    <a:pos x="T0" y="T1"/>
                  </a:cxn>
                  <a:cxn ang="0">
                    <a:pos x="T2" y="T3"/>
                  </a:cxn>
                  <a:cxn ang="0">
                    <a:pos x="T4" y="T5"/>
                  </a:cxn>
                  <a:cxn ang="0">
                    <a:pos x="T6" y="T7"/>
                  </a:cxn>
                </a:cxnLst>
                <a:rect l="0" t="0" r="r" b="b"/>
                <a:pathLst>
                  <a:path w="83" h="1">
                    <a:moveTo>
                      <a:pt x="0" y="1"/>
                    </a:moveTo>
                    <a:lnTo>
                      <a:pt x="40" y="0"/>
                    </a:lnTo>
                    <a:lnTo>
                      <a:pt x="59" y="0"/>
                    </a:lnTo>
                    <a:lnTo>
                      <a:pt x="83" y="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Freeform 4726"/>
              <p:cNvSpPr>
                <a:spLocks/>
              </p:cNvSpPr>
              <p:nvPr/>
            </p:nvSpPr>
            <p:spPr bwMode="auto">
              <a:xfrm>
                <a:off x="2620" y="2516"/>
                <a:ext cx="41" cy="1"/>
              </a:xfrm>
              <a:custGeom>
                <a:avLst/>
                <a:gdLst>
                  <a:gd name="T0" fmla="*/ 83 w 83"/>
                  <a:gd name="T1" fmla="*/ 0 h 2"/>
                  <a:gd name="T2" fmla="*/ 43 w 83"/>
                  <a:gd name="T3" fmla="*/ 2 h 2"/>
                  <a:gd name="T4" fmla="*/ 24 w 83"/>
                  <a:gd name="T5" fmla="*/ 2 h 2"/>
                  <a:gd name="T6" fmla="*/ 0 w 83"/>
                  <a:gd name="T7" fmla="*/ 0 h 2"/>
                </a:gdLst>
                <a:ahLst/>
                <a:cxnLst>
                  <a:cxn ang="0">
                    <a:pos x="T0" y="T1"/>
                  </a:cxn>
                  <a:cxn ang="0">
                    <a:pos x="T2" y="T3"/>
                  </a:cxn>
                  <a:cxn ang="0">
                    <a:pos x="T4" y="T5"/>
                  </a:cxn>
                  <a:cxn ang="0">
                    <a:pos x="T6" y="T7"/>
                  </a:cxn>
                </a:cxnLst>
                <a:rect l="0" t="0" r="r" b="b"/>
                <a:pathLst>
                  <a:path w="83" h="2">
                    <a:moveTo>
                      <a:pt x="83"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 name="Freeform 4727"/>
              <p:cNvSpPr>
                <a:spLocks/>
              </p:cNvSpPr>
              <p:nvPr/>
            </p:nvSpPr>
            <p:spPr bwMode="auto">
              <a:xfrm>
                <a:off x="2617" y="2489"/>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4728"/>
              <p:cNvSpPr>
                <a:spLocks/>
              </p:cNvSpPr>
              <p:nvPr/>
            </p:nvSpPr>
            <p:spPr bwMode="auto">
              <a:xfrm>
                <a:off x="2664" y="2489"/>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 name="Line 4729"/>
              <p:cNvSpPr>
                <a:spLocks noChangeShapeType="1"/>
              </p:cNvSpPr>
              <p:nvPr/>
            </p:nvSpPr>
            <p:spPr bwMode="auto">
              <a:xfrm>
                <a:off x="2661"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4730"/>
              <p:cNvSpPr>
                <a:spLocks noChangeShapeType="1"/>
              </p:cNvSpPr>
              <p:nvPr/>
            </p:nvSpPr>
            <p:spPr bwMode="auto">
              <a:xfrm flipH="1">
                <a:off x="2661"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 name="Line 4731"/>
              <p:cNvSpPr>
                <a:spLocks noChangeShapeType="1"/>
              </p:cNvSpPr>
              <p:nvPr/>
            </p:nvSpPr>
            <p:spPr bwMode="auto">
              <a:xfrm flipV="1">
                <a:off x="2618"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Line 4732"/>
              <p:cNvSpPr>
                <a:spLocks noChangeShapeType="1"/>
              </p:cNvSpPr>
              <p:nvPr/>
            </p:nvSpPr>
            <p:spPr bwMode="auto">
              <a:xfrm flipH="1" flipV="1">
                <a:off x="2618"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Rectangle 4733"/>
              <p:cNvSpPr>
                <a:spLocks noChangeArrowheads="1"/>
              </p:cNvSpPr>
              <p:nvPr/>
            </p:nvSpPr>
            <p:spPr bwMode="auto">
              <a:xfrm>
                <a:off x="2683" y="2543"/>
                <a:ext cx="30" cy="12"/>
              </a:xfrm>
              <a:prstGeom prst="rect">
                <a:avLst/>
              </a:prstGeom>
              <a:solidFill>
                <a:srgbClr val="00CE00"/>
              </a:solidFill>
              <a:ln w="11113">
                <a:solidFill>
                  <a:srgbClr val="000000"/>
                </a:solidFill>
                <a:miter lim="800000"/>
                <a:headEnd/>
                <a:tailEnd/>
              </a:ln>
            </p:spPr>
            <p:txBody>
              <a:bodyPr/>
              <a:lstStyle/>
              <a:p>
                <a:endParaRPr lang="en-US"/>
              </a:p>
            </p:txBody>
          </p:sp>
          <p:sp>
            <p:nvSpPr>
              <p:cNvPr id="1040" name="Line 4734"/>
              <p:cNvSpPr>
                <a:spLocks noChangeShapeType="1"/>
              </p:cNvSpPr>
              <p:nvPr/>
            </p:nvSpPr>
            <p:spPr bwMode="auto">
              <a:xfrm flipH="1">
                <a:off x="2683" y="25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4735"/>
              <p:cNvSpPr>
                <a:spLocks noChangeShapeType="1"/>
              </p:cNvSpPr>
              <p:nvPr/>
            </p:nvSpPr>
            <p:spPr bwMode="auto">
              <a:xfrm>
                <a:off x="2700"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 name="Line 4736"/>
              <p:cNvSpPr>
                <a:spLocks noChangeShapeType="1"/>
              </p:cNvSpPr>
              <p:nvPr/>
            </p:nvSpPr>
            <p:spPr bwMode="auto">
              <a:xfrm>
                <a:off x="2693"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4737"/>
              <p:cNvSpPr>
                <a:spLocks noChangeShapeType="1"/>
              </p:cNvSpPr>
              <p:nvPr/>
            </p:nvSpPr>
            <p:spPr bwMode="auto">
              <a:xfrm>
                <a:off x="2709"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Oval 4738"/>
              <p:cNvSpPr>
                <a:spLocks noChangeArrowheads="1"/>
              </p:cNvSpPr>
              <p:nvPr/>
            </p:nvSpPr>
            <p:spPr bwMode="auto">
              <a:xfrm>
                <a:off x="2724" y="2549"/>
                <a:ext cx="1" cy="1"/>
              </a:xfrm>
              <a:prstGeom prst="ellipse">
                <a:avLst/>
              </a:prstGeom>
              <a:solidFill>
                <a:srgbClr val="00CE00"/>
              </a:solidFill>
              <a:ln w="11113">
                <a:solidFill>
                  <a:srgbClr val="000000"/>
                </a:solidFill>
                <a:round/>
                <a:headEnd/>
                <a:tailEnd/>
              </a:ln>
            </p:spPr>
            <p:txBody>
              <a:bodyPr/>
              <a:lstStyle/>
              <a:p>
                <a:endParaRPr lang="en-US"/>
              </a:p>
            </p:txBody>
          </p:sp>
          <p:sp>
            <p:nvSpPr>
              <p:cNvPr id="1045" name="Oval 4739"/>
              <p:cNvSpPr>
                <a:spLocks noChangeArrowheads="1"/>
              </p:cNvSpPr>
              <p:nvPr/>
            </p:nvSpPr>
            <p:spPr bwMode="auto">
              <a:xfrm>
                <a:off x="2736" y="2549"/>
                <a:ext cx="0" cy="1"/>
              </a:xfrm>
              <a:prstGeom prst="ellipse">
                <a:avLst/>
              </a:prstGeom>
              <a:solidFill>
                <a:srgbClr val="00CE00"/>
              </a:solidFill>
              <a:ln w="11113">
                <a:solidFill>
                  <a:srgbClr val="000000"/>
                </a:solidFill>
                <a:round/>
                <a:headEnd/>
                <a:tailEnd/>
              </a:ln>
            </p:spPr>
            <p:txBody>
              <a:bodyPr/>
              <a:lstStyle/>
              <a:p>
                <a:endParaRPr lang="en-US"/>
              </a:p>
            </p:txBody>
          </p:sp>
          <p:sp>
            <p:nvSpPr>
              <p:cNvPr id="1046" name="Oval 4740"/>
              <p:cNvSpPr>
                <a:spLocks noChangeArrowheads="1"/>
              </p:cNvSpPr>
              <p:nvPr/>
            </p:nvSpPr>
            <p:spPr bwMode="auto">
              <a:xfrm>
                <a:off x="2736"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047" name="Oval 4741"/>
              <p:cNvSpPr>
                <a:spLocks noChangeArrowheads="1"/>
              </p:cNvSpPr>
              <p:nvPr/>
            </p:nvSpPr>
            <p:spPr bwMode="auto">
              <a:xfrm>
                <a:off x="2723" y="2519"/>
                <a:ext cx="1" cy="1"/>
              </a:xfrm>
              <a:prstGeom prst="ellipse">
                <a:avLst/>
              </a:prstGeom>
              <a:solidFill>
                <a:srgbClr val="00CE00"/>
              </a:solidFill>
              <a:ln w="11113">
                <a:solidFill>
                  <a:srgbClr val="000000"/>
                </a:solidFill>
                <a:round/>
                <a:headEnd/>
                <a:tailEnd/>
              </a:ln>
            </p:spPr>
            <p:txBody>
              <a:bodyPr/>
              <a:lstStyle/>
              <a:p>
                <a:endParaRPr lang="en-US"/>
              </a:p>
            </p:txBody>
          </p:sp>
          <p:sp>
            <p:nvSpPr>
              <p:cNvPr id="1048" name="Oval 4742"/>
              <p:cNvSpPr>
                <a:spLocks noChangeArrowheads="1"/>
              </p:cNvSpPr>
              <p:nvPr/>
            </p:nvSpPr>
            <p:spPr bwMode="auto">
              <a:xfrm>
                <a:off x="2711"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049" name="Oval 4743"/>
              <p:cNvSpPr>
                <a:spLocks noChangeArrowheads="1"/>
              </p:cNvSpPr>
              <p:nvPr/>
            </p:nvSpPr>
            <p:spPr bwMode="auto">
              <a:xfrm>
                <a:off x="2699" y="2444"/>
                <a:ext cx="0" cy="0"/>
              </a:xfrm>
              <a:prstGeom prst="ellipse">
                <a:avLst/>
              </a:prstGeom>
              <a:solidFill>
                <a:srgbClr val="00CE00"/>
              </a:solidFill>
              <a:ln w="11113">
                <a:solidFill>
                  <a:srgbClr val="000000"/>
                </a:solidFill>
                <a:round/>
                <a:headEnd/>
                <a:tailEnd/>
              </a:ln>
            </p:spPr>
            <p:txBody>
              <a:bodyPr/>
              <a:lstStyle/>
              <a:p>
                <a:endParaRPr lang="en-US"/>
              </a:p>
            </p:txBody>
          </p:sp>
          <p:sp>
            <p:nvSpPr>
              <p:cNvPr id="1050" name="Oval 4744"/>
              <p:cNvSpPr>
                <a:spLocks noChangeArrowheads="1"/>
              </p:cNvSpPr>
              <p:nvPr/>
            </p:nvSpPr>
            <p:spPr bwMode="auto">
              <a:xfrm>
                <a:off x="2699" y="2455"/>
                <a:ext cx="0" cy="0"/>
              </a:xfrm>
              <a:prstGeom prst="ellipse">
                <a:avLst/>
              </a:prstGeom>
              <a:solidFill>
                <a:srgbClr val="00CE00"/>
              </a:solidFill>
              <a:ln w="11113">
                <a:solidFill>
                  <a:srgbClr val="000000"/>
                </a:solidFill>
                <a:round/>
                <a:headEnd/>
                <a:tailEnd/>
              </a:ln>
            </p:spPr>
            <p:txBody>
              <a:bodyPr/>
              <a:lstStyle/>
              <a:p>
                <a:endParaRPr lang="en-US"/>
              </a:p>
            </p:txBody>
          </p:sp>
          <p:sp>
            <p:nvSpPr>
              <p:cNvPr id="1051" name="Oval 4745"/>
              <p:cNvSpPr>
                <a:spLocks noChangeArrowheads="1"/>
              </p:cNvSpPr>
              <p:nvPr/>
            </p:nvSpPr>
            <p:spPr bwMode="auto">
              <a:xfrm>
                <a:off x="2736"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052" name="Oval 4746"/>
              <p:cNvSpPr>
                <a:spLocks noChangeArrowheads="1"/>
              </p:cNvSpPr>
              <p:nvPr/>
            </p:nvSpPr>
            <p:spPr bwMode="auto">
              <a:xfrm>
                <a:off x="2723" y="2448"/>
                <a:ext cx="1" cy="1"/>
              </a:xfrm>
              <a:prstGeom prst="ellipse">
                <a:avLst/>
              </a:prstGeom>
              <a:solidFill>
                <a:srgbClr val="00CE00"/>
              </a:solidFill>
              <a:ln w="11113">
                <a:solidFill>
                  <a:srgbClr val="000000"/>
                </a:solidFill>
                <a:round/>
                <a:headEnd/>
                <a:tailEnd/>
              </a:ln>
            </p:spPr>
            <p:txBody>
              <a:bodyPr/>
              <a:lstStyle/>
              <a:p>
                <a:endParaRPr lang="en-US"/>
              </a:p>
            </p:txBody>
          </p:sp>
          <p:sp>
            <p:nvSpPr>
              <p:cNvPr id="1053" name="Oval 4747"/>
              <p:cNvSpPr>
                <a:spLocks noChangeArrowheads="1"/>
              </p:cNvSpPr>
              <p:nvPr/>
            </p:nvSpPr>
            <p:spPr bwMode="auto">
              <a:xfrm>
                <a:off x="2711"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054" name="Line 4748"/>
              <p:cNvSpPr>
                <a:spLocks noChangeShapeType="1"/>
              </p:cNvSpPr>
              <p:nvPr/>
            </p:nvSpPr>
            <p:spPr bwMode="auto">
              <a:xfrm>
                <a:off x="2713"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4749"/>
              <p:cNvSpPr>
                <a:spLocks noChangeShapeType="1"/>
              </p:cNvSpPr>
              <p:nvPr/>
            </p:nvSpPr>
            <p:spPr bwMode="auto">
              <a:xfrm>
                <a:off x="2725"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6" name="Line 4750"/>
              <p:cNvSpPr>
                <a:spLocks noChangeShapeType="1"/>
              </p:cNvSpPr>
              <p:nvPr/>
            </p:nvSpPr>
            <p:spPr bwMode="auto">
              <a:xfrm>
                <a:off x="2738"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 name="Line 4751"/>
              <p:cNvSpPr>
                <a:spLocks noChangeShapeType="1"/>
              </p:cNvSpPr>
              <p:nvPr/>
            </p:nvSpPr>
            <p:spPr bwMode="auto">
              <a:xfrm flipH="1">
                <a:off x="2676" y="2459"/>
                <a:ext cx="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 name="Rectangle 4752"/>
              <p:cNvSpPr>
                <a:spLocks noChangeArrowheads="1"/>
              </p:cNvSpPr>
              <p:nvPr/>
            </p:nvSpPr>
            <p:spPr bwMode="auto">
              <a:xfrm>
                <a:off x="2682" y="2448"/>
                <a:ext cx="6" cy="4"/>
              </a:xfrm>
              <a:prstGeom prst="rect">
                <a:avLst/>
              </a:prstGeom>
              <a:solidFill>
                <a:srgbClr val="00CE00"/>
              </a:solidFill>
              <a:ln w="11113">
                <a:solidFill>
                  <a:srgbClr val="000000"/>
                </a:solidFill>
                <a:miter lim="800000"/>
                <a:headEnd/>
                <a:tailEnd/>
              </a:ln>
            </p:spPr>
            <p:txBody>
              <a:bodyPr/>
              <a:lstStyle/>
              <a:p>
                <a:endParaRPr lang="en-US"/>
              </a:p>
            </p:txBody>
          </p:sp>
          <p:sp>
            <p:nvSpPr>
              <p:cNvPr id="1059" name="Rectangle 4753"/>
              <p:cNvSpPr>
                <a:spLocks noChangeArrowheads="1"/>
              </p:cNvSpPr>
              <p:nvPr/>
            </p:nvSpPr>
            <p:spPr bwMode="auto">
              <a:xfrm>
                <a:off x="2747" y="2442"/>
                <a:ext cx="50" cy="2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0" name="Line 4754"/>
              <p:cNvSpPr>
                <a:spLocks noChangeShapeType="1"/>
              </p:cNvSpPr>
              <p:nvPr/>
            </p:nvSpPr>
            <p:spPr bwMode="auto">
              <a:xfrm>
                <a:off x="2744" y="2575"/>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 name="Freeform 4755"/>
              <p:cNvSpPr>
                <a:spLocks/>
              </p:cNvSpPr>
              <p:nvPr/>
            </p:nvSpPr>
            <p:spPr bwMode="auto">
              <a:xfrm>
                <a:off x="2456" y="2528"/>
                <a:ext cx="130" cy="98"/>
              </a:xfrm>
              <a:custGeom>
                <a:avLst/>
                <a:gdLst>
                  <a:gd name="T0" fmla="*/ 260 w 260"/>
                  <a:gd name="T1" fmla="*/ 0 h 196"/>
                  <a:gd name="T2" fmla="*/ 70 w 260"/>
                  <a:gd name="T3" fmla="*/ 105 h 196"/>
                  <a:gd name="T4" fmla="*/ 187 w 260"/>
                  <a:gd name="T5" fmla="*/ 105 h 196"/>
                  <a:gd name="T6" fmla="*/ 0 w 260"/>
                  <a:gd name="T7" fmla="*/ 196 h 196"/>
                </a:gdLst>
                <a:ahLst/>
                <a:cxnLst>
                  <a:cxn ang="0">
                    <a:pos x="T0" y="T1"/>
                  </a:cxn>
                  <a:cxn ang="0">
                    <a:pos x="T2" y="T3"/>
                  </a:cxn>
                  <a:cxn ang="0">
                    <a:pos x="T4" y="T5"/>
                  </a:cxn>
                  <a:cxn ang="0">
                    <a:pos x="T6" y="T7"/>
                  </a:cxn>
                </a:cxnLst>
                <a:rect l="0" t="0" r="r" b="b"/>
                <a:pathLst>
                  <a:path w="260" h="196">
                    <a:moveTo>
                      <a:pt x="260" y="0"/>
                    </a:moveTo>
                    <a:lnTo>
                      <a:pt x="70" y="105"/>
                    </a:lnTo>
                    <a:lnTo>
                      <a:pt x="187" y="105"/>
                    </a:lnTo>
                    <a:lnTo>
                      <a:pt x="0" y="19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5" name="Rectangle 4756"/>
            <p:cNvSpPr>
              <a:spLocks noChangeArrowheads="1"/>
            </p:cNvSpPr>
            <p:nvPr/>
          </p:nvSpPr>
          <p:spPr bwMode="auto">
            <a:xfrm>
              <a:off x="403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26" name="Group 4757"/>
            <p:cNvGrpSpPr>
              <a:grpSpLocks/>
            </p:cNvGrpSpPr>
            <p:nvPr/>
          </p:nvGrpSpPr>
          <p:grpSpPr bwMode="auto">
            <a:xfrm>
              <a:off x="4098" y="3566"/>
              <a:ext cx="108" cy="116"/>
              <a:chOff x="902" y="803"/>
              <a:chExt cx="214" cy="280"/>
            </a:xfrm>
          </p:grpSpPr>
          <p:sp>
            <p:nvSpPr>
              <p:cNvPr id="971" name="Rectangle 4758"/>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972" name="Line 4759"/>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 name="Line 4760"/>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4" name="Line 4761"/>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5" name="Line 4762"/>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6" name="Line 4763"/>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7" name="Line 4764"/>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8" name="Line 4765"/>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9" name="Line 4766"/>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0" name="Line 4767"/>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1" name="Line 4768"/>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2" name="Line 4769"/>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 name="Line 4770"/>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4" name="Line 4771"/>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5" name="Line 4772"/>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6" name="Line 4773"/>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7" name="Rectangle 4774"/>
            <p:cNvSpPr>
              <a:spLocks noChangeArrowheads="1"/>
            </p:cNvSpPr>
            <p:nvPr/>
          </p:nvSpPr>
          <p:spPr bwMode="auto">
            <a:xfrm>
              <a:off x="403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8" name="Rectangle 4775"/>
            <p:cNvSpPr>
              <a:spLocks noChangeArrowheads="1"/>
            </p:cNvSpPr>
            <p:nvPr/>
          </p:nvSpPr>
          <p:spPr bwMode="auto">
            <a:xfrm>
              <a:off x="403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 name="AutoShape 4776"/>
            <p:cNvSpPr>
              <a:spLocks noChangeArrowheads="1"/>
            </p:cNvSpPr>
            <p:nvPr/>
          </p:nvSpPr>
          <p:spPr bwMode="auto">
            <a:xfrm>
              <a:off x="408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0" name="Rectangle 4777"/>
            <p:cNvSpPr>
              <a:spLocks noChangeArrowheads="1"/>
            </p:cNvSpPr>
            <p:nvPr/>
          </p:nvSpPr>
          <p:spPr bwMode="auto">
            <a:xfrm>
              <a:off x="35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sp>
          <p:nvSpPr>
            <p:cNvPr id="831" name="Rectangle 4778"/>
            <p:cNvSpPr>
              <a:spLocks noChangeArrowheads="1"/>
            </p:cNvSpPr>
            <p:nvPr/>
          </p:nvSpPr>
          <p:spPr bwMode="auto">
            <a:xfrm>
              <a:off x="35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grpSp>
          <p:nvGrpSpPr>
            <p:cNvPr id="832" name="Group 4779"/>
            <p:cNvGrpSpPr>
              <a:grpSpLocks/>
            </p:cNvGrpSpPr>
            <p:nvPr/>
          </p:nvGrpSpPr>
          <p:grpSpPr bwMode="auto">
            <a:xfrm>
              <a:off x="3618" y="2606"/>
              <a:ext cx="108" cy="116"/>
              <a:chOff x="902" y="803"/>
              <a:chExt cx="214" cy="280"/>
            </a:xfrm>
          </p:grpSpPr>
          <p:sp>
            <p:nvSpPr>
              <p:cNvPr id="955" name="Rectangle 4780"/>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956" name="Line 478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7" name="Line 478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8" name="Line 478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9" name="Line 478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0" name="Line 478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1" name="Line 478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 name="Line 478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 name="Line 478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 name="Line 478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5" name="Line 479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6" name="Line 479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7" name="Line 479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8" name="Line 479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9" name="Line 479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0" name="Line 479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3" name="Rectangle 4796"/>
            <p:cNvSpPr>
              <a:spLocks noChangeArrowheads="1"/>
            </p:cNvSpPr>
            <p:nvPr/>
          </p:nvSpPr>
          <p:spPr bwMode="auto">
            <a:xfrm>
              <a:off x="35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34" name="Group 4797"/>
            <p:cNvGrpSpPr>
              <a:grpSpLocks/>
            </p:cNvGrpSpPr>
            <p:nvPr/>
          </p:nvGrpSpPr>
          <p:grpSpPr bwMode="auto">
            <a:xfrm>
              <a:off x="3591" y="2864"/>
              <a:ext cx="162" cy="81"/>
              <a:chOff x="818" y="1188"/>
              <a:chExt cx="473" cy="240"/>
            </a:xfrm>
          </p:grpSpPr>
          <p:sp>
            <p:nvSpPr>
              <p:cNvPr id="950" name="Freeform 4798"/>
              <p:cNvSpPr>
                <a:spLocks/>
              </p:cNvSpPr>
              <p:nvPr/>
            </p:nvSpPr>
            <p:spPr bwMode="auto">
              <a:xfrm>
                <a:off x="996" y="1234"/>
                <a:ext cx="113" cy="138"/>
              </a:xfrm>
              <a:custGeom>
                <a:avLst/>
                <a:gdLst>
                  <a:gd name="T0" fmla="*/ 0 w 227"/>
                  <a:gd name="T1" fmla="*/ 146 h 277"/>
                  <a:gd name="T2" fmla="*/ 112 w 227"/>
                  <a:gd name="T3" fmla="*/ 0 h 277"/>
                  <a:gd name="T4" fmla="*/ 227 w 227"/>
                  <a:gd name="T5" fmla="*/ 137 h 277"/>
                  <a:gd name="T6" fmla="*/ 112 w 227"/>
                  <a:gd name="T7" fmla="*/ 277 h 277"/>
                  <a:gd name="T8" fmla="*/ 0 w 227"/>
                  <a:gd name="T9" fmla="*/ 146 h 277"/>
                </a:gdLst>
                <a:ahLst/>
                <a:cxnLst>
                  <a:cxn ang="0">
                    <a:pos x="T0" y="T1"/>
                  </a:cxn>
                  <a:cxn ang="0">
                    <a:pos x="T2" y="T3"/>
                  </a:cxn>
                  <a:cxn ang="0">
                    <a:pos x="T4" y="T5"/>
                  </a:cxn>
                  <a:cxn ang="0">
                    <a:pos x="T6" y="T7"/>
                  </a:cxn>
                  <a:cxn ang="0">
                    <a:pos x="T8" y="T9"/>
                  </a:cxn>
                </a:cxnLst>
                <a:rect l="0" t="0" r="r" b="b"/>
                <a:pathLst>
                  <a:path w="227" h="277">
                    <a:moveTo>
                      <a:pt x="0" y="146"/>
                    </a:moveTo>
                    <a:lnTo>
                      <a:pt x="112" y="0"/>
                    </a:lnTo>
                    <a:lnTo>
                      <a:pt x="227" y="137"/>
                    </a:lnTo>
                    <a:lnTo>
                      <a:pt x="112" y="277"/>
                    </a:lnTo>
                    <a:lnTo>
                      <a:pt x="0" y="146"/>
                    </a:lnTo>
                    <a:close/>
                  </a:path>
                </a:pathLst>
              </a:custGeom>
              <a:solidFill>
                <a:srgbClr val="FB9214"/>
              </a:solidFill>
              <a:ln w="11113">
                <a:solidFill>
                  <a:srgbClr val="000000"/>
                </a:solidFill>
                <a:prstDash val="solid"/>
                <a:round/>
                <a:headEnd/>
                <a:tailEnd/>
              </a:ln>
            </p:spPr>
            <p:txBody>
              <a:bodyPr/>
              <a:lstStyle/>
              <a:p>
                <a:endParaRPr lang="en-US"/>
              </a:p>
            </p:txBody>
          </p:sp>
          <p:sp>
            <p:nvSpPr>
              <p:cNvPr id="951" name="Rectangle 4799"/>
              <p:cNvSpPr>
                <a:spLocks noChangeArrowheads="1"/>
              </p:cNvSpPr>
              <p:nvPr/>
            </p:nvSpPr>
            <p:spPr bwMode="auto">
              <a:xfrm>
                <a:off x="818" y="1188"/>
                <a:ext cx="126" cy="91"/>
              </a:xfrm>
              <a:prstGeom prst="rect">
                <a:avLst/>
              </a:prstGeom>
              <a:solidFill>
                <a:srgbClr val="FB9214"/>
              </a:solidFill>
              <a:ln w="11113">
                <a:solidFill>
                  <a:srgbClr val="000000"/>
                </a:solidFill>
                <a:miter lim="800000"/>
                <a:headEnd/>
                <a:tailEnd/>
              </a:ln>
            </p:spPr>
            <p:txBody>
              <a:bodyPr/>
              <a:lstStyle/>
              <a:p>
                <a:endParaRPr lang="en-US"/>
              </a:p>
            </p:txBody>
          </p:sp>
          <p:sp>
            <p:nvSpPr>
              <p:cNvPr id="952" name="Freeform 4800"/>
              <p:cNvSpPr>
                <a:spLocks/>
              </p:cNvSpPr>
              <p:nvPr/>
            </p:nvSpPr>
            <p:spPr bwMode="auto">
              <a:xfrm>
                <a:off x="1157" y="1331"/>
                <a:ext cx="134" cy="97"/>
              </a:xfrm>
              <a:custGeom>
                <a:avLst/>
                <a:gdLst>
                  <a:gd name="T0" fmla="*/ 266 w 266"/>
                  <a:gd name="T1" fmla="*/ 0 h 195"/>
                  <a:gd name="T2" fmla="*/ 0 w 266"/>
                  <a:gd name="T3" fmla="*/ 1 h 195"/>
                  <a:gd name="T4" fmla="*/ 2 w 266"/>
                  <a:gd name="T5" fmla="*/ 195 h 195"/>
                  <a:gd name="T6" fmla="*/ 266 w 266"/>
                  <a:gd name="T7" fmla="*/ 195 h 195"/>
                  <a:gd name="T8" fmla="*/ 266 w 266"/>
                  <a:gd name="T9" fmla="*/ 0 h 195"/>
                </a:gdLst>
                <a:ahLst/>
                <a:cxnLst>
                  <a:cxn ang="0">
                    <a:pos x="T0" y="T1"/>
                  </a:cxn>
                  <a:cxn ang="0">
                    <a:pos x="T2" y="T3"/>
                  </a:cxn>
                  <a:cxn ang="0">
                    <a:pos x="T4" y="T5"/>
                  </a:cxn>
                  <a:cxn ang="0">
                    <a:pos x="T6" y="T7"/>
                  </a:cxn>
                  <a:cxn ang="0">
                    <a:pos x="T8" y="T9"/>
                  </a:cxn>
                </a:cxnLst>
                <a:rect l="0" t="0" r="r" b="b"/>
                <a:pathLst>
                  <a:path w="266" h="195">
                    <a:moveTo>
                      <a:pt x="266" y="0"/>
                    </a:moveTo>
                    <a:lnTo>
                      <a:pt x="0" y="1"/>
                    </a:lnTo>
                    <a:lnTo>
                      <a:pt x="2" y="195"/>
                    </a:lnTo>
                    <a:lnTo>
                      <a:pt x="266" y="195"/>
                    </a:lnTo>
                    <a:lnTo>
                      <a:pt x="266" y="0"/>
                    </a:lnTo>
                    <a:close/>
                  </a:path>
                </a:pathLst>
              </a:custGeom>
              <a:solidFill>
                <a:srgbClr val="FB9214"/>
              </a:solidFill>
              <a:ln w="11113">
                <a:solidFill>
                  <a:srgbClr val="000000"/>
                </a:solidFill>
                <a:prstDash val="solid"/>
                <a:round/>
                <a:headEnd/>
                <a:tailEnd/>
              </a:ln>
            </p:spPr>
            <p:txBody>
              <a:bodyPr/>
              <a:lstStyle/>
              <a:p>
                <a:endParaRPr lang="en-US"/>
              </a:p>
            </p:txBody>
          </p:sp>
          <p:sp>
            <p:nvSpPr>
              <p:cNvPr id="953" name="Line 4801"/>
              <p:cNvSpPr>
                <a:spLocks noChangeShapeType="1"/>
              </p:cNvSpPr>
              <p:nvPr/>
            </p:nvSpPr>
            <p:spPr bwMode="auto">
              <a:xfrm>
                <a:off x="945" y="1234"/>
                <a:ext cx="69"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4" name="Line 4802"/>
              <p:cNvSpPr>
                <a:spLocks noChangeShapeType="1"/>
              </p:cNvSpPr>
              <p:nvPr/>
            </p:nvSpPr>
            <p:spPr bwMode="auto">
              <a:xfrm>
                <a:off x="1088" y="1339"/>
                <a:ext cx="6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5" name="Rectangle 4803"/>
            <p:cNvSpPr>
              <a:spLocks noChangeArrowheads="1"/>
            </p:cNvSpPr>
            <p:nvPr/>
          </p:nvSpPr>
          <p:spPr bwMode="auto">
            <a:xfrm>
              <a:off x="35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36" name="Group 4804"/>
            <p:cNvGrpSpPr>
              <a:grpSpLocks/>
            </p:cNvGrpSpPr>
            <p:nvPr/>
          </p:nvGrpSpPr>
          <p:grpSpPr bwMode="auto">
            <a:xfrm>
              <a:off x="3591" y="3090"/>
              <a:ext cx="162" cy="108"/>
              <a:chOff x="741" y="1857"/>
              <a:chExt cx="578" cy="230"/>
            </a:xfrm>
          </p:grpSpPr>
          <p:sp>
            <p:nvSpPr>
              <p:cNvPr id="935" name="Rectangle 4805"/>
              <p:cNvSpPr>
                <a:spLocks noChangeArrowheads="1"/>
              </p:cNvSpPr>
              <p:nvPr/>
            </p:nvSpPr>
            <p:spPr bwMode="auto">
              <a:xfrm>
                <a:off x="741" y="1857"/>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936" name="Rectangle 4806"/>
              <p:cNvSpPr>
                <a:spLocks noChangeArrowheads="1"/>
              </p:cNvSpPr>
              <p:nvPr/>
            </p:nvSpPr>
            <p:spPr bwMode="auto">
              <a:xfrm>
                <a:off x="990" y="1857"/>
                <a:ext cx="118" cy="82"/>
              </a:xfrm>
              <a:prstGeom prst="rect">
                <a:avLst/>
              </a:prstGeom>
              <a:solidFill>
                <a:srgbClr val="FFFF00"/>
              </a:solidFill>
              <a:ln w="11113">
                <a:solidFill>
                  <a:srgbClr val="000000"/>
                </a:solidFill>
                <a:miter lim="800000"/>
                <a:headEnd/>
                <a:tailEnd/>
              </a:ln>
            </p:spPr>
            <p:txBody>
              <a:bodyPr/>
              <a:lstStyle/>
              <a:p>
                <a:endParaRPr lang="en-US"/>
              </a:p>
            </p:txBody>
          </p:sp>
          <p:sp>
            <p:nvSpPr>
              <p:cNvPr id="937" name="Rectangle 4807"/>
              <p:cNvSpPr>
                <a:spLocks noChangeArrowheads="1"/>
              </p:cNvSpPr>
              <p:nvPr/>
            </p:nvSpPr>
            <p:spPr bwMode="auto">
              <a:xfrm>
                <a:off x="1202" y="2005"/>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938" name="Line 4808"/>
              <p:cNvSpPr>
                <a:spLocks noChangeShapeType="1"/>
              </p:cNvSpPr>
              <p:nvPr/>
            </p:nvSpPr>
            <p:spPr bwMode="auto">
              <a:xfrm flipH="1" flipV="1">
                <a:off x="1111" y="1878"/>
                <a:ext cx="89" cy="1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9" name="Line 4809"/>
              <p:cNvSpPr>
                <a:spLocks noChangeShapeType="1"/>
              </p:cNvSpPr>
              <p:nvPr/>
            </p:nvSpPr>
            <p:spPr bwMode="auto">
              <a:xfrm flipH="1" flipV="1">
                <a:off x="1111" y="1914"/>
                <a:ext cx="89"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0" name="Line 4810"/>
              <p:cNvSpPr>
                <a:spLocks noChangeShapeType="1"/>
              </p:cNvSpPr>
              <p:nvPr/>
            </p:nvSpPr>
            <p:spPr bwMode="auto">
              <a:xfrm flipH="1">
                <a:off x="862" y="1914"/>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 name="Line 4811"/>
              <p:cNvSpPr>
                <a:spLocks noChangeShapeType="1"/>
              </p:cNvSpPr>
              <p:nvPr/>
            </p:nvSpPr>
            <p:spPr bwMode="auto">
              <a:xfrm flipH="1">
                <a:off x="862" y="1883"/>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 name="Freeform 4812"/>
              <p:cNvSpPr>
                <a:spLocks/>
              </p:cNvSpPr>
              <p:nvPr/>
            </p:nvSpPr>
            <p:spPr bwMode="auto">
              <a:xfrm>
                <a:off x="862" y="1871"/>
                <a:ext cx="20" cy="23"/>
              </a:xfrm>
              <a:custGeom>
                <a:avLst/>
                <a:gdLst>
                  <a:gd name="T0" fmla="*/ 39 w 39"/>
                  <a:gd name="T1" fmla="*/ 0 h 45"/>
                  <a:gd name="T2" fmla="*/ 0 w 39"/>
                  <a:gd name="T3" fmla="*/ 23 h 45"/>
                  <a:gd name="T4" fmla="*/ 39 w 39"/>
                  <a:gd name="T5" fmla="*/ 45 h 45"/>
                </a:gdLst>
                <a:ahLst/>
                <a:cxnLst>
                  <a:cxn ang="0">
                    <a:pos x="T0" y="T1"/>
                  </a:cxn>
                  <a:cxn ang="0">
                    <a:pos x="T2" y="T3"/>
                  </a:cxn>
                  <a:cxn ang="0">
                    <a:pos x="T4" y="T5"/>
                  </a:cxn>
                </a:cxnLst>
                <a:rect l="0" t="0" r="r" b="b"/>
                <a:pathLst>
                  <a:path w="39" h="45">
                    <a:moveTo>
                      <a:pt x="39" y="0"/>
                    </a:moveTo>
                    <a:lnTo>
                      <a:pt x="0" y="23"/>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 name="Freeform 4813"/>
              <p:cNvSpPr>
                <a:spLocks/>
              </p:cNvSpPr>
              <p:nvPr/>
            </p:nvSpPr>
            <p:spPr bwMode="auto">
              <a:xfrm>
                <a:off x="862" y="1904"/>
                <a:ext cx="20" cy="22"/>
              </a:xfrm>
              <a:custGeom>
                <a:avLst/>
                <a:gdLst>
                  <a:gd name="T0" fmla="*/ 39 w 39"/>
                  <a:gd name="T1" fmla="*/ 0 h 45"/>
                  <a:gd name="T2" fmla="*/ 0 w 39"/>
                  <a:gd name="T3" fmla="*/ 21 h 45"/>
                  <a:gd name="T4" fmla="*/ 39 w 39"/>
                  <a:gd name="T5" fmla="*/ 45 h 45"/>
                </a:gdLst>
                <a:ahLst/>
                <a:cxnLst>
                  <a:cxn ang="0">
                    <a:pos x="T0" y="T1"/>
                  </a:cxn>
                  <a:cxn ang="0">
                    <a:pos x="T2" y="T3"/>
                  </a:cxn>
                  <a:cxn ang="0">
                    <a:pos x="T4" y="T5"/>
                  </a:cxn>
                </a:cxnLst>
                <a:rect l="0" t="0" r="r" b="b"/>
                <a:pathLst>
                  <a:path w="39" h="45">
                    <a:moveTo>
                      <a:pt x="39" y="0"/>
                    </a:moveTo>
                    <a:lnTo>
                      <a:pt x="0" y="21"/>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4" name="Freeform 4814"/>
              <p:cNvSpPr>
                <a:spLocks/>
              </p:cNvSpPr>
              <p:nvPr/>
            </p:nvSpPr>
            <p:spPr bwMode="auto">
              <a:xfrm>
                <a:off x="969" y="1904"/>
                <a:ext cx="20" cy="22"/>
              </a:xfrm>
              <a:custGeom>
                <a:avLst/>
                <a:gdLst>
                  <a:gd name="T0" fmla="*/ 0 w 40"/>
                  <a:gd name="T1" fmla="*/ 0 h 45"/>
                  <a:gd name="T2" fmla="*/ 40 w 40"/>
                  <a:gd name="T3" fmla="*/ 21 h 45"/>
                  <a:gd name="T4" fmla="*/ 0 w 40"/>
                  <a:gd name="T5" fmla="*/ 45 h 45"/>
                </a:gdLst>
                <a:ahLst/>
                <a:cxnLst>
                  <a:cxn ang="0">
                    <a:pos x="T0" y="T1"/>
                  </a:cxn>
                  <a:cxn ang="0">
                    <a:pos x="T2" y="T3"/>
                  </a:cxn>
                  <a:cxn ang="0">
                    <a:pos x="T4" y="T5"/>
                  </a:cxn>
                </a:cxnLst>
                <a:rect l="0" t="0" r="r" b="b"/>
                <a:pathLst>
                  <a:path w="40" h="45">
                    <a:moveTo>
                      <a:pt x="0" y="0"/>
                    </a:moveTo>
                    <a:lnTo>
                      <a:pt x="40" y="21"/>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5" name="Freeform 4815"/>
              <p:cNvSpPr>
                <a:spLocks/>
              </p:cNvSpPr>
              <p:nvPr/>
            </p:nvSpPr>
            <p:spPr bwMode="auto">
              <a:xfrm>
                <a:off x="969" y="1871"/>
                <a:ext cx="20" cy="23"/>
              </a:xfrm>
              <a:custGeom>
                <a:avLst/>
                <a:gdLst>
                  <a:gd name="T0" fmla="*/ 0 w 40"/>
                  <a:gd name="T1" fmla="*/ 0 h 45"/>
                  <a:gd name="T2" fmla="*/ 40 w 40"/>
                  <a:gd name="T3" fmla="*/ 23 h 45"/>
                  <a:gd name="T4" fmla="*/ 0 w 40"/>
                  <a:gd name="T5" fmla="*/ 45 h 45"/>
                </a:gdLst>
                <a:ahLst/>
                <a:cxnLst>
                  <a:cxn ang="0">
                    <a:pos x="T0" y="T1"/>
                  </a:cxn>
                  <a:cxn ang="0">
                    <a:pos x="T2" y="T3"/>
                  </a:cxn>
                  <a:cxn ang="0">
                    <a:pos x="T4" y="T5"/>
                  </a:cxn>
                </a:cxnLst>
                <a:rect l="0" t="0" r="r" b="b"/>
                <a:pathLst>
                  <a:path w="40" h="45">
                    <a:moveTo>
                      <a:pt x="0" y="0"/>
                    </a:moveTo>
                    <a:lnTo>
                      <a:pt x="40" y="23"/>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6" name="Freeform 4816"/>
              <p:cNvSpPr>
                <a:spLocks/>
              </p:cNvSpPr>
              <p:nvPr/>
            </p:nvSpPr>
            <p:spPr bwMode="auto">
              <a:xfrm>
                <a:off x="1112" y="1877"/>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7" name="Freeform 4817"/>
              <p:cNvSpPr>
                <a:spLocks/>
              </p:cNvSpPr>
              <p:nvPr/>
            </p:nvSpPr>
            <p:spPr bwMode="auto">
              <a:xfrm>
                <a:off x="1112" y="1916"/>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8" name="Freeform 4818"/>
              <p:cNvSpPr>
                <a:spLocks/>
              </p:cNvSpPr>
              <p:nvPr/>
            </p:nvSpPr>
            <p:spPr bwMode="auto">
              <a:xfrm>
                <a:off x="1180" y="2006"/>
                <a:ext cx="20" cy="23"/>
              </a:xfrm>
              <a:custGeom>
                <a:avLst/>
                <a:gdLst>
                  <a:gd name="T0" fmla="*/ 0 w 40"/>
                  <a:gd name="T1" fmla="*/ 26 h 47"/>
                  <a:gd name="T2" fmla="*/ 40 w 40"/>
                  <a:gd name="T3" fmla="*/ 47 h 47"/>
                  <a:gd name="T4" fmla="*/ 32 w 40"/>
                  <a:gd name="T5" fmla="*/ 0 h 47"/>
                </a:gdLst>
                <a:ahLst/>
                <a:cxnLst>
                  <a:cxn ang="0">
                    <a:pos x="T0" y="T1"/>
                  </a:cxn>
                  <a:cxn ang="0">
                    <a:pos x="T2" y="T3"/>
                  </a:cxn>
                  <a:cxn ang="0">
                    <a:pos x="T4" y="T5"/>
                  </a:cxn>
                </a:cxnLst>
                <a:rect l="0" t="0" r="r" b="b"/>
                <a:pathLst>
                  <a:path w="40" h="47">
                    <a:moveTo>
                      <a:pt x="0" y="26"/>
                    </a:moveTo>
                    <a:lnTo>
                      <a:pt x="40" y="47"/>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9" name="Freeform 4819"/>
              <p:cNvSpPr>
                <a:spLocks/>
              </p:cNvSpPr>
              <p:nvPr/>
            </p:nvSpPr>
            <p:spPr bwMode="auto">
              <a:xfrm>
                <a:off x="1180" y="2037"/>
                <a:ext cx="20" cy="22"/>
              </a:xfrm>
              <a:custGeom>
                <a:avLst/>
                <a:gdLst>
                  <a:gd name="T0" fmla="*/ 0 w 40"/>
                  <a:gd name="T1" fmla="*/ 28 h 44"/>
                  <a:gd name="T2" fmla="*/ 40 w 40"/>
                  <a:gd name="T3" fmla="*/ 44 h 44"/>
                  <a:gd name="T4" fmla="*/ 34 w 40"/>
                  <a:gd name="T5" fmla="*/ 0 h 44"/>
                </a:gdLst>
                <a:ahLst/>
                <a:cxnLst>
                  <a:cxn ang="0">
                    <a:pos x="T0" y="T1"/>
                  </a:cxn>
                  <a:cxn ang="0">
                    <a:pos x="T2" y="T3"/>
                  </a:cxn>
                  <a:cxn ang="0">
                    <a:pos x="T4" y="T5"/>
                  </a:cxn>
                </a:cxnLst>
                <a:rect l="0" t="0" r="r" b="b"/>
                <a:pathLst>
                  <a:path w="40" h="44">
                    <a:moveTo>
                      <a:pt x="0" y="28"/>
                    </a:moveTo>
                    <a:lnTo>
                      <a:pt x="40" y="44"/>
                    </a:lnTo>
                    <a:lnTo>
                      <a:pt x="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7" name="Rectangle 4820"/>
            <p:cNvSpPr>
              <a:spLocks noChangeArrowheads="1"/>
            </p:cNvSpPr>
            <p:nvPr/>
          </p:nvSpPr>
          <p:spPr bwMode="auto">
            <a:xfrm>
              <a:off x="35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38" name="Group 4821"/>
            <p:cNvGrpSpPr>
              <a:grpSpLocks/>
            </p:cNvGrpSpPr>
            <p:nvPr/>
          </p:nvGrpSpPr>
          <p:grpSpPr bwMode="auto">
            <a:xfrm>
              <a:off x="3604" y="3330"/>
              <a:ext cx="135" cy="107"/>
              <a:chOff x="825" y="2482"/>
              <a:chExt cx="350" cy="231"/>
            </a:xfrm>
          </p:grpSpPr>
          <p:sp>
            <p:nvSpPr>
              <p:cNvPr id="929" name="Rectangle 4822"/>
              <p:cNvSpPr>
                <a:spLocks noChangeArrowheads="1"/>
              </p:cNvSpPr>
              <p:nvPr/>
            </p:nvSpPr>
            <p:spPr bwMode="auto">
              <a:xfrm>
                <a:off x="848" y="2482"/>
                <a:ext cx="88" cy="64"/>
              </a:xfrm>
              <a:prstGeom prst="rect">
                <a:avLst/>
              </a:prstGeom>
              <a:solidFill>
                <a:srgbClr val="00CE00"/>
              </a:solidFill>
              <a:ln w="11113">
                <a:solidFill>
                  <a:srgbClr val="000000"/>
                </a:solidFill>
                <a:miter lim="800000"/>
                <a:headEnd/>
                <a:tailEnd/>
              </a:ln>
            </p:spPr>
            <p:txBody>
              <a:bodyPr/>
              <a:lstStyle/>
              <a:p>
                <a:endParaRPr lang="en-US"/>
              </a:p>
            </p:txBody>
          </p:sp>
          <p:sp>
            <p:nvSpPr>
              <p:cNvPr id="930" name="Rectangle 4823"/>
              <p:cNvSpPr>
                <a:spLocks noChangeArrowheads="1"/>
              </p:cNvSpPr>
              <p:nvPr/>
            </p:nvSpPr>
            <p:spPr bwMode="auto">
              <a:xfrm>
                <a:off x="1057" y="2482"/>
                <a:ext cx="89" cy="64"/>
              </a:xfrm>
              <a:prstGeom prst="rect">
                <a:avLst/>
              </a:prstGeom>
              <a:solidFill>
                <a:srgbClr val="00CE00"/>
              </a:solidFill>
              <a:ln w="11113">
                <a:solidFill>
                  <a:srgbClr val="000000"/>
                </a:solidFill>
                <a:miter lim="800000"/>
                <a:headEnd/>
                <a:tailEnd/>
              </a:ln>
            </p:spPr>
            <p:txBody>
              <a:bodyPr/>
              <a:lstStyle/>
              <a:p>
                <a:endParaRPr lang="en-US"/>
              </a:p>
            </p:txBody>
          </p:sp>
          <p:sp>
            <p:nvSpPr>
              <p:cNvPr id="931" name="Rectangle 4824"/>
              <p:cNvSpPr>
                <a:spLocks noChangeArrowheads="1"/>
              </p:cNvSpPr>
              <p:nvPr/>
            </p:nvSpPr>
            <p:spPr bwMode="auto">
              <a:xfrm>
                <a:off x="1036" y="2635"/>
                <a:ext cx="139" cy="78"/>
              </a:xfrm>
              <a:prstGeom prst="rect">
                <a:avLst/>
              </a:prstGeom>
              <a:solidFill>
                <a:srgbClr val="00CE00"/>
              </a:solidFill>
              <a:ln w="11113">
                <a:solidFill>
                  <a:srgbClr val="000000"/>
                </a:solidFill>
                <a:miter lim="800000"/>
                <a:headEnd/>
                <a:tailEnd/>
              </a:ln>
            </p:spPr>
            <p:txBody>
              <a:bodyPr/>
              <a:lstStyle/>
              <a:p>
                <a:endParaRPr lang="en-US"/>
              </a:p>
            </p:txBody>
          </p:sp>
          <p:sp>
            <p:nvSpPr>
              <p:cNvPr id="932" name="Rectangle 4825"/>
              <p:cNvSpPr>
                <a:spLocks noChangeArrowheads="1"/>
              </p:cNvSpPr>
              <p:nvPr/>
            </p:nvSpPr>
            <p:spPr bwMode="auto">
              <a:xfrm>
                <a:off x="825" y="2635"/>
                <a:ext cx="140" cy="78"/>
              </a:xfrm>
              <a:prstGeom prst="rect">
                <a:avLst/>
              </a:prstGeom>
              <a:solidFill>
                <a:srgbClr val="00CE00"/>
              </a:solidFill>
              <a:ln w="11113">
                <a:solidFill>
                  <a:srgbClr val="000000"/>
                </a:solidFill>
                <a:miter lim="800000"/>
                <a:headEnd/>
                <a:tailEnd/>
              </a:ln>
            </p:spPr>
            <p:txBody>
              <a:bodyPr/>
              <a:lstStyle/>
              <a:p>
                <a:endParaRPr lang="en-US"/>
              </a:p>
            </p:txBody>
          </p:sp>
          <p:sp>
            <p:nvSpPr>
              <p:cNvPr id="933" name="Line 4826"/>
              <p:cNvSpPr>
                <a:spLocks noChangeShapeType="1"/>
              </p:cNvSpPr>
              <p:nvPr/>
            </p:nvSpPr>
            <p:spPr bwMode="auto">
              <a:xfrm flipV="1">
                <a:off x="89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4" name="Line 4827"/>
              <p:cNvSpPr>
                <a:spLocks noChangeShapeType="1"/>
              </p:cNvSpPr>
              <p:nvPr/>
            </p:nvSpPr>
            <p:spPr bwMode="auto">
              <a:xfrm flipV="1">
                <a:off x="110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9" name="Rectangle 4828"/>
            <p:cNvSpPr>
              <a:spLocks noChangeArrowheads="1"/>
            </p:cNvSpPr>
            <p:nvPr/>
          </p:nvSpPr>
          <p:spPr bwMode="auto">
            <a:xfrm>
              <a:off x="35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40" name="Group 4829"/>
            <p:cNvGrpSpPr>
              <a:grpSpLocks/>
            </p:cNvGrpSpPr>
            <p:nvPr/>
          </p:nvGrpSpPr>
          <p:grpSpPr bwMode="auto">
            <a:xfrm>
              <a:off x="3618" y="3566"/>
              <a:ext cx="108" cy="116"/>
              <a:chOff x="902" y="803"/>
              <a:chExt cx="214" cy="280"/>
            </a:xfrm>
          </p:grpSpPr>
          <p:sp>
            <p:nvSpPr>
              <p:cNvPr id="913" name="Rectangle 4830"/>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914" name="Line 483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5" name="Line 483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6" name="Line 483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7" name="Line 483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8" name="Line 483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9" name="Line 483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0" name="Line 483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 name="Line 483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 name="Line 483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 name="Line 484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 name="Line 484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 name="Line 484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 name="Line 484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 name="Line 484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 name="Line 484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1" name="Rectangle 4846"/>
            <p:cNvSpPr>
              <a:spLocks noChangeArrowheads="1"/>
            </p:cNvSpPr>
            <p:nvPr/>
          </p:nvSpPr>
          <p:spPr bwMode="auto">
            <a:xfrm>
              <a:off x="35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2" name="Rectangle 4847"/>
            <p:cNvSpPr>
              <a:spLocks noChangeArrowheads="1"/>
            </p:cNvSpPr>
            <p:nvPr/>
          </p:nvSpPr>
          <p:spPr bwMode="auto">
            <a:xfrm>
              <a:off x="35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3" name="AutoShape 4848"/>
            <p:cNvSpPr>
              <a:spLocks noChangeArrowheads="1"/>
            </p:cNvSpPr>
            <p:nvPr/>
          </p:nvSpPr>
          <p:spPr bwMode="auto">
            <a:xfrm>
              <a:off x="36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4" name="Rectangle 4849"/>
            <p:cNvSpPr>
              <a:spLocks noChangeArrowheads="1"/>
            </p:cNvSpPr>
            <p:nvPr/>
          </p:nvSpPr>
          <p:spPr bwMode="auto">
            <a:xfrm>
              <a:off x="379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sp>
          <p:nvSpPr>
            <p:cNvPr id="845" name="Rectangle 4850"/>
            <p:cNvSpPr>
              <a:spLocks noChangeArrowheads="1"/>
            </p:cNvSpPr>
            <p:nvPr/>
          </p:nvSpPr>
          <p:spPr bwMode="auto">
            <a:xfrm>
              <a:off x="379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grpSp>
          <p:nvGrpSpPr>
            <p:cNvPr id="846" name="Group 4851"/>
            <p:cNvGrpSpPr>
              <a:grpSpLocks/>
            </p:cNvGrpSpPr>
            <p:nvPr/>
          </p:nvGrpSpPr>
          <p:grpSpPr bwMode="auto">
            <a:xfrm>
              <a:off x="3858" y="2606"/>
              <a:ext cx="108" cy="116"/>
              <a:chOff x="902" y="803"/>
              <a:chExt cx="214" cy="280"/>
            </a:xfrm>
          </p:grpSpPr>
          <p:sp>
            <p:nvSpPr>
              <p:cNvPr id="897" name="Rectangle 4852"/>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898" name="Line 4853"/>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9" name="Line 4854"/>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0" name="Line 4855"/>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 name="Line 4856"/>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 name="Line 4857"/>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3" name="Line 4858"/>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4" name="Line 4859"/>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5" name="Line 4860"/>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6" name="Line 4861"/>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7" name="Line 4862"/>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8" name="Line 4863"/>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9" name="Line 4864"/>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0" name="Line 4865"/>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 name="Line 4866"/>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 name="Line 4867"/>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7" name="Rectangle 4868"/>
            <p:cNvSpPr>
              <a:spLocks noChangeArrowheads="1"/>
            </p:cNvSpPr>
            <p:nvPr/>
          </p:nvSpPr>
          <p:spPr bwMode="auto">
            <a:xfrm>
              <a:off x="379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48" name="Group 4869"/>
            <p:cNvGrpSpPr>
              <a:grpSpLocks/>
            </p:cNvGrpSpPr>
            <p:nvPr/>
          </p:nvGrpSpPr>
          <p:grpSpPr bwMode="auto">
            <a:xfrm>
              <a:off x="3820" y="2847"/>
              <a:ext cx="184" cy="114"/>
              <a:chOff x="1593" y="1187"/>
              <a:chExt cx="403" cy="357"/>
            </a:xfrm>
          </p:grpSpPr>
          <p:sp>
            <p:nvSpPr>
              <p:cNvPr id="888" name="Rectangle 4870"/>
              <p:cNvSpPr>
                <a:spLocks noChangeArrowheads="1"/>
              </p:cNvSpPr>
              <p:nvPr/>
            </p:nvSpPr>
            <p:spPr bwMode="auto">
              <a:xfrm>
                <a:off x="1730" y="1318"/>
                <a:ext cx="123" cy="96"/>
              </a:xfrm>
              <a:prstGeom prst="rect">
                <a:avLst/>
              </a:prstGeom>
              <a:solidFill>
                <a:srgbClr val="FB9214"/>
              </a:solidFill>
              <a:ln w="11113">
                <a:solidFill>
                  <a:srgbClr val="000000"/>
                </a:solidFill>
                <a:miter lim="800000"/>
                <a:headEnd/>
                <a:tailEnd/>
              </a:ln>
            </p:spPr>
            <p:txBody>
              <a:bodyPr/>
              <a:lstStyle/>
              <a:p>
                <a:endParaRPr lang="en-US"/>
              </a:p>
            </p:txBody>
          </p:sp>
          <p:sp>
            <p:nvSpPr>
              <p:cNvPr id="889" name="Line 4871"/>
              <p:cNvSpPr>
                <a:spLocks noChangeShapeType="1"/>
              </p:cNvSpPr>
              <p:nvPr/>
            </p:nvSpPr>
            <p:spPr bwMode="auto">
              <a:xfrm>
                <a:off x="1848" y="136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 name="Freeform 4872"/>
              <p:cNvSpPr>
                <a:spLocks/>
              </p:cNvSpPr>
              <p:nvPr/>
            </p:nvSpPr>
            <p:spPr bwMode="auto">
              <a:xfrm>
                <a:off x="1926" y="1348"/>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891" name="Line 4873"/>
              <p:cNvSpPr>
                <a:spLocks noChangeShapeType="1"/>
              </p:cNvSpPr>
              <p:nvPr/>
            </p:nvSpPr>
            <p:spPr bwMode="auto">
              <a:xfrm>
                <a:off x="1593" y="1361"/>
                <a:ext cx="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2" name="Freeform 4874"/>
              <p:cNvSpPr>
                <a:spLocks/>
              </p:cNvSpPr>
              <p:nvPr/>
            </p:nvSpPr>
            <p:spPr bwMode="auto">
              <a:xfrm>
                <a:off x="1657" y="1343"/>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893" name="Line 4875"/>
              <p:cNvSpPr>
                <a:spLocks noChangeShapeType="1"/>
              </p:cNvSpPr>
              <p:nvPr/>
            </p:nvSpPr>
            <p:spPr bwMode="auto">
              <a:xfrm>
                <a:off x="1793" y="1187"/>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4" name="Freeform 4876"/>
              <p:cNvSpPr>
                <a:spLocks/>
              </p:cNvSpPr>
              <p:nvPr/>
            </p:nvSpPr>
            <p:spPr bwMode="auto">
              <a:xfrm>
                <a:off x="1775" y="1255"/>
                <a:ext cx="36" cy="73"/>
              </a:xfrm>
              <a:custGeom>
                <a:avLst/>
                <a:gdLst>
                  <a:gd name="T0" fmla="*/ 70 w 70"/>
                  <a:gd name="T1" fmla="*/ 0 h 144"/>
                  <a:gd name="T2" fmla="*/ 35 w 70"/>
                  <a:gd name="T3" fmla="*/ 144 h 144"/>
                  <a:gd name="T4" fmla="*/ 0 w 70"/>
                  <a:gd name="T5" fmla="*/ 0 h 144"/>
                  <a:gd name="T6" fmla="*/ 70 w 70"/>
                  <a:gd name="T7" fmla="*/ 0 h 144"/>
                </a:gdLst>
                <a:ahLst/>
                <a:cxnLst>
                  <a:cxn ang="0">
                    <a:pos x="T0" y="T1"/>
                  </a:cxn>
                  <a:cxn ang="0">
                    <a:pos x="T2" y="T3"/>
                  </a:cxn>
                  <a:cxn ang="0">
                    <a:pos x="T4" y="T5"/>
                  </a:cxn>
                  <a:cxn ang="0">
                    <a:pos x="T6" y="T7"/>
                  </a:cxn>
                </a:cxnLst>
                <a:rect l="0" t="0" r="r" b="b"/>
                <a:pathLst>
                  <a:path w="70" h="144">
                    <a:moveTo>
                      <a:pt x="70" y="0"/>
                    </a:moveTo>
                    <a:lnTo>
                      <a:pt x="35" y="144"/>
                    </a:lnTo>
                    <a:lnTo>
                      <a:pt x="0" y="0"/>
                    </a:lnTo>
                    <a:lnTo>
                      <a:pt x="70" y="0"/>
                    </a:lnTo>
                    <a:close/>
                  </a:path>
                </a:pathLst>
              </a:custGeom>
              <a:solidFill>
                <a:srgbClr val="000000"/>
              </a:solidFill>
              <a:ln w="11113">
                <a:solidFill>
                  <a:srgbClr val="000000"/>
                </a:solidFill>
                <a:prstDash val="solid"/>
                <a:round/>
                <a:headEnd/>
                <a:tailEnd/>
              </a:ln>
            </p:spPr>
            <p:txBody>
              <a:bodyPr/>
              <a:lstStyle/>
              <a:p>
                <a:endParaRPr lang="en-US"/>
              </a:p>
            </p:txBody>
          </p:sp>
          <p:sp>
            <p:nvSpPr>
              <p:cNvPr id="895" name="Line 4877"/>
              <p:cNvSpPr>
                <a:spLocks noChangeShapeType="1"/>
              </p:cNvSpPr>
              <p:nvPr/>
            </p:nvSpPr>
            <p:spPr bwMode="auto">
              <a:xfrm flipV="1">
                <a:off x="1793" y="1417"/>
                <a:ext cx="1" cy="1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6" name="Freeform 4878"/>
              <p:cNvSpPr>
                <a:spLocks/>
              </p:cNvSpPr>
              <p:nvPr/>
            </p:nvSpPr>
            <p:spPr bwMode="auto">
              <a:xfrm>
                <a:off x="1775" y="1403"/>
                <a:ext cx="36" cy="72"/>
              </a:xfrm>
              <a:custGeom>
                <a:avLst/>
                <a:gdLst>
                  <a:gd name="T0" fmla="*/ 0 w 70"/>
                  <a:gd name="T1" fmla="*/ 145 h 145"/>
                  <a:gd name="T2" fmla="*/ 35 w 70"/>
                  <a:gd name="T3" fmla="*/ 0 h 145"/>
                  <a:gd name="T4" fmla="*/ 70 w 70"/>
                  <a:gd name="T5" fmla="*/ 145 h 145"/>
                  <a:gd name="T6" fmla="*/ 0 w 70"/>
                  <a:gd name="T7" fmla="*/ 145 h 145"/>
                </a:gdLst>
                <a:ahLst/>
                <a:cxnLst>
                  <a:cxn ang="0">
                    <a:pos x="T0" y="T1"/>
                  </a:cxn>
                  <a:cxn ang="0">
                    <a:pos x="T2" y="T3"/>
                  </a:cxn>
                  <a:cxn ang="0">
                    <a:pos x="T4" y="T5"/>
                  </a:cxn>
                  <a:cxn ang="0">
                    <a:pos x="T6" y="T7"/>
                  </a:cxn>
                </a:cxnLst>
                <a:rect l="0" t="0" r="r" b="b"/>
                <a:pathLst>
                  <a:path w="70" h="145">
                    <a:moveTo>
                      <a:pt x="0" y="145"/>
                    </a:moveTo>
                    <a:lnTo>
                      <a:pt x="35" y="0"/>
                    </a:lnTo>
                    <a:lnTo>
                      <a:pt x="70"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849" name="Rectangle 4879"/>
            <p:cNvSpPr>
              <a:spLocks noChangeArrowheads="1"/>
            </p:cNvSpPr>
            <p:nvPr/>
          </p:nvSpPr>
          <p:spPr bwMode="auto">
            <a:xfrm>
              <a:off x="379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50" name="Group 4880"/>
            <p:cNvGrpSpPr>
              <a:grpSpLocks/>
            </p:cNvGrpSpPr>
            <p:nvPr/>
          </p:nvGrpSpPr>
          <p:grpSpPr bwMode="auto">
            <a:xfrm>
              <a:off x="3831" y="3085"/>
              <a:ext cx="162" cy="117"/>
              <a:chOff x="1571" y="1808"/>
              <a:chExt cx="423" cy="348"/>
            </a:xfrm>
          </p:grpSpPr>
          <p:sp>
            <p:nvSpPr>
              <p:cNvPr id="879" name="Rectangle 4881"/>
              <p:cNvSpPr>
                <a:spLocks noChangeArrowheads="1"/>
              </p:cNvSpPr>
              <p:nvPr/>
            </p:nvSpPr>
            <p:spPr bwMode="auto">
              <a:xfrm>
                <a:off x="1720" y="1945"/>
                <a:ext cx="123" cy="86"/>
              </a:xfrm>
              <a:prstGeom prst="rect">
                <a:avLst/>
              </a:prstGeom>
              <a:solidFill>
                <a:srgbClr val="FFFF00"/>
              </a:solidFill>
              <a:ln w="11113">
                <a:solidFill>
                  <a:srgbClr val="000000"/>
                </a:solidFill>
                <a:miter lim="800000"/>
                <a:headEnd/>
                <a:tailEnd/>
              </a:ln>
            </p:spPr>
            <p:txBody>
              <a:bodyPr/>
              <a:lstStyle/>
              <a:p>
                <a:endParaRPr lang="en-US"/>
              </a:p>
            </p:txBody>
          </p:sp>
          <p:sp>
            <p:nvSpPr>
              <p:cNvPr id="880" name="Line 4882"/>
              <p:cNvSpPr>
                <a:spLocks noChangeShapeType="1"/>
              </p:cNvSpPr>
              <p:nvPr/>
            </p:nvSpPr>
            <p:spPr bwMode="auto">
              <a:xfrm>
                <a:off x="1846" y="198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 name="Freeform 4883"/>
              <p:cNvSpPr>
                <a:spLocks/>
              </p:cNvSpPr>
              <p:nvPr/>
            </p:nvSpPr>
            <p:spPr bwMode="auto">
              <a:xfrm>
                <a:off x="1923" y="1968"/>
                <a:ext cx="71" cy="36"/>
              </a:xfrm>
              <a:custGeom>
                <a:avLst/>
                <a:gdLst>
                  <a:gd name="T0" fmla="*/ 0 w 141"/>
                  <a:gd name="T1" fmla="*/ 0 h 73"/>
                  <a:gd name="T2" fmla="*/ 141 w 141"/>
                  <a:gd name="T3" fmla="*/ 37 h 73"/>
                  <a:gd name="T4" fmla="*/ 0 w 141"/>
                  <a:gd name="T5" fmla="*/ 73 h 73"/>
                  <a:gd name="T6" fmla="*/ 0 w 141"/>
                  <a:gd name="T7" fmla="*/ 0 h 73"/>
                </a:gdLst>
                <a:ahLst/>
                <a:cxnLst>
                  <a:cxn ang="0">
                    <a:pos x="T0" y="T1"/>
                  </a:cxn>
                  <a:cxn ang="0">
                    <a:pos x="T2" y="T3"/>
                  </a:cxn>
                  <a:cxn ang="0">
                    <a:pos x="T4" y="T5"/>
                  </a:cxn>
                  <a:cxn ang="0">
                    <a:pos x="T6" y="T7"/>
                  </a:cxn>
                </a:cxnLst>
                <a:rect l="0" t="0" r="r" b="b"/>
                <a:pathLst>
                  <a:path w="141" h="73">
                    <a:moveTo>
                      <a:pt x="0" y="0"/>
                    </a:moveTo>
                    <a:lnTo>
                      <a:pt x="141"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882" name="Line 4884"/>
              <p:cNvSpPr>
                <a:spLocks noChangeShapeType="1"/>
              </p:cNvSpPr>
              <p:nvPr/>
            </p:nvSpPr>
            <p:spPr bwMode="auto">
              <a:xfrm>
                <a:off x="1571" y="1986"/>
                <a:ext cx="1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3" name="Freeform 4885"/>
              <p:cNvSpPr>
                <a:spLocks/>
              </p:cNvSpPr>
              <p:nvPr/>
            </p:nvSpPr>
            <p:spPr bwMode="auto">
              <a:xfrm>
                <a:off x="1647" y="1968"/>
                <a:ext cx="71"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884" name="Line 4886"/>
              <p:cNvSpPr>
                <a:spLocks noChangeShapeType="1"/>
              </p:cNvSpPr>
              <p:nvPr/>
            </p:nvSpPr>
            <p:spPr bwMode="auto">
              <a:xfrm>
                <a:off x="1773" y="1808"/>
                <a:ext cx="1" cy="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5" name="Freeform 4887"/>
              <p:cNvSpPr>
                <a:spLocks/>
              </p:cNvSpPr>
              <p:nvPr/>
            </p:nvSpPr>
            <p:spPr bwMode="auto">
              <a:xfrm>
                <a:off x="1755" y="1865"/>
                <a:ext cx="36" cy="72"/>
              </a:xfrm>
              <a:custGeom>
                <a:avLst/>
                <a:gdLst>
                  <a:gd name="T0" fmla="*/ 71 w 71"/>
                  <a:gd name="T1" fmla="*/ 0 h 144"/>
                  <a:gd name="T2" fmla="*/ 36 w 71"/>
                  <a:gd name="T3" fmla="*/ 144 h 144"/>
                  <a:gd name="T4" fmla="*/ 0 w 71"/>
                  <a:gd name="T5" fmla="*/ 0 h 144"/>
                  <a:gd name="T6" fmla="*/ 71 w 71"/>
                  <a:gd name="T7" fmla="*/ 0 h 144"/>
                </a:gdLst>
                <a:ahLst/>
                <a:cxnLst>
                  <a:cxn ang="0">
                    <a:pos x="T0" y="T1"/>
                  </a:cxn>
                  <a:cxn ang="0">
                    <a:pos x="T2" y="T3"/>
                  </a:cxn>
                  <a:cxn ang="0">
                    <a:pos x="T4" y="T5"/>
                  </a:cxn>
                  <a:cxn ang="0">
                    <a:pos x="T6" y="T7"/>
                  </a:cxn>
                </a:cxnLst>
                <a:rect l="0" t="0" r="r" b="b"/>
                <a:pathLst>
                  <a:path w="71" h="144">
                    <a:moveTo>
                      <a:pt x="71" y="0"/>
                    </a:moveTo>
                    <a:lnTo>
                      <a:pt x="36" y="144"/>
                    </a:lnTo>
                    <a:lnTo>
                      <a:pt x="0" y="0"/>
                    </a:lnTo>
                    <a:lnTo>
                      <a:pt x="71" y="0"/>
                    </a:lnTo>
                    <a:close/>
                  </a:path>
                </a:pathLst>
              </a:custGeom>
              <a:solidFill>
                <a:srgbClr val="000000"/>
              </a:solidFill>
              <a:ln w="11113">
                <a:solidFill>
                  <a:srgbClr val="000000"/>
                </a:solidFill>
                <a:prstDash val="solid"/>
                <a:round/>
                <a:headEnd/>
                <a:tailEnd/>
              </a:ln>
            </p:spPr>
            <p:txBody>
              <a:bodyPr/>
              <a:lstStyle/>
              <a:p>
                <a:endParaRPr lang="en-US"/>
              </a:p>
            </p:txBody>
          </p:sp>
          <p:sp>
            <p:nvSpPr>
              <p:cNvPr id="886" name="Line 4888"/>
              <p:cNvSpPr>
                <a:spLocks noChangeShapeType="1"/>
              </p:cNvSpPr>
              <p:nvPr/>
            </p:nvSpPr>
            <p:spPr bwMode="auto">
              <a:xfrm flipV="1">
                <a:off x="1773" y="2042"/>
                <a:ext cx="1" cy="1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7" name="Freeform 4889"/>
              <p:cNvSpPr>
                <a:spLocks/>
              </p:cNvSpPr>
              <p:nvPr/>
            </p:nvSpPr>
            <p:spPr bwMode="auto">
              <a:xfrm>
                <a:off x="1755" y="2028"/>
                <a:ext cx="36" cy="72"/>
              </a:xfrm>
              <a:custGeom>
                <a:avLst/>
                <a:gdLst>
                  <a:gd name="T0" fmla="*/ 0 w 71"/>
                  <a:gd name="T1" fmla="*/ 145 h 145"/>
                  <a:gd name="T2" fmla="*/ 36 w 71"/>
                  <a:gd name="T3" fmla="*/ 0 h 145"/>
                  <a:gd name="T4" fmla="*/ 71 w 71"/>
                  <a:gd name="T5" fmla="*/ 145 h 145"/>
                  <a:gd name="T6" fmla="*/ 0 w 71"/>
                  <a:gd name="T7" fmla="*/ 145 h 145"/>
                </a:gdLst>
                <a:ahLst/>
                <a:cxnLst>
                  <a:cxn ang="0">
                    <a:pos x="T0" y="T1"/>
                  </a:cxn>
                  <a:cxn ang="0">
                    <a:pos x="T2" y="T3"/>
                  </a:cxn>
                  <a:cxn ang="0">
                    <a:pos x="T4" y="T5"/>
                  </a:cxn>
                  <a:cxn ang="0">
                    <a:pos x="T6" y="T7"/>
                  </a:cxn>
                </a:cxnLst>
                <a:rect l="0" t="0" r="r" b="b"/>
                <a:pathLst>
                  <a:path w="71" h="145">
                    <a:moveTo>
                      <a:pt x="0" y="145"/>
                    </a:moveTo>
                    <a:lnTo>
                      <a:pt x="36" y="0"/>
                    </a:lnTo>
                    <a:lnTo>
                      <a:pt x="71"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851" name="Rectangle 4890"/>
            <p:cNvSpPr>
              <a:spLocks noChangeArrowheads="1"/>
            </p:cNvSpPr>
            <p:nvPr/>
          </p:nvSpPr>
          <p:spPr bwMode="auto">
            <a:xfrm>
              <a:off x="379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52" name="Group 4891"/>
            <p:cNvGrpSpPr>
              <a:grpSpLocks/>
            </p:cNvGrpSpPr>
            <p:nvPr/>
          </p:nvGrpSpPr>
          <p:grpSpPr bwMode="auto">
            <a:xfrm>
              <a:off x="3844" y="3344"/>
              <a:ext cx="135" cy="80"/>
              <a:chOff x="1624" y="2473"/>
              <a:chExt cx="295" cy="218"/>
            </a:xfrm>
          </p:grpSpPr>
          <p:sp>
            <p:nvSpPr>
              <p:cNvPr id="874" name="Rectangle 4892"/>
              <p:cNvSpPr>
                <a:spLocks noChangeArrowheads="1"/>
              </p:cNvSpPr>
              <p:nvPr/>
            </p:nvSpPr>
            <p:spPr bwMode="auto">
              <a:xfrm>
                <a:off x="1686" y="2585"/>
                <a:ext cx="170" cy="3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5" name="Line 4893"/>
              <p:cNvSpPr>
                <a:spLocks noChangeShapeType="1"/>
              </p:cNvSpPr>
              <p:nvPr/>
            </p:nvSpPr>
            <p:spPr bwMode="auto">
              <a:xfrm flipV="1">
                <a:off x="1773" y="2539"/>
                <a:ext cx="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6" name="Rectangle 4894"/>
              <p:cNvSpPr>
                <a:spLocks noChangeArrowheads="1"/>
              </p:cNvSpPr>
              <p:nvPr/>
            </p:nvSpPr>
            <p:spPr bwMode="auto">
              <a:xfrm>
                <a:off x="1715" y="2473"/>
                <a:ext cx="120" cy="64"/>
              </a:xfrm>
              <a:prstGeom prst="rect">
                <a:avLst/>
              </a:prstGeom>
              <a:solidFill>
                <a:srgbClr val="009800"/>
              </a:solidFill>
              <a:ln w="11113">
                <a:solidFill>
                  <a:srgbClr val="000000"/>
                </a:solidFill>
                <a:miter lim="800000"/>
                <a:headEnd/>
                <a:tailEnd/>
              </a:ln>
            </p:spPr>
            <p:txBody>
              <a:bodyPr/>
              <a:lstStyle/>
              <a:p>
                <a:endParaRPr lang="en-US"/>
              </a:p>
            </p:txBody>
          </p:sp>
          <p:sp>
            <p:nvSpPr>
              <p:cNvPr id="877" name="Rectangle 4895"/>
              <p:cNvSpPr>
                <a:spLocks noChangeArrowheads="1"/>
              </p:cNvSpPr>
              <p:nvPr/>
            </p:nvSpPr>
            <p:spPr bwMode="auto">
              <a:xfrm>
                <a:off x="1799" y="2625"/>
                <a:ext cx="120" cy="66"/>
              </a:xfrm>
              <a:prstGeom prst="rect">
                <a:avLst/>
              </a:prstGeom>
              <a:solidFill>
                <a:srgbClr val="009800"/>
              </a:solidFill>
              <a:ln w="11113">
                <a:solidFill>
                  <a:srgbClr val="000000"/>
                </a:solidFill>
                <a:miter lim="800000"/>
                <a:headEnd/>
                <a:tailEnd/>
              </a:ln>
            </p:spPr>
            <p:txBody>
              <a:bodyPr/>
              <a:lstStyle/>
              <a:p>
                <a:endParaRPr lang="en-US"/>
              </a:p>
            </p:txBody>
          </p:sp>
          <p:sp>
            <p:nvSpPr>
              <p:cNvPr id="878" name="Rectangle 4896"/>
              <p:cNvSpPr>
                <a:spLocks noChangeArrowheads="1"/>
              </p:cNvSpPr>
              <p:nvPr/>
            </p:nvSpPr>
            <p:spPr bwMode="auto">
              <a:xfrm>
                <a:off x="1624" y="2625"/>
                <a:ext cx="119" cy="66"/>
              </a:xfrm>
              <a:prstGeom prst="rect">
                <a:avLst/>
              </a:prstGeom>
              <a:solidFill>
                <a:srgbClr val="009800"/>
              </a:solidFill>
              <a:ln w="11113">
                <a:solidFill>
                  <a:srgbClr val="000000"/>
                </a:solidFill>
                <a:miter lim="800000"/>
                <a:headEnd/>
                <a:tailEnd/>
              </a:ln>
            </p:spPr>
            <p:txBody>
              <a:bodyPr/>
              <a:lstStyle/>
              <a:p>
                <a:endParaRPr lang="en-US"/>
              </a:p>
            </p:txBody>
          </p:sp>
        </p:grpSp>
        <p:sp>
          <p:nvSpPr>
            <p:cNvPr id="853" name="Rectangle 4897"/>
            <p:cNvSpPr>
              <a:spLocks noChangeArrowheads="1"/>
            </p:cNvSpPr>
            <p:nvPr/>
          </p:nvSpPr>
          <p:spPr bwMode="auto">
            <a:xfrm>
              <a:off x="379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54" name="Group 4898"/>
            <p:cNvGrpSpPr>
              <a:grpSpLocks/>
            </p:cNvGrpSpPr>
            <p:nvPr/>
          </p:nvGrpSpPr>
          <p:grpSpPr bwMode="auto">
            <a:xfrm>
              <a:off x="3858" y="3566"/>
              <a:ext cx="108" cy="116"/>
              <a:chOff x="902" y="803"/>
              <a:chExt cx="214" cy="280"/>
            </a:xfrm>
          </p:grpSpPr>
          <p:sp>
            <p:nvSpPr>
              <p:cNvPr id="858" name="Rectangle 489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859" name="Line 490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 name="Line 490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1" name="Line 490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2" name="Line 490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3" name="Line 490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4" name="Line 490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5" name="Line 490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6" name="Line 490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7" name="Line 490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8" name="Line 490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9" name="Line 491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 name="Line 491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 name="Line 491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2" name="Line 491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3" name="Line 491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5" name="Rectangle 4915"/>
            <p:cNvSpPr>
              <a:spLocks noChangeArrowheads="1"/>
            </p:cNvSpPr>
            <p:nvPr/>
          </p:nvSpPr>
          <p:spPr bwMode="auto">
            <a:xfrm>
              <a:off x="379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6" name="Rectangle 4916"/>
            <p:cNvSpPr>
              <a:spLocks noChangeArrowheads="1"/>
            </p:cNvSpPr>
            <p:nvPr/>
          </p:nvSpPr>
          <p:spPr bwMode="auto">
            <a:xfrm>
              <a:off x="379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7" name="AutoShape 4917"/>
            <p:cNvSpPr>
              <a:spLocks noChangeArrowheads="1"/>
            </p:cNvSpPr>
            <p:nvPr/>
          </p:nvSpPr>
          <p:spPr bwMode="auto">
            <a:xfrm>
              <a:off x="384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4941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59"/>
                                        </p:tgtEl>
                                        <p:attrNameLst>
                                          <p:attrName>style.visibility</p:attrName>
                                        </p:attrNameLst>
                                      </p:cBhvr>
                                      <p:to>
                                        <p:strVal val="visible"/>
                                      </p:to>
                                    </p:set>
                                    <p:anim calcmode="lin" valueType="num">
                                      <p:cBhvr>
                                        <p:cTn id="7" dur="500" fill="hold"/>
                                        <p:tgtEl>
                                          <p:spTgt spid="759"/>
                                        </p:tgtEl>
                                        <p:attrNameLst>
                                          <p:attrName>ppt_w</p:attrName>
                                        </p:attrNameLst>
                                      </p:cBhvr>
                                      <p:tavLst>
                                        <p:tav tm="0">
                                          <p:val>
                                            <p:strVal val="4*#ppt_w"/>
                                          </p:val>
                                        </p:tav>
                                        <p:tav tm="100000">
                                          <p:val>
                                            <p:strVal val="#ppt_w"/>
                                          </p:val>
                                        </p:tav>
                                      </p:tavLst>
                                    </p:anim>
                                    <p:anim calcmode="lin" valueType="num">
                                      <p:cBhvr>
                                        <p:cTn id="8" dur="500" fill="hold"/>
                                        <p:tgtEl>
                                          <p:spTgt spid="75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
                                            <p:txEl>
                                              <p:pRg st="0" end="0"/>
                                            </p:txEl>
                                          </p:spTgt>
                                        </p:tgtEl>
                                        <p:attrNameLst>
                                          <p:attrName>style.visibility</p:attrName>
                                        </p:attrNameLst>
                                      </p:cBhvr>
                                      <p:to>
                                        <p:strVal val="visible"/>
                                      </p:to>
                                    </p:set>
                                    <p:anim calcmode="lin" valueType="num">
                                      <p:cBhvr additive="base">
                                        <p:cTn id="13" dur="500" fill="hold"/>
                                        <p:tgtEl>
                                          <p:spTgt spid="7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47">
                                            <p:txEl>
                                              <p:pRg st="1" end="1"/>
                                            </p:txEl>
                                          </p:spTgt>
                                        </p:tgtEl>
                                        <p:attrNameLst>
                                          <p:attrName>style.visibility</p:attrName>
                                        </p:attrNameLst>
                                      </p:cBhvr>
                                      <p:to>
                                        <p:strVal val="visible"/>
                                      </p:to>
                                    </p:set>
                                    <p:anim calcmode="lin" valueType="num">
                                      <p:cBhvr additive="base">
                                        <p:cTn id="17" dur="500" fill="hold"/>
                                        <p:tgtEl>
                                          <p:spTgt spid="7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47">
                                            <p:txEl>
                                              <p:pRg st="2" end="2"/>
                                            </p:txEl>
                                          </p:spTgt>
                                        </p:tgtEl>
                                        <p:attrNameLst>
                                          <p:attrName>style.visibility</p:attrName>
                                        </p:attrNameLst>
                                      </p:cBhvr>
                                      <p:to>
                                        <p:strVal val="visible"/>
                                      </p:to>
                                    </p:set>
                                    <p:anim calcmode="lin" valueType="num">
                                      <p:cBhvr additive="base">
                                        <p:cTn id="21" dur="500" fill="hold"/>
                                        <p:tgtEl>
                                          <p:spTgt spid="74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4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3" presetClass="entr" presetSubtype="32" fill="hold" grpId="0" nodeType="afterEffect">
                                  <p:stCondLst>
                                    <p:cond delay="1000"/>
                                  </p:stCondLst>
                                  <p:childTnLst>
                                    <p:set>
                                      <p:cBhvr>
                                        <p:cTn id="25" dur="1" fill="hold">
                                          <p:stCondLst>
                                            <p:cond delay="0"/>
                                          </p:stCondLst>
                                        </p:cTn>
                                        <p:tgtEl>
                                          <p:spTgt spid="758"/>
                                        </p:tgtEl>
                                        <p:attrNameLst>
                                          <p:attrName>style.visibility</p:attrName>
                                        </p:attrNameLst>
                                      </p:cBhvr>
                                      <p:to>
                                        <p:strVal val="visible"/>
                                      </p:to>
                                    </p:set>
                                    <p:anim calcmode="lin" valueType="num">
                                      <p:cBhvr>
                                        <p:cTn id="26" dur="500" fill="hold"/>
                                        <p:tgtEl>
                                          <p:spTgt spid="758"/>
                                        </p:tgtEl>
                                        <p:attrNameLst>
                                          <p:attrName>ppt_w</p:attrName>
                                        </p:attrNameLst>
                                      </p:cBhvr>
                                      <p:tavLst>
                                        <p:tav tm="0">
                                          <p:val>
                                            <p:strVal val="4*#ppt_w"/>
                                          </p:val>
                                        </p:tav>
                                        <p:tav tm="100000">
                                          <p:val>
                                            <p:strVal val="#ppt_w"/>
                                          </p:val>
                                        </p:tav>
                                      </p:tavLst>
                                    </p:anim>
                                    <p:anim calcmode="lin" valueType="num">
                                      <p:cBhvr>
                                        <p:cTn id="27" dur="500" fill="hold"/>
                                        <p:tgtEl>
                                          <p:spTgt spid="758"/>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49"/>
                                        </p:tgtEl>
                                        <p:attrNameLst>
                                          <p:attrName>style.visibility</p:attrName>
                                        </p:attrNameLst>
                                      </p:cBhvr>
                                      <p:to>
                                        <p:strVal val="visible"/>
                                      </p:to>
                                    </p:set>
                                    <p:anim calcmode="lin" valueType="num">
                                      <p:cBhvr additive="base">
                                        <p:cTn id="32" dur="500" fill="hold"/>
                                        <p:tgtEl>
                                          <p:spTgt spid="749"/>
                                        </p:tgtEl>
                                        <p:attrNameLst>
                                          <p:attrName>ppt_x</p:attrName>
                                        </p:attrNameLst>
                                      </p:cBhvr>
                                      <p:tavLst>
                                        <p:tav tm="0">
                                          <p:val>
                                            <p:strVal val="0-#ppt_w/2"/>
                                          </p:val>
                                        </p:tav>
                                        <p:tav tm="100000">
                                          <p:val>
                                            <p:strVal val="#ppt_x"/>
                                          </p:val>
                                        </p:tav>
                                      </p:tavLst>
                                    </p:anim>
                                    <p:anim calcmode="lin" valueType="num">
                                      <p:cBhvr additive="base">
                                        <p:cTn id="33" dur="500" fill="hold"/>
                                        <p:tgtEl>
                                          <p:spTgt spid="749"/>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3" presetClass="entr" presetSubtype="32" fill="hold" grpId="0" nodeType="afterEffect">
                                  <p:stCondLst>
                                    <p:cond delay="1000"/>
                                  </p:stCondLst>
                                  <p:childTnLst>
                                    <p:set>
                                      <p:cBhvr>
                                        <p:cTn id="36" dur="1" fill="hold">
                                          <p:stCondLst>
                                            <p:cond delay="0"/>
                                          </p:stCondLst>
                                        </p:cTn>
                                        <p:tgtEl>
                                          <p:spTgt spid="754"/>
                                        </p:tgtEl>
                                        <p:attrNameLst>
                                          <p:attrName>style.visibility</p:attrName>
                                        </p:attrNameLst>
                                      </p:cBhvr>
                                      <p:to>
                                        <p:strVal val="visible"/>
                                      </p:to>
                                    </p:set>
                                    <p:anim calcmode="lin" valueType="num">
                                      <p:cBhvr>
                                        <p:cTn id="37" dur="500" fill="hold"/>
                                        <p:tgtEl>
                                          <p:spTgt spid="754"/>
                                        </p:tgtEl>
                                        <p:attrNameLst>
                                          <p:attrName>ppt_w</p:attrName>
                                        </p:attrNameLst>
                                      </p:cBhvr>
                                      <p:tavLst>
                                        <p:tav tm="0">
                                          <p:val>
                                            <p:strVal val="4*#ppt_w"/>
                                          </p:val>
                                        </p:tav>
                                        <p:tav tm="100000">
                                          <p:val>
                                            <p:strVal val="#ppt_w"/>
                                          </p:val>
                                        </p:tav>
                                      </p:tavLst>
                                    </p:anim>
                                    <p:anim calcmode="lin" valueType="num">
                                      <p:cBhvr>
                                        <p:cTn id="38" dur="500" fill="hold"/>
                                        <p:tgtEl>
                                          <p:spTgt spid="754"/>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0"/>
                                        </p:tgtEl>
                                        <p:attrNameLst>
                                          <p:attrName>style.visibility</p:attrName>
                                        </p:attrNameLst>
                                      </p:cBhvr>
                                      <p:to>
                                        <p:strVal val="visible"/>
                                      </p:to>
                                    </p:set>
                                    <p:anim calcmode="lin" valueType="num">
                                      <p:cBhvr additive="base">
                                        <p:cTn id="43" dur="500" fill="hold"/>
                                        <p:tgtEl>
                                          <p:spTgt spid="750"/>
                                        </p:tgtEl>
                                        <p:attrNameLst>
                                          <p:attrName>ppt_x</p:attrName>
                                        </p:attrNameLst>
                                      </p:cBhvr>
                                      <p:tavLst>
                                        <p:tav tm="0">
                                          <p:val>
                                            <p:strVal val="0-#ppt_w/2"/>
                                          </p:val>
                                        </p:tav>
                                        <p:tav tm="100000">
                                          <p:val>
                                            <p:strVal val="#ppt_x"/>
                                          </p:val>
                                        </p:tav>
                                      </p:tavLst>
                                    </p:anim>
                                    <p:anim calcmode="lin" valueType="num">
                                      <p:cBhvr additive="base">
                                        <p:cTn id="44" dur="500" fill="hold"/>
                                        <p:tgtEl>
                                          <p:spTgt spid="750"/>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3" presetClass="entr" presetSubtype="32" fill="hold" grpId="0" nodeType="afterEffect">
                                  <p:stCondLst>
                                    <p:cond delay="1000"/>
                                  </p:stCondLst>
                                  <p:childTnLst>
                                    <p:set>
                                      <p:cBhvr>
                                        <p:cTn id="47" dur="1" fill="hold">
                                          <p:stCondLst>
                                            <p:cond delay="0"/>
                                          </p:stCondLst>
                                        </p:cTn>
                                        <p:tgtEl>
                                          <p:spTgt spid="748"/>
                                        </p:tgtEl>
                                        <p:attrNameLst>
                                          <p:attrName>style.visibility</p:attrName>
                                        </p:attrNameLst>
                                      </p:cBhvr>
                                      <p:to>
                                        <p:strVal val="visible"/>
                                      </p:to>
                                    </p:set>
                                    <p:anim calcmode="lin" valueType="num">
                                      <p:cBhvr>
                                        <p:cTn id="48" dur="500" fill="hold"/>
                                        <p:tgtEl>
                                          <p:spTgt spid="748"/>
                                        </p:tgtEl>
                                        <p:attrNameLst>
                                          <p:attrName>ppt_w</p:attrName>
                                        </p:attrNameLst>
                                      </p:cBhvr>
                                      <p:tavLst>
                                        <p:tav tm="0">
                                          <p:val>
                                            <p:strVal val="4*#ppt_w"/>
                                          </p:val>
                                        </p:tav>
                                        <p:tav tm="100000">
                                          <p:val>
                                            <p:strVal val="#ppt_w"/>
                                          </p:val>
                                        </p:tav>
                                      </p:tavLst>
                                    </p:anim>
                                    <p:anim calcmode="lin" valueType="num">
                                      <p:cBhvr>
                                        <p:cTn id="49" dur="500" fill="hold"/>
                                        <p:tgtEl>
                                          <p:spTgt spid="748"/>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51"/>
                                        </p:tgtEl>
                                        <p:attrNameLst>
                                          <p:attrName>style.visibility</p:attrName>
                                        </p:attrNameLst>
                                      </p:cBhvr>
                                      <p:to>
                                        <p:strVal val="visible"/>
                                      </p:to>
                                    </p:set>
                                    <p:anim calcmode="lin" valueType="num">
                                      <p:cBhvr additive="base">
                                        <p:cTn id="54" dur="500" fill="hold"/>
                                        <p:tgtEl>
                                          <p:spTgt spid="751"/>
                                        </p:tgtEl>
                                        <p:attrNameLst>
                                          <p:attrName>ppt_x</p:attrName>
                                        </p:attrNameLst>
                                      </p:cBhvr>
                                      <p:tavLst>
                                        <p:tav tm="0">
                                          <p:val>
                                            <p:strVal val="0-#ppt_w/2"/>
                                          </p:val>
                                        </p:tav>
                                        <p:tav tm="100000">
                                          <p:val>
                                            <p:strVal val="#ppt_x"/>
                                          </p:val>
                                        </p:tav>
                                      </p:tavLst>
                                    </p:anim>
                                    <p:anim calcmode="lin" valueType="num">
                                      <p:cBhvr additive="base">
                                        <p:cTn id="55" dur="500" fill="hold"/>
                                        <p:tgtEl>
                                          <p:spTgt spid="751"/>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3" presetClass="entr" presetSubtype="32" fill="hold" grpId="0" nodeType="afterEffect">
                                  <p:stCondLst>
                                    <p:cond delay="1000"/>
                                  </p:stCondLst>
                                  <p:childTnLst>
                                    <p:set>
                                      <p:cBhvr>
                                        <p:cTn id="58" dur="1" fill="hold">
                                          <p:stCondLst>
                                            <p:cond delay="0"/>
                                          </p:stCondLst>
                                        </p:cTn>
                                        <p:tgtEl>
                                          <p:spTgt spid="756"/>
                                        </p:tgtEl>
                                        <p:attrNameLst>
                                          <p:attrName>style.visibility</p:attrName>
                                        </p:attrNameLst>
                                      </p:cBhvr>
                                      <p:to>
                                        <p:strVal val="visible"/>
                                      </p:to>
                                    </p:set>
                                    <p:anim calcmode="lin" valueType="num">
                                      <p:cBhvr>
                                        <p:cTn id="59" dur="500" fill="hold"/>
                                        <p:tgtEl>
                                          <p:spTgt spid="756"/>
                                        </p:tgtEl>
                                        <p:attrNameLst>
                                          <p:attrName>ppt_w</p:attrName>
                                        </p:attrNameLst>
                                      </p:cBhvr>
                                      <p:tavLst>
                                        <p:tav tm="0">
                                          <p:val>
                                            <p:strVal val="4*#ppt_w"/>
                                          </p:val>
                                        </p:tav>
                                        <p:tav tm="100000">
                                          <p:val>
                                            <p:strVal val="#ppt_w"/>
                                          </p:val>
                                        </p:tav>
                                      </p:tavLst>
                                    </p:anim>
                                    <p:anim calcmode="lin" valueType="num">
                                      <p:cBhvr>
                                        <p:cTn id="60" dur="500" fill="hold"/>
                                        <p:tgtEl>
                                          <p:spTgt spid="756"/>
                                        </p:tgtEl>
                                        <p:attrNameLst>
                                          <p:attrName>ppt_h</p:attrName>
                                        </p:attrNameLst>
                                      </p:cBhvr>
                                      <p:tavLst>
                                        <p:tav tm="0">
                                          <p:val>
                                            <p:strVal val="4*#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752"/>
                                        </p:tgtEl>
                                        <p:attrNameLst>
                                          <p:attrName>style.visibility</p:attrName>
                                        </p:attrNameLst>
                                      </p:cBhvr>
                                      <p:to>
                                        <p:strVal val="visible"/>
                                      </p:to>
                                    </p:set>
                                    <p:anim calcmode="lin" valueType="num">
                                      <p:cBhvr additive="base">
                                        <p:cTn id="65" dur="500" fill="hold"/>
                                        <p:tgtEl>
                                          <p:spTgt spid="752"/>
                                        </p:tgtEl>
                                        <p:attrNameLst>
                                          <p:attrName>ppt_x</p:attrName>
                                        </p:attrNameLst>
                                      </p:cBhvr>
                                      <p:tavLst>
                                        <p:tav tm="0">
                                          <p:val>
                                            <p:strVal val="0-#ppt_w/2"/>
                                          </p:val>
                                        </p:tav>
                                        <p:tav tm="100000">
                                          <p:val>
                                            <p:strVal val="#ppt_x"/>
                                          </p:val>
                                        </p:tav>
                                      </p:tavLst>
                                    </p:anim>
                                    <p:anim calcmode="lin" valueType="num">
                                      <p:cBhvr additive="base">
                                        <p:cTn id="66" dur="500" fill="hold"/>
                                        <p:tgtEl>
                                          <p:spTgt spid="752"/>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3" presetClass="entr" presetSubtype="32" fill="hold" grpId="0" nodeType="afterEffect">
                                  <p:stCondLst>
                                    <p:cond delay="1000"/>
                                  </p:stCondLst>
                                  <p:childTnLst>
                                    <p:set>
                                      <p:cBhvr>
                                        <p:cTn id="69" dur="1" fill="hold">
                                          <p:stCondLst>
                                            <p:cond delay="0"/>
                                          </p:stCondLst>
                                        </p:cTn>
                                        <p:tgtEl>
                                          <p:spTgt spid="755"/>
                                        </p:tgtEl>
                                        <p:attrNameLst>
                                          <p:attrName>style.visibility</p:attrName>
                                        </p:attrNameLst>
                                      </p:cBhvr>
                                      <p:to>
                                        <p:strVal val="visible"/>
                                      </p:to>
                                    </p:set>
                                    <p:anim calcmode="lin" valueType="num">
                                      <p:cBhvr>
                                        <p:cTn id="70" dur="500" fill="hold"/>
                                        <p:tgtEl>
                                          <p:spTgt spid="755"/>
                                        </p:tgtEl>
                                        <p:attrNameLst>
                                          <p:attrName>ppt_w</p:attrName>
                                        </p:attrNameLst>
                                      </p:cBhvr>
                                      <p:tavLst>
                                        <p:tav tm="0">
                                          <p:val>
                                            <p:strVal val="4*#ppt_w"/>
                                          </p:val>
                                        </p:tav>
                                        <p:tav tm="100000">
                                          <p:val>
                                            <p:strVal val="#ppt_w"/>
                                          </p:val>
                                        </p:tav>
                                      </p:tavLst>
                                    </p:anim>
                                    <p:anim calcmode="lin" valueType="num">
                                      <p:cBhvr>
                                        <p:cTn id="71" dur="500" fill="hold"/>
                                        <p:tgtEl>
                                          <p:spTgt spid="755"/>
                                        </p:tgtEl>
                                        <p:attrNameLst>
                                          <p:attrName>ppt_h</p:attrName>
                                        </p:attrNameLst>
                                      </p:cBhvr>
                                      <p:tavLst>
                                        <p:tav tm="0">
                                          <p:val>
                                            <p:strVal val="4*#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753"/>
                                        </p:tgtEl>
                                        <p:attrNameLst>
                                          <p:attrName>style.visibility</p:attrName>
                                        </p:attrNameLst>
                                      </p:cBhvr>
                                      <p:to>
                                        <p:strVal val="visible"/>
                                      </p:to>
                                    </p:set>
                                    <p:anim calcmode="lin" valueType="num">
                                      <p:cBhvr additive="base">
                                        <p:cTn id="76" dur="500" fill="hold"/>
                                        <p:tgtEl>
                                          <p:spTgt spid="753"/>
                                        </p:tgtEl>
                                        <p:attrNameLst>
                                          <p:attrName>ppt_x</p:attrName>
                                        </p:attrNameLst>
                                      </p:cBhvr>
                                      <p:tavLst>
                                        <p:tav tm="0">
                                          <p:val>
                                            <p:strVal val="0-#ppt_w/2"/>
                                          </p:val>
                                        </p:tav>
                                        <p:tav tm="100000">
                                          <p:val>
                                            <p:strVal val="#ppt_x"/>
                                          </p:val>
                                        </p:tav>
                                      </p:tavLst>
                                    </p:anim>
                                    <p:anim calcmode="lin" valueType="num">
                                      <p:cBhvr additive="base">
                                        <p:cTn id="77" dur="500" fill="hold"/>
                                        <p:tgtEl>
                                          <p:spTgt spid="753"/>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23" presetClass="entr" presetSubtype="32" fill="hold" grpId="0" nodeType="afterEffect">
                                  <p:stCondLst>
                                    <p:cond delay="1000"/>
                                  </p:stCondLst>
                                  <p:childTnLst>
                                    <p:set>
                                      <p:cBhvr>
                                        <p:cTn id="80" dur="1" fill="hold">
                                          <p:stCondLst>
                                            <p:cond delay="0"/>
                                          </p:stCondLst>
                                        </p:cTn>
                                        <p:tgtEl>
                                          <p:spTgt spid="757"/>
                                        </p:tgtEl>
                                        <p:attrNameLst>
                                          <p:attrName>style.visibility</p:attrName>
                                        </p:attrNameLst>
                                      </p:cBhvr>
                                      <p:to>
                                        <p:strVal val="visible"/>
                                      </p:to>
                                    </p:set>
                                    <p:anim calcmode="lin" valueType="num">
                                      <p:cBhvr>
                                        <p:cTn id="81" dur="500" fill="hold"/>
                                        <p:tgtEl>
                                          <p:spTgt spid="757"/>
                                        </p:tgtEl>
                                        <p:attrNameLst>
                                          <p:attrName>ppt_w</p:attrName>
                                        </p:attrNameLst>
                                      </p:cBhvr>
                                      <p:tavLst>
                                        <p:tav tm="0">
                                          <p:val>
                                            <p:strVal val="4*#ppt_w"/>
                                          </p:val>
                                        </p:tav>
                                        <p:tav tm="100000">
                                          <p:val>
                                            <p:strVal val="#ppt_w"/>
                                          </p:val>
                                        </p:tav>
                                      </p:tavLst>
                                    </p:anim>
                                    <p:anim calcmode="lin" valueType="num">
                                      <p:cBhvr>
                                        <p:cTn id="82" dur="500" fill="hold"/>
                                        <p:tgtEl>
                                          <p:spTgt spid="75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 grpId="0" build="p" autoUpdateAnimBg="0"/>
      <p:bldP spid="748" grpId="0" animBg="1"/>
      <p:bldP spid="749" grpId="0" autoUpdateAnimBg="0"/>
      <p:bldP spid="750" grpId="0" autoUpdateAnimBg="0"/>
      <p:bldP spid="751" grpId="0" autoUpdateAnimBg="0"/>
      <p:bldP spid="752" grpId="0" autoUpdateAnimBg="0"/>
      <p:bldP spid="753" grpId="0" autoUpdateAnimBg="0"/>
      <p:bldP spid="754" grpId="0" animBg="1"/>
      <p:bldP spid="755" grpId="0" animBg="1"/>
      <p:bldP spid="756" grpId="0" animBg="1"/>
      <p:bldP spid="757" grpId="0" animBg="1"/>
      <p:bldP spid="758" grpId="0" animBg="1"/>
      <p:bldP spid="75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 name="Footer Placeholder 5"/>
          <p:cNvSpPr>
            <a:spLocks noGrp="1"/>
          </p:cNvSpPr>
          <p:nvPr>
            <p:ph type="ftr" sz="quarter" idx="11"/>
          </p:nvPr>
        </p:nvSpPr>
        <p:spPr/>
        <p:txBody>
          <a:bodyPr/>
          <a:lstStyle/>
          <a:p>
            <a:r>
              <a:rPr lang="en-US" dirty="0"/>
              <a:t>Enterprise and Business Process Modelling</a:t>
            </a:r>
          </a:p>
        </p:txBody>
      </p:sp>
      <p:sp>
        <p:nvSpPr>
          <p:cNvPr id="756" name="Slide Number Placeholder 6"/>
          <p:cNvSpPr>
            <a:spLocks noGrp="1"/>
          </p:cNvSpPr>
          <p:nvPr>
            <p:ph type="sldNum" sz="quarter" idx="12"/>
          </p:nvPr>
        </p:nvSpPr>
        <p:spPr/>
        <p:txBody>
          <a:bodyPr/>
          <a:lstStyle/>
          <a:p>
            <a:fld id="{5C3F7CF0-9383-6F4E-A89F-C77DBF7BA309}" type="slidenum">
              <a:rPr lang="en-US" altLang="en-US"/>
              <a:pPr/>
              <a:t>21</a:t>
            </a:fld>
            <a:endParaRPr lang="en-US" altLang="en-US"/>
          </a:p>
        </p:txBody>
      </p:sp>
      <p:sp>
        <p:nvSpPr>
          <p:cNvPr id="117762" name="Rectangle 2"/>
          <p:cNvSpPr>
            <a:spLocks noChangeArrowheads="1"/>
          </p:cNvSpPr>
          <p:nvPr/>
        </p:nvSpPr>
        <p:spPr bwMode="auto">
          <a:xfrm>
            <a:off x="7962900" y="3719513"/>
            <a:ext cx="381000" cy="3810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65" name="Rectangle 5"/>
          <p:cNvSpPr>
            <a:spLocks noGrp="1" noChangeArrowheads="1"/>
          </p:cNvSpPr>
          <p:nvPr>
            <p:ph type="body" sz="half" idx="1"/>
          </p:nvPr>
        </p:nvSpPr>
        <p:spPr>
          <a:xfrm>
            <a:off x="879475" y="1660525"/>
            <a:ext cx="4114800" cy="609600"/>
          </a:xfrm>
        </p:spPr>
        <p:txBody>
          <a:bodyPr>
            <a:normAutofit fontScale="92500" lnSpcReduction="10000"/>
          </a:bodyPr>
          <a:lstStyle/>
          <a:p>
            <a:pPr>
              <a:lnSpc>
                <a:spcPct val="80000"/>
              </a:lnSpc>
              <a:spcBef>
                <a:spcPct val="0"/>
              </a:spcBef>
            </a:pPr>
            <a:r>
              <a:rPr lang="en-US" altLang="en-US" sz="1600">
                <a:latin typeface="Arial Black" charset="0"/>
              </a:rPr>
              <a:t>Motivation/Why</a:t>
            </a:r>
          </a:p>
          <a:p>
            <a:pPr lvl="1">
              <a:lnSpc>
                <a:spcPct val="80000"/>
              </a:lnSpc>
              <a:spcBef>
                <a:spcPct val="0"/>
              </a:spcBef>
              <a:buFont typeface="Wingdings" charset="2"/>
              <a:buNone/>
            </a:pPr>
            <a:r>
              <a:rPr lang="en-US" altLang="en-US" sz="1600"/>
              <a:t>Policies, procedures and standards for each</a:t>
            </a:r>
          </a:p>
          <a:p>
            <a:pPr lvl="1">
              <a:lnSpc>
                <a:spcPct val="80000"/>
              </a:lnSpc>
              <a:spcBef>
                <a:spcPct val="0"/>
              </a:spcBef>
              <a:buFont typeface="Wingdings" charset="2"/>
              <a:buNone/>
            </a:pPr>
            <a:r>
              <a:rPr lang="en-US" altLang="en-US" sz="1600"/>
              <a:t>process </a:t>
            </a:r>
          </a:p>
        </p:txBody>
      </p:sp>
      <p:sp>
        <p:nvSpPr>
          <p:cNvPr id="117766" name="Rectangle 6"/>
          <p:cNvSpPr>
            <a:spLocks noChangeArrowheads="1"/>
          </p:cNvSpPr>
          <p:nvPr/>
        </p:nvSpPr>
        <p:spPr bwMode="auto">
          <a:xfrm>
            <a:off x="879475" y="2309812"/>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Function/How</a:t>
            </a:r>
          </a:p>
          <a:p>
            <a:pPr lvl="1">
              <a:lnSpc>
                <a:spcPct val="80000"/>
              </a:lnSpc>
              <a:buClr>
                <a:schemeClr val="hlink"/>
              </a:buClr>
              <a:buSzPct val="55000"/>
              <a:buFont typeface="Wingdings" charset="2"/>
              <a:buNone/>
            </a:pPr>
            <a:r>
              <a:rPr lang="en-US" altLang="en-US" sz="1600">
                <a:latin typeface="Arial Narrow" charset="0"/>
              </a:rPr>
              <a:t>Business processes</a:t>
            </a:r>
          </a:p>
        </p:txBody>
      </p:sp>
      <p:sp>
        <p:nvSpPr>
          <p:cNvPr id="117767" name="Rectangle 7"/>
          <p:cNvSpPr>
            <a:spLocks noChangeArrowheads="1"/>
          </p:cNvSpPr>
          <p:nvPr/>
        </p:nvSpPr>
        <p:spPr bwMode="auto">
          <a:xfrm>
            <a:off x="879475" y="3074987"/>
            <a:ext cx="3581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Data/What</a:t>
            </a:r>
          </a:p>
          <a:p>
            <a:pPr lvl="1">
              <a:lnSpc>
                <a:spcPct val="80000"/>
              </a:lnSpc>
              <a:buClr>
                <a:schemeClr val="hlink"/>
              </a:buClr>
              <a:buSzPct val="55000"/>
              <a:buFont typeface="Wingdings" charset="2"/>
              <a:buNone/>
            </a:pPr>
            <a:r>
              <a:rPr lang="en-US" altLang="en-US" sz="1600">
                <a:latin typeface="Arial Narrow" charset="0"/>
              </a:rPr>
              <a:t>Business data</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117768" name="Rectangle 8"/>
          <p:cNvSpPr>
            <a:spLocks noChangeArrowheads="1"/>
          </p:cNvSpPr>
          <p:nvPr/>
        </p:nvSpPr>
        <p:spPr bwMode="auto">
          <a:xfrm>
            <a:off x="879475" y="3840162"/>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People/Who</a:t>
            </a:r>
          </a:p>
          <a:p>
            <a:pPr lvl="1">
              <a:lnSpc>
                <a:spcPct val="80000"/>
              </a:lnSpc>
              <a:buClr>
                <a:schemeClr val="hlink"/>
              </a:buClr>
              <a:buSzPct val="55000"/>
              <a:buFont typeface="Wingdings" charset="2"/>
              <a:buNone/>
            </a:pPr>
            <a:r>
              <a:rPr lang="en-US" altLang="en-US" sz="1600">
                <a:latin typeface="Arial Narrow" charset="0"/>
              </a:rPr>
              <a:t>VA roles and responsibilities in each</a:t>
            </a:r>
          </a:p>
          <a:p>
            <a:pPr lvl="1">
              <a:lnSpc>
                <a:spcPct val="80000"/>
              </a:lnSpc>
              <a:buClr>
                <a:schemeClr val="hlink"/>
              </a:buClr>
              <a:buSzPct val="55000"/>
              <a:buFont typeface="Wingdings" charset="2"/>
              <a:buNone/>
            </a:pPr>
            <a:r>
              <a:rPr lang="en-US" altLang="en-US" sz="1600">
                <a:latin typeface="Arial Narrow" charset="0"/>
              </a:rPr>
              <a:t>process</a:t>
            </a:r>
          </a:p>
          <a:p>
            <a:pPr lvl="1">
              <a:lnSpc>
                <a:spcPct val="80000"/>
              </a:lnSpc>
              <a:buClr>
                <a:schemeClr val="hlink"/>
              </a:buClr>
              <a:buSzPct val="55000"/>
              <a:buFont typeface="Wingdings" charset="2"/>
              <a:buNone/>
            </a:pPr>
            <a:endParaRPr lang="en-US" altLang="en-US" sz="1600">
              <a:latin typeface="Arial Narrow" charset="0"/>
            </a:endParaRPr>
          </a:p>
        </p:txBody>
      </p:sp>
      <p:sp>
        <p:nvSpPr>
          <p:cNvPr id="117769" name="Rectangle 9"/>
          <p:cNvSpPr>
            <a:spLocks noChangeArrowheads="1"/>
          </p:cNvSpPr>
          <p:nvPr/>
        </p:nvSpPr>
        <p:spPr bwMode="auto">
          <a:xfrm>
            <a:off x="879475" y="4605337"/>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Network/Where</a:t>
            </a:r>
          </a:p>
          <a:p>
            <a:pPr lvl="1">
              <a:lnSpc>
                <a:spcPct val="80000"/>
              </a:lnSpc>
              <a:buClr>
                <a:schemeClr val="hlink"/>
              </a:buClr>
              <a:buSzPct val="55000"/>
              <a:buFont typeface="Wingdings" charset="2"/>
              <a:buNone/>
            </a:pPr>
            <a:r>
              <a:rPr lang="en-US" altLang="en-US" sz="1600">
                <a:latin typeface="Arial Narrow" charset="0"/>
              </a:rPr>
              <a:t>VA locations related to each process</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117770" name="Rectangle 10"/>
          <p:cNvSpPr>
            <a:spLocks noChangeArrowheads="1"/>
          </p:cNvSpPr>
          <p:nvPr/>
        </p:nvSpPr>
        <p:spPr bwMode="auto">
          <a:xfrm>
            <a:off x="879475" y="5370512"/>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Time/When</a:t>
            </a:r>
          </a:p>
          <a:p>
            <a:pPr lvl="1">
              <a:lnSpc>
                <a:spcPct val="80000"/>
              </a:lnSpc>
              <a:buClr>
                <a:schemeClr val="hlink"/>
              </a:buClr>
              <a:buSzPct val="55000"/>
              <a:buFont typeface="Wingdings" charset="2"/>
              <a:buNone/>
            </a:pPr>
            <a:r>
              <a:rPr lang="en-US" altLang="en-US" sz="1600" dirty="0">
                <a:latin typeface="Arial Narrow" charset="0"/>
              </a:rPr>
              <a:t>Events for each process and sequencing</a:t>
            </a:r>
          </a:p>
          <a:p>
            <a:pPr lvl="1">
              <a:lnSpc>
                <a:spcPct val="80000"/>
              </a:lnSpc>
              <a:buClr>
                <a:schemeClr val="hlink"/>
              </a:buClr>
              <a:buSzPct val="55000"/>
              <a:buFont typeface="Wingdings" charset="2"/>
              <a:buNone/>
            </a:pPr>
            <a:r>
              <a:rPr lang="en-US" altLang="en-US" sz="1600" dirty="0">
                <a:latin typeface="Arial Narrow" charset="0"/>
              </a:rPr>
              <a:t>of integration and process improvements</a:t>
            </a:r>
          </a:p>
          <a:p>
            <a:pPr>
              <a:lnSpc>
                <a:spcPct val="80000"/>
              </a:lnSpc>
              <a:buClr>
                <a:schemeClr val="folHlink"/>
              </a:buClr>
              <a:buSzPct val="60000"/>
              <a:buFont typeface="Wingdings" charset="2"/>
              <a:buChar char="n"/>
            </a:pPr>
            <a:endParaRPr lang="en-US" altLang="en-US" sz="1600" dirty="0">
              <a:latin typeface="Arial Narrow" charset="0"/>
            </a:endParaRPr>
          </a:p>
        </p:txBody>
      </p:sp>
      <p:sp>
        <p:nvSpPr>
          <p:cNvPr id="117771" name="Rectangle 11"/>
          <p:cNvSpPr>
            <a:spLocks noChangeArrowheads="1"/>
          </p:cNvSpPr>
          <p:nvPr/>
        </p:nvSpPr>
        <p:spPr bwMode="auto">
          <a:xfrm>
            <a:off x="8343900" y="3719513"/>
            <a:ext cx="381000" cy="3810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72" name="Rectangle 12"/>
          <p:cNvSpPr>
            <a:spLocks noChangeArrowheads="1"/>
          </p:cNvSpPr>
          <p:nvPr/>
        </p:nvSpPr>
        <p:spPr bwMode="auto">
          <a:xfrm>
            <a:off x="8724900" y="3719513"/>
            <a:ext cx="381000" cy="3810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73" name="Rectangle 13"/>
          <p:cNvSpPr>
            <a:spLocks noChangeArrowheads="1"/>
          </p:cNvSpPr>
          <p:nvPr/>
        </p:nvSpPr>
        <p:spPr bwMode="auto">
          <a:xfrm>
            <a:off x="9105900" y="3719513"/>
            <a:ext cx="381000" cy="3810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74" name="Rectangle 14"/>
          <p:cNvSpPr>
            <a:spLocks noChangeArrowheads="1"/>
          </p:cNvSpPr>
          <p:nvPr/>
        </p:nvSpPr>
        <p:spPr bwMode="auto">
          <a:xfrm>
            <a:off x="9486900" y="3719513"/>
            <a:ext cx="381000" cy="3810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75" name="Rectangle 15"/>
          <p:cNvSpPr>
            <a:spLocks noChangeArrowheads="1"/>
          </p:cNvSpPr>
          <p:nvPr/>
        </p:nvSpPr>
        <p:spPr bwMode="auto">
          <a:xfrm>
            <a:off x="9867900" y="3719513"/>
            <a:ext cx="381000" cy="3810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76" name="AutoShape 16"/>
          <p:cNvSpPr>
            <a:spLocks noChangeArrowheads="1"/>
          </p:cNvSpPr>
          <p:nvPr/>
        </p:nvSpPr>
        <p:spPr bwMode="auto">
          <a:xfrm>
            <a:off x="6972300" y="3719513"/>
            <a:ext cx="457200" cy="381000"/>
          </a:xfrm>
          <a:prstGeom prst="homePlate">
            <a:avLst>
              <a:gd name="adj" fmla="val 30000"/>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a:t>2</a:t>
            </a:r>
          </a:p>
        </p:txBody>
      </p:sp>
      <p:grpSp>
        <p:nvGrpSpPr>
          <p:cNvPr id="117777" name="Group 17"/>
          <p:cNvGrpSpPr>
            <a:grpSpLocks/>
          </p:cNvGrpSpPr>
          <p:nvPr/>
        </p:nvGrpSpPr>
        <p:grpSpPr bwMode="auto">
          <a:xfrm>
            <a:off x="7429500" y="3186113"/>
            <a:ext cx="3352800" cy="2590800"/>
            <a:chOff x="3216" y="2448"/>
            <a:chExt cx="2112" cy="1632"/>
          </a:xfrm>
        </p:grpSpPr>
        <p:sp>
          <p:nvSpPr>
            <p:cNvPr id="117778" name="Rectangle 18"/>
            <p:cNvSpPr>
              <a:spLocks noChangeArrowheads="1"/>
            </p:cNvSpPr>
            <p:nvPr/>
          </p:nvSpPr>
          <p:spPr bwMode="auto">
            <a:xfrm>
              <a:off x="3216"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17779" name="Rectangle 19"/>
            <p:cNvSpPr>
              <a:spLocks noChangeArrowheads="1"/>
            </p:cNvSpPr>
            <p:nvPr/>
          </p:nvSpPr>
          <p:spPr bwMode="auto">
            <a:xfrm>
              <a:off x="3216"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17780" name="Rectangle 20"/>
            <p:cNvSpPr>
              <a:spLocks noChangeArrowheads="1"/>
            </p:cNvSpPr>
            <p:nvPr/>
          </p:nvSpPr>
          <p:spPr bwMode="auto">
            <a:xfrm>
              <a:off x="3216"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17781" name="Rectangle 21"/>
            <p:cNvSpPr>
              <a:spLocks noChangeArrowheads="1"/>
            </p:cNvSpPr>
            <p:nvPr/>
          </p:nvSpPr>
          <p:spPr bwMode="auto">
            <a:xfrm>
              <a:off x="3216"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17782" name="Rectangle 22"/>
            <p:cNvSpPr>
              <a:spLocks noChangeArrowheads="1"/>
            </p:cNvSpPr>
            <p:nvPr/>
          </p:nvSpPr>
          <p:spPr bwMode="auto">
            <a:xfrm>
              <a:off x="3216"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17783" name="Rectangle 23"/>
            <p:cNvSpPr>
              <a:spLocks noChangeArrowheads="1"/>
            </p:cNvSpPr>
            <p:nvPr/>
          </p:nvSpPr>
          <p:spPr bwMode="auto">
            <a:xfrm>
              <a:off x="3216"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17784" name="Rectangle 24"/>
            <p:cNvSpPr>
              <a:spLocks noChangeArrowheads="1"/>
            </p:cNvSpPr>
            <p:nvPr/>
          </p:nvSpPr>
          <p:spPr bwMode="auto">
            <a:xfrm>
              <a:off x="4992"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17785" name="Rectangle 25"/>
            <p:cNvSpPr>
              <a:spLocks noChangeArrowheads="1"/>
            </p:cNvSpPr>
            <p:nvPr/>
          </p:nvSpPr>
          <p:spPr bwMode="auto">
            <a:xfrm>
              <a:off x="4992"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17786" name="Rectangle 26"/>
            <p:cNvSpPr>
              <a:spLocks noChangeArrowheads="1"/>
            </p:cNvSpPr>
            <p:nvPr/>
          </p:nvSpPr>
          <p:spPr bwMode="auto">
            <a:xfrm>
              <a:off x="4992"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17787" name="Rectangle 27"/>
            <p:cNvSpPr>
              <a:spLocks noChangeArrowheads="1"/>
            </p:cNvSpPr>
            <p:nvPr/>
          </p:nvSpPr>
          <p:spPr bwMode="auto">
            <a:xfrm>
              <a:off x="4992"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17788" name="Rectangle 28"/>
            <p:cNvSpPr>
              <a:spLocks noChangeArrowheads="1"/>
            </p:cNvSpPr>
            <p:nvPr/>
          </p:nvSpPr>
          <p:spPr bwMode="auto">
            <a:xfrm>
              <a:off x="4992"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17789" name="Rectangle 29"/>
            <p:cNvSpPr>
              <a:spLocks noChangeArrowheads="1"/>
            </p:cNvSpPr>
            <p:nvPr/>
          </p:nvSpPr>
          <p:spPr bwMode="auto">
            <a:xfrm>
              <a:off x="4992"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17790" name="Rectangle 30"/>
            <p:cNvSpPr>
              <a:spLocks noChangeArrowheads="1"/>
            </p:cNvSpPr>
            <p:nvPr/>
          </p:nvSpPr>
          <p:spPr bwMode="auto">
            <a:xfrm>
              <a:off x="47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sp>
          <p:nvSpPr>
            <p:cNvPr id="117791" name="Rectangle 31"/>
            <p:cNvSpPr>
              <a:spLocks noChangeArrowheads="1"/>
            </p:cNvSpPr>
            <p:nvPr/>
          </p:nvSpPr>
          <p:spPr bwMode="auto">
            <a:xfrm>
              <a:off x="47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grpSp>
          <p:nvGrpSpPr>
            <p:cNvPr id="117792" name="Group 32"/>
            <p:cNvGrpSpPr>
              <a:grpSpLocks/>
            </p:cNvGrpSpPr>
            <p:nvPr/>
          </p:nvGrpSpPr>
          <p:grpSpPr bwMode="auto">
            <a:xfrm>
              <a:off x="4818" y="2606"/>
              <a:ext cx="108" cy="116"/>
              <a:chOff x="902" y="803"/>
              <a:chExt cx="214" cy="280"/>
            </a:xfrm>
          </p:grpSpPr>
          <p:sp>
            <p:nvSpPr>
              <p:cNvPr id="117793" name="Rectangle 33"/>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7794" name="Line 34"/>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95" name="Line 35"/>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96" name="Line 36"/>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97" name="Line 37"/>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98" name="Line 38"/>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99" name="Line 39"/>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0" name="Line 40"/>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1" name="Line 41"/>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2" name="Line 42"/>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3" name="Line 43"/>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4" name="Line 44"/>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5" name="Line 45"/>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6" name="Line 46"/>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7" name="Line 47"/>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08" name="Line 48"/>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809" name="Rectangle 49"/>
            <p:cNvSpPr>
              <a:spLocks noChangeArrowheads="1"/>
            </p:cNvSpPr>
            <p:nvPr/>
          </p:nvSpPr>
          <p:spPr bwMode="auto">
            <a:xfrm>
              <a:off x="47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810" name="Group 50"/>
            <p:cNvGrpSpPr>
              <a:grpSpLocks/>
            </p:cNvGrpSpPr>
            <p:nvPr/>
          </p:nvGrpSpPr>
          <p:grpSpPr bwMode="auto">
            <a:xfrm>
              <a:off x="4815" y="2846"/>
              <a:ext cx="114" cy="116"/>
              <a:chOff x="4548" y="1186"/>
              <a:chExt cx="332" cy="332"/>
            </a:xfrm>
          </p:grpSpPr>
          <p:sp>
            <p:nvSpPr>
              <p:cNvPr id="117811" name="Rectangle 51"/>
              <p:cNvSpPr>
                <a:spLocks noChangeArrowheads="1"/>
              </p:cNvSpPr>
              <p:nvPr/>
            </p:nvSpPr>
            <p:spPr bwMode="auto">
              <a:xfrm>
                <a:off x="4686" y="118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17812" name="Oval 52"/>
              <p:cNvSpPr>
                <a:spLocks noChangeArrowheads="1"/>
              </p:cNvSpPr>
              <p:nvPr/>
            </p:nvSpPr>
            <p:spPr bwMode="auto">
              <a:xfrm>
                <a:off x="4617" y="1251"/>
                <a:ext cx="48" cy="51"/>
              </a:xfrm>
              <a:prstGeom prst="ellipse">
                <a:avLst/>
              </a:prstGeom>
              <a:solidFill>
                <a:srgbClr val="FB9214"/>
              </a:solidFill>
              <a:ln w="11113">
                <a:solidFill>
                  <a:srgbClr val="000000"/>
                </a:solidFill>
                <a:round/>
                <a:headEnd/>
                <a:tailEnd/>
              </a:ln>
            </p:spPr>
            <p:txBody>
              <a:bodyPr/>
              <a:lstStyle/>
              <a:p>
                <a:endParaRPr lang="en-US"/>
              </a:p>
            </p:txBody>
          </p:sp>
          <p:sp>
            <p:nvSpPr>
              <p:cNvPr id="117813" name="Oval 53"/>
              <p:cNvSpPr>
                <a:spLocks noChangeArrowheads="1"/>
              </p:cNvSpPr>
              <p:nvPr/>
            </p:nvSpPr>
            <p:spPr bwMode="auto">
              <a:xfrm>
                <a:off x="4690" y="1252"/>
                <a:ext cx="46" cy="50"/>
              </a:xfrm>
              <a:prstGeom prst="ellipse">
                <a:avLst/>
              </a:prstGeom>
              <a:solidFill>
                <a:srgbClr val="FB9214"/>
              </a:solidFill>
              <a:ln w="11113">
                <a:solidFill>
                  <a:srgbClr val="000000"/>
                </a:solidFill>
                <a:round/>
                <a:headEnd/>
                <a:tailEnd/>
              </a:ln>
            </p:spPr>
            <p:txBody>
              <a:bodyPr/>
              <a:lstStyle/>
              <a:p>
                <a:endParaRPr lang="en-US"/>
              </a:p>
            </p:txBody>
          </p:sp>
          <p:sp>
            <p:nvSpPr>
              <p:cNvPr id="117814" name="Oval 54"/>
              <p:cNvSpPr>
                <a:spLocks noChangeArrowheads="1"/>
              </p:cNvSpPr>
              <p:nvPr/>
            </p:nvSpPr>
            <p:spPr bwMode="auto">
              <a:xfrm>
                <a:off x="4755" y="1252"/>
                <a:ext cx="46" cy="49"/>
              </a:xfrm>
              <a:prstGeom prst="ellipse">
                <a:avLst/>
              </a:prstGeom>
              <a:solidFill>
                <a:srgbClr val="FB9214"/>
              </a:solidFill>
              <a:ln w="11113">
                <a:solidFill>
                  <a:srgbClr val="000000"/>
                </a:solidFill>
                <a:round/>
                <a:headEnd/>
                <a:tailEnd/>
              </a:ln>
            </p:spPr>
            <p:txBody>
              <a:bodyPr/>
              <a:lstStyle/>
              <a:p>
                <a:endParaRPr lang="en-US"/>
              </a:p>
            </p:txBody>
          </p:sp>
          <p:sp>
            <p:nvSpPr>
              <p:cNvPr id="117815" name="Rectangle 55"/>
              <p:cNvSpPr>
                <a:spLocks noChangeArrowheads="1"/>
              </p:cNvSpPr>
              <p:nvPr/>
            </p:nvSpPr>
            <p:spPr bwMode="auto">
              <a:xfrm>
                <a:off x="4608" y="1327"/>
                <a:ext cx="54" cy="43"/>
              </a:xfrm>
              <a:prstGeom prst="rect">
                <a:avLst/>
              </a:prstGeom>
              <a:solidFill>
                <a:srgbClr val="FB9214"/>
              </a:solidFill>
              <a:ln w="11113">
                <a:solidFill>
                  <a:srgbClr val="000000"/>
                </a:solidFill>
                <a:miter lim="800000"/>
                <a:headEnd/>
                <a:tailEnd/>
              </a:ln>
            </p:spPr>
            <p:txBody>
              <a:bodyPr/>
              <a:lstStyle/>
              <a:p>
                <a:endParaRPr lang="en-US"/>
              </a:p>
            </p:txBody>
          </p:sp>
          <p:sp>
            <p:nvSpPr>
              <p:cNvPr id="117816" name="Rectangle 56"/>
              <p:cNvSpPr>
                <a:spLocks noChangeArrowheads="1"/>
              </p:cNvSpPr>
              <p:nvPr/>
            </p:nvSpPr>
            <p:spPr bwMode="auto">
              <a:xfrm>
                <a:off x="4684" y="1328"/>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17817" name="Rectangle 57"/>
              <p:cNvSpPr>
                <a:spLocks noChangeArrowheads="1"/>
              </p:cNvSpPr>
              <p:nvPr/>
            </p:nvSpPr>
            <p:spPr bwMode="auto">
              <a:xfrm>
                <a:off x="4753" y="1329"/>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17818" name="Oval 58"/>
              <p:cNvSpPr>
                <a:spLocks noChangeArrowheads="1"/>
              </p:cNvSpPr>
              <p:nvPr/>
            </p:nvSpPr>
            <p:spPr bwMode="auto">
              <a:xfrm>
                <a:off x="4548"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17819" name="Oval 59"/>
              <p:cNvSpPr>
                <a:spLocks noChangeArrowheads="1"/>
              </p:cNvSpPr>
              <p:nvPr/>
            </p:nvSpPr>
            <p:spPr bwMode="auto">
              <a:xfrm>
                <a:off x="4607" y="1402"/>
                <a:ext cx="46" cy="49"/>
              </a:xfrm>
              <a:prstGeom prst="ellipse">
                <a:avLst/>
              </a:prstGeom>
              <a:solidFill>
                <a:srgbClr val="FB9214"/>
              </a:solidFill>
              <a:ln w="11113">
                <a:solidFill>
                  <a:srgbClr val="000000"/>
                </a:solidFill>
                <a:round/>
                <a:headEnd/>
                <a:tailEnd/>
              </a:ln>
            </p:spPr>
            <p:txBody>
              <a:bodyPr/>
              <a:lstStyle/>
              <a:p>
                <a:endParaRPr lang="en-US"/>
              </a:p>
            </p:txBody>
          </p:sp>
          <p:sp>
            <p:nvSpPr>
              <p:cNvPr id="117820" name="Oval 60"/>
              <p:cNvSpPr>
                <a:spLocks noChangeArrowheads="1"/>
              </p:cNvSpPr>
              <p:nvPr/>
            </p:nvSpPr>
            <p:spPr bwMode="auto">
              <a:xfrm>
                <a:off x="4663" y="1401"/>
                <a:ext cx="45" cy="50"/>
              </a:xfrm>
              <a:prstGeom prst="ellipse">
                <a:avLst/>
              </a:prstGeom>
              <a:solidFill>
                <a:srgbClr val="FB9214"/>
              </a:solidFill>
              <a:ln w="11113">
                <a:solidFill>
                  <a:srgbClr val="000000"/>
                </a:solidFill>
                <a:round/>
                <a:headEnd/>
                <a:tailEnd/>
              </a:ln>
            </p:spPr>
            <p:txBody>
              <a:bodyPr/>
              <a:lstStyle/>
              <a:p>
                <a:endParaRPr lang="en-US"/>
              </a:p>
            </p:txBody>
          </p:sp>
          <p:sp>
            <p:nvSpPr>
              <p:cNvPr id="117821" name="Oval 61"/>
              <p:cNvSpPr>
                <a:spLocks noChangeArrowheads="1"/>
              </p:cNvSpPr>
              <p:nvPr/>
            </p:nvSpPr>
            <p:spPr bwMode="auto">
              <a:xfrm>
                <a:off x="4716" y="1406"/>
                <a:ext cx="46" cy="49"/>
              </a:xfrm>
              <a:prstGeom prst="ellipse">
                <a:avLst/>
              </a:prstGeom>
              <a:solidFill>
                <a:srgbClr val="FB9214"/>
              </a:solidFill>
              <a:ln w="11113">
                <a:solidFill>
                  <a:srgbClr val="000000"/>
                </a:solidFill>
                <a:round/>
                <a:headEnd/>
                <a:tailEnd/>
              </a:ln>
            </p:spPr>
            <p:txBody>
              <a:bodyPr/>
              <a:lstStyle/>
              <a:p>
                <a:endParaRPr lang="en-US"/>
              </a:p>
            </p:txBody>
          </p:sp>
          <p:sp>
            <p:nvSpPr>
              <p:cNvPr id="117822" name="Oval 62"/>
              <p:cNvSpPr>
                <a:spLocks noChangeArrowheads="1"/>
              </p:cNvSpPr>
              <p:nvPr/>
            </p:nvSpPr>
            <p:spPr bwMode="auto">
              <a:xfrm>
                <a:off x="4771" y="1404"/>
                <a:ext cx="46" cy="50"/>
              </a:xfrm>
              <a:prstGeom prst="ellipse">
                <a:avLst/>
              </a:prstGeom>
              <a:solidFill>
                <a:srgbClr val="FB9214"/>
              </a:solidFill>
              <a:ln w="11113">
                <a:solidFill>
                  <a:srgbClr val="000000"/>
                </a:solidFill>
                <a:round/>
                <a:headEnd/>
                <a:tailEnd/>
              </a:ln>
            </p:spPr>
            <p:txBody>
              <a:bodyPr/>
              <a:lstStyle/>
              <a:p>
                <a:endParaRPr lang="en-US"/>
              </a:p>
            </p:txBody>
          </p:sp>
          <p:sp>
            <p:nvSpPr>
              <p:cNvPr id="117823" name="Oval 63"/>
              <p:cNvSpPr>
                <a:spLocks noChangeArrowheads="1"/>
              </p:cNvSpPr>
              <p:nvPr/>
            </p:nvSpPr>
            <p:spPr bwMode="auto">
              <a:xfrm>
                <a:off x="4826"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17824" name="Rectangle 64"/>
              <p:cNvSpPr>
                <a:spLocks noChangeArrowheads="1"/>
              </p:cNvSpPr>
              <p:nvPr/>
            </p:nvSpPr>
            <p:spPr bwMode="auto">
              <a:xfrm>
                <a:off x="4826" y="147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17825" name="Freeform 65"/>
              <p:cNvSpPr>
                <a:spLocks/>
              </p:cNvSpPr>
              <p:nvPr/>
            </p:nvSpPr>
            <p:spPr bwMode="auto">
              <a:xfrm>
                <a:off x="4643" y="1230"/>
                <a:ext cx="73" cy="19"/>
              </a:xfrm>
              <a:custGeom>
                <a:avLst/>
                <a:gdLst>
                  <a:gd name="T0" fmla="*/ 148 w 148"/>
                  <a:gd name="T1" fmla="*/ 0 h 38"/>
                  <a:gd name="T2" fmla="*/ 0 w 148"/>
                  <a:gd name="T3" fmla="*/ 34 h 38"/>
                  <a:gd name="T4" fmla="*/ 0 w 148"/>
                  <a:gd name="T5" fmla="*/ 38 h 38"/>
                </a:gdLst>
                <a:ahLst/>
                <a:cxnLst>
                  <a:cxn ang="0">
                    <a:pos x="T0" y="T1"/>
                  </a:cxn>
                  <a:cxn ang="0">
                    <a:pos x="T2" y="T3"/>
                  </a:cxn>
                  <a:cxn ang="0">
                    <a:pos x="T4" y="T5"/>
                  </a:cxn>
                </a:cxnLst>
                <a:rect l="0" t="0" r="r" b="b"/>
                <a:pathLst>
                  <a:path w="148" h="38">
                    <a:moveTo>
                      <a:pt x="148" y="0"/>
                    </a:moveTo>
                    <a:lnTo>
                      <a:pt x="0" y="34"/>
                    </a:lnTo>
                    <a:lnTo>
                      <a:pt x="0" y="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26" name="Line 66"/>
              <p:cNvSpPr>
                <a:spLocks noChangeShapeType="1"/>
              </p:cNvSpPr>
              <p:nvPr/>
            </p:nvSpPr>
            <p:spPr bwMode="auto">
              <a:xfrm>
                <a:off x="4712" y="1231"/>
                <a:ext cx="4"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27" name="Line 67"/>
              <p:cNvSpPr>
                <a:spLocks noChangeShapeType="1"/>
              </p:cNvSpPr>
              <p:nvPr/>
            </p:nvSpPr>
            <p:spPr bwMode="auto">
              <a:xfrm>
                <a:off x="4712" y="1230"/>
                <a:ext cx="66"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28" name="Line 68"/>
              <p:cNvSpPr>
                <a:spLocks noChangeShapeType="1"/>
              </p:cNvSpPr>
              <p:nvPr/>
            </p:nvSpPr>
            <p:spPr bwMode="auto">
              <a:xfrm>
                <a:off x="4640" y="130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29" name="Line 69"/>
              <p:cNvSpPr>
                <a:spLocks noChangeShapeType="1"/>
              </p:cNvSpPr>
              <p:nvPr/>
            </p:nvSpPr>
            <p:spPr bwMode="auto">
              <a:xfrm>
                <a:off x="4716"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0" name="Line 70"/>
              <p:cNvSpPr>
                <a:spLocks noChangeShapeType="1"/>
              </p:cNvSpPr>
              <p:nvPr/>
            </p:nvSpPr>
            <p:spPr bwMode="auto">
              <a:xfrm>
                <a:off x="4780"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1" name="Line 71"/>
              <p:cNvSpPr>
                <a:spLocks noChangeShapeType="1"/>
              </p:cNvSpPr>
              <p:nvPr/>
            </p:nvSpPr>
            <p:spPr bwMode="auto">
              <a:xfrm flipH="1">
                <a:off x="4572" y="1371"/>
                <a:ext cx="65"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2" name="Line 72"/>
              <p:cNvSpPr>
                <a:spLocks noChangeShapeType="1"/>
              </p:cNvSpPr>
              <p:nvPr/>
            </p:nvSpPr>
            <p:spPr bwMode="auto">
              <a:xfrm flipH="1">
                <a:off x="4634" y="1372"/>
                <a:ext cx="2"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3" name="Line 73"/>
              <p:cNvSpPr>
                <a:spLocks noChangeShapeType="1"/>
              </p:cNvSpPr>
              <p:nvPr/>
            </p:nvSpPr>
            <p:spPr bwMode="auto">
              <a:xfrm flipH="1">
                <a:off x="4687" y="1372"/>
                <a:ext cx="26"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4" name="Freeform 74"/>
              <p:cNvSpPr>
                <a:spLocks/>
              </p:cNvSpPr>
              <p:nvPr/>
            </p:nvSpPr>
            <p:spPr bwMode="auto">
              <a:xfrm>
                <a:off x="4713" y="1372"/>
                <a:ext cx="28" cy="29"/>
              </a:xfrm>
              <a:custGeom>
                <a:avLst/>
                <a:gdLst>
                  <a:gd name="T0" fmla="*/ 0 w 55"/>
                  <a:gd name="T1" fmla="*/ 0 h 58"/>
                  <a:gd name="T2" fmla="*/ 55 w 55"/>
                  <a:gd name="T3" fmla="*/ 58 h 58"/>
                  <a:gd name="T4" fmla="*/ 55 w 55"/>
                  <a:gd name="T5" fmla="*/ 54 h 58"/>
                </a:gdLst>
                <a:ahLst/>
                <a:cxnLst>
                  <a:cxn ang="0">
                    <a:pos x="T0" y="T1"/>
                  </a:cxn>
                  <a:cxn ang="0">
                    <a:pos x="T2" y="T3"/>
                  </a:cxn>
                  <a:cxn ang="0">
                    <a:pos x="T4" y="T5"/>
                  </a:cxn>
                </a:cxnLst>
                <a:rect l="0" t="0" r="r" b="b"/>
                <a:pathLst>
                  <a:path w="55" h="58">
                    <a:moveTo>
                      <a:pt x="0" y="0"/>
                    </a:moveTo>
                    <a:lnTo>
                      <a:pt x="55" y="58"/>
                    </a:lnTo>
                    <a:lnTo>
                      <a:pt x="55"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35" name="Line 75"/>
              <p:cNvSpPr>
                <a:spLocks noChangeShapeType="1"/>
              </p:cNvSpPr>
              <p:nvPr/>
            </p:nvSpPr>
            <p:spPr bwMode="auto">
              <a:xfrm>
                <a:off x="4782" y="1374"/>
                <a:ext cx="13"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6" name="Line 76"/>
              <p:cNvSpPr>
                <a:spLocks noChangeShapeType="1"/>
              </p:cNvSpPr>
              <p:nvPr/>
            </p:nvSpPr>
            <p:spPr bwMode="auto">
              <a:xfrm>
                <a:off x="4783" y="1374"/>
                <a:ext cx="68"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37" name="Line 77"/>
              <p:cNvSpPr>
                <a:spLocks noChangeShapeType="1"/>
              </p:cNvSpPr>
              <p:nvPr/>
            </p:nvSpPr>
            <p:spPr bwMode="auto">
              <a:xfrm>
                <a:off x="4852" y="145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838" name="Rectangle 78"/>
            <p:cNvSpPr>
              <a:spLocks noChangeArrowheads="1"/>
            </p:cNvSpPr>
            <p:nvPr/>
          </p:nvSpPr>
          <p:spPr bwMode="auto">
            <a:xfrm>
              <a:off x="47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839" name="Group 79"/>
            <p:cNvGrpSpPr>
              <a:grpSpLocks/>
            </p:cNvGrpSpPr>
            <p:nvPr/>
          </p:nvGrpSpPr>
          <p:grpSpPr bwMode="auto">
            <a:xfrm>
              <a:off x="4818" y="3076"/>
              <a:ext cx="108" cy="135"/>
              <a:chOff x="4557" y="1824"/>
              <a:chExt cx="331" cy="332"/>
            </a:xfrm>
          </p:grpSpPr>
          <p:sp>
            <p:nvSpPr>
              <p:cNvPr id="117840" name="Rectangle 80"/>
              <p:cNvSpPr>
                <a:spLocks noChangeArrowheads="1"/>
              </p:cNvSpPr>
              <p:nvPr/>
            </p:nvSpPr>
            <p:spPr bwMode="auto">
              <a:xfrm>
                <a:off x="4694" y="182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17841" name="Oval 81"/>
              <p:cNvSpPr>
                <a:spLocks noChangeArrowheads="1"/>
              </p:cNvSpPr>
              <p:nvPr/>
            </p:nvSpPr>
            <p:spPr bwMode="auto">
              <a:xfrm>
                <a:off x="4625" y="1888"/>
                <a:ext cx="48" cy="52"/>
              </a:xfrm>
              <a:prstGeom prst="ellipse">
                <a:avLst/>
              </a:prstGeom>
              <a:solidFill>
                <a:srgbClr val="FFFF00"/>
              </a:solidFill>
              <a:ln w="11113">
                <a:solidFill>
                  <a:srgbClr val="000000"/>
                </a:solidFill>
                <a:round/>
                <a:headEnd/>
                <a:tailEnd/>
              </a:ln>
            </p:spPr>
            <p:txBody>
              <a:bodyPr/>
              <a:lstStyle/>
              <a:p>
                <a:endParaRPr lang="en-US"/>
              </a:p>
            </p:txBody>
          </p:sp>
          <p:sp>
            <p:nvSpPr>
              <p:cNvPr id="117842" name="Oval 82"/>
              <p:cNvSpPr>
                <a:spLocks noChangeArrowheads="1"/>
              </p:cNvSpPr>
              <p:nvPr/>
            </p:nvSpPr>
            <p:spPr bwMode="auto">
              <a:xfrm>
                <a:off x="4699" y="1890"/>
                <a:ext cx="45" cy="50"/>
              </a:xfrm>
              <a:prstGeom prst="ellipse">
                <a:avLst/>
              </a:prstGeom>
              <a:solidFill>
                <a:srgbClr val="FFFF00"/>
              </a:solidFill>
              <a:ln w="11113">
                <a:solidFill>
                  <a:srgbClr val="000000"/>
                </a:solidFill>
                <a:round/>
                <a:headEnd/>
                <a:tailEnd/>
              </a:ln>
            </p:spPr>
            <p:txBody>
              <a:bodyPr/>
              <a:lstStyle/>
              <a:p>
                <a:endParaRPr lang="en-US"/>
              </a:p>
            </p:txBody>
          </p:sp>
          <p:sp>
            <p:nvSpPr>
              <p:cNvPr id="117843" name="Oval 83"/>
              <p:cNvSpPr>
                <a:spLocks noChangeArrowheads="1"/>
              </p:cNvSpPr>
              <p:nvPr/>
            </p:nvSpPr>
            <p:spPr bwMode="auto">
              <a:xfrm>
                <a:off x="4763" y="1890"/>
                <a:ext cx="46" cy="49"/>
              </a:xfrm>
              <a:prstGeom prst="ellipse">
                <a:avLst/>
              </a:prstGeom>
              <a:solidFill>
                <a:srgbClr val="FFFF00"/>
              </a:solidFill>
              <a:ln w="11113">
                <a:solidFill>
                  <a:srgbClr val="000000"/>
                </a:solidFill>
                <a:round/>
                <a:headEnd/>
                <a:tailEnd/>
              </a:ln>
            </p:spPr>
            <p:txBody>
              <a:bodyPr/>
              <a:lstStyle/>
              <a:p>
                <a:endParaRPr lang="en-US"/>
              </a:p>
            </p:txBody>
          </p:sp>
          <p:sp>
            <p:nvSpPr>
              <p:cNvPr id="117844" name="Rectangle 84"/>
              <p:cNvSpPr>
                <a:spLocks noChangeArrowheads="1"/>
              </p:cNvSpPr>
              <p:nvPr/>
            </p:nvSpPr>
            <p:spPr bwMode="auto">
              <a:xfrm>
                <a:off x="4617" y="1965"/>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17845" name="Rectangle 85"/>
              <p:cNvSpPr>
                <a:spLocks noChangeArrowheads="1"/>
              </p:cNvSpPr>
              <p:nvPr/>
            </p:nvSpPr>
            <p:spPr bwMode="auto">
              <a:xfrm>
                <a:off x="4692" y="196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17846" name="Rectangle 86"/>
              <p:cNvSpPr>
                <a:spLocks noChangeArrowheads="1"/>
              </p:cNvSpPr>
              <p:nvPr/>
            </p:nvSpPr>
            <p:spPr bwMode="auto">
              <a:xfrm>
                <a:off x="4761" y="1967"/>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17847" name="Oval 87"/>
              <p:cNvSpPr>
                <a:spLocks noChangeArrowheads="1"/>
              </p:cNvSpPr>
              <p:nvPr/>
            </p:nvSpPr>
            <p:spPr bwMode="auto">
              <a:xfrm>
                <a:off x="4557" y="2041"/>
                <a:ext cx="45" cy="50"/>
              </a:xfrm>
              <a:prstGeom prst="ellipse">
                <a:avLst/>
              </a:prstGeom>
              <a:solidFill>
                <a:srgbClr val="FFFF00"/>
              </a:solidFill>
              <a:ln w="11113">
                <a:solidFill>
                  <a:srgbClr val="000000"/>
                </a:solidFill>
                <a:round/>
                <a:headEnd/>
                <a:tailEnd/>
              </a:ln>
            </p:spPr>
            <p:txBody>
              <a:bodyPr/>
              <a:lstStyle/>
              <a:p>
                <a:endParaRPr lang="en-US"/>
              </a:p>
            </p:txBody>
          </p:sp>
          <p:sp>
            <p:nvSpPr>
              <p:cNvPr id="117848" name="Oval 88"/>
              <p:cNvSpPr>
                <a:spLocks noChangeArrowheads="1"/>
              </p:cNvSpPr>
              <p:nvPr/>
            </p:nvSpPr>
            <p:spPr bwMode="auto">
              <a:xfrm>
                <a:off x="4616" y="2040"/>
                <a:ext cx="45" cy="49"/>
              </a:xfrm>
              <a:prstGeom prst="ellipse">
                <a:avLst/>
              </a:prstGeom>
              <a:solidFill>
                <a:srgbClr val="FFFF00"/>
              </a:solidFill>
              <a:ln w="11113">
                <a:solidFill>
                  <a:srgbClr val="000000"/>
                </a:solidFill>
                <a:round/>
                <a:headEnd/>
                <a:tailEnd/>
              </a:ln>
            </p:spPr>
            <p:txBody>
              <a:bodyPr/>
              <a:lstStyle/>
              <a:p>
                <a:endParaRPr lang="en-US"/>
              </a:p>
            </p:txBody>
          </p:sp>
          <p:sp>
            <p:nvSpPr>
              <p:cNvPr id="117849" name="Oval 89"/>
              <p:cNvSpPr>
                <a:spLocks noChangeArrowheads="1"/>
              </p:cNvSpPr>
              <p:nvPr/>
            </p:nvSpPr>
            <p:spPr bwMode="auto">
              <a:xfrm>
                <a:off x="4671" y="2039"/>
                <a:ext cx="45" cy="50"/>
              </a:xfrm>
              <a:prstGeom prst="ellipse">
                <a:avLst/>
              </a:prstGeom>
              <a:solidFill>
                <a:srgbClr val="FFFF00"/>
              </a:solidFill>
              <a:ln w="11113">
                <a:solidFill>
                  <a:srgbClr val="000000"/>
                </a:solidFill>
                <a:round/>
                <a:headEnd/>
                <a:tailEnd/>
              </a:ln>
            </p:spPr>
            <p:txBody>
              <a:bodyPr/>
              <a:lstStyle/>
              <a:p>
                <a:endParaRPr lang="en-US"/>
              </a:p>
            </p:txBody>
          </p:sp>
          <p:sp>
            <p:nvSpPr>
              <p:cNvPr id="117850" name="Oval 90"/>
              <p:cNvSpPr>
                <a:spLocks noChangeArrowheads="1"/>
              </p:cNvSpPr>
              <p:nvPr/>
            </p:nvSpPr>
            <p:spPr bwMode="auto">
              <a:xfrm>
                <a:off x="4725" y="2044"/>
                <a:ext cx="45" cy="49"/>
              </a:xfrm>
              <a:prstGeom prst="ellipse">
                <a:avLst/>
              </a:prstGeom>
              <a:solidFill>
                <a:srgbClr val="FFFF00"/>
              </a:solidFill>
              <a:ln w="11113">
                <a:solidFill>
                  <a:srgbClr val="000000"/>
                </a:solidFill>
                <a:round/>
                <a:headEnd/>
                <a:tailEnd/>
              </a:ln>
            </p:spPr>
            <p:txBody>
              <a:bodyPr/>
              <a:lstStyle/>
              <a:p>
                <a:endParaRPr lang="en-US"/>
              </a:p>
            </p:txBody>
          </p:sp>
          <p:sp>
            <p:nvSpPr>
              <p:cNvPr id="117851" name="Oval 91"/>
              <p:cNvSpPr>
                <a:spLocks noChangeArrowheads="1"/>
              </p:cNvSpPr>
              <p:nvPr/>
            </p:nvSpPr>
            <p:spPr bwMode="auto">
              <a:xfrm>
                <a:off x="4779" y="2042"/>
                <a:ext cx="46" cy="50"/>
              </a:xfrm>
              <a:prstGeom prst="ellipse">
                <a:avLst/>
              </a:prstGeom>
              <a:solidFill>
                <a:srgbClr val="FFFF00"/>
              </a:solidFill>
              <a:ln w="11113">
                <a:solidFill>
                  <a:srgbClr val="000000"/>
                </a:solidFill>
                <a:round/>
                <a:headEnd/>
                <a:tailEnd/>
              </a:ln>
            </p:spPr>
            <p:txBody>
              <a:bodyPr/>
              <a:lstStyle/>
              <a:p>
                <a:endParaRPr lang="en-US"/>
              </a:p>
            </p:txBody>
          </p:sp>
          <p:sp>
            <p:nvSpPr>
              <p:cNvPr id="117852" name="Oval 92"/>
              <p:cNvSpPr>
                <a:spLocks noChangeArrowheads="1"/>
              </p:cNvSpPr>
              <p:nvPr/>
            </p:nvSpPr>
            <p:spPr bwMode="auto">
              <a:xfrm>
                <a:off x="4834" y="2041"/>
                <a:ext cx="46" cy="50"/>
              </a:xfrm>
              <a:prstGeom prst="ellipse">
                <a:avLst/>
              </a:prstGeom>
              <a:solidFill>
                <a:srgbClr val="FFFF00"/>
              </a:solidFill>
              <a:ln w="11113">
                <a:solidFill>
                  <a:srgbClr val="000000"/>
                </a:solidFill>
                <a:round/>
                <a:headEnd/>
                <a:tailEnd/>
              </a:ln>
            </p:spPr>
            <p:txBody>
              <a:bodyPr/>
              <a:lstStyle/>
              <a:p>
                <a:endParaRPr lang="en-US"/>
              </a:p>
            </p:txBody>
          </p:sp>
          <p:sp>
            <p:nvSpPr>
              <p:cNvPr id="117853" name="Rectangle 93"/>
              <p:cNvSpPr>
                <a:spLocks noChangeArrowheads="1"/>
              </p:cNvSpPr>
              <p:nvPr/>
            </p:nvSpPr>
            <p:spPr bwMode="auto">
              <a:xfrm>
                <a:off x="4834" y="211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17854" name="Freeform 94"/>
              <p:cNvSpPr>
                <a:spLocks/>
              </p:cNvSpPr>
              <p:nvPr/>
            </p:nvSpPr>
            <p:spPr bwMode="auto">
              <a:xfrm>
                <a:off x="4651" y="1868"/>
                <a:ext cx="74" cy="18"/>
              </a:xfrm>
              <a:custGeom>
                <a:avLst/>
                <a:gdLst>
                  <a:gd name="T0" fmla="*/ 147 w 147"/>
                  <a:gd name="T1" fmla="*/ 0 h 36"/>
                  <a:gd name="T2" fmla="*/ 0 w 147"/>
                  <a:gd name="T3" fmla="*/ 34 h 36"/>
                  <a:gd name="T4" fmla="*/ 0 w 147"/>
                  <a:gd name="T5" fmla="*/ 36 h 36"/>
                </a:gdLst>
                <a:ahLst/>
                <a:cxnLst>
                  <a:cxn ang="0">
                    <a:pos x="T0" y="T1"/>
                  </a:cxn>
                  <a:cxn ang="0">
                    <a:pos x="T2" y="T3"/>
                  </a:cxn>
                  <a:cxn ang="0">
                    <a:pos x="T4" y="T5"/>
                  </a:cxn>
                </a:cxnLst>
                <a:rect l="0" t="0" r="r" b="b"/>
                <a:pathLst>
                  <a:path w="147" h="36">
                    <a:moveTo>
                      <a:pt x="147" y="0"/>
                    </a:moveTo>
                    <a:lnTo>
                      <a:pt x="0" y="34"/>
                    </a:lnTo>
                    <a:lnTo>
                      <a:pt x="0" y="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55" name="Line 95"/>
              <p:cNvSpPr>
                <a:spLocks noChangeShapeType="1"/>
              </p:cNvSpPr>
              <p:nvPr/>
            </p:nvSpPr>
            <p:spPr bwMode="auto">
              <a:xfrm>
                <a:off x="4720" y="1869"/>
                <a:ext cx="5"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56" name="Line 96"/>
              <p:cNvSpPr>
                <a:spLocks noChangeShapeType="1"/>
              </p:cNvSpPr>
              <p:nvPr/>
            </p:nvSpPr>
            <p:spPr bwMode="auto">
              <a:xfrm>
                <a:off x="4720" y="1868"/>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57" name="Line 97"/>
              <p:cNvSpPr>
                <a:spLocks noChangeShapeType="1"/>
              </p:cNvSpPr>
              <p:nvPr/>
            </p:nvSpPr>
            <p:spPr bwMode="auto">
              <a:xfrm>
                <a:off x="4648" y="1942"/>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58" name="Line 98"/>
              <p:cNvSpPr>
                <a:spLocks noChangeShapeType="1"/>
              </p:cNvSpPr>
              <p:nvPr/>
            </p:nvSpPr>
            <p:spPr bwMode="auto">
              <a:xfrm>
                <a:off x="4725" y="1942"/>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59" name="Line 99"/>
              <p:cNvSpPr>
                <a:spLocks noChangeShapeType="1"/>
              </p:cNvSpPr>
              <p:nvPr/>
            </p:nvSpPr>
            <p:spPr bwMode="auto">
              <a:xfrm>
                <a:off x="4788" y="194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60" name="Line 100"/>
              <p:cNvSpPr>
                <a:spLocks noChangeShapeType="1"/>
              </p:cNvSpPr>
              <p:nvPr/>
            </p:nvSpPr>
            <p:spPr bwMode="auto">
              <a:xfrm flipH="1">
                <a:off x="4581" y="2008"/>
                <a:ext cx="65"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61" name="Line 101"/>
              <p:cNvSpPr>
                <a:spLocks noChangeShapeType="1"/>
              </p:cNvSpPr>
              <p:nvPr/>
            </p:nvSpPr>
            <p:spPr bwMode="auto">
              <a:xfrm flipH="1">
                <a:off x="4642" y="2010"/>
                <a:ext cx="3"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62" name="Line 102"/>
              <p:cNvSpPr>
                <a:spLocks noChangeShapeType="1"/>
              </p:cNvSpPr>
              <p:nvPr/>
            </p:nvSpPr>
            <p:spPr bwMode="auto">
              <a:xfrm flipH="1">
                <a:off x="4696" y="2010"/>
                <a:ext cx="25"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63" name="Freeform 103"/>
              <p:cNvSpPr>
                <a:spLocks/>
              </p:cNvSpPr>
              <p:nvPr/>
            </p:nvSpPr>
            <p:spPr bwMode="auto">
              <a:xfrm>
                <a:off x="4721" y="2010"/>
                <a:ext cx="28" cy="30"/>
              </a:xfrm>
              <a:custGeom>
                <a:avLst/>
                <a:gdLst>
                  <a:gd name="T0" fmla="*/ 0 w 55"/>
                  <a:gd name="T1" fmla="*/ 0 h 61"/>
                  <a:gd name="T2" fmla="*/ 55 w 55"/>
                  <a:gd name="T3" fmla="*/ 61 h 61"/>
                  <a:gd name="T4" fmla="*/ 55 w 55"/>
                  <a:gd name="T5" fmla="*/ 58 h 61"/>
                </a:gdLst>
                <a:ahLst/>
                <a:cxnLst>
                  <a:cxn ang="0">
                    <a:pos x="T0" y="T1"/>
                  </a:cxn>
                  <a:cxn ang="0">
                    <a:pos x="T2" y="T3"/>
                  </a:cxn>
                  <a:cxn ang="0">
                    <a:pos x="T4" y="T5"/>
                  </a:cxn>
                </a:cxnLst>
                <a:rect l="0" t="0" r="r" b="b"/>
                <a:pathLst>
                  <a:path w="55" h="61">
                    <a:moveTo>
                      <a:pt x="0" y="0"/>
                    </a:moveTo>
                    <a:lnTo>
                      <a:pt x="55" y="61"/>
                    </a:lnTo>
                    <a:lnTo>
                      <a:pt x="55"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64" name="Line 104"/>
              <p:cNvSpPr>
                <a:spLocks noChangeShapeType="1"/>
              </p:cNvSpPr>
              <p:nvPr/>
            </p:nvSpPr>
            <p:spPr bwMode="auto">
              <a:xfrm>
                <a:off x="4790" y="2012"/>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65" name="Line 105"/>
              <p:cNvSpPr>
                <a:spLocks noChangeShapeType="1"/>
              </p:cNvSpPr>
              <p:nvPr/>
            </p:nvSpPr>
            <p:spPr bwMode="auto">
              <a:xfrm>
                <a:off x="4791" y="2012"/>
                <a:ext cx="69"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66" name="Line 106"/>
              <p:cNvSpPr>
                <a:spLocks noChangeShapeType="1"/>
              </p:cNvSpPr>
              <p:nvPr/>
            </p:nvSpPr>
            <p:spPr bwMode="auto">
              <a:xfrm>
                <a:off x="4860" y="2092"/>
                <a:ext cx="1" cy="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867" name="Rectangle 107"/>
            <p:cNvSpPr>
              <a:spLocks noChangeArrowheads="1"/>
            </p:cNvSpPr>
            <p:nvPr/>
          </p:nvSpPr>
          <p:spPr bwMode="auto">
            <a:xfrm>
              <a:off x="47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868" name="Group 108"/>
            <p:cNvGrpSpPr>
              <a:grpSpLocks/>
            </p:cNvGrpSpPr>
            <p:nvPr/>
          </p:nvGrpSpPr>
          <p:grpSpPr bwMode="auto">
            <a:xfrm>
              <a:off x="4800" y="3319"/>
              <a:ext cx="144" cy="129"/>
              <a:chOff x="4543" y="2457"/>
              <a:chExt cx="331" cy="333"/>
            </a:xfrm>
          </p:grpSpPr>
          <p:sp>
            <p:nvSpPr>
              <p:cNvPr id="117869" name="Rectangle 109"/>
              <p:cNvSpPr>
                <a:spLocks noChangeArrowheads="1"/>
              </p:cNvSpPr>
              <p:nvPr/>
            </p:nvSpPr>
            <p:spPr bwMode="auto">
              <a:xfrm>
                <a:off x="4694" y="2457"/>
                <a:ext cx="54" cy="42"/>
              </a:xfrm>
              <a:prstGeom prst="rect">
                <a:avLst/>
              </a:prstGeom>
              <a:solidFill>
                <a:srgbClr val="00CE00"/>
              </a:solidFill>
              <a:ln w="11113">
                <a:solidFill>
                  <a:srgbClr val="000000"/>
                </a:solidFill>
                <a:miter lim="800000"/>
                <a:headEnd/>
                <a:tailEnd/>
              </a:ln>
            </p:spPr>
            <p:txBody>
              <a:bodyPr/>
              <a:lstStyle/>
              <a:p>
                <a:endParaRPr lang="en-US"/>
              </a:p>
            </p:txBody>
          </p:sp>
          <p:sp>
            <p:nvSpPr>
              <p:cNvPr id="117870" name="Oval 110"/>
              <p:cNvSpPr>
                <a:spLocks noChangeArrowheads="1"/>
              </p:cNvSpPr>
              <p:nvPr/>
            </p:nvSpPr>
            <p:spPr bwMode="auto">
              <a:xfrm>
                <a:off x="4611" y="2522"/>
                <a:ext cx="48" cy="52"/>
              </a:xfrm>
              <a:prstGeom prst="ellipse">
                <a:avLst/>
              </a:prstGeom>
              <a:solidFill>
                <a:srgbClr val="00CE00"/>
              </a:solidFill>
              <a:ln w="11113">
                <a:solidFill>
                  <a:srgbClr val="000000"/>
                </a:solidFill>
                <a:round/>
                <a:headEnd/>
                <a:tailEnd/>
              </a:ln>
            </p:spPr>
            <p:txBody>
              <a:bodyPr/>
              <a:lstStyle/>
              <a:p>
                <a:endParaRPr lang="en-US"/>
              </a:p>
            </p:txBody>
          </p:sp>
          <p:sp>
            <p:nvSpPr>
              <p:cNvPr id="117871" name="Oval 111"/>
              <p:cNvSpPr>
                <a:spLocks noChangeArrowheads="1"/>
              </p:cNvSpPr>
              <p:nvPr/>
            </p:nvSpPr>
            <p:spPr bwMode="auto">
              <a:xfrm>
                <a:off x="4685" y="2524"/>
                <a:ext cx="45" cy="50"/>
              </a:xfrm>
              <a:prstGeom prst="ellipse">
                <a:avLst/>
              </a:prstGeom>
              <a:solidFill>
                <a:srgbClr val="00CE00"/>
              </a:solidFill>
              <a:ln w="11113">
                <a:solidFill>
                  <a:srgbClr val="000000"/>
                </a:solidFill>
                <a:round/>
                <a:headEnd/>
                <a:tailEnd/>
              </a:ln>
            </p:spPr>
            <p:txBody>
              <a:bodyPr/>
              <a:lstStyle/>
              <a:p>
                <a:endParaRPr lang="en-US"/>
              </a:p>
            </p:txBody>
          </p:sp>
          <p:sp>
            <p:nvSpPr>
              <p:cNvPr id="117872" name="Oval 112"/>
              <p:cNvSpPr>
                <a:spLocks noChangeArrowheads="1"/>
              </p:cNvSpPr>
              <p:nvPr/>
            </p:nvSpPr>
            <p:spPr bwMode="auto">
              <a:xfrm>
                <a:off x="4749" y="2524"/>
                <a:ext cx="46" cy="48"/>
              </a:xfrm>
              <a:prstGeom prst="ellipse">
                <a:avLst/>
              </a:prstGeom>
              <a:solidFill>
                <a:srgbClr val="00CE00"/>
              </a:solidFill>
              <a:ln w="11113">
                <a:solidFill>
                  <a:srgbClr val="000000"/>
                </a:solidFill>
                <a:round/>
                <a:headEnd/>
                <a:tailEnd/>
              </a:ln>
            </p:spPr>
            <p:txBody>
              <a:bodyPr/>
              <a:lstStyle/>
              <a:p>
                <a:endParaRPr lang="en-US"/>
              </a:p>
            </p:txBody>
          </p:sp>
          <p:sp>
            <p:nvSpPr>
              <p:cNvPr id="117873" name="Rectangle 113"/>
              <p:cNvSpPr>
                <a:spLocks noChangeArrowheads="1"/>
              </p:cNvSpPr>
              <p:nvPr/>
            </p:nvSpPr>
            <p:spPr bwMode="auto">
              <a:xfrm>
                <a:off x="4603" y="2599"/>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17874" name="Rectangle 114"/>
              <p:cNvSpPr>
                <a:spLocks noChangeArrowheads="1"/>
              </p:cNvSpPr>
              <p:nvPr/>
            </p:nvSpPr>
            <p:spPr bwMode="auto">
              <a:xfrm>
                <a:off x="4678" y="2600"/>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7875" name="Rectangle 115"/>
              <p:cNvSpPr>
                <a:spLocks noChangeArrowheads="1"/>
              </p:cNvSpPr>
              <p:nvPr/>
            </p:nvSpPr>
            <p:spPr bwMode="auto">
              <a:xfrm>
                <a:off x="4747" y="2601"/>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17876" name="Oval 116"/>
              <p:cNvSpPr>
                <a:spLocks noChangeArrowheads="1"/>
              </p:cNvSpPr>
              <p:nvPr/>
            </p:nvSpPr>
            <p:spPr bwMode="auto">
              <a:xfrm>
                <a:off x="4543" y="2675"/>
                <a:ext cx="45" cy="49"/>
              </a:xfrm>
              <a:prstGeom prst="ellipse">
                <a:avLst/>
              </a:prstGeom>
              <a:solidFill>
                <a:srgbClr val="00CE00"/>
              </a:solidFill>
              <a:ln w="11113">
                <a:solidFill>
                  <a:srgbClr val="000000"/>
                </a:solidFill>
                <a:round/>
                <a:headEnd/>
                <a:tailEnd/>
              </a:ln>
            </p:spPr>
            <p:txBody>
              <a:bodyPr/>
              <a:lstStyle/>
              <a:p>
                <a:endParaRPr lang="en-US"/>
              </a:p>
            </p:txBody>
          </p:sp>
          <p:sp>
            <p:nvSpPr>
              <p:cNvPr id="117877" name="Oval 117"/>
              <p:cNvSpPr>
                <a:spLocks noChangeArrowheads="1"/>
              </p:cNvSpPr>
              <p:nvPr/>
            </p:nvSpPr>
            <p:spPr bwMode="auto">
              <a:xfrm>
                <a:off x="4602" y="2674"/>
                <a:ext cx="45" cy="49"/>
              </a:xfrm>
              <a:prstGeom prst="ellipse">
                <a:avLst/>
              </a:prstGeom>
              <a:solidFill>
                <a:srgbClr val="00CE00"/>
              </a:solidFill>
              <a:ln w="11113">
                <a:solidFill>
                  <a:srgbClr val="000000"/>
                </a:solidFill>
                <a:round/>
                <a:headEnd/>
                <a:tailEnd/>
              </a:ln>
            </p:spPr>
            <p:txBody>
              <a:bodyPr/>
              <a:lstStyle/>
              <a:p>
                <a:endParaRPr lang="en-US"/>
              </a:p>
            </p:txBody>
          </p:sp>
          <p:sp>
            <p:nvSpPr>
              <p:cNvPr id="117878" name="Oval 118"/>
              <p:cNvSpPr>
                <a:spLocks noChangeArrowheads="1"/>
              </p:cNvSpPr>
              <p:nvPr/>
            </p:nvSpPr>
            <p:spPr bwMode="auto">
              <a:xfrm>
                <a:off x="4657" y="2673"/>
                <a:ext cx="45" cy="49"/>
              </a:xfrm>
              <a:prstGeom prst="ellipse">
                <a:avLst/>
              </a:prstGeom>
              <a:solidFill>
                <a:srgbClr val="00CE00"/>
              </a:solidFill>
              <a:ln w="11113">
                <a:solidFill>
                  <a:srgbClr val="000000"/>
                </a:solidFill>
                <a:round/>
                <a:headEnd/>
                <a:tailEnd/>
              </a:ln>
            </p:spPr>
            <p:txBody>
              <a:bodyPr/>
              <a:lstStyle/>
              <a:p>
                <a:endParaRPr lang="en-US"/>
              </a:p>
            </p:txBody>
          </p:sp>
          <p:sp>
            <p:nvSpPr>
              <p:cNvPr id="117879" name="Oval 119"/>
              <p:cNvSpPr>
                <a:spLocks noChangeArrowheads="1"/>
              </p:cNvSpPr>
              <p:nvPr/>
            </p:nvSpPr>
            <p:spPr bwMode="auto">
              <a:xfrm>
                <a:off x="4711" y="2677"/>
                <a:ext cx="45" cy="49"/>
              </a:xfrm>
              <a:prstGeom prst="ellipse">
                <a:avLst/>
              </a:prstGeom>
              <a:solidFill>
                <a:srgbClr val="00CE00"/>
              </a:solidFill>
              <a:ln w="11113">
                <a:solidFill>
                  <a:srgbClr val="000000"/>
                </a:solidFill>
                <a:round/>
                <a:headEnd/>
                <a:tailEnd/>
              </a:ln>
            </p:spPr>
            <p:txBody>
              <a:bodyPr/>
              <a:lstStyle/>
              <a:p>
                <a:endParaRPr lang="en-US"/>
              </a:p>
            </p:txBody>
          </p:sp>
          <p:sp>
            <p:nvSpPr>
              <p:cNvPr id="117880" name="Oval 120"/>
              <p:cNvSpPr>
                <a:spLocks noChangeArrowheads="1"/>
              </p:cNvSpPr>
              <p:nvPr/>
            </p:nvSpPr>
            <p:spPr bwMode="auto">
              <a:xfrm>
                <a:off x="4765" y="2676"/>
                <a:ext cx="46" cy="50"/>
              </a:xfrm>
              <a:prstGeom prst="ellipse">
                <a:avLst/>
              </a:prstGeom>
              <a:solidFill>
                <a:srgbClr val="00CE00"/>
              </a:solidFill>
              <a:ln w="11113">
                <a:solidFill>
                  <a:srgbClr val="000000"/>
                </a:solidFill>
                <a:round/>
                <a:headEnd/>
                <a:tailEnd/>
              </a:ln>
            </p:spPr>
            <p:txBody>
              <a:bodyPr/>
              <a:lstStyle/>
              <a:p>
                <a:endParaRPr lang="en-US"/>
              </a:p>
            </p:txBody>
          </p:sp>
          <p:sp>
            <p:nvSpPr>
              <p:cNvPr id="117881" name="Oval 121"/>
              <p:cNvSpPr>
                <a:spLocks noChangeArrowheads="1"/>
              </p:cNvSpPr>
              <p:nvPr/>
            </p:nvSpPr>
            <p:spPr bwMode="auto">
              <a:xfrm>
                <a:off x="4820" y="2675"/>
                <a:ext cx="46" cy="49"/>
              </a:xfrm>
              <a:prstGeom prst="ellipse">
                <a:avLst/>
              </a:prstGeom>
              <a:solidFill>
                <a:srgbClr val="00CE00"/>
              </a:solidFill>
              <a:ln w="11113">
                <a:solidFill>
                  <a:srgbClr val="000000"/>
                </a:solidFill>
                <a:round/>
                <a:headEnd/>
                <a:tailEnd/>
              </a:ln>
            </p:spPr>
            <p:txBody>
              <a:bodyPr/>
              <a:lstStyle/>
              <a:p>
                <a:endParaRPr lang="en-US"/>
              </a:p>
            </p:txBody>
          </p:sp>
          <p:sp>
            <p:nvSpPr>
              <p:cNvPr id="117882" name="Rectangle 122"/>
              <p:cNvSpPr>
                <a:spLocks noChangeArrowheads="1"/>
              </p:cNvSpPr>
              <p:nvPr/>
            </p:nvSpPr>
            <p:spPr bwMode="auto">
              <a:xfrm>
                <a:off x="4820" y="2747"/>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7883" name="Freeform 123"/>
              <p:cNvSpPr>
                <a:spLocks/>
              </p:cNvSpPr>
              <p:nvPr/>
            </p:nvSpPr>
            <p:spPr bwMode="auto">
              <a:xfrm>
                <a:off x="4637" y="2501"/>
                <a:ext cx="74" cy="19"/>
              </a:xfrm>
              <a:custGeom>
                <a:avLst/>
                <a:gdLst>
                  <a:gd name="T0" fmla="*/ 147 w 147"/>
                  <a:gd name="T1" fmla="*/ 0 h 39"/>
                  <a:gd name="T2" fmla="*/ 0 w 147"/>
                  <a:gd name="T3" fmla="*/ 35 h 39"/>
                  <a:gd name="T4" fmla="*/ 0 w 147"/>
                  <a:gd name="T5" fmla="*/ 39 h 39"/>
                </a:gdLst>
                <a:ahLst/>
                <a:cxnLst>
                  <a:cxn ang="0">
                    <a:pos x="T0" y="T1"/>
                  </a:cxn>
                  <a:cxn ang="0">
                    <a:pos x="T2" y="T3"/>
                  </a:cxn>
                  <a:cxn ang="0">
                    <a:pos x="T4" y="T5"/>
                  </a:cxn>
                </a:cxnLst>
                <a:rect l="0" t="0" r="r" b="b"/>
                <a:pathLst>
                  <a:path w="147" h="39">
                    <a:moveTo>
                      <a:pt x="147" y="0"/>
                    </a:moveTo>
                    <a:lnTo>
                      <a:pt x="0" y="35"/>
                    </a:lnTo>
                    <a:lnTo>
                      <a:pt x="0" y="3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84" name="Line 124"/>
              <p:cNvSpPr>
                <a:spLocks noChangeShapeType="1"/>
              </p:cNvSpPr>
              <p:nvPr/>
            </p:nvSpPr>
            <p:spPr bwMode="auto">
              <a:xfrm>
                <a:off x="4706" y="2502"/>
                <a:ext cx="5"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85" name="Line 125"/>
              <p:cNvSpPr>
                <a:spLocks noChangeShapeType="1"/>
              </p:cNvSpPr>
              <p:nvPr/>
            </p:nvSpPr>
            <p:spPr bwMode="auto">
              <a:xfrm>
                <a:off x="4706" y="2501"/>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86" name="Line 126"/>
              <p:cNvSpPr>
                <a:spLocks noChangeShapeType="1"/>
              </p:cNvSpPr>
              <p:nvPr/>
            </p:nvSpPr>
            <p:spPr bwMode="auto">
              <a:xfrm>
                <a:off x="4634" y="2575"/>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87" name="Line 127"/>
              <p:cNvSpPr>
                <a:spLocks noChangeShapeType="1"/>
              </p:cNvSpPr>
              <p:nvPr/>
            </p:nvSpPr>
            <p:spPr bwMode="auto">
              <a:xfrm>
                <a:off x="4711" y="257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88" name="Line 128"/>
              <p:cNvSpPr>
                <a:spLocks noChangeShapeType="1"/>
              </p:cNvSpPr>
              <p:nvPr/>
            </p:nvSpPr>
            <p:spPr bwMode="auto">
              <a:xfrm>
                <a:off x="4774" y="2574"/>
                <a:ext cx="1"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89" name="Line 129"/>
              <p:cNvSpPr>
                <a:spLocks noChangeShapeType="1"/>
              </p:cNvSpPr>
              <p:nvPr/>
            </p:nvSpPr>
            <p:spPr bwMode="auto">
              <a:xfrm flipH="1">
                <a:off x="4567" y="2642"/>
                <a:ext cx="65"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90" name="Line 130"/>
              <p:cNvSpPr>
                <a:spLocks noChangeShapeType="1"/>
              </p:cNvSpPr>
              <p:nvPr/>
            </p:nvSpPr>
            <p:spPr bwMode="auto">
              <a:xfrm flipH="1">
                <a:off x="4628" y="2643"/>
                <a:ext cx="3"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91" name="Line 131"/>
              <p:cNvSpPr>
                <a:spLocks noChangeShapeType="1"/>
              </p:cNvSpPr>
              <p:nvPr/>
            </p:nvSpPr>
            <p:spPr bwMode="auto">
              <a:xfrm flipH="1">
                <a:off x="4682" y="2643"/>
                <a:ext cx="25"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92" name="Freeform 132"/>
              <p:cNvSpPr>
                <a:spLocks/>
              </p:cNvSpPr>
              <p:nvPr/>
            </p:nvSpPr>
            <p:spPr bwMode="auto">
              <a:xfrm>
                <a:off x="4707" y="2643"/>
                <a:ext cx="28" cy="30"/>
              </a:xfrm>
              <a:custGeom>
                <a:avLst/>
                <a:gdLst>
                  <a:gd name="T0" fmla="*/ 0 w 55"/>
                  <a:gd name="T1" fmla="*/ 0 h 61"/>
                  <a:gd name="T2" fmla="*/ 55 w 55"/>
                  <a:gd name="T3" fmla="*/ 61 h 61"/>
                  <a:gd name="T4" fmla="*/ 55 w 55"/>
                  <a:gd name="T5" fmla="*/ 59 h 61"/>
                </a:gdLst>
                <a:ahLst/>
                <a:cxnLst>
                  <a:cxn ang="0">
                    <a:pos x="T0" y="T1"/>
                  </a:cxn>
                  <a:cxn ang="0">
                    <a:pos x="T2" y="T3"/>
                  </a:cxn>
                  <a:cxn ang="0">
                    <a:pos x="T4" y="T5"/>
                  </a:cxn>
                </a:cxnLst>
                <a:rect l="0" t="0" r="r" b="b"/>
                <a:pathLst>
                  <a:path w="55" h="61">
                    <a:moveTo>
                      <a:pt x="0" y="0"/>
                    </a:moveTo>
                    <a:lnTo>
                      <a:pt x="55" y="61"/>
                    </a:lnTo>
                    <a:lnTo>
                      <a:pt x="55" y="5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93" name="Line 133"/>
              <p:cNvSpPr>
                <a:spLocks noChangeShapeType="1"/>
              </p:cNvSpPr>
              <p:nvPr/>
            </p:nvSpPr>
            <p:spPr bwMode="auto">
              <a:xfrm>
                <a:off x="4776" y="2645"/>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94" name="Line 134"/>
              <p:cNvSpPr>
                <a:spLocks noChangeShapeType="1"/>
              </p:cNvSpPr>
              <p:nvPr/>
            </p:nvSpPr>
            <p:spPr bwMode="auto">
              <a:xfrm>
                <a:off x="4777" y="2645"/>
                <a:ext cx="69"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95" name="Line 135"/>
              <p:cNvSpPr>
                <a:spLocks noChangeShapeType="1"/>
              </p:cNvSpPr>
              <p:nvPr/>
            </p:nvSpPr>
            <p:spPr bwMode="auto">
              <a:xfrm>
                <a:off x="4846" y="2725"/>
                <a:ext cx="1"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896" name="Rectangle 136"/>
            <p:cNvSpPr>
              <a:spLocks noChangeArrowheads="1"/>
            </p:cNvSpPr>
            <p:nvPr/>
          </p:nvSpPr>
          <p:spPr bwMode="auto">
            <a:xfrm>
              <a:off x="47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897" name="Group 137"/>
            <p:cNvGrpSpPr>
              <a:grpSpLocks/>
            </p:cNvGrpSpPr>
            <p:nvPr/>
          </p:nvGrpSpPr>
          <p:grpSpPr bwMode="auto">
            <a:xfrm>
              <a:off x="4818" y="3566"/>
              <a:ext cx="108" cy="116"/>
              <a:chOff x="902" y="803"/>
              <a:chExt cx="214" cy="280"/>
            </a:xfrm>
          </p:grpSpPr>
          <p:sp>
            <p:nvSpPr>
              <p:cNvPr id="117898" name="Rectangle 138"/>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7899" name="Line 139"/>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0" name="Line 140"/>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1" name="Line 141"/>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2" name="Line 142"/>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3" name="Line 143"/>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4" name="Line 144"/>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5" name="Line 145"/>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6" name="Line 146"/>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7" name="Line 147"/>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8" name="Line 148"/>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09" name="Line 149"/>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10" name="Line 150"/>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11" name="Line 151"/>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12" name="Line 152"/>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13" name="Line 153"/>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914" name="Rectangle 154"/>
            <p:cNvSpPr>
              <a:spLocks noChangeArrowheads="1"/>
            </p:cNvSpPr>
            <p:nvPr/>
          </p:nvSpPr>
          <p:spPr bwMode="auto">
            <a:xfrm>
              <a:off x="47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915" name="Rectangle 155"/>
            <p:cNvSpPr>
              <a:spLocks noChangeArrowheads="1"/>
            </p:cNvSpPr>
            <p:nvPr/>
          </p:nvSpPr>
          <p:spPr bwMode="auto">
            <a:xfrm>
              <a:off x="47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916" name="AutoShape 156"/>
            <p:cNvSpPr>
              <a:spLocks noChangeArrowheads="1"/>
            </p:cNvSpPr>
            <p:nvPr/>
          </p:nvSpPr>
          <p:spPr bwMode="auto">
            <a:xfrm>
              <a:off x="48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917" name="Rectangle 157"/>
            <p:cNvSpPr>
              <a:spLocks noChangeArrowheads="1"/>
            </p:cNvSpPr>
            <p:nvPr/>
          </p:nvSpPr>
          <p:spPr bwMode="auto">
            <a:xfrm>
              <a:off x="427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sp>
          <p:nvSpPr>
            <p:cNvPr id="117918" name="Rectangle 158"/>
            <p:cNvSpPr>
              <a:spLocks noChangeArrowheads="1"/>
            </p:cNvSpPr>
            <p:nvPr/>
          </p:nvSpPr>
          <p:spPr bwMode="auto">
            <a:xfrm>
              <a:off x="427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grpSp>
          <p:nvGrpSpPr>
            <p:cNvPr id="117919" name="Group 159"/>
            <p:cNvGrpSpPr>
              <a:grpSpLocks/>
            </p:cNvGrpSpPr>
            <p:nvPr/>
          </p:nvGrpSpPr>
          <p:grpSpPr bwMode="auto">
            <a:xfrm>
              <a:off x="4338" y="2606"/>
              <a:ext cx="108" cy="116"/>
              <a:chOff x="902" y="803"/>
              <a:chExt cx="214" cy="280"/>
            </a:xfrm>
          </p:grpSpPr>
          <p:sp>
            <p:nvSpPr>
              <p:cNvPr id="117920" name="Rectangle 160"/>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7921" name="Line 16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2" name="Line 16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3" name="Line 16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4" name="Line 16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5" name="Line 16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6" name="Line 16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7" name="Line 16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8" name="Line 16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29" name="Line 16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30" name="Line 17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31" name="Line 17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32" name="Line 17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33" name="Line 17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34" name="Line 17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35" name="Line 17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936" name="Rectangle 176"/>
            <p:cNvSpPr>
              <a:spLocks noChangeArrowheads="1"/>
            </p:cNvSpPr>
            <p:nvPr/>
          </p:nvSpPr>
          <p:spPr bwMode="auto">
            <a:xfrm>
              <a:off x="427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937" name="Group 177"/>
            <p:cNvGrpSpPr>
              <a:grpSpLocks/>
            </p:cNvGrpSpPr>
            <p:nvPr/>
          </p:nvGrpSpPr>
          <p:grpSpPr bwMode="auto">
            <a:xfrm>
              <a:off x="4308" y="2849"/>
              <a:ext cx="169" cy="109"/>
              <a:chOff x="2576" y="1643"/>
              <a:chExt cx="169" cy="109"/>
            </a:xfrm>
          </p:grpSpPr>
          <p:sp>
            <p:nvSpPr>
              <p:cNvPr id="117938" name="Rectangle 178"/>
              <p:cNvSpPr>
                <a:spLocks noChangeArrowheads="1"/>
              </p:cNvSpPr>
              <p:nvPr/>
            </p:nvSpPr>
            <p:spPr bwMode="auto">
              <a:xfrm>
                <a:off x="2644" y="1643"/>
                <a:ext cx="18" cy="20"/>
              </a:xfrm>
              <a:prstGeom prst="rect">
                <a:avLst/>
              </a:prstGeom>
              <a:solidFill>
                <a:srgbClr val="FF9900"/>
              </a:solidFill>
              <a:ln w="11176">
                <a:solidFill>
                  <a:srgbClr val="000000"/>
                </a:solidFill>
                <a:miter lim="800000"/>
                <a:headEnd/>
                <a:tailEnd/>
              </a:ln>
            </p:spPr>
            <p:txBody>
              <a:bodyPr/>
              <a:lstStyle/>
              <a:p>
                <a:endParaRPr lang="en-US"/>
              </a:p>
            </p:txBody>
          </p:sp>
          <p:sp>
            <p:nvSpPr>
              <p:cNvPr id="117939" name="Rectangle 179"/>
              <p:cNvSpPr>
                <a:spLocks noChangeArrowheads="1"/>
              </p:cNvSpPr>
              <p:nvPr/>
            </p:nvSpPr>
            <p:spPr bwMode="auto">
              <a:xfrm>
                <a:off x="2610" y="1688"/>
                <a:ext cx="18" cy="19"/>
              </a:xfrm>
              <a:prstGeom prst="rect">
                <a:avLst/>
              </a:prstGeom>
              <a:solidFill>
                <a:srgbClr val="FF9900"/>
              </a:solidFill>
              <a:ln w="11176">
                <a:solidFill>
                  <a:srgbClr val="000000"/>
                </a:solidFill>
                <a:miter lim="800000"/>
                <a:headEnd/>
                <a:tailEnd/>
              </a:ln>
            </p:spPr>
            <p:txBody>
              <a:bodyPr/>
              <a:lstStyle/>
              <a:p>
                <a:endParaRPr lang="en-US"/>
              </a:p>
            </p:txBody>
          </p:sp>
          <p:sp>
            <p:nvSpPr>
              <p:cNvPr id="117940" name="Rectangle 180"/>
              <p:cNvSpPr>
                <a:spLocks noChangeArrowheads="1"/>
              </p:cNvSpPr>
              <p:nvPr/>
            </p:nvSpPr>
            <p:spPr bwMode="auto">
              <a:xfrm>
                <a:off x="2576" y="1731"/>
                <a:ext cx="18" cy="21"/>
              </a:xfrm>
              <a:prstGeom prst="rect">
                <a:avLst/>
              </a:prstGeom>
              <a:solidFill>
                <a:srgbClr val="FF9900"/>
              </a:solidFill>
              <a:ln w="11176">
                <a:solidFill>
                  <a:srgbClr val="000000"/>
                </a:solidFill>
                <a:miter lim="800000"/>
                <a:headEnd/>
                <a:tailEnd/>
              </a:ln>
            </p:spPr>
            <p:txBody>
              <a:bodyPr/>
              <a:lstStyle/>
              <a:p>
                <a:endParaRPr lang="en-US"/>
              </a:p>
            </p:txBody>
          </p:sp>
          <p:sp>
            <p:nvSpPr>
              <p:cNvPr id="117941" name="Rectangle 181"/>
              <p:cNvSpPr>
                <a:spLocks noChangeArrowheads="1"/>
              </p:cNvSpPr>
              <p:nvPr/>
            </p:nvSpPr>
            <p:spPr bwMode="auto">
              <a:xfrm>
                <a:off x="2639" y="1731"/>
                <a:ext cx="19" cy="19"/>
              </a:xfrm>
              <a:prstGeom prst="rect">
                <a:avLst/>
              </a:prstGeom>
              <a:solidFill>
                <a:srgbClr val="FF9900"/>
              </a:solidFill>
              <a:ln w="11176">
                <a:solidFill>
                  <a:srgbClr val="000000"/>
                </a:solidFill>
                <a:miter lim="800000"/>
                <a:headEnd/>
                <a:tailEnd/>
              </a:ln>
            </p:spPr>
            <p:txBody>
              <a:bodyPr/>
              <a:lstStyle/>
              <a:p>
                <a:endParaRPr lang="en-US"/>
              </a:p>
            </p:txBody>
          </p:sp>
          <p:sp>
            <p:nvSpPr>
              <p:cNvPr id="117942" name="Rectangle 182"/>
              <p:cNvSpPr>
                <a:spLocks noChangeArrowheads="1"/>
              </p:cNvSpPr>
              <p:nvPr/>
            </p:nvSpPr>
            <p:spPr bwMode="auto">
              <a:xfrm>
                <a:off x="2726" y="1731"/>
                <a:ext cx="19" cy="21"/>
              </a:xfrm>
              <a:prstGeom prst="rect">
                <a:avLst/>
              </a:prstGeom>
              <a:solidFill>
                <a:srgbClr val="FF9900"/>
              </a:solidFill>
              <a:ln w="11176">
                <a:solidFill>
                  <a:srgbClr val="000000"/>
                </a:solidFill>
                <a:miter lim="800000"/>
                <a:headEnd/>
                <a:tailEnd/>
              </a:ln>
            </p:spPr>
            <p:txBody>
              <a:bodyPr/>
              <a:lstStyle/>
              <a:p>
                <a:endParaRPr lang="en-US"/>
              </a:p>
            </p:txBody>
          </p:sp>
          <p:sp>
            <p:nvSpPr>
              <p:cNvPr id="117943" name="Rectangle 183"/>
              <p:cNvSpPr>
                <a:spLocks noChangeArrowheads="1"/>
              </p:cNvSpPr>
              <p:nvPr/>
            </p:nvSpPr>
            <p:spPr bwMode="auto">
              <a:xfrm>
                <a:off x="2688" y="1685"/>
                <a:ext cx="20" cy="19"/>
              </a:xfrm>
              <a:prstGeom prst="rect">
                <a:avLst/>
              </a:prstGeom>
              <a:solidFill>
                <a:srgbClr val="FF9900"/>
              </a:solidFill>
              <a:ln w="11176">
                <a:solidFill>
                  <a:srgbClr val="000000"/>
                </a:solidFill>
                <a:miter lim="800000"/>
                <a:headEnd/>
                <a:tailEnd/>
              </a:ln>
            </p:spPr>
            <p:txBody>
              <a:bodyPr/>
              <a:lstStyle/>
              <a:p>
                <a:endParaRPr lang="en-US"/>
              </a:p>
            </p:txBody>
          </p:sp>
          <p:sp>
            <p:nvSpPr>
              <p:cNvPr id="117944" name="Line 184"/>
              <p:cNvSpPr>
                <a:spLocks noChangeShapeType="1"/>
              </p:cNvSpPr>
              <p:nvPr/>
            </p:nvSpPr>
            <p:spPr bwMode="auto">
              <a:xfrm>
                <a:off x="2597"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45" name="Line 185"/>
              <p:cNvSpPr>
                <a:spLocks noChangeShapeType="1"/>
              </p:cNvSpPr>
              <p:nvPr/>
            </p:nvSpPr>
            <p:spPr bwMode="auto">
              <a:xfrm>
                <a:off x="260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46" name="Line 186"/>
              <p:cNvSpPr>
                <a:spLocks noChangeShapeType="1"/>
              </p:cNvSpPr>
              <p:nvPr/>
            </p:nvSpPr>
            <p:spPr bwMode="auto">
              <a:xfrm>
                <a:off x="2608"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47" name="Line 187"/>
              <p:cNvSpPr>
                <a:spLocks noChangeShapeType="1"/>
              </p:cNvSpPr>
              <p:nvPr/>
            </p:nvSpPr>
            <p:spPr bwMode="auto">
              <a:xfrm>
                <a:off x="261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48" name="Line 188"/>
              <p:cNvSpPr>
                <a:spLocks noChangeShapeType="1"/>
              </p:cNvSpPr>
              <p:nvPr/>
            </p:nvSpPr>
            <p:spPr bwMode="auto">
              <a:xfrm>
                <a:off x="2618"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49" name="Line 189"/>
              <p:cNvSpPr>
                <a:spLocks noChangeShapeType="1"/>
              </p:cNvSpPr>
              <p:nvPr/>
            </p:nvSpPr>
            <p:spPr bwMode="auto">
              <a:xfrm>
                <a:off x="262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0" name="Line 190"/>
              <p:cNvSpPr>
                <a:spLocks noChangeShapeType="1"/>
              </p:cNvSpPr>
              <p:nvPr/>
            </p:nvSpPr>
            <p:spPr bwMode="auto">
              <a:xfrm>
                <a:off x="2629"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1" name="Line 191"/>
              <p:cNvSpPr>
                <a:spLocks noChangeShapeType="1"/>
              </p:cNvSpPr>
              <p:nvPr/>
            </p:nvSpPr>
            <p:spPr bwMode="auto">
              <a:xfrm>
                <a:off x="2633"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2" name="Freeform 192"/>
              <p:cNvSpPr>
                <a:spLocks/>
              </p:cNvSpPr>
              <p:nvPr/>
            </p:nvSpPr>
            <p:spPr bwMode="auto">
              <a:xfrm>
                <a:off x="2639" y="1740"/>
                <a:ext cx="0"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53" name="Line 193"/>
              <p:cNvSpPr>
                <a:spLocks noChangeShapeType="1"/>
              </p:cNvSpPr>
              <p:nvPr/>
            </p:nvSpPr>
            <p:spPr bwMode="auto">
              <a:xfrm>
                <a:off x="2660"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4" name="Line 194"/>
              <p:cNvSpPr>
                <a:spLocks noChangeShapeType="1"/>
              </p:cNvSpPr>
              <p:nvPr/>
            </p:nvSpPr>
            <p:spPr bwMode="auto">
              <a:xfrm>
                <a:off x="266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5" name="Line 195"/>
              <p:cNvSpPr>
                <a:spLocks noChangeShapeType="1"/>
              </p:cNvSpPr>
              <p:nvPr/>
            </p:nvSpPr>
            <p:spPr bwMode="auto">
              <a:xfrm>
                <a:off x="2671"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6" name="Line 196"/>
              <p:cNvSpPr>
                <a:spLocks noChangeShapeType="1"/>
              </p:cNvSpPr>
              <p:nvPr/>
            </p:nvSpPr>
            <p:spPr bwMode="auto">
              <a:xfrm>
                <a:off x="267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7" name="Line 197"/>
              <p:cNvSpPr>
                <a:spLocks noChangeShapeType="1"/>
              </p:cNvSpPr>
              <p:nvPr/>
            </p:nvSpPr>
            <p:spPr bwMode="auto">
              <a:xfrm>
                <a:off x="2681"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8" name="Line 198"/>
              <p:cNvSpPr>
                <a:spLocks noChangeShapeType="1"/>
              </p:cNvSpPr>
              <p:nvPr/>
            </p:nvSpPr>
            <p:spPr bwMode="auto">
              <a:xfrm>
                <a:off x="268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59" name="Line 199"/>
              <p:cNvSpPr>
                <a:spLocks noChangeShapeType="1"/>
              </p:cNvSpPr>
              <p:nvPr/>
            </p:nvSpPr>
            <p:spPr bwMode="auto">
              <a:xfrm>
                <a:off x="269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0" name="Line 200"/>
              <p:cNvSpPr>
                <a:spLocks noChangeShapeType="1"/>
              </p:cNvSpPr>
              <p:nvPr/>
            </p:nvSpPr>
            <p:spPr bwMode="auto">
              <a:xfrm>
                <a:off x="270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1" name="Line 201"/>
              <p:cNvSpPr>
                <a:spLocks noChangeShapeType="1"/>
              </p:cNvSpPr>
              <p:nvPr/>
            </p:nvSpPr>
            <p:spPr bwMode="auto">
              <a:xfrm>
                <a:off x="2707"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2" name="Line 202"/>
              <p:cNvSpPr>
                <a:spLocks noChangeShapeType="1"/>
              </p:cNvSpPr>
              <p:nvPr/>
            </p:nvSpPr>
            <p:spPr bwMode="auto">
              <a:xfrm>
                <a:off x="2712"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3" name="Line 203"/>
              <p:cNvSpPr>
                <a:spLocks noChangeShapeType="1"/>
              </p:cNvSpPr>
              <p:nvPr/>
            </p:nvSpPr>
            <p:spPr bwMode="auto">
              <a:xfrm>
                <a:off x="2717"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4" name="Line 204"/>
              <p:cNvSpPr>
                <a:spLocks noChangeShapeType="1"/>
              </p:cNvSpPr>
              <p:nvPr/>
            </p:nvSpPr>
            <p:spPr bwMode="auto">
              <a:xfrm>
                <a:off x="272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5" name="Line 205"/>
              <p:cNvSpPr>
                <a:spLocks noChangeShapeType="1"/>
              </p:cNvSpPr>
              <p:nvPr/>
            </p:nvSpPr>
            <p:spPr bwMode="auto">
              <a:xfrm flipH="1">
                <a:off x="2693" y="1706"/>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6" name="Line 206"/>
              <p:cNvSpPr>
                <a:spLocks noChangeShapeType="1"/>
              </p:cNvSpPr>
              <p:nvPr/>
            </p:nvSpPr>
            <p:spPr bwMode="auto">
              <a:xfrm>
                <a:off x="2688" y="171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7" name="Line 207"/>
              <p:cNvSpPr>
                <a:spLocks noChangeShapeType="1"/>
              </p:cNvSpPr>
              <p:nvPr/>
            </p:nvSpPr>
            <p:spPr bwMode="auto">
              <a:xfrm>
                <a:off x="2683" y="1713"/>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8" name="Line 208"/>
              <p:cNvSpPr>
                <a:spLocks noChangeShapeType="1"/>
              </p:cNvSpPr>
              <p:nvPr/>
            </p:nvSpPr>
            <p:spPr bwMode="auto">
              <a:xfrm flipH="1">
                <a:off x="2673" y="1716"/>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69" name="Line 209"/>
              <p:cNvSpPr>
                <a:spLocks noChangeShapeType="1"/>
              </p:cNvSpPr>
              <p:nvPr/>
            </p:nvSpPr>
            <p:spPr bwMode="auto">
              <a:xfrm>
                <a:off x="2668" y="172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0" name="Line 210"/>
              <p:cNvSpPr>
                <a:spLocks noChangeShapeType="1"/>
              </p:cNvSpPr>
              <p:nvPr/>
            </p:nvSpPr>
            <p:spPr bwMode="auto">
              <a:xfrm>
                <a:off x="2663" y="1723"/>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1" name="Freeform 211"/>
              <p:cNvSpPr>
                <a:spLocks/>
              </p:cNvSpPr>
              <p:nvPr/>
            </p:nvSpPr>
            <p:spPr bwMode="auto">
              <a:xfrm flipV="1">
                <a:off x="2652" y="1727"/>
                <a:ext cx="4" cy="2"/>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72" name="Line 212"/>
              <p:cNvSpPr>
                <a:spLocks noChangeShapeType="1"/>
              </p:cNvSpPr>
              <p:nvPr/>
            </p:nvSpPr>
            <p:spPr bwMode="auto">
              <a:xfrm>
                <a:off x="2699" y="1706"/>
                <a:ext cx="4"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3" name="Line 213"/>
              <p:cNvSpPr>
                <a:spLocks noChangeShapeType="1"/>
              </p:cNvSpPr>
              <p:nvPr/>
            </p:nvSpPr>
            <p:spPr bwMode="auto">
              <a:xfrm>
                <a:off x="2708" y="1712"/>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4" name="Line 214"/>
              <p:cNvSpPr>
                <a:spLocks noChangeShapeType="1"/>
              </p:cNvSpPr>
              <p:nvPr/>
            </p:nvSpPr>
            <p:spPr bwMode="auto">
              <a:xfrm>
                <a:off x="2714" y="1716"/>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5" name="Line 215"/>
              <p:cNvSpPr>
                <a:spLocks noChangeShapeType="1"/>
              </p:cNvSpPr>
              <p:nvPr/>
            </p:nvSpPr>
            <p:spPr bwMode="auto">
              <a:xfrm>
                <a:off x="2720" y="1720"/>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6" name="Line 216"/>
              <p:cNvSpPr>
                <a:spLocks noChangeShapeType="1"/>
              </p:cNvSpPr>
              <p:nvPr/>
            </p:nvSpPr>
            <p:spPr bwMode="auto">
              <a:xfrm>
                <a:off x="2729" y="1727"/>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7" name="Freeform 217"/>
              <p:cNvSpPr>
                <a:spLocks/>
              </p:cNvSpPr>
              <p:nvPr/>
            </p:nvSpPr>
            <p:spPr bwMode="auto">
              <a:xfrm flipV="1">
                <a:off x="2735" y="1729"/>
                <a:ext cx="0"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78" name="Line 218"/>
              <p:cNvSpPr>
                <a:spLocks noChangeShapeType="1"/>
              </p:cNvSpPr>
              <p:nvPr/>
            </p:nvSpPr>
            <p:spPr bwMode="auto">
              <a:xfrm>
                <a:off x="2620" y="1674"/>
                <a:ext cx="7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79" name="Line 219"/>
              <p:cNvSpPr>
                <a:spLocks noChangeShapeType="1"/>
              </p:cNvSpPr>
              <p:nvPr/>
            </p:nvSpPr>
            <p:spPr bwMode="auto">
              <a:xfrm flipV="1">
                <a:off x="2654" y="1663"/>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80" name="Line 220"/>
              <p:cNvSpPr>
                <a:spLocks noChangeShapeType="1"/>
              </p:cNvSpPr>
              <p:nvPr/>
            </p:nvSpPr>
            <p:spPr bwMode="auto">
              <a:xfrm>
                <a:off x="2620" y="1674"/>
                <a:ext cx="0"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81" name="Line 221"/>
              <p:cNvSpPr>
                <a:spLocks noChangeShapeType="1"/>
              </p:cNvSpPr>
              <p:nvPr/>
            </p:nvSpPr>
            <p:spPr bwMode="auto">
              <a:xfrm>
                <a:off x="2696" y="1674"/>
                <a:ext cx="1" cy="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82" name="Line 222"/>
              <p:cNvSpPr>
                <a:spLocks noChangeShapeType="1"/>
              </p:cNvSpPr>
              <p:nvPr/>
            </p:nvSpPr>
            <p:spPr bwMode="auto">
              <a:xfrm>
                <a:off x="2585" y="1718"/>
                <a:ext cx="6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83" name="Line 223"/>
              <p:cNvSpPr>
                <a:spLocks noChangeShapeType="1"/>
              </p:cNvSpPr>
              <p:nvPr/>
            </p:nvSpPr>
            <p:spPr bwMode="auto">
              <a:xfrm>
                <a:off x="2620" y="1708"/>
                <a:ext cx="1" cy="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84" name="Line 224"/>
              <p:cNvSpPr>
                <a:spLocks noChangeShapeType="1"/>
              </p:cNvSpPr>
              <p:nvPr/>
            </p:nvSpPr>
            <p:spPr bwMode="auto">
              <a:xfrm>
                <a:off x="2585" y="1718"/>
                <a:ext cx="1"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85" name="Line 225"/>
              <p:cNvSpPr>
                <a:spLocks noChangeShapeType="1"/>
              </p:cNvSpPr>
              <p:nvPr/>
            </p:nvSpPr>
            <p:spPr bwMode="auto">
              <a:xfrm>
                <a:off x="2649" y="1718"/>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986" name="Rectangle 226"/>
            <p:cNvSpPr>
              <a:spLocks noChangeArrowheads="1"/>
            </p:cNvSpPr>
            <p:nvPr/>
          </p:nvSpPr>
          <p:spPr bwMode="auto">
            <a:xfrm>
              <a:off x="427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987" name="Group 227"/>
            <p:cNvGrpSpPr>
              <a:grpSpLocks/>
            </p:cNvGrpSpPr>
            <p:nvPr/>
          </p:nvGrpSpPr>
          <p:grpSpPr bwMode="auto">
            <a:xfrm>
              <a:off x="4308" y="3090"/>
              <a:ext cx="169" cy="108"/>
              <a:chOff x="3011" y="1858"/>
              <a:chExt cx="497" cy="239"/>
            </a:xfrm>
          </p:grpSpPr>
          <p:sp>
            <p:nvSpPr>
              <p:cNvPr id="117988" name="Rectangle 228"/>
              <p:cNvSpPr>
                <a:spLocks noChangeArrowheads="1"/>
              </p:cNvSpPr>
              <p:nvPr/>
            </p:nvSpPr>
            <p:spPr bwMode="auto">
              <a:xfrm>
                <a:off x="3210" y="1858"/>
                <a:ext cx="54" cy="44"/>
              </a:xfrm>
              <a:prstGeom prst="rect">
                <a:avLst/>
              </a:prstGeom>
              <a:solidFill>
                <a:srgbClr val="FFFF00"/>
              </a:solidFill>
              <a:ln w="11113">
                <a:solidFill>
                  <a:srgbClr val="000000"/>
                </a:solidFill>
                <a:miter lim="800000"/>
                <a:headEnd/>
                <a:tailEnd/>
              </a:ln>
            </p:spPr>
            <p:txBody>
              <a:bodyPr/>
              <a:lstStyle/>
              <a:p>
                <a:endParaRPr lang="en-US"/>
              </a:p>
            </p:txBody>
          </p:sp>
          <p:sp>
            <p:nvSpPr>
              <p:cNvPr id="117989" name="Rectangle 229"/>
              <p:cNvSpPr>
                <a:spLocks noChangeArrowheads="1"/>
              </p:cNvSpPr>
              <p:nvPr/>
            </p:nvSpPr>
            <p:spPr bwMode="auto">
              <a:xfrm>
                <a:off x="3111" y="195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17990" name="Rectangle 230"/>
              <p:cNvSpPr>
                <a:spLocks noChangeArrowheads="1"/>
              </p:cNvSpPr>
              <p:nvPr/>
            </p:nvSpPr>
            <p:spPr bwMode="auto">
              <a:xfrm>
                <a:off x="3011"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7991" name="Rectangle 231"/>
              <p:cNvSpPr>
                <a:spLocks noChangeArrowheads="1"/>
              </p:cNvSpPr>
              <p:nvPr/>
            </p:nvSpPr>
            <p:spPr bwMode="auto">
              <a:xfrm>
                <a:off x="3197" y="2051"/>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7992" name="Rectangle 232"/>
              <p:cNvSpPr>
                <a:spLocks noChangeArrowheads="1"/>
              </p:cNvSpPr>
              <p:nvPr/>
            </p:nvSpPr>
            <p:spPr bwMode="auto">
              <a:xfrm>
                <a:off x="3453"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7993" name="Rectangle 233"/>
              <p:cNvSpPr>
                <a:spLocks noChangeArrowheads="1"/>
              </p:cNvSpPr>
              <p:nvPr/>
            </p:nvSpPr>
            <p:spPr bwMode="auto">
              <a:xfrm>
                <a:off x="3342" y="1950"/>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7994" name="Line 234"/>
              <p:cNvSpPr>
                <a:spLocks noChangeShapeType="1"/>
              </p:cNvSpPr>
              <p:nvPr/>
            </p:nvSpPr>
            <p:spPr bwMode="auto">
              <a:xfrm>
                <a:off x="307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95" name="Line 235"/>
              <p:cNvSpPr>
                <a:spLocks noChangeShapeType="1"/>
              </p:cNvSpPr>
              <p:nvPr/>
            </p:nvSpPr>
            <p:spPr bwMode="auto">
              <a:xfrm>
                <a:off x="309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96" name="Line 236"/>
              <p:cNvSpPr>
                <a:spLocks noChangeShapeType="1"/>
              </p:cNvSpPr>
              <p:nvPr/>
            </p:nvSpPr>
            <p:spPr bwMode="auto">
              <a:xfrm>
                <a:off x="310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97" name="Line 237"/>
              <p:cNvSpPr>
                <a:spLocks noChangeShapeType="1"/>
              </p:cNvSpPr>
              <p:nvPr/>
            </p:nvSpPr>
            <p:spPr bwMode="auto">
              <a:xfrm>
                <a:off x="312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98" name="Line 238"/>
              <p:cNvSpPr>
                <a:spLocks noChangeShapeType="1"/>
              </p:cNvSpPr>
              <p:nvPr/>
            </p:nvSpPr>
            <p:spPr bwMode="auto">
              <a:xfrm>
                <a:off x="313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99" name="Line 239"/>
              <p:cNvSpPr>
                <a:spLocks noChangeShapeType="1"/>
              </p:cNvSpPr>
              <p:nvPr/>
            </p:nvSpPr>
            <p:spPr bwMode="auto">
              <a:xfrm>
                <a:off x="315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0" name="Line 240"/>
              <p:cNvSpPr>
                <a:spLocks noChangeShapeType="1"/>
              </p:cNvSpPr>
              <p:nvPr/>
            </p:nvSpPr>
            <p:spPr bwMode="auto">
              <a:xfrm>
                <a:off x="3166" y="207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1" name="Line 241"/>
              <p:cNvSpPr>
                <a:spLocks noChangeShapeType="1"/>
              </p:cNvSpPr>
              <p:nvPr/>
            </p:nvSpPr>
            <p:spPr bwMode="auto">
              <a:xfrm>
                <a:off x="3181"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2" name="Freeform 242"/>
              <p:cNvSpPr>
                <a:spLocks/>
              </p:cNvSpPr>
              <p:nvPr/>
            </p:nvSpPr>
            <p:spPr bwMode="auto">
              <a:xfrm>
                <a:off x="3196" y="2073"/>
                <a:ext cx="1"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03" name="Line 243"/>
              <p:cNvSpPr>
                <a:spLocks noChangeShapeType="1"/>
              </p:cNvSpPr>
              <p:nvPr/>
            </p:nvSpPr>
            <p:spPr bwMode="auto">
              <a:xfrm>
                <a:off x="3260"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4" name="Line 244"/>
              <p:cNvSpPr>
                <a:spLocks noChangeShapeType="1"/>
              </p:cNvSpPr>
              <p:nvPr/>
            </p:nvSpPr>
            <p:spPr bwMode="auto">
              <a:xfrm>
                <a:off x="327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5" name="Line 245"/>
              <p:cNvSpPr>
                <a:spLocks noChangeShapeType="1"/>
              </p:cNvSpPr>
              <p:nvPr/>
            </p:nvSpPr>
            <p:spPr bwMode="auto">
              <a:xfrm>
                <a:off x="329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6" name="Line 246"/>
              <p:cNvSpPr>
                <a:spLocks noChangeShapeType="1"/>
              </p:cNvSpPr>
              <p:nvPr/>
            </p:nvSpPr>
            <p:spPr bwMode="auto">
              <a:xfrm>
                <a:off x="330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7" name="Line 247"/>
              <p:cNvSpPr>
                <a:spLocks noChangeShapeType="1"/>
              </p:cNvSpPr>
              <p:nvPr/>
            </p:nvSpPr>
            <p:spPr bwMode="auto">
              <a:xfrm>
                <a:off x="332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8" name="Line 248"/>
              <p:cNvSpPr>
                <a:spLocks noChangeShapeType="1"/>
              </p:cNvSpPr>
              <p:nvPr/>
            </p:nvSpPr>
            <p:spPr bwMode="auto">
              <a:xfrm>
                <a:off x="333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09" name="Line 249"/>
              <p:cNvSpPr>
                <a:spLocks noChangeShapeType="1"/>
              </p:cNvSpPr>
              <p:nvPr/>
            </p:nvSpPr>
            <p:spPr bwMode="auto">
              <a:xfrm>
                <a:off x="3351"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0" name="Line 250"/>
              <p:cNvSpPr>
                <a:spLocks noChangeShapeType="1"/>
              </p:cNvSpPr>
              <p:nvPr/>
            </p:nvSpPr>
            <p:spPr bwMode="auto">
              <a:xfrm>
                <a:off x="336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1" name="Line 251"/>
              <p:cNvSpPr>
                <a:spLocks noChangeShapeType="1"/>
              </p:cNvSpPr>
              <p:nvPr/>
            </p:nvSpPr>
            <p:spPr bwMode="auto">
              <a:xfrm>
                <a:off x="338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2" name="Line 252"/>
              <p:cNvSpPr>
                <a:spLocks noChangeShapeType="1"/>
              </p:cNvSpPr>
              <p:nvPr/>
            </p:nvSpPr>
            <p:spPr bwMode="auto">
              <a:xfrm>
                <a:off x="339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3" name="Line 253"/>
              <p:cNvSpPr>
                <a:spLocks noChangeShapeType="1"/>
              </p:cNvSpPr>
              <p:nvPr/>
            </p:nvSpPr>
            <p:spPr bwMode="auto">
              <a:xfrm>
                <a:off x="341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4" name="Line 254"/>
              <p:cNvSpPr>
                <a:spLocks noChangeShapeType="1"/>
              </p:cNvSpPr>
              <p:nvPr/>
            </p:nvSpPr>
            <p:spPr bwMode="auto">
              <a:xfrm>
                <a:off x="342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5" name="Line 255"/>
              <p:cNvSpPr>
                <a:spLocks noChangeShapeType="1"/>
              </p:cNvSpPr>
              <p:nvPr/>
            </p:nvSpPr>
            <p:spPr bwMode="auto">
              <a:xfrm>
                <a:off x="344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6" name="Line 256"/>
              <p:cNvSpPr>
                <a:spLocks noChangeShapeType="1"/>
              </p:cNvSpPr>
              <p:nvPr/>
            </p:nvSpPr>
            <p:spPr bwMode="auto">
              <a:xfrm flipH="1">
                <a:off x="3356" y="199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7" name="Line 257"/>
              <p:cNvSpPr>
                <a:spLocks noChangeShapeType="1"/>
              </p:cNvSpPr>
              <p:nvPr/>
            </p:nvSpPr>
            <p:spPr bwMode="auto">
              <a:xfrm>
                <a:off x="3341" y="200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8" name="Line 258"/>
              <p:cNvSpPr>
                <a:spLocks noChangeShapeType="1"/>
              </p:cNvSpPr>
              <p:nvPr/>
            </p:nvSpPr>
            <p:spPr bwMode="auto">
              <a:xfrm>
                <a:off x="3326" y="201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19" name="Line 259"/>
              <p:cNvSpPr>
                <a:spLocks noChangeShapeType="1"/>
              </p:cNvSpPr>
              <p:nvPr/>
            </p:nvSpPr>
            <p:spPr bwMode="auto">
              <a:xfrm flipH="1">
                <a:off x="3296" y="2019"/>
                <a:ext cx="11"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0" name="Line 260"/>
              <p:cNvSpPr>
                <a:spLocks noChangeShapeType="1"/>
              </p:cNvSpPr>
              <p:nvPr/>
            </p:nvSpPr>
            <p:spPr bwMode="auto">
              <a:xfrm>
                <a:off x="3281" y="20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1" name="Line 261"/>
              <p:cNvSpPr>
                <a:spLocks noChangeShapeType="1"/>
              </p:cNvSpPr>
              <p:nvPr/>
            </p:nvSpPr>
            <p:spPr bwMode="auto">
              <a:xfrm>
                <a:off x="3265" y="203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2" name="Freeform 262"/>
              <p:cNvSpPr>
                <a:spLocks/>
              </p:cNvSpPr>
              <p:nvPr/>
            </p:nvSpPr>
            <p:spPr bwMode="auto">
              <a:xfrm flipV="1">
                <a:off x="3235" y="2042"/>
                <a:ext cx="11" cy="5"/>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23" name="Line 263"/>
              <p:cNvSpPr>
                <a:spLocks noChangeShapeType="1"/>
              </p:cNvSpPr>
              <p:nvPr/>
            </p:nvSpPr>
            <p:spPr bwMode="auto">
              <a:xfrm>
                <a:off x="3374" y="199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4" name="Line 264"/>
              <p:cNvSpPr>
                <a:spLocks noChangeShapeType="1"/>
              </p:cNvSpPr>
              <p:nvPr/>
            </p:nvSpPr>
            <p:spPr bwMode="auto">
              <a:xfrm>
                <a:off x="3400" y="201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5" name="Line 265"/>
              <p:cNvSpPr>
                <a:spLocks noChangeShapeType="1"/>
              </p:cNvSpPr>
              <p:nvPr/>
            </p:nvSpPr>
            <p:spPr bwMode="auto">
              <a:xfrm>
                <a:off x="3416" y="2018"/>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6" name="Line 266"/>
              <p:cNvSpPr>
                <a:spLocks noChangeShapeType="1"/>
              </p:cNvSpPr>
              <p:nvPr/>
            </p:nvSpPr>
            <p:spPr bwMode="auto">
              <a:xfrm>
                <a:off x="3435" y="2027"/>
                <a:ext cx="1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7" name="Line 267"/>
              <p:cNvSpPr>
                <a:spLocks noChangeShapeType="1"/>
              </p:cNvSpPr>
              <p:nvPr/>
            </p:nvSpPr>
            <p:spPr bwMode="auto">
              <a:xfrm>
                <a:off x="3461" y="204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28" name="Freeform 268"/>
              <p:cNvSpPr>
                <a:spLocks/>
              </p:cNvSpPr>
              <p:nvPr/>
            </p:nvSpPr>
            <p:spPr bwMode="auto">
              <a:xfrm flipV="1">
                <a:off x="3476" y="2049"/>
                <a:ext cx="1"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29" name="Line 269"/>
              <p:cNvSpPr>
                <a:spLocks noChangeShapeType="1"/>
              </p:cNvSpPr>
              <p:nvPr/>
            </p:nvSpPr>
            <p:spPr bwMode="auto">
              <a:xfrm>
                <a:off x="3140" y="1925"/>
                <a:ext cx="2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0" name="Line 270"/>
              <p:cNvSpPr>
                <a:spLocks noChangeShapeType="1"/>
              </p:cNvSpPr>
              <p:nvPr/>
            </p:nvSpPr>
            <p:spPr bwMode="auto">
              <a:xfrm flipV="1">
                <a:off x="3239" y="1901"/>
                <a:ext cx="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1" name="Line 271"/>
              <p:cNvSpPr>
                <a:spLocks noChangeShapeType="1"/>
              </p:cNvSpPr>
              <p:nvPr/>
            </p:nvSpPr>
            <p:spPr bwMode="auto">
              <a:xfrm>
                <a:off x="3140" y="1925"/>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2" name="Line 272"/>
              <p:cNvSpPr>
                <a:spLocks noChangeShapeType="1"/>
              </p:cNvSpPr>
              <p:nvPr/>
            </p:nvSpPr>
            <p:spPr bwMode="auto">
              <a:xfrm>
                <a:off x="3366" y="192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3" name="Line 273"/>
              <p:cNvSpPr>
                <a:spLocks noChangeShapeType="1"/>
              </p:cNvSpPr>
              <p:nvPr/>
            </p:nvSpPr>
            <p:spPr bwMode="auto">
              <a:xfrm>
                <a:off x="3039" y="2022"/>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4" name="Line 274"/>
              <p:cNvSpPr>
                <a:spLocks noChangeShapeType="1"/>
              </p:cNvSpPr>
              <p:nvPr/>
            </p:nvSpPr>
            <p:spPr bwMode="auto">
              <a:xfrm>
                <a:off x="3142" y="200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5" name="Line 275"/>
              <p:cNvSpPr>
                <a:spLocks noChangeShapeType="1"/>
              </p:cNvSpPr>
              <p:nvPr/>
            </p:nvSpPr>
            <p:spPr bwMode="auto">
              <a:xfrm>
                <a:off x="3039" y="2022"/>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36" name="Line 276"/>
              <p:cNvSpPr>
                <a:spLocks noChangeShapeType="1"/>
              </p:cNvSpPr>
              <p:nvPr/>
            </p:nvSpPr>
            <p:spPr bwMode="auto">
              <a:xfrm>
                <a:off x="3227" y="2022"/>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037" name="Rectangle 277"/>
            <p:cNvSpPr>
              <a:spLocks noChangeArrowheads="1"/>
            </p:cNvSpPr>
            <p:nvPr/>
          </p:nvSpPr>
          <p:spPr bwMode="auto">
            <a:xfrm>
              <a:off x="427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038" name="Group 278"/>
            <p:cNvGrpSpPr>
              <a:grpSpLocks/>
            </p:cNvGrpSpPr>
            <p:nvPr/>
          </p:nvGrpSpPr>
          <p:grpSpPr bwMode="auto">
            <a:xfrm>
              <a:off x="4308" y="3336"/>
              <a:ext cx="169" cy="96"/>
              <a:chOff x="3011" y="2468"/>
              <a:chExt cx="497" cy="239"/>
            </a:xfrm>
          </p:grpSpPr>
          <p:sp>
            <p:nvSpPr>
              <p:cNvPr id="118039" name="Rectangle 279"/>
              <p:cNvSpPr>
                <a:spLocks noChangeArrowheads="1"/>
              </p:cNvSpPr>
              <p:nvPr/>
            </p:nvSpPr>
            <p:spPr bwMode="auto">
              <a:xfrm>
                <a:off x="3210" y="2468"/>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8040" name="Rectangle 280"/>
              <p:cNvSpPr>
                <a:spLocks noChangeArrowheads="1"/>
              </p:cNvSpPr>
              <p:nvPr/>
            </p:nvSpPr>
            <p:spPr bwMode="auto">
              <a:xfrm>
                <a:off x="3111" y="2566"/>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8041" name="Rectangle 281"/>
              <p:cNvSpPr>
                <a:spLocks noChangeArrowheads="1"/>
              </p:cNvSpPr>
              <p:nvPr/>
            </p:nvSpPr>
            <p:spPr bwMode="auto">
              <a:xfrm>
                <a:off x="3011"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8042" name="Rectangle 282"/>
              <p:cNvSpPr>
                <a:spLocks noChangeArrowheads="1"/>
              </p:cNvSpPr>
              <p:nvPr/>
            </p:nvSpPr>
            <p:spPr bwMode="auto">
              <a:xfrm>
                <a:off x="3197" y="2661"/>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8043" name="Rectangle 283"/>
              <p:cNvSpPr>
                <a:spLocks noChangeArrowheads="1"/>
              </p:cNvSpPr>
              <p:nvPr/>
            </p:nvSpPr>
            <p:spPr bwMode="auto">
              <a:xfrm>
                <a:off x="3453"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8044" name="Rectangle 284"/>
              <p:cNvSpPr>
                <a:spLocks noChangeArrowheads="1"/>
              </p:cNvSpPr>
              <p:nvPr/>
            </p:nvSpPr>
            <p:spPr bwMode="auto">
              <a:xfrm>
                <a:off x="3342" y="2559"/>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8045" name="Line 285"/>
              <p:cNvSpPr>
                <a:spLocks noChangeShapeType="1"/>
              </p:cNvSpPr>
              <p:nvPr/>
            </p:nvSpPr>
            <p:spPr bwMode="auto">
              <a:xfrm>
                <a:off x="3075"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46" name="Line 286"/>
              <p:cNvSpPr>
                <a:spLocks noChangeShapeType="1"/>
              </p:cNvSpPr>
              <p:nvPr/>
            </p:nvSpPr>
            <p:spPr bwMode="auto">
              <a:xfrm>
                <a:off x="3091"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47" name="Line 287"/>
              <p:cNvSpPr>
                <a:spLocks noChangeShapeType="1"/>
              </p:cNvSpPr>
              <p:nvPr/>
            </p:nvSpPr>
            <p:spPr bwMode="auto">
              <a:xfrm>
                <a:off x="3106"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48" name="Line 288"/>
              <p:cNvSpPr>
                <a:spLocks noChangeShapeType="1"/>
              </p:cNvSpPr>
              <p:nvPr/>
            </p:nvSpPr>
            <p:spPr bwMode="auto">
              <a:xfrm>
                <a:off x="312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49" name="Line 289"/>
              <p:cNvSpPr>
                <a:spLocks noChangeShapeType="1"/>
              </p:cNvSpPr>
              <p:nvPr/>
            </p:nvSpPr>
            <p:spPr bwMode="auto">
              <a:xfrm>
                <a:off x="313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0" name="Line 290"/>
              <p:cNvSpPr>
                <a:spLocks noChangeShapeType="1"/>
              </p:cNvSpPr>
              <p:nvPr/>
            </p:nvSpPr>
            <p:spPr bwMode="auto">
              <a:xfrm>
                <a:off x="315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1" name="Line 291"/>
              <p:cNvSpPr>
                <a:spLocks noChangeShapeType="1"/>
              </p:cNvSpPr>
              <p:nvPr/>
            </p:nvSpPr>
            <p:spPr bwMode="auto">
              <a:xfrm>
                <a:off x="316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2" name="Line 292"/>
              <p:cNvSpPr>
                <a:spLocks noChangeShapeType="1"/>
              </p:cNvSpPr>
              <p:nvPr/>
            </p:nvSpPr>
            <p:spPr bwMode="auto">
              <a:xfrm>
                <a:off x="318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3" name="Line 293"/>
              <p:cNvSpPr>
                <a:spLocks noChangeShapeType="1"/>
              </p:cNvSpPr>
              <p:nvPr/>
            </p:nvSpPr>
            <p:spPr bwMode="auto">
              <a:xfrm>
                <a:off x="3260"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4" name="Line 294"/>
              <p:cNvSpPr>
                <a:spLocks noChangeShapeType="1"/>
              </p:cNvSpPr>
              <p:nvPr/>
            </p:nvSpPr>
            <p:spPr bwMode="auto">
              <a:xfrm>
                <a:off x="327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5" name="Line 295"/>
              <p:cNvSpPr>
                <a:spLocks noChangeShapeType="1"/>
              </p:cNvSpPr>
              <p:nvPr/>
            </p:nvSpPr>
            <p:spPr bwMode="auto">
              <a:xfrm>
                <a:off x="329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6" name="Line 296"/>
              <p:cNvSpPr>
                <a:spLocks noChangeShapeType="1"/>
              </p:cNvSpPr>
              <p:nvPr/>
            </p:nvSpPr>
            <p:spPr bwMode="auto">
              <a:xfrm>
                <a:off x="330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7" name="Line 297"/>
              <p:cNvSpPr>
                <a:spLocks noChangeShapeType="1"/>
              </p:cNvSpPr>
              <p:nvPr/>
            </p:nvSpPr>
            <p:spPr bwMode="auto">
              <a:xfrm>
                <a:off x="332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8" name="Line 298"/>
              <p:cNvSpPr>
                <a:spLocks noChangeShapeType="1"/>
              </p:cNvSpPr>
              <p:nvPr/>
            </p:nvSpPr>
            <p:spPr bwMode="auto">
              <a:xfrm>
                <a:off x="333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59" name="Line 299"/>
              <p:cNvSpPr>
                <a:spLocks noChangeShapeType="1"/>
              </p:cNvSpPr>
              <p:nvPr/>
            </p:nvSpPr>
            <p:spPr bwMode="auto">
              <a:xfrm>
                <a:off x="3351"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0" name="Line 300"/>
              <p:cNvSpPr>
                <a:spLocks noChangeShapeType="1"/>
              </p:cNvSpPr>
              <p:nvPr/>
            </p:nvSpPr>
            <p:spPr bwMode="auto">
              <a:xfrm>
                <a:off x="336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1" name="Line 301"/>
              <p:cNvSpPr>
                <a:spLocks noChangeShapeType="1"/>
              </p:cNvSpPr>
              <p:nvPr/>
            </p:nvSpPr>
            <p:spPr bwMode="auto">
              <a:xfrm>
                <a:off x="338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2" name="Line 302"/>
              <p:cNvSpPr>
                <a:spLocks noChangeShapeType="1"/>
              </p:cNvSpPr>
              <p:nvPr/>
            </p:nvSpPr>
            <p:spPr bwMode="auto">
              <a:xfrm>
                <a:off x="339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3" name="Line 303"/>
              <p:cNvSpPr>
                <a:spLocks noChangeShapeType="1"/>
              </p:cNvSpPr>
              <p:nvPr/>
            </p:nvSpPr>
            <p:spPr bwMode="auto">
              <a:xfrm>
                <a:off x="341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4" name="Line 304"/>
              <p:cNvSpPr>
                <a:spLocks noChangeShapeType="1"/>
              </p:cNvSpPr>
              <p:nvPr/>
            </p:nvSpPr>
            <p:spPr bwMode="auto">
              <a:xfrm>
                <a:off x="342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5" name="Line 305"/>
              <p:cNvSpPr>
                <a:spLocks noChangeShapeType="1"/>
              </p:cNvSpPr>
              <p:nvPr/>
            </p:nvSpPr>
            <p:spPr bwMode="auto">
              <a:xfrm>
                <a:off x="344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6" name="Line 306"/>
              <p:cNvSpPr>
                <a:spLocks noChangeShapeType="1"/>
              </p:cNvSpPr>
              <p:nvPr/>
            </p:nvSpPr>
            <p:spPr bwMode="auto">
              <a:xfrm flipH="1">
                <a:off x="3356" y="260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7" name="Line 307"/>
              <p:cNvSpPr>
                <a:spLocks noChangeShapeType="1"/>
              </p:cNvSpPr>
              <p:nvPr/>
            </p:nvSpPr>
            <p:spPr bwMode="auto">
              <a:xfrm>
                <a:off x="3341" y="26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8" name="Line 308"/>
              <p:cNvSpPr>
                <a:spLocks noChangeShapeType="1"/>
              </p:cNvSpPr>
              <p:nvPr/>
            </p:nvSpPr>
            <p:spPr bwMode="auto">
              <a:xfrm>
                <a:off x="3326" y="262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69" name="Line 309"/>
              <p:cNvSpPr>
                <a:spLocks noChangeShapeType="1"/>
              </p:cNvSpPr>
              <p:nvPr/>
            </p:nvSpPr>
            <p:spPr bwMode="auto">
              <a:xfrm flipH="1">
                <a:off x="3296" y="2629"/>
                <a:ext cx="1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0" name="Line 310"/>
              <p:cNvSpPr>
                <a:spLocks noChangeShapeType="1"/>
              </p:cNvSpPr>
              <p:nvPr/>
            </p:nvSpPr>
            <p:spPr bwMode="auto">
              <a:xfrm>
                <a:off x="3281" y="263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1" name="Line 311"/>
              <p:cNvSpPr>
                <a:spLocks noChangeShapeType="1"/>
              </p:cNvSpPr>
              <p:nvPr/>
            </p:nvSpPr>
            <p:spPr bwMode="auto">
              <a:xfrm>
                <a:off x="3265" y="264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2" name="Freeform 312"/>
              <p:cNvSpPr>
                <a:spLocks/>
              </p:cNvSpPr>
              <p:nvPr/>
            </p:nvSpPr>
            <p:spPr bwMode="auto">
              <a:xfrm flipV="1">
                <a:off x="3236" y="2652"/>
                <a:ext cx="10" cy="4"/>
              </a:xfrm>
              <a:custGeom>
                <a:avLst/>
                <a:gdLst>
                  <a:gd name="T0" fmla="*/ 17 w 17"/>
                  <a:gd name="T1" fmla="*/ 6 h 6"/>
                  <a:gd name="T2" fmla="*/ 5 w 17"/>
                  <a:gd name="T3" fmla="*/ 2 h 6"/>
                  <a:gd name="T4" fmla="*/ 0 w 17"/>
                  <a:gd name="T5" fmla="*/ 0 h 6"/>
                </a:gdLst>
                <a:ahLst/>
                <a:cxnLst>
                  <a:cxn ang="0">
                    <a:pos x="T0" y="T1"/>
                  </a:cxn>
                  <a:cxn ang="0">
                    <a:pos x="T2" y="T3"/>
                  </a:cxn>
                  <a:cxn ang="0">
                    <a:pos x="T4" y="T5"/>
                  </a:cxn>
                </a:cxnLst>
                <a:rect l="0" t="0" r="r" b="b"/>
                <a:pathLst>
                  <a:path w="17" h="6">
                    <a:moveTo>
                      <a:pt x="17" y="6"/>
                    </a:moveTo>
                    <a:lnTo>
                      <a:pt x="5"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73" name="Line 313"/>
              <p:cNvSpPr>
                <a:spLocks noChangeShapeType="1"/>
              </p:cNvSpPr>
              <p:nvPr/>
            </p:nvSpPr>
            <p:spPr bwMode="auto">
              <a:xfrm>
                <a:off x="3374" y="260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4" name="Line 314"/>
              <p:cNvSpPr>
                <a:spLocks noChangeShapeType="1"/>
              </p:cNvSpPr>
              <p:nvPr/>
            </p:nvSpPr>
            <p:spPr bwMode="auto">
              <a:xfrm>
                <a:off x="3400" y="261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5" name="Line 315"/>
              <p:cNvSpPr>
                <a:spLocks noChangeShapeType="1"/>
              </p:cNvSpPr>
              <p:nvPr/>
            </p:nvSpPr>
            <p:spPr bwMode="auto">
              <a:xfrm>
                <a:off x="3416" y="2627"/>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6" name="Line 316"/>
              <p:cNvSpPr>
                <a:spLocks noChangeShapeType="1"/>
              </p:cNvSpPr>
              <p:nvPr/>
            </p:nvSpPr>
            <p:spPr bwMode="auto">
              <a:xfrm>
                <a:off x="3435" y="2637"/>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7" name="Line 317"/>
              <p:cNvSpPr>
                <a:spLocks noChangeShapeType="1"/>
              </p:cNvSpPr>
              <p:nvPr/>
            </p:nvSpPr>
            <p:spPr bwMode="auto">
              <a:xfrm>
                <a:off x="3461" y="265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78" name="Freeform 318"/>
              <p:cNvSpPr>
                <a:spLocks/>
              </p:cNvSpPr>
              <p:nvPr/>
            </p:nvSpPr>
            <p:spPr bwMode="auto">
              <a:xfrm flipV="1">
                <a:off x="3476" y="2658"/>
                <a:ext cx="3" cy="2"/>
              </a:xfrm>
              <a:custGeom>
                <a:avLst/>
                <a:gdLst>
                  <a:gd name="T0" fmla="*/ 0 w 4"/>
                  <a:gd name="T1" fmla="*/ 2 h 2"/>
                  <a:gd name="T2" fmla="*/ 0 w 4"/>
                  <a:gd name="T3" fmla="*/ 2 h 2"/>
                  <a:gd name="T4" fmla="*/ 4 w 4"/>
                  <a:gd name="T5" fmla="*/ 0 h 2"/>
                </a:gdLst>
                <a:ahLst/>
                <a:cxnLst>
                  <a:cxn ang="0">
                    <a:pos x="T0" y="T1"/>
                  </a:cxn>
                  <a:cxn ang="0">
                    <a:pos x="T2" y="T3"/>
                  </a:cxn>
                  <a:cxn ang="0">
                    <a:pos x="T4" y="T5"/>
                  </a:cxn>
                </a:cxnLst>
                <a:rect l="0" t="0" r="r" b="b"/>
                <a:pathLst>
                  <a:path w="4" h="2">
                    <a:moveTo>
                      <a:pt x="0" y="2"/>
                    </a:moveTo>
                    <a:lnTo>
                      <a:pt x="0" y="2"/>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79" name="Line 319"/>
              <p:cNvSpPr>
                <a:spLocks noChangeShapeType="1"/>
              </p:cNvSpPr>
              <p:nvPr/>
            </p:nvSpPr>
            <p:spPr bwMode="auto">
              <a:xfrm>
                <a:off x="3140" y="2535"/>
                <a:ext cx="2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0" name="Line 320"/>
              <p:cNvSpPr>
                <a:spLocks noChangeShapeType="1"/>
              </p:cNvSpPr>
              <p:nvPr/>
            </p:nvSpPr>
            <p:spPr bwMode="auto">
              <a:xfrm flipV="1">
                <a:off x="3240" y="2510"/>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1" name="Line 321"/>
              <p:cNvSpPr>
                <a:spLocks noChangeShapeType="1"/>
              </p:cNvSpPr>
              <p:nvPr/>
            </p:nvSpPr>
            <p:spPr bwMode="auto">
              <a:xfrm>
                <a:off x="3140" y="2535"/>
                <a:ext cx="1"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2" name="Line 322"/>
              <p:cNvSpPr>
                <a:spLocks noChangeShapeType="1"/>
              </p:cNvSpPr>
              <p:nvPr/>
            </p:nvSpPr>
            <p:spPr bwMode="auto">
              <a:xfrm>
                <a:off x="3367" y="2535"/>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3" name="Line 323"/>
              <p:cNvSpPr>
                <a:spLocks noChangeShapeType="1"/>
              </p:cNvSpPr>
              <p:nvPr/>
            </p:nvSpPr>
            <p:spPr bwMode="auto">
              <a:xfrm>
                <a:off x="3039" y="2631"/>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4" name="Line 324"/>
              <p:cNvSpPr>
                <a:spLocks noChangeShapeType="1"/>
              </p:cNvSpPr>
              <p:nvPr/>
            </p:nvSpPr>
            <p:spPr bwMode="auto">
              <a:xfrm>
                <a:off x="3142" y="261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5" name="Line 325"/>
              <p:cNvSpPr>
                <a:spLocks noChangeShapeType="1"/>
              </p:cNvSpPr>
              <p:nvPr/>
            </p:nvSpPr>
            <p:spPr bwMode="auto">
              <a:xfrm>
                <a:off x="3039" y="2631"/>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86" name="Line 326"/>
              <p:cNvSpPr>
                <a:spLocks noChangeShapeType="1"/>
              </p:cNvSpPr>
              <p:nvPr/>
            </p:nvSpPr>
            <p:spPr bwMode="auto">
              <a:xfrm>
                <a:off x="3227" y="2631"/>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087" name="Rectangle 327"/>
            <p:cNvSpPr>
              <a:spLocks noChangeArrowheads="1"/>
            </p:cNvSpPr>
            <p:nvPr/>
          </p:nvSpPr>
          <p:spPr bwMode="auto">
            <a:xfrm>
              <a:off x="427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088" name="Group 328"/>
            <p:cNvGrpSpPr>
              <a:grpSpLocks/>
            </p:cNvGrpSpPr>
            <p:nvPr/>
          </p:nvGrpSpPr>
          <p:grpSpPr bwMode="auto">
            <a:xfrm>
              <a:off x="4338" y="3566"/>
              <a:ext cx="108" cy="116"/>
              <a:chOff x="902" y="803"/>
              <a:chExt cx="214" cy="280"/>
            </a:xfrm>
          </p:grpSpPr>
          <p:sp>
            <p:nvSpPr>
              <p:cNvPr id="118089" name="Rectangle 32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8090" name="Line 33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1" name="Line 33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2" name="Line 33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3" name="Line 33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4" name="Line 33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5" name="Line 33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6" name="Line 33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7" name="Line 33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8" name="Line 33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99" name="Line 33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00" name="Line 34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01" name="Line 34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02" name="Line 34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03" name="Line 34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04" name="Line 34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105" name="Rectangle 345"/>
            <p:cNvSpPr>
              <a:spLocks noChangeArrowheads="1"/>
            </p:cNvSpPr>
            <p:nvPr/>
          </p:nvSpPr>
          <p:spPr bwMode="auto">
            <a:xfrm>
              <a:off x="427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106" name="Rectangle 346"/>
            <p:cNvSpPr>
              <a:spLocks noChangeArrowheads="1"/>
            </p:cNvSpPr>
            <p:nvPr/>
          </p:nvSpPr>
          <p:spPr bwMode="auto">
            <a:xfrm>
              <a:off x="427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107" name="AutoShape 347"/>
            <p:cNvSpPr>
              <a:spLocks noChangeArrowheads="1"/>
            </p:cNvSpPr>
            <p:nvPr/>
          </p:nvSpPr>
          <p:spPr bwMode="auto">
            <a:xfrm>
              <a:off x="432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108" name="Rectangle 348"/>
            <p:cNvSpPr>
              <a:spLocks noChangeArrowheads="1"/>
            </p:cNvSpPr>
            <p:nvPr/>
          </p:nvSpPr>
          <p:spPr bwMode="auto">
            <a:xfrm>
              <a:off x="451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sp>
          <p:nvSpPr>
            <p:cNvPr id="118109" name="Rectangle 349"/>
            <p:cNvSpPr>
              <a:spLocks noChangeArrowheads="1"/>
            </p:cNvSpPr>
            <p:nvPr/>
          </p:nvSpPr>
          <p:spPr bwMode="auto">
            <a:xfrm>
              <a:off x="451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grpSp>
          <p:nvGrpSpPr>
            <p:cNvPr id="118110" name="Group 350"/>
            <p:cNvGrpSpPr>
              <a:grpSpLocks/>
            </p:cNvGrpSpPr>
            <p:nvPr/>
          </p:nvGrpSpPr>
          <p:grpSpPr bwMode="auto">
            <a:xfrm>
              <a:off x="4578" y="2606"/>
              <a:ext cx="108" cy="116"/>
              <a:chOff x="902" y="803"/>
              <a:chExt cx="214" cy="280"/>
            </a:xfrm>
          </p:grpSpPr>
          <p:sp>
            <p:nvSpPr>
              <p:cNvPr id="118111" name="Rectangle 35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8112" name="Line 35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3" name="Line 35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4" name="Line 35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5" name="Line 35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6" name="Line 35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7" name="Line 35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8" name="Line 35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19" name="Line 35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0" name="Line 36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1" name="Line 36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2" name="Line 36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3" name="Line 36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4" name="Line 36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5" name="Line 36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26" name="Line 36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127" name="Rectangle 367"/>
            <p:cNvSpPr>
              <a:spLocks noChangeArrowheads="1"/>
            </p:cNvSpPr>
            <p:nvPr/>
          </p:nvSpPr>
          <p:spPr bwMode="auto">
            <a:xfrm>
              <a:off x="451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128" name="Group 368"/>
            <p:cNvGrpSpPr>
              <a:grpSpLocks/>
            </p:cNvGrpSpPr>
            <p:nvPr/>
          </p:nvGrpSpPr>
          <p:grpSpPr bwMode="auto">
            <a:xfrm>
              <a:off x="4551" y="2836"/>
              <a:ext cx="162" cy="136"/>
              <a:chOff x="3758" y="1186"/>
              <a:chExt cx="462" cy="336"/>
            </a:xfrm>
          </p:grpSpPr>
          <p:sp>
            <p:nvSpPr>
              <p:cNvPr id="118129" name="Freeform 369"/>
              <p:cNvSpPr>
                <a:spLocks/>
              </p:cNvSpPr>
              <p:nvPr/>
            </p:nvSpPr>
            <p:spPr bwMode="auto">
              <a:xfrm>
                <a:off x="3760" y="1186"/>
                <a:ext cx="147" cy="26"/>
              </a:xfrm>
              <a:custGeom>
                <a:avLst/>
                <a:gdLst>
                  <a:gd name="T0" fmla="*/ 0 w 295"/>
                  <a:gd name="T1" fmla="*/ 53 h 53"/>
                  <a:gd name="T2" fmla="*/ 71 w 295"/>
                  <a:gd name="T3" fmla="*/ 14 h 53"/>
                  <a:gd name="T4" fmla="*/ 147 w 295"/>
                  <a:gd name="T5" fmla="*/ 0 h 53"/>
                  <a:gd name="T6" fmla="*/ 165 w 295"/>
                  <a:gd name="T7" fmla="*/ 0 h 53"/>
                  <a:gd name="T8" fmla="*/ 184 w 295"/>
                  <a:gd name="T9" fmla="*/ 1 h 53"/>
                  <a:gd name="T10" fmla="*/ 222 w 295"/>
                  <a:gd name="T11" fmla="*/ 11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4"/>
                    </a:lnTo>
                    <a:lnTo>
                      <a:pt x="147" y="0"/>
                    </a:lnTo>
                    <a:lnTo>
                      <a:pt x="165" y="0"/>
                    </a:lnTo>
                    <a:lnTo>
                      <a:pt x="184" y="1"/>
                    </a:lnTo>
                    <a:lnTo>
                      <a:pt x="222" y="11"/>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0" name="Freeform 370"/>
              <p:cNvSpPr>
                <a:spLocks/>
              </p:cNvSpPr>
              <p:nvPr/>
            </p:nvSpPr>
            <p:spPr bwMode="auto">
              <a:xfrm>
                <a:off x="3907" y="1211"/>
                <a:ext cx="148" cy="27"/>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1" name="Line 371"/>
              <p:cNvSpPr>
                <a:spLocks noChangeShapeType="1"/>
              </p:cNvSpPr>
              <p:nvPr/>
            </p:nvSpPr>
            <p:spPr bwMode="auto">
              <a:xfrm>
                <a:off x="3761" y="1208"/>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32" name="Freeform 372"/>
              <p:cNvSpPr>
                <a:spLocks/>
              </p:cNvSpPr>
              <p:nvPr/>
            </p:nvSpPr>
            <p:spPr bwMode="auto">
              <a:xfrm>
                <a:off x="4107" y="1186"/>
                <a:ext cx="111" cy="31"/>
              </a:xfrm>
              <a:custGeom>
                <a:avLst/>
                <a:gdLst>
                  <a:gd name="T0" fmla="*/ 222 w 222"/>
                  <a:gd name="T1" fmla="*/ 5 h 61"/>
                  <a:gd name="T2" fmla="*/ 209 w 222"/>
                  <a:gd name="T3" fmla="*/ 3 h 61"/>
                  <a:gd name="T4" fmla="*/ 197 w 222"/>
                  <a:gd name="T5" fmla="*/ 1 h 61"/>
                  <a:gd name="T6" fmla="*/ 183 w 222"/>
                  <a:gd name="T7" fmla="*/ 0 h 61"/>
                  <a:gd name="T8" fmla="*/ 170 w 222"/>
                  <a:gd name="T9" fmla="*/ 0 h 61"/>
                  <a:gd name="T10" fmla="*/ 157 w 222"/>
                  <a:gd name="T11" fmla="*/ 0 h 61"/>
                  <a:gd name="T12" fmla="*/ 142 w 222"/>
                  <a:gd name="T13" fmla="*/ 3 h 61"/>
                  <a:gd name="T14" fmla="*/ 131 w 222"/>
                  <a:gd name="T15" fmla="*/ 4 h 61"/>
                  <a:gd name="T16" fmla="*/ 116 w 222"/>
                  <a:gd name="T17" fmla="*/ 5 h 61"/>
                  <a:gd name="T18" fmla="*/ 103 w 222"/>
                  <a:gd name="T19" fmla="*/ 8 h 61"/>
                  <a:gd name="T20" fmla="*/ 92 w 222"/>
                  <a:gd name="T21" fmla="*/ 12 h 61"/>
                  <a:gd name="T22" fmla="*/ 78 w 222"/>
                  <a:gd name="T23" fmla="*/ 17 h 61"/>
                  <a:gd name="T24" fmla="*/ 65 w 222"/>
                  <a:gd name="T25" fmla="*/ 19 h 61"/>
                  <a:gd name="T26" fmla="*/ 53 w 222"/>
                  <a:gd name="T27" fmla="*/ 26 h 61"/>
                  <a:gd name="T28" fmla="*/ 40 w 222"/>
                  <a:gd name="T29" fmla="*/ 34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3"/>
                    </a:lnTo>
                    <a:lnTo>
                      <a:pt x="197" y="1"/>
                    </a:lnTo>
                    <a:lnTo>
                      <a:pt x="183" y="0"/>
                    </a:lnTo>
                    <a:lnTo>
                      <a:pt x="170" y="0"/>
                    </a:lnTo>
                    <a:lnTo>
                      <a:pt x="157" y="0"/>
                    </a:lnTo>
                    <a:lnTo>
                      <a:pt x="142" y="3"/>
                    </a:lnTo>
                    <a:lnTo>
                      <a:pt x="131" y="4"/>
                    </a:lnTo>
                    <a:lnTo>
                      <a:pt x="116" y="5"/>
                    </a:lnTo>
                    <a:lnTo>
                      <a:pt x="103" y="8"/>
                    </a:lnTo>
                    <a:lnTo>
                      <a:pt x="92" y="12"/>
                    </a:lnTo>
                    <a:lnTo>
                      <a:pt x="78" y="17"/>
                    </a:lnTo>
                    <a:lnTo>
                      <a:pt x="65" y="19"/>
                    </a:lnTo>
                    <a:lnTo>
                      <a:pt x="53" y="26"/>
                    </a:lnTo>
                    <a:lnTo>
                      <a:pt x="40" y="34"/>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3" name="Freeform 373"/>
              <p:cNvSpPr>
                <a:spLocks/>
              </p:cNvSpPr>
              <p:nvPr/>
            </p:nvSpPr>
            <p:spPr bwMode="auto">
              <a:xfrm>
                <a:off x="3806" y="1254"/>
                <a:ext cx="60" cy="15"/>
              </a:xfrm>
              <a:custGeom>
                <a:avLst/>
                <a:gdLst>
                  <a:gd name="T0" fmla="*/ 0 w 118"/>
                  <a:gd name="T1" fmla="*/ 30 h 30"/>
                  <a:gd name="T2" fmla="*/ 58 w 118"/>
                  <a:gd name="T3" fmla="*/ 0 h 30"/>
                  <a:gd name="T4" fmla="*/ 88 w 118"/>
                  <a:gd name="T5" fmla="*/ 7 h 30"/>
                  <a:gd name="T6" fmla="*/ 118 w 118"/>
                  <a:gd name="T7" fmla="*/ 30 h 30"/>
                </a:gdLst>
                <a:ahLst/>
                <a:cxnLst>
                  <a:cxn ang="0">
                    <a:pos x="T0" y="T1"/>
                  </a:cxn>
                  <a:cxn ang="0">
                    <a:pos x="T2" y="T3"/>
                  </a:cxn>
                  <a:cxn ang="0">
                    <a:pos x="T4" y="T5"/>
                  </a:cxn>
                  <a:cxn ang="0">
                    <a:pos x="T6" y="T7"/>
                  </a:cxn>
                </a:cxnLst>
                <a:rect l="0" t="0" r="r" b="b"/>
                <a:pathLst>
                  <a:path w="118" h="30">
                    <a:moveTo>
                      <a:pt x="0" y="30"/>
                    </a:moveTo>
                    <a:lnTo>
                      <a:pt x="58" y="0"/>
                    </a:lnTo>
                    <a:lnTo>
                      <a:pt x="88" y="7"/>
                    </a:lnTo>
                    <a:lnTo>
                      <a:pt x="118"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4" name="Freeform 374"/>
              <p:cNvSpPr>
                <a:spLocks/>
              </p:cNvSpPr>
              <p:nvPr/>
            </p:nvSpPr>
            <p:spPr bwMode="auto">
              <a:xfrm>
                <a:off x="3866" y="1269"/>
                <a:ext cx="59" cy="14"/>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5" name="Line 375"/>
              <p:cNvSpPr>
                <a:spLocks noChangeShapeType="1"/>
              </p:cNvSpPr>
              <p:nvPr/>
            </p:nvSpPr>
            <p:spPr bwMode="auto">
              <a:xfrm>
                <a:off x="3808" y="1267"/>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36" name="Freeform 376"/>
              <p:cNvSpPr>
                <a:spLocks/>
              </p:cNvSpPr>
              <p:nvPr/>
            </p:nvSpPr>
            <p:spPr bwMode="auto">
              <a:xfrm>
                <a:off x="3881" y="1291"/>
                <a:ext cx="75" cy="20"/>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7" name="Freeform 377"/>
              <p:cNvSpPr>
                <a:spLocks/>
              </p:cNvSpPr>
              <p:nvPr/>
            </p:nvSpPr>
            <p:spPr bwMode="auto">
              <a:xfrm>
                <a:off x="3957" y="1311"/>
                <a:ext cx="76" cy="20"/>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38" name="Line 378"/>
              <p:cNvSpPr>
                <a:spLocks noChangeShapeType="1"/>
              </p:cNvSpPr>
              <p:nvPr/>
            </p:nvSpPr>
            <p:spPr bwMode="auto">
              <a:xfrm>
                <a:off x="3881" y="1309"/>
                <a:ext cx="1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39" name="Freeform 379"/>
              <p:cNvSpPr>
                <a:spLocks/>
              </p:cNvSpPr>
              <p:nvPr/>
            </p:nvSpPr>
            <p:spPr bwMode="auto">
              <a:xfrm>
                <a:off x="3843" y="1347"/>
                <a:ext cx="128" cy="26"/>
              </a:xfrm>
              <a:custGeom>
                <a:avLst/>
                <a:gdLst>
                  <a:gd name="T0" fmla="*/ 0 w 255"/>
                  <a:gd name="T1" fmla="*/ 52 h 52"/>
                  <a:gd name="T2" fmla="*/ 61 w 255"/>
                  <a:gd name="T3" fmla="*/ 14 h 52"/>
                  <a:gd name="T4" fmla="*/ 126 w 255"/>
                  <a:gd name="T5" fmla="*/ 0 h 52"/>
                  <a:gd name="T6" fmla="*/ 157 w 255"/>
                  <a:gd name="T7" fmla="*/ 1 h 52"/>
                  <a:gd name="T8" fmla="*/ 191 w 255"/>
                  <a:gd name="T9" fmla="*/ 11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1" y="14"/>
                    </a:lnTo>
                    <a:lnTo>
                      <a:pt x="126" y="0"/>
                    </a:lnTo>
                    <a:lnTo>
                      <a:pt x="157" y="1"/>
                    </a:lnTo>
                    <a:lnTo>
                      <a:pt x="191" y="11"/>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40" name="Freeform 380"/>
              <p:cNvSpPr>
                <a:spLocks/>
              </p:cNvSpPr>
              <p:nvPr/>
            </p:nvSpPr>
            <p:spPr bwMode="auto">
              <a:xfrm>
                <a:off x="3970" y="1373"/>
                <a:ext cx="128" cy="25"/>
              </a:xfrm>
              <a:custGeom>
                <a:avLst/>
                <a:gdLst>
                  <a:gd name="T0" fmla="*/ 255 w 255"/>
                  <a:gd name="T1" fmla="*/ 0 h 51"/>
                  <a:gd name="T2" fmla="*/ 195 w 255"/>
                  <a:gd name="T3" fmla="*/ 36 h 51"/>
                  <a:gd name="T4" fmla="*/ 128 w 255"/>
                  <a:gd name="T5" fmla="*/ 51 h 51"/>
                  <a:gd name="T6" fmla="*/ 62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41" name="Line 381"/>
              <p:cNvSpPr>
                <a:spLocks noChangeShapeType="1"/>
              </p:cNvSpPr>
              <p:nvPr/>
            </p:nvSpPr>
            <p:spPr bwMode="auto">
              <a:xfrm>
                <a:off x="3845" y="1370"/>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42" name="Freeform 382"/>
              <p:cNvSpPr>
                <a:spLocks/>
              </p:cNvSpPr>
              <p:nvPr/>
            </p:nvSpPr>
            <p:spPr bwMode="auto">
              <a:xfrm>
                <a:off x="4041" y="1470"/>
                <a:ext cx="119"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43" name="Freeform 383"/>
              <p:cNvSpPr>
                <a:spLocks/>
              </p:cNvSpPr>
              <p:nvPr/>
            </p:nvSpPr>
            <p:spPr bwMode="auto">
              <a:xfrm>
                <a:off x="4161" y="1495"/>
                <a:ext cx="55" cy="27"/>
              </a:xfrm>
              <a:custGeom>
                <a:avLst/>
                <a:gdLst>
                  <a:gd name="T0" fmla="*/ 0 w 111"/>
                  <a:gd name="T1" fmla="*/ 0 h 54"/>
                  <a:gd name="T2" fmla="*/ 7 w 111"/>
                  <a:gd name="T3" fmla="*/ 7 h 54"/>
                  <a:gd name="T4" fmla="*/ 16 w 111"/>
                  <a:gd name="T5" fmla="*/ 14 h 54"/>
                  <a:gd name="T6" fmla="*/ 25 w 111"/>
                  <a:gd name="T7" fmla="*/ 22 h 54"/>
                  <a:gd name="T8" fmla="*/ 35 w 111"/>
                  <a:gd name="T9" fmla="*/ 28 h 54"/>
                  <a:gd name="T10" fmla="*/ 44 w 111"/>
                  <a:gd name="T11" fmla="*/ 33 h 54"/>
                  <a:gd name="T12" fmla="*/ 53 w 111"/>
                  <a:gd name="T13" fmla="*/ 37 h 54"/>
                  <a:gd name="T14" fmla="*/ 64 w 111"/>
                  <a:gd name="T15" fmla="*/ 42 h 54"/>
                  <a:gd name="T16" fmla="*/ 73 w 111"/>
                  <a:gd name="T17" fmla="*/ 47 h 54"/>
                  <a:gd name="T18" fmla="*/ 82 w 111"/>
                  <a:gd name="T19" fmla="*/ 49 h 54"/>
                  <a:gd name="T20" fmla="*/ 92 w 111"/>
                  <a:gd name="T21" fmla="*/ 53 h 54"/>
                  <a:gd name="T22" fmla="*/ 102 w 111"/>
                  <a:gd name="T23" fmla="*/ 53 h 54"/>
                  <a:gd name="T24" fmla="*/ 111 w 11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4">
                    <a:moveTo>
                      <a:pt x="0" y="0"/>
                    </a:moveTo>
                    <a:lnTo>
                      <a:pt x="7" y="7"/>
                    </a:lnTo>
                    <a:lnTo>
                      <a:pt x="16" y="14"/>
                    </a:lnTo>
                    <a:lnTo>
                      <a:pt x="25" y="22"/>
                    </a:lnTo>
                    <a:lnTo>
                      <a:pt x="35" y="28"/>
                    </a:lnTo>
                    <a:lnTo>
                      <a:pt x="44" y="33"/>
                    </a:lnTo>
                    <a:lnTo>
                      <a:pt x="53" y="37"/>
                    </a:lnTo>
                    <a:lnTo>
                      <a:pt x="64" y="42"/>
                    </a:lnTo>
                    <a:lnTo>
                      <a:pt x="73" y="47"/>
                    </a:lnTo>
                    <a:lnTo>
                      <a:pt x="82" y="49"/>
                    </a:lnTo>
                    <a:lnTo>
                      <a:pt x="92" y="53"/>
                    </a:lnTo>
                    <a:lnTo>
                      <a:pt x="102" y="53"/>
                    </a:lnTo>
                    <a:lnTo>
                      <a:pt x="111"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44" name="Freeform 384"/>
              <p:cNvSpPr>
                <a:spLocks/>
              </p:cNvSpPr>
              <p:nvPr/>
            </p:nvSpPr>
            <p:spPr bwMode="auto">
              <a:xfrm>
                <a:off x="4042" y="1495"/>
                <a:ext cx="175"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45" name="Line 385"/>
              <p:cNvSpPr>
                <a:spLocks noChangeShapeType="1"/>
              </p:cNvSpPr>
              <p:nvPr/>
            </p:nvSpPr>
            <p:spPr bwMode="auto">
              <a:xfrm>
                <a:off x="4108" y="1217"/>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46" name="Line 386"/>
              <p:cNvSpPr>
                <a:spLocks noChangeShapeType="1"/>
              </p:cNvSpPr>
              <p:nvPr/>
            </p:nvSpPr>
            <p:spPr bwMode="auto">
              <a:xfrm flipV="1">
                <a:off x="3801" y="1191"/>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47" name="Line 387"/>
              <p:cNvSpPr>
                <a:spLocks noChangeShapeType="1"/>
              </p:cNvSpPr>
              <p:nvPr/>
            </p:nvSpPr>
            <p:spPr bwMode="auto">
              <a:xfrm flipV="1">
                <a:off x="3840" y="1186"/>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48" name="Line 388"/>
              <p:cNvSpPr>
                <a:spLocks noChangeShapeType="1"/>
              </p:cNvSpPr>
              <p:nvPr/>
            </p:nvSpPr>
            <p:spPr bwMode="auto">
              <a:xfrm flipV="1">
                <a:off x="3879" y="1193"/>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49" name="Line 389"/>
              <p:cNvSpPr>
                <a:spLocks noChangeShapeType="1"/>
              </p:cNvSpPr>
              <p:nvPr/>
            </p:nvSpPr>
            <p:spPr bwMode="auto">
              <a:xfrm flipV="1">
                <a:off x="4098" y="1223"/>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50" name="Line 390"/>
              <p:cNvSpPr>
                <a:spLocks noChangeShapeType="1"/>
              </p:cNvSpPr>
              <p:nvPr/>
            </p:nvSpPr>
            <p:spPr bwMode="auto">
              <a:xfrm flipV="1">
                <a:off x="4038" y="1402"/>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51" name="Oval 391"/>
              <p:cNvSpPr>
                <a:spLocks noChangeArrowheads="1"/>
              </p:cNvSpPr>
              <p:nvPr/>
            </p:nvSpPr>
            <p:spPr bwMode="auto">
              <a:xfrm>
                <a:off x="4023" y="1483"/>
                <a:ext cx="26" cy="27"/>
              </a:xfrm>
              <a:prstGeom prst="ellipse">
                <a:avLst/>
              </a:prstGeom>
              <a:solidFill>
                <a:srgbClr val="FB9214"/>
              </a:solidFill>
              <a:ln w="11113">
                <a:solidFill>
                  <a:srgbClr val="FFFFFF"/>
                </a:solidFill>
                <a:round/>
                <a:headEnd/>
                <a:tailEnd/>
              </a:ln>
            </p:spPr>
            <p:txBody>
              <a:bodyPr/>
              <a:lstStyle/>
              <a:p>
                <a:endParaRPr lang="en-US"/>
              </a:p>
            </p:txBody>
          </p:sp>
          <p:sp>
            <p:nvSpPr>
              <p:cNvPr id="118152" name="Oval 392"/>
              <p:cNvSpPr>
                <a:spLocks noChangeArrowheads="1"/>
              </p:cNvSpPr>
              <p:nvPr/>
            </p:nvSpPr>
            <p:spPr bwMode="auto">
              <a:xfrm>
                <a:off x="3785" y="1253"/>
                <a:ext cx="26" cy="27"/>
              </a:xfrm>
              <a:prstGeom prst="ellipse">
                <a:avLst/>
              </a:prstGeom>
              <a:solidFill>
                <a:srgbClr val="FB9214"/>
              </a:solidFill>
              <a:ln w="11113">
                <a:solidFill>
                  <a:srgbClr val="FFFFFF"/>
                </a:solidFill>
                <a:round/>
                <a:headEnd/>
                <a:tailEnd/>
              </a:ln>
            </p:spPr>
            <p:txBody>
              <a:bodyPr/>
              <a:lstStyle/>
              <a:p>
                <a:endParaRPr lang="en-US"/>
              </a:p>
            </p:txBody>
          </p:sp>
          <p:sp>
            <p:nvSpPr>
              <p:cNvPr id="118153" name="Oval 393"/>
              <p:cNvSpPr>
                <a:spLocks noChangeArrowheads="1"/>
              </p:cNvSpPr>
              <p:nvPr/>
            </p:nvSpPr>
            <p:spPr bwMode="auto">
              <a:xfrm>
                <a:off x="4083" y="1202"/>
                <a:ext cx="26" cy="27"/>
              </a:xfrm>
              <a:prstGeom prst="ellipse">
                <a:avLst/>
              </a:prstGeom>
              <a:solidFill>
                <a:srgbClr val="FB9214"/>
              </a:solidFill>
              <a:ln w="11113">
                <a:solidFill>
                  <a:srgbClr val="FFFFFF"/>
                </a:solidFill>
                <a:round/>
                <a:headEnd/>
                <a:tailEnd/>
              </a:ln>
            </p:spPr>
            <p:txBody>
              <a:bodyPr/>
              <a:lstStyle/>
              <a:p>
                <a:endParaRPr lang="en-US"/>
              </a:p>
            </p:txBody>
          </p:sp>
          <p:sp>
            <p:nvSpPr>
              <p:cNvPr id="118154" name="Oval 394"/>
              <p:cNvSpPr>
                <a:spLocks noChangeArrowheads="1"/>
              </p:cNvSpPr>
              <p:nvPr/>
            </p:nvSpPr>
            <p:spPr bwMode="auto">
              <a:xfrm>
                <a:off x="3862" y="1307"/>
                <a:ext cx="26" cy="27"/>
              </a:xfrm>
              <a:prstGeom prst="ellipse">
                <a:avLst/>
              </a:prstGeom>
              <a:solidFill>
                <a:srgbClr val="FB9214"/>
              </a:solidFill>
              <a:ln w="11113">
                <a:solidFill>
                  <a:srgbClr val="FFFFFF"/>
                </a:solidFill>
                <a:round/>
                <a:headEnd/>
                <a:tailEnd/>
              </a:ln>
            </p:spPr>
            <p:txBody>
              <a:bodyPr/>
              <a:lstStyle/>
              <a:p>
                <a:endParaRPr lang="en-US"/>
              </a:p>
            </p:txBody>
          </p:sp>
          <p:sp>
            <p:nvSpPr>
              <p:cNvPr id="118155" name="Oval 395"/>
              <p:cNvSpPr>
                <a:spLocks noChangeArrowheads="1"/>
              </p:cNvSpPr>
              <p:nvPr/>
            </p:nvSpPr>
            <p:spPr bwMode="auto">
              <a:xfrm>
                <a:off x="3836" y="1360"/>
                <a:ext cx="26" cy="27"/>
              </a:xfrm>
              <a:prstGeom prst="ellipse">
                <a:avLst/>
              </a:prstGeom>
              <a:solidFill>
                <a:srgbClr val="FB9214"/>
              </a:solidFill>
              <a:ln w="11113">
                <a:solidFill>
                  <a:srgbClr val="FFFFFF"/>
                </a:solidFill>
                <a:round/>
                <a:headEnd/>
                <a:tailEnd/>
              </a:ln>
            </p:spPr>
            <p:txBody>
              <a:bodyPr/>
              <a:lstStyle/>
              <a:p>
                <a:endParaRPr lang="en-US"/>
              </a:p>
            </p:txBody>
          </p:sp>
          <p:sp>
            <p:nvSpPr>
              <p:cNvPr id="118156" name="Oval 396"/>
              <p:cNvSpPr>
                <a:spLocks noChangeArrowheads="1"/>
              </p:cNvSpPr>
              <p:nvPr/>
            </p:nvSpPr>
            <p:spPr bwMode="auto">
              <a:xfrm>
                <a:off x="3758" y="1192"/>
                <a:ext cx="26" cy="27"/>
              </a:xfrm>
              <a:prstGeom prst="ellipse">
                <a:avLst/>
              </a:prstGeom>
              <a:solidFill>
                <a:srgbClr val="FB9214"/>
              </a:solidFill>
              <a:ln w="11113">
                <a:solidFill>
                  <a:srgbClr val="FFFFFF"/>
                </a:solidFill>
                <a:round/>
                <a:headEnd/>
                <a:tailEnd/>
              </a:ln>
            </p:spPr>
            <p:txBody>
              <a:bodyPr/>
              <a:lstStyle/>
              <a:p>
                <a:endParaRPr lang="en-US"/>
              </a:p>
            </p:txBody>
          </p:sp>
        </p:grpSp>
        <p:sp>
          <p:nvSpPr>
            <p:cNvPr id="118157" name="Rectangle 397"/>
            <p:cNvSpPr>
              <a:spLocks noChangeArrowheads="1"/>
            </p:cNvSpPr>
            <p:nvPr/>
          </p:nvSpPr>
          <p:spPr bwMode="auto">
            <a:xfrm>
              <a:off x="451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158" name="Group 398"/>
            <p:cNvGrpSpPr>
              <a:grpSpLocks/>
            </p:cNvGrpSpPr>
            <p:nvPr/>
          </p:nvGrpSpPr>
          <p:grpSpPr bwMode="auto">
            <a:xfrm>
              <a:off x="4549" y="3090"/>
              <a:ext cx="166" cy="108"/>
              <a:chOff x="3785" y="1824"/>
              <a:chExt cx="476" cy="336"/>
            </a:xfrm>
          </p:grpSpPr>
          <p:sp>
            <p:nvSpPr>
              <p:cNvPr id="118159" name="Freeform 399"/>
              <p:cNvSpPr>
                <a:spLocks/>
              </p:cNvSpPr>
              <p:nvPr/>
            </p:nvSpPr>
            <p:spPr bwMode="auto">
              <a:xfrm>
                <a:off x="3801" y="1824"/>
                <a:ext cx="148" cy="27"/>
              </a:xfrm>
              <a:custGeom>
                <a:avLst/>
                <a:gdLst>
                  <a:gd name="T0" fmla="*/ 0 w 295"/>
                  <a:gd name="T1" fmla="*/ 53 h 53"/>
                  <a:gd name="T2" fmla="*/ 70 w 295"/>
                  <a:gd name="T3" fmla="*/ 14 h 53"/>
                  <a:gd name="T4" fmla="*/ 146 w 295"/>
                  <a:gd name="T5" fmla="*/ 0 h 53"/>
                  <a:gd name="T6" fmla="*/ 165 w 295"/>
                  <a:gd name="T7" fmla="*/ 0 h 53"/>
                  <a:gd name="T8" fmla="*/ 184 w 295"/>
                  <a:gd name="T9" fmla="*/ 1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0" y="14"/>
                    </a:lnTo>
                    <a:lnTo>
                      <a:pt x="146" y="0"/>
                    </a:lnTo>
                    <a:lnTo>
                      <a:pt x="165" y="0"/>
                    </a:lnTo>
                    <a:lnTo>
                      <a:pt x="184" y="1"/>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0" name="Freeform 400"/>
              <p:cNvSpPr>
                <a:spLocks/>
              </p:cNvSpPr>
              <p:nvPr/>
            </p:nvSpPr>
            <p:spPr bwMode="auto">
              <a:xfrm>
                <a:off x="3949" y="1849"/>
                <a:ext cx="148" cy="27"/>
              </a:xfrm>
              <a:custGeom>
                <a:avLst/>
                <a:gdLst>
                  <a:gd name="T0" fmla="*/ 295 w 295"/>
                  <a:gd name="T1" fmla="*/ 0 h 53"/>
                  <a:gd name="T2" fmla="*/ 225 w 295"/>
                  <a:gd name="T3" fmla="*/ 38 h 53"/>
                  <a:gd name="T4" fmla="*/ 149 w 295"/>
                  <a:gd name="T5" fmla="*/ 53 h 53"/>
                  <a:gd name="T6" fmla="*/ 73 w 295"/>
                  <a:gd name="T7" fmla="*/ 41 h 53"/>
                  <a:gd name="T8" fmla="*/ 0 w 295"/>
                  <a:gd name="T9" fmla="*/ 0 h 53"/>
                </a:gdLst>
                <a:ahLst/>
                <a:cxnLst>
                  <a:cxn ang="0">
                    <a:pos x="T0" y="T1"/>
                  </a:cxn>
                  <a:cxn ang="0">
                    <a:pos x="T2" y="T3"/>
                  </a:cxn>
                  <a:cxn ang="0">
                    <a:pos x="T4" y="T5"/>
                  </a:cxn>
                  <a:cxn ang="0">
                    <a:pos x="T6" y="T7"/>
                  </a:cxn>
                  <a:cxn ang="0">
                    <a:pos x="T8" y="T9"/>
                  </a:cxn>
                </a:cxnLst>
                <a:rect l="0" t="0" r="r" b="b"/>
                <a:pathLst>
                  <a:path w="295" h="53">
                    <a:moveTo>
                      <a:pt x="295" y="0"/>
                    </a:moveTo>
                    <a:lnTo>
                      <a:pt x="225" y="38"/>
                    </a:lnTo>
                    <a:lnTo>
                      <a:pt x="149" y="53"/>
                    </a:lnTo>
                    <a:lnTo>
                      <a:pt x="73"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1" name="Line 401"/>
              <p:cNvSpPr>
                <a:spLocks noChangeShapeType="1"/>
              </p:cNvSpPr>
              <p:nvPr/>
            </p:nvSpPr>
            <p:spPr bwMode="auto">
              <a:xfrm>
                <a:off x="3803" y="1847"/>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62" name="Freeform 402"/>
              <p:cNvSpPr>
                <a:spLocks/>
              </p:cNvSpPr>
              <p:nvPr/>
            </p:nvSpPr>
            <p:spPr bwMode="auto">
              <a:xfrm>
                <a:off x="4149" y="1825"/>
                <a:ext cx="111" cy="30"/>
              </a:xfrm>
              <a:custGeom>
                <a:avLst/>
                <a:gdLst>
                  <a:gd name="T0" fmla="*/ 222 w 222"/>
                  <a:gd name="T1" fmla="*/ 6 h 61"/>
                  <a:gd name="T2" fmla="*/ 210 w 222"/>
                  <a:gd name="T3" fmla="*/ 3 h 61"/>
                  <a:gd name="T4" fmla="*/ 197 w 222"/>
                  <a:gd name="T5" fmla="*/ 2 h 61"/>
                  <a:gd name="T6" fmla="*/ 183 w 222"/>
                  <a:gd name="T7" fmla="*/ 0 h 61"/>
                  <a:gd name="T8" fmla="*/ 171 w 222"/>
                  <a:gd name="T9" fmla="*/ 0 h 61"/>
                  <a:gd name="T10" fmla="*/ 158 w 222"/>
                  <a:gd name="T11" fmla="*/ 0 h 61"/>
                  <a:gd name="T12" fmla="*/ 143 w 222"/>
                  <a:gd name="T13" fmla="*/ 3 h 61"/>
                  <a:gd name="T14" fmla="*/ 131 w 222"/>
                  <a:gd name="T15" fmla="*/ 4 h 61"/>
                  <a:gd name="T16" fmla="*/ 116 w 222"/>
                  <a:gd name="T17" fmla="*/ 6 h 61"/>
                  <a:gd name="T18" fmla="*/ 104 w 222"/>
                  <a:gd name="T19" fmla="*/ 8 h 61"/>
                  <a:gd name="T20" fmla="*/ 92 w 222"/>
                  <a:gd name="T21" fmla="*/ 12 h 61"/>
                  <a:gd name="T22" fmla="*/ 78 w 222"/>
                  <a:gd name="T23" fmla="*/ 17 h 61"/>
                  <a:gd name="T24" fmla="*/ 66 w 222"/>
                  <a:gd name="T25" fmla="*/ 20 h 61"/>
                  <a:gd name="T26" fmla="*/ 53 w 222"/>
                  <a:gd name="T27" fmla="*/ 26 h 61"/>
                  <a:gd name="T28" fmla="*/ 41 w 222"/>
                  <a:gd name="T29" fmla="*/ 34 h 61"/>
                  <a:gd name="T30" fmla="*/ 29 w 222"/>
                  <a:gd name="T31" fmla="*/ 41 h 61"/>
                  <a:gd name="T32" fmla="*/ 18 w 222"/>
                  <a:gd name="T33" fmla="*/ 47 h 61"/>
                  <a:gd name="T34" fmla="*/ 6 w 222"/>
                  <a:gd name="T35" fmla="*/ 55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6"/>
                    </a:moveTo>
                    <a:lnTo>
                      <a:pt x="210" y="3"/>
                    </a:lnTo>
                    <a:lnTo>
                      <a:pt x="197" y="2"/>
                    </a:lnTo>
                    <a:lnTo>
                      <a:pt x="183" y="0"/>
                    </a:lnTo>
                    <a:lnTo>
                      <a:pt x="171" y="0"/>
                    </a:lnTo>
                    <a:lnTo>
                      <a:pt x="158" y="0"/>
                    </a:lnTo>
                    <a:lnTo>
                      <a:pt x="143" y="3"/>
                    </a:lnTo>
                    <a:lnTo>
                      <a:pt x="131" y="4"/>
                    </a:lnTo>
                    <a:lnTo>
                      <a:pt x="116" y="6"/>
                    </a:lnTo>
                    <a:lnTo>
                      <a:pt x="104" y="8"/>
                    </a:lnTo>
                    <a:lnTo>
                      <a:pt x="92" y="12"/>
                    </a:lnTo>
                    <a:lnTo>
                      <a:pt x="78" y="17"/>
                    </a:lnTo>
                    <a:lnTo>
                      <a:pt x="66" y="20"/>
                    </a:lnTo>
                    <a:lnTo>
                      <a:pt x="53" y="26"/>
                    </a:lnTo>
                    <a:lnTo>
                      <a:pt x="41" y="34"/>
                    </a:lnTo>
                    <a:lnTo>
                      <a:pt x="29" y="41"/>
                    </a:lnTo>
                    <a:lnTo>
                      <a:pt x="18" y="47"/>
                    </a:lnTo>
                    <a:lnTo>
                      <a:pt x="6" y="55"/>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3" name="Freeform 403"/>
              <p:cNvSpPr>
                <a:spLocks/>
              </p:cNvSpPr>
              <p:nvPr/>
            </p:nvSpPr>
            <p:spPr bwMode="auto">
              <a:xfrm>
                <a:off x="3848" y="1892"/>
                <a:ext cx="59" cy="15"/>
              </a:xfrm>
              <a:custGeom>
                <a:avLst/>
                <a:gdLst>
                  <a:gd name="T0" fmla="*/ 0 w 119"/>
                  <a:gd name="T1" fmla="*/ 30 h 30"/>
                  <a:gd name="T2" fmla="*/ 58 w 119"/>
                  <a:gd name="T3" fmla="*/ 0 h 30"/>
                  <a:gd name="T4" fmla="*/ 88 w 119"/>
                  <a:gd name="T5" fmla="*/ 6 h 30"/>
                  <a:gd name="T6" fmla="*/ 119 w 119"/>
                  <a:gd name="T7" fmla="*/ 30 h 30"/>
                </a:gdLst>
                <a:ahLst/>
                <a:cxnLst>
                  <a:cxn ang="0">
                    <a:pos x="T0" y="T1"/>
                  </a:cxn>
                  <a:cxn ang="0">
                    <a:pos x="T2" y="T3"/>
                  </a:cxn>
                  <a:cxn ang="0">
                    <a:pos x="T4" y="T5"/>
                  </a:cxn>
                  <a:cxn ang="0">
                    <a:pos x="T6" y="T7"/>
                  </a:cxn>
                </a:cxnLst>
                <a:rect l="0" t="0" r="r" b="b"/>
                <a:pathLst>
                  <a:path w="119" h="30">
                    <a:moveTo>
                      <a:pt x="0" y="30"/>
                    </a:moveTo>
                    <a:lnTo>
                      <a:pt x="58" y="0"/>
                    </a:lnTo>
                    <a:lnTo>
                      <a:pt x="88" y="6"/>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4" name="Freeform 404"/>
              <p:cNvSpPr>
                <a:spLocks/>
              </p:cNvSpPr>
              <p:nvPr/>
            </p:nvSpPr>
            <p:spPr bwMode="auto">
              <a:xfrm>
                <a:off x="3907" y="1907"/>
                <a:ext cx="60" cy="15"/>
              </a:xfrm>
              <a:custGeom>
                <a:avLst/>
                <a:gdLst>
                  <a:gd name="T0" fmla="*/ 118 w 118"/>
                  <a:gd name="T1" fmla="*/ 0 h 29"/>
                  <a:gd name="T2" fmla="*/ 60 w 118"/>
                  <a:gd name="T3" fmla="*/ 29 h 29"/>
                  <a:gd name="T4" fmla="*/ 30 w 118"/>
                  <a:gd name="T5" fmla="*/ 23 h 29"/>
                  <a:gd name="T6" fmla="*/ 0 w 118"/>
                  <a:gd name="T7" fmla="*/ 0 h 29"/>
                </a:gdLst>
                <a:ahLst/>
                <a:cxnLst>
                  <a:cxn ang="0">
                    <a:pos x="T0" y="T1"/>
                  </a:cxn>
                  <a:cxn ang="0">
                    <a:pos x="T2" y="T3"/>
                  </a:cxn>
                  <a:cxn ang="0">
                    <a:pos x="T4" y="T5"/>
                  </a:cxn>
                  <a:cxn ang="0">
                    <a:pos x="T6" y="T7"/>
                  </a:cxn>
                </a:cxnLst>
                <a:rect l="0" t="0" r="r" b="b"/>
                <a:pathLst>
                  <a:path w="118" h="29">
                    <a:moveTo>
                      <a:pt x="118" y="0"/>
                    </a:moveTo>
                    <a:lnTo>
                      <a:pt x="60" y="29"/>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5" name="Line 405"/>
              <p:cNvSpPr>
                <a:spLocks noChangeShapeType="1"/>
              </p:cNvSpPr>
              <p:nvPr/>
            </p:nvSpPr>
            <p:spPr bwMode="auto">
              <a:xfrm>
                <a:off x="3850" y="1905"/>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66" name="Freeform 406"/>
              <p:cNvSpPr>
                <a:spLocks/>
              </p:cNvSpPr>
              <p:nvPr/>
            </p:nvSpPr>
            <p:spPr bwMode="auto">
              <a:xfrm>
                <a:off x="3922" y="1929"/>
                <a:ext cx="76" cy="20"/>
              </a:xfrm>
              <a:custGeom>
                <a:avLst/>
                <a:gdLst>
                  <a:gd name="T0" fmla="*/ 0 w 151"/>
                  <a:gd name="T1" fmla="*/ 41 h 41"/>
                  <a:gd name="T2" fmla="*/ 35 w 151"/>
                  <a:gd name="T3" fmla="*/ 11 h 41"/>
                  <a:gd name="T4" fmla="*/ 76 w 151"/>
                  <a:gd name="T5" fmla="*/ 0 h 41"/>
                  <a:gd name="T6" fmla="*/ 95 w 151"/>
                  <a:gd name="T7" fmla="*/ 1 h 41"/>
                  <a:gd name="T8" fmla="*/ 114 w 151"/>
                  <a:gd name="T9" fmla="*/ 9 h 41"/>
                  <a:gd name="T10" fmla="*/ 151 w 151"/>
                  <a:gd name="T11" fmla="*/ 41 h 41"/>
                </a:gdLst>
                <a:ahLst/>
                <a:cxnLst>
                  <a:cxn ang="0">
                    <a:pos x="T0" y="T1"/>
                  </a:cxn>
                  <a:cxn ang="0">
                    <a:pos x="T2" y="T3"/>
                  </a:cxn>
                  <a:cxn ang="0">
                    <a:pos x="T4" y="T5"/>
                  </a:cxn>
                  <a:cxn ang="0">
                    <a:pos x="T6" y="T7"/>
                  </a:cxn>
                  <a:cxn ang="0">
                    <a:pos x="T8" y="T9"/>
                  </a:cxn>
                  <a:cxn ang="0">
                    <a:pos x="T10" y="T11"/>
                  </a:cxn>
                </a:cxnLst>
                <a:rect l="0" t="0" r="r" b="b"/>
                <a:pathLst>
                  <a:path w="151" h="41">
                    <a:moveTo>
                      <a:pt x="0" y="41"/>
                    </a:moveTo>
                    <a:lnTo>
                      <a:pt x="35" y="11"/>
                    </a:lnTo>
                    <a:lnTo>
                      <a:pt x="76" y="0"/>
                    </a:lnTo>
                    <a:lnTo>
                      <a:pt x="95" y="1"/>
                    </a:lnTo>
                    <a:lnTo>
                      <a:pt x="114" y="9"/>
                    </a:lnTo>
                    <a:lnTo>
                      <a:pt x="151"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7" name="Freeform 407"/>
              <p:cNvSpPr>
                <a:spLocks/>
              </p:cNvSpPr>
              <p:nvPr/>
            </p:nvSpPr>
            <p:spPr bwMode="auto">
              <a:xfrm>
                <a:off x="3999" y="1949"/>
                <a:ext cx="76" cy="21"/>
              </a:xfrm>
              <a:custGeom>
                <a:avLst/>
                <a:gdLst>
                  <a:gd name="T0" fmla="*/ 151 w 151"/>
                  <a:gd name="T1" fmla="*/ 0 h 41"/>
                  <a:gd name="T2" fmla="*/ 116 w 151"/>
                  <a:gd name="T3" fmla="*/ 29 h 41"/>
                  <a:gd name="T4" fmla="*/ 75 w 151"/>
                  <a:gd name="T5" fmla="*/ 41 h 41"/>
                  <a:gd name="T6" fmla="*/ 38 w 151"/>
                  <a:gd name="T7" fmla="*/ 32 h 41"/>
                  <a:gd name="T8" fmla="*/ 0 w 151"/>
                  <a:gd name="T9" fmla="*/ 0 h 41"/>
                </a:gdLst>
                <a:ahLst/>
                <a:cxnLst>
                  <a:cxn ang="0">
                    <a:pos x="T0" y="T1"/>
                  </a:cxn>
                  <a:cxn ang="0">
                    <a:pos x="T2" y="T3"/>
                  </a:cxn>
                  <a:cxn ang="0">
                    <a:pos x="T4" y="T5"/>
                  </a:cxn>
                  <a:cxn ang="0">
                    <a:pos x="T6" y="T7"/>
                  </a:cxn>
                  <a:cxn ang="0">
                    <a:pos x="T8" y="T9"/>
                  </a:cxn>
                </a:cxnLst>
                <a:rect l="0" t="0" r="r" b="b"/>
                <a:pathLst>
                  <a:path w="151" h="41">
                    <a:moveTo>
                      <a:pt x="151" y="0"/>
                    </a:moveTo>
                    <a:lnTo>
                      <a:pt x="116" y="29"/>
                    </a:lnTo>
                    <a:lnTo>
                      <a:pt x="75"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68" name="Line 408"/>
              <p:cNvSpPr>
                <a:spLocks noChangeShapeType="1"/>
              </p:cNvSpPr>
              <p:nvPr/>
            </p:nvSpPr>
            <p:spPr bwMode="auto">
              <a:xfrm>
                <a:off x="3922" y="1948"/>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69" name="Freeform 409"/>
              <p:cNvSpPr>
                <a:spLocks/>
              </p:cNvSpPr>
              <p:nvPr/>
            </p:nvSpPr>
            <p:spPr bwMode="auto">
              <a:xfrm>
                <a:off x="3885" y="1986"/>
                <a:ext cx="128" cy="26"/>
              </a:xfrm>
              <a:custGeom>
                <a:avLst/>
                <a:gdLst>
                  <a:gd name="T0" fmla="*/ 0 w 255"/>
                  <a:gd name="T1" fmla="*/ 52 h 52"/>
                  <a:gd name="T2" fmla="*/ 60 w 255"/>
                  <a:gd name="T3" fmla="*/ 15 h 52"/>
                  <a:gd name="T4" fmla="*/ 126 w 255"/>
                  <a:gd name="T5" fmla="*/ 0 h 52"/>
                  <a:gd name="T6" fmla="*/ 156 w 255"/>
                  <a:gd name="T7" fmla="*/ 2 h 52"/>
                  <a:gd name="T8" fmla="*/ 190 w 255"/>
                  <a:gd name="T9" fmla="*/ 12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0" y="15"/>
                    </a:lnTo>
                    <a:lnTo>
                      <a:pt x="126" y="0"/>
                    </a:lnTo>
                    <a:lnTo>
                      <a:pt x="156" y="2"/>
                    </a:lnTo>
                    <a:lnTo>
                      <a:pt x="190" y="12"/>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70" name="Freeform 410"/>
              <p:cNvSpPr>
                <a:spLocks/>
              </p:cNvSpPr>
              <p:nvPr/>
            </p:nvSpPr>
            <p:spPr bwMode="auto">
              <a:xfrm>
                <a:off x="4012" y="2011"/>
                <a:ext cx="128" cy="25"/>
              </a:xfrm>
              <a:custGeom>
                <a:avLst/>
                <a:gdLst>
                  <a:gd name="T0" fmla="*/ 255 w 255"/>
                  <a:gd name="T1" fmla="*/ 0 h 50"/>
                  <a:gd name="T2" fmla="*/ 196 w 255"/>
                  <a:gd name="T3" fmla="*/ 36 h 50"/>
                  <a:gd name="T4" fmla="*/ 129 w 255"/>
                  <a:gd name="T5" fmla="*/ 50 h 50"/>
                  <a:gd name="T6" fmla="*/ 62 w 255"/>
                  <a:gd name="T7" fmla="*/ 40 h 50"/>
                  <a:gd name="T8" fmla="*/ 0 w 255"/>
                  <a:gd name="T9" fmla="*/ 0 h 50"/>
                </a:gdLst>
                <a:ahLst/>
                <a:cxnLst>
                  <a:cxn ang="0">
                    <a:pos x="T0" y="T1"/>
                  </a:cxn>
                  <a:cxn ang="0">
                    <a:pos x="T2" y="T3"/>
                  </a:cxn>
                  <a:cxn ang="0">
                    <a:pos x="T4" y="T5"/>
                  </a:cxn>
                  <a:cxn ang="0">
                    <a:pos x="T6" y="T7"/>
                  </a:cxn>
                  <a:cxn ang="0">
                    <a:pos x="T8" y="T9"/>
                  </a:cxn>
                </a:cxnLst>
                <a:rect l="0" t="0" r="r" b="b"/>
                <a:pathLst>
                  <a:path w="255" h="50">
                    <a:moveTo>
                      <a:pt x="255" y="0"/>
                    </a:moveTo>
                    <a:lnTo>
                      <a:pt x="196" y="36"/>
                    </a:lnTo>
                    <a:lnTo>
                      <a:pt x="129" y="50"/>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71" name="Line 411"/>
              <p:cNvSpPr>
                <a:spLocks noChangeShapeType="1"/>
              </p:cNvSpPr>
              <p:nvPr/>
            </p:nvSpPr>
            <p:spPr bwMode="auto">
              <a:xfrm>
                <a:off x="3887" y="2008"/>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2" name="Freeform 412"/>
              <p:cNvSpPr>
                <a:spLocks/>
              </p:cNvSpPr>
              <p:nvPr/>
            </p:nvSpPr>
            <p:spPr bwMode="auto">
              <a:xfrm>
                <a:off x="4083" y="2108"/>
                <a:ext cx="118" cy="27"/>
              </a:xfrm>
              <a:custGeom>
                <a:avLst/>
                <a:gdLst>
                  <a:gd name="T0" fmla="*/ 0 w 237"/>
                  <a:gd name="T1" fmla="*/ 53 h 53"/>
                  <a:gd name="T2" fmla="*/ 56 w 237"/>
                  <a:gd name="T3" fmla="*/ 14 h 53"/>
                  <a:gd name="T4" fmla="*/ 117 w 237"/>
                  <a:gd name="T5" fmla="*/ 0 h 53"/>
                  <a:gd name="T6" fmla="*/ 147 w 237"/>
                  <a:gd name="T7" fmla="*/ 1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6" y="14"/>
                    </a:lnTo>
                    <a:lnTo>
                      <a:pt x="117" y="0"/>
                    </a:lnTo>
                    <a:lnTo>
                      <a:pt x="147" y="1"/>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73" name="Freeform 413"/>
              <p:cNvSpPr>
                <a:spLocks/>
              </p:cNvSpPr>
              <p:nvPr/>
            </p:nvSpPr>
            <p:spPr bwMode="auto">
              <a:xfrm>
                <a:off x="4203" y="2133"/>
                <a:ext cx="55" cy="27"/>
              </a:xfrm>
              <a:custGeom>
                <a:avLst/>
                <a:gdLst>
                  <a:gd name="T0" fmla="*/ 0 w 112"/>
                  <a:gd name="T1" fmla="*/ 0 h 54"/>
                  <a:gd name="T2" fmla="*/ 8 w 112"/>
                  <a:gd name="T3" fmla="*/ 8 h 54"/>
                  <a:gd name="T4" fmla="*/ 17 w 112"/>
                  <a:gd name="T5" fmla="*/ 14 h 54"/>
                  <a:gd name="T6" fmla="*/ 26 w 112"/>
                  <a:gd name="T7" fmla="*/ 22 h 54"/>
                  <a:gd name="T8" fmla="*/ 36 w 112"/>
                  <a:gd name="T9" fmla="*/ 29 h 54"/>
                  <a:gd name="T10" fmla="*/ 45 w 112"/>
                  <a:gd name="T11" fmla="*/ 34 h 54"/>
                  <a:gd name="T12" fmla="*/ 53 w 112"/>
                  <a:gd name="T13" fmla="*/ 38 h 54"/>
                  <a:gd name="T14" fmla="*/ 65 w 112"/>
                  <a:gd name="T15" fmla="*/ 43 h 54"/>
                  <a:gd name="T16" fmla="*/ 74 w 112"/>
                  <a:gd name="T17" fmla="*/ 48 h 54"/>
                  <a:gd name="T18" fmla="*/ 83 w 112"/>
                  <a:gd name="T19" fmla="*/ 49 h 54"/>
                  <a:gd name="T20" fmla="*/ 93 w 112"/>
                  <a:gd name="T21" fmla="*/ 53 h 54"/>
                  <a:gd name="T22" fmla="*/ 103 w 112"/>
                  <a:gd name="T23" fmla="*/ 53 h 54"/>
                  <a:gd name="T24" fmla="*/ 112 w 11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4">
                    <a:moveTo>
                      <a:pt x="0" y="0"/>
                    </a:moveTo>
                    <a:lnTo>
                      <a:pt x="8" y="8"/>
                    </a:lnTo>
                    <a:lnTo>
                      <a:pt x="17" y="14"/>
                    </a:lnTo>
                    <a:lnTo>
                      <a:pt x="26" y="22"/>
                    </a:lnTo>
                    <a:lnTo>
                      <a:pt x="36" y="29"/>
                    </a:lnTo>
                    <a:lnTo>
                      <a:pt x="45" y="34"/>
                    </a:lnTo>
                    <a:lnTo>
                      <a:pt x="53" y="38"/>
                    </a:lnTo>
                    <a:lnTo>
                      <a:pt x="65" y="43"/>
                    </a:lnTo>
                    <a:lnTo>
                      <a:pt x="74" y="48"/>
                    </a:lnTo>
                    <a:lnTo>
                      <a:pt x="83" y="49"/>
                    </a:lnTo>
                    <a:lnTo>
                      <a:pt x="93" y="53"/>
                    </a:lnTo>
                    <a:lnTo>
                      <a:pt x="103" y="53"/>
                    </a:lnTo>
                    <a:lnTo>
                      <a:pt x="112"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74" name="Freeform 414"/>
              <p:cNvSpPr>
                <a:spLocks/>
              </p:cNvSpPr>
              <p:nvPr/>
            </p:nvSpPr>
            <p:spPr bwMode="auto">
              <a:xfrm>
                <a:off x="4083" y="2133"/>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75" name="Line 415"/>
              <p:cNvSpPr>
                <a:spLocks noChangeShapeType="1"/>
              </p:cNvSpPr>
              <p:nvPr/>
            </p:nvSpPr>
            <p:spPr bwMode="auto">
              <a:xfrm>
                <a:off x="4150" y="1855"/>
                <a:ext cx="1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6" name="Line 416"/>
              <p:cNvSpPr>
                <a:spLocks noChangeShapeType="1"/>
              </p:cNvSpPr>
              <p:nvPr/>
            </p:nvSpPr>
            <p:spPr bwMode="auto">
              <a:xfrm flipV="1">
                <a:off x="3843" y="1829"/>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7" name="Line 417"/>
              <p:cNvSpPr>
                <a:spLocks noChangeShapeType="1"/>
              </p:cNvSpPr>
              <p:nvPr/>
            </p:nvSpPr>
            <p:spPr bwMode="auto">
              <a:xfrm flipV="1">
                <a:off x="3881" y="1825"/>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8" name="Line 418"/>
              <p:cNvSpPr>
                <a:spLocks noChangeShapeType="1"/>
              </p:cNvSpPr>
              <p:nvPr/>
            </p:nvSpPr>
            <p:spPr bwMode="auto">
              <a:xfrm flipV="1">
                <a:off x="3921" y="1831"/>
                <a:ext cx="1"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9" name="Line 419"/>
              <p:cNvSpPr>
                <a:spLocks noChangeShapeType="1"/>
              </p:cNvSpPr>
              <p:nvPr/>
            </p:nvSpPr>
            <p:spPr bwMode="auto">
              <a:xfrm flipV="1">
                <a:off x="4140" y="1862"/>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80" name="Line 420"/>
              <p:cNvSpPr>
                <a:spLocks noChangeShapeType="1"/>
              </p:cNvSpPr>
              <p:nvPr/>
            </p:nvSpPr>
            <p:spPr bwMode="auto">
              <a:xfrm flipV="1">
                <a:off x="4080" y="2040"/>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81" name="Oval 421"/>
              <p:cNvSpPr>
                <a:spLocks noChangeArrowheads="1"/>
              </p:cNvSpPr>
              <p:nvPr/>
            </p:nvSpPr>
            <p:spPr bwMode="auto">
              <a:xfrm>
                <a:off x="4064" y="2121"/>
                <a:ext cx="27" cy="27"/>
              </a:xfrm>
              <a:prstGeom prst="ellipse">
                <a:avLst/>
              </a:prstGeom>
              <a:solidFill>
                <a:srgbClr val="FFFF00"/>
              </a:solidFill>
              <a:ln w="11113">
                <a:solidFill>
                  <a:srgbClr val="FFFFFF"/>
                </a:solidFill>
                <a:round/>
                <a:headEnd/>
                <a:tailEnd/>
              </a:ln>
            </p:spPr>
            <p:txBody>
              <a:bodyPr/>
              <a:lstStyle/>
              <a:p>
                <a:endParaRPr lang="en-US"/>
              </a:p>
            </p:txBody>
          </p:sp>
          <p:sp>
            <p:nvSpPr>
              <p:cNvPr id="118182" name="Oval 422"/>
              <p:cNvSpPr>
                <a:spLocks noChangeArrowheads="1"/>
              </p:cNvSpPr>
              <p:nvPr/>
            </p:nvSpPr>
            <p:spPr bwMode="auto">
              <a:xfrm>
                <a:off x="3827" y="1892"/>
                <a:ext cx="26" cy="27"/>
              </a:xfrm>
              <a:prstGeom prst="ellipse">
                <a:avLst/>
              </a:prstGeom>
              <a:solidFill>
                <a:srgbClr val="FFFF00"/>
              </a:solidFill>
              <a:ln w="11113">
                <a:solidFill>
                  <a:srgbClr val="FFFFFF"/>
                </a:solidFill>
                <a:round/>
                <a:headEnd/>
                <a:tailEnd/>
              </a:ln>
            </p:spPr>
            <p:txBody>
              <a:bodyPr/>
              <a:lstStyle/>
              <a:p>
                <a:endParaRPr lang="en-US"/>
              </a:p>
            </p:txBody>
          </p:sp>
          <p:sp>
            <p:nvSpPr>
              <p:cNvPr id="118183" name="Oval 423"/>
              <p:cNvSpPr>
                <a:spLocks noChangeArrowheads="1"/>
              </p:cNvSpPr>
              <p:nvPr/>
            </p:nvSpPr>
            <p:spPr bwMode="auto">
              <a:xfrm>
                <a:off x="4124" y="1841"/>
                <a:ext cx="26" cy="27"/>
              </a:xfrm>
              <a:prstGeom prst="ellipse">
                <a:avLst/>
              </a:prstGeom>
              <a:solidFill>
                <a:srgbClr val="FFFF00"/>
              </a:solidFill>
              <a:ln w="11113">
                <a:solidFill>
                  <a:srgbClr val="FFFFFF"/>
                </a:solidFill>
                <a:round/>
                <a:headEnd/>
                <a:tailEnd/>
              </a:ln>
            </p:spPr>
            <p:txBody>
              <a:bodyPr/>
              <a:lstStyle/>
              <a:p>
                <a:endParaRPr lang="en-US"/>
              </a:p>
            </p:txBody>
          </p:sp>
          <p:sp>
            <p:nvSpPr>
              <p:cNvPr id="118184" name="Oval 424"/>
              <p:cNvSpPr>
                <a:spLocks noChangeArrowheads="1"/>
              </p:cNvSpPr>
              <p:nvPr/>
            </p:nvSpPr>
            <p:spPr bwMode="auto">
              <a:xfrm>
                <a:off x="3903" y="1945"/>
                <a:ext cx="27" cy="27"/>
              </a:xfrm>
              <a:prstGeom prst="ellipse">
                <a:avLst/>
              </a:prstGeom>
              <a:solidFill>
                <a:srgbClr val="FFFF00"/>
              </a:solidFill>
              <a:ln w="11113">
                <a:solidFill>
                  <a:srgbClr val="FFFFFF"/>
                </a:solidFill>
                <a:round/>
                <a:headEnd/>
                <a:tailEnd/>
              </a:ln>
            </p:spPr>
            <p:txBody>
              <a:bodyPr/>
              <a:lstStyle/>
              <a:p>
                <a:endParaRPr lang="en-US"/>
              </a:p>
            </p:txBody>
          </p:sp>
          <p:sp>
            <p:nvSpPr>
              <p:cNvPr id="118185" name="Oval 425"/>
              <p:cNvSpPr>
                <a:spLocks noChangeArrowheads="1"/>
              </p:cNvSpPr>
              <p:nvPr/>
            </p:nvSpPr>
            <p:spPr bwMode="auto">
              <a:xfrm>
                <a:off x="3864" y="1999"/>
                <a:ext cx="26" cy="27"/>
              </a:xfrm>
              <a:prstGeom prst="ellipse">
                <a:avLst/>
              </a:prstGeom>
              <a:solidFill>
                <a:srgbClr val="FFFF00"/>
              </a:solidFill>
              <a:ln w="11113">
                <a:solidFill>
                  <a:srgbClr val="FFFFFF"/>
                </a:solidFill>
                <a:round/>
                <a:headEnd/>
                <a:tailEnd/>
              </a:ln>
            </p:spPr>
            <p:txBody>
              <a:bodyPr/>
              <a:lstStyle/>
              <a:p>
                <a:endParaRPr lang="en-US"/>
              </a:p>
            </p:txBody>
          </p:sp>
          <p:sp>
            <p:nvSpPr>
              <p:cNvPr id="118186" name="Oval 426"/>
              <p:cNvSpPr>
                <a:spLocks noChangeArrowheads="1"/>
              </p:cNvSpPr>
              <p:nvPr/>
            </p:nvSpPr>
            <p:spPr bwMode="auto">
              <a:xfrm>
                <a:off x="3785" y="1831"/>
                <a:ext cx="27" cy="27"/>
              </a:xfrm>
              <a:prstGeom prst="ellipse">
                <a:avLst/>
              </a:prstGeom>
              <a:solidFill>
                <a:srgbClr val="FFFF00"/>
              </a:solidFill>
              <a:ln w="11113">
                <a:solidFill>
                  <a:srgbClr val="FFFFFF"/>
                </a:solidFill>
                <a:round/>
                <a:headEnd/>
                <a:tailEnd/>
              </a:ln>
            </p:spPr>
            <p:txBody>
              <a:bodyPr/>
              <a:lstStyle/>
              <a:p>
                <a:endParaRPr lang="en-US"/>
              </a:p>
            </p:txBody>
          </p:sp>
        </p:grpSp>
        <p:sp>
          <p:nvSpPr>
            <p:cNvPr id="118187" name="Rectangle 427"/>
            <p:cNvSpPr>
              <a:spLocks noChangeArrowheads="1"/>
            </p:cNvSpPr>
            <p:nvPr/>
          </p:nvSpPr>
          <p:spPr bwMode="auto">
            <a:xfrm>
              <a:off x="451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188" name="Group 428"/>
            <p:cNvGrpSpPr>
              <a:grpSpLocks/>
            </p:cNvGrpSpPr>
            <p:nvPr/>
          </p:nvGrpSpPr>
          <p:grpSpPr bwMode="auto">
            <a:xfrm>
              <a:off x="4551" y="3330"/>
              <a:ext cx="162" cy="107"/>
              <a:chOff x="3767" y="2450"/>
              <a:chExt cx="476" cy="336"/>
            </a:xfrm>
          </p:grpSpPr>
          <p:sp>
            <p:nvSpPr>
              <p:cNvPr id="118189" name="Freeform 429"/>
              <p:cNvSpPr>
                <a:spLocks/>
              </p:cNvSpPr>
              <p:nvPr/>
            </p:nvSpPr>
            <p:spPr bwMode="auto">
              <a:xfrm>
                <a:off x="3783" y="2450"/>
                <a:ext cx="148" cy="26"/>
              </a:xfrm>
              <a:custGeom>
                <a:avLst/>
                <a:gdLst>
                  <a:gd name="T0" fmla="*/ 0 w 295"/>
                  <a:gd name="T1" fmla="*/ 53 h 53"/>
                  <a:gd name="T2" fmla="*/ 71 w 295"/>
                  <a:gd name="T3" fmla="*/ 15 h 53"/>
                  <a:gd name="T4" fmla="*/ 146 w 295"/>
                  <a:gd name="T5" fmla="*/ 0 h 53"/>
                  <a:gd name="T6" fmla="*/ 165 w 295"/>
                  <a:gd name="T7" fmla="*/ 0 h 53"/>
                  <a:gd name="T8" fmla="*/ 184 w 295"/>
                  <a:gd name="T9" fmla="*/ 2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5"/>
                    </a:lnTo>
                    <a:lnTo>
                      <a:pt x="146" y="0"/>
                    </a:lnTo>
                    <a:lnTo>
                      <a:pt x="165" y="0"/>
                    </a:lnTo>
                    <a:lnTo>
                      <a:pt x="184" y="2"/>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0" name="Freeform 430"/>
              <p:cNvSpPr>
                <a:spLocks/>
              </p:cNvSpPr>
              <p:nvPr/>
            </p:nvSpPr>
            <p:spPr bwMode="auto">
              <a:xfrm>
                <a:off x="3931" y="2475"/>
                <a:ext cx="147" cy="26"/>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1" name="Line 431"/>
              <p:cNvSpPr>
                <a:spLocks noChangeShapeType="1"/>
              </p:cNvSpPr>
              <p:nvPr/>
            </p:nvSpPr>
            <p:spPr bwMode="auto">
              <a:xfrm>
                <a:off x="3785" y="2472"/>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92" name="Freeform 432"/>
              <p:cNvSpPr>
                <a:spLocks/>
              </p:cNvSpPr>
              <p:nvPr/>
            </p:nvSpPr>
            <p:spPr bwMode="auto">
              <a:xfrm>
                <a:off x="4131" y="2450"/>
                <a:ext cx="111" cy="31"/>
              </a:xfrm>
              <a:custGeom>
                <a:avLst/>
                <a:gdLst>
                  <a:gd name="T0" fmla="*/ 222 w 222"/>
                  <a:gd name="T1" fmla="*/ 5 h 61"/>
                  <a:gd name="T2" fmla="*/ 209 w 222"/>
                  <a:gd name="T3" fmla="*/ 2 h 61"/>
                  <a:gd name="T4" fmla="*/ 196 w 222"/>
                  <a:gd name="T5" fmla="*/ 1 h 61"/>
                  <a:gd name="T6" fmla="*/ 183 w 222"/>
                  <a:gd name="T7" fmla="*/ 0 h 61"/>
                  <a:gd name="T8" fmla="*/ 170 w 222"/>
                  <a:gd name="T9" fmla="*/ 0 h 61"/>
                  <a:gd name="T10" fmla="*/ 157 w 222"/>
                  <a:gd name="T11" fmla="*/ 0 h 61"/>
                  <a:gd name="T12" fmla="*/ 142 w 222"/>
                  <a:gd name="T13" fmla="*/ 2 h 61"/>
                  <a:gd name="T14" fmla="*/ 131 w 222"/>
                  <a:gd name="T15" fmla="*/ 4 h 61"/>
                  <a:gd name="T16" fmla="*/ 116 w 222"/>
                  <a:gd name="T17" fmla="*/ 5 h 61"/>
                  <a:gd name="T18" fmla="*/ 103 w 222"/>
                  <a:gd name="T19" fmla="*/ 8 h 61"/>
                  <a:gd name="T20" fmla="*/ 92 w 222"/>
                  <a:gd name="T21" fmla="*/ 11 h 61"/>
                  <a:gd name="T22" fmla="*/ 78 w 222"/>
                  <a:gd name="T23" fmla="*/ 17 h 61"/>
                  <a:gd name="T24" fmla="*/ 65 w 222"/>
                  <a:gd name="T25" fmla="*/ 19 h 61"/>
                  <a:gd name="T26" fmla="*/ 53 w 222"/>
                  <a:gd name="T27" fmla="*/ 26 h 61"/>
                  <a:gd name="T28" fmla="*/ 40 w 222"/>
                  <a:gd name="T29" fmla="*/ 33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2"/>
                    </a:lnTo>
                    <a:lnTo>
                      <a:pt x="196" y="1"/>
                    </a:lnTo>
                    <a:lnTo>
                      <a:pt x="183" y="0"/>
                    </a:lnTo>
                    <a:lnTo>
                      <a:pt x="170" y="0"/>
                    </a:lnTo>
                    <a:lnTo>
                      <a:pt x="157" y="0"/>
                    </a:lnTo>
                    <a:lnTo>
                      <a:pt x="142" y="2"/>
                    </a:lnTo>
                    <a:lnTo>
                      <a:pt x="131" y="4"/>
                    </a:lnTo>
                    <a:lnTo>
                      <a:pt x="116" y="5"/>
                    </a:lnTo>
                    <a:lnTo>
                      <a:pt x="103" y="8"/>
                    </a:lnTo>
                    <a:lnTo>
                      <a:pt x="92" y="11"/>
                    </a:lnTo>
                    <a:lnTo>
                      <a:pt x="78" y="17"/>
                    </a:lnTo>
                    <a:lnTo>
                      <a:pt x="65" y="19"/>
                    </a:lnTo>
                    <a:lnTo>
                      <a:pt x="53" y="26"/>
                    </a:lnTo>
                    <a:lnTo>
                      <a:pt x="40" y="33"/>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3" name="Freeform 433"/>
              <p:cNvSpPr>
                <a:spLocks/>
              </p:cNvSpPr>
              <p:nvPr/>
            </p:nvSpPr>
            <p:spPr bwMode="auto">
              <a:xfrm>
                <a:off x="3830" y="2518"/>
                <a:ext cx="59" cy="14"/>
              </a:xfrm>
              <a:custGeom>
                <a:avLst/>
                <a:gdLst>
                  <a:gd name="T0" fmla="*/ 0 w 119"/>
                  <a:gd name="T1" fmla="*/ 30 h 30"/>
                  <a:gd name="T2" fmla="*/ 59 w 119"/>
                  <a:gd name="T3" fmla="*/ 0 h 30"/>
                  <a:gd name="T4" fmla="*/ 89 w 119"/>
                  <a:gd name="T5" fmla="*/ 7 h 30"/>
                  <a:gd name="T6" fmla="*/ 119 w 119"/>
                  <a:gd name="T7" fmla="*/ 30 h 30"/>
                </a:gdLst>
                <a:ahLst/>
                <a:cxnLst>
                  <a:cxn ang="0">
                    <a:pos x="T0" y="T1"/>
                  </a:cxn>
                  <a:cxn ang="0">
                    <a:pos x="T2" y="T3"/>
                  </a:cxn>
                  <a:cxn ang="0">
                    <a:pos x="T4" y="T5"/>
                  </a:cxn>
                  <a:cxn ang="0">
                    <a:pos x="T6" y="T7"/>
                  </a:cxn>
                </a:cxnLst>
                <a:rect l="0" t="0" r="r" b="b"/>
                <a:pathLst>
                  <a:path w="119" h="30">
                    <a:moveTo>
                      <a:pt x="0" y="30"/>
                    </a:moveTo>
                    <a:lnTo>
                      <a:pt x="59" y="0"/>
                    </a:lnTo>
                    <a:lnTo>
                      <a:pt x="89" y="7"/>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4" name="Freeform 434"/>
              <p:cNvSpPr>
                <a:spLocks/>
              </p:cNvSpPr>
              <p:nvPr/>
            </p:nvSpPr>
            <p:spPr bwMode="auto">
              <a:xfrm>
                <a:off x="3889" y="2532"/>
                <a:ext cx="59" cy="15"/>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5" name="Line 435"/>
              <p:cNvSpPr>
                <a:spLocks noChangeShapeType="1"/>
              </p:cNvSpPr>
              <p:nvPr/>
            </p:nvSpPr>
            <p:spPr bwMode="auto">
              <a:xfrm>
                <a:off x="3832" y="2531"/>
                <a:ext cx="1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96" name="Freeform 436"/>
              <p:cNvSpPr>
                <a:spLocks/>
              </p:cNvSpPr>
              <p:nvPr/>
            </p:nvSpPr>
            <p:spPr bwMode="auto">
              <a:xfrm>
                <a:off x="3904" y="2554"/>
                <a:ext cx="76" cy="21"/>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7" name="Freeform 437"/>
              <p:cNvSpPr>
                <a:spLocks/>
              </p:cNvSpPr>
              <p:nvPr/>
            </p:nvSpPr>
            <p:spPr bwMode="auto">
              <a:xfrm>
                <a:off x="3981" y="2574"/>
                <a:ext cx="75" cy="21"/>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98" name="Line 438"/>
              <p:cNvSpPr>
                <a:spLocks noChangeShapeType="1"/>
              </p:cNvSpPr>
              <p:nvPr/>
            </p:nvSpPr>
            <p:spPr bwMode="auto">
              <a:xfrm>
                <a:off x="3904" y="2573"/>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99" name="Freeform 439"/>
              <p:cNvSpPr>
                <a:spLocks/>
              </p:cNvSpPr>
              <p:nvPr/>
            </p:nvSpPr>
            <p:spPr bwMode="auto">
              <a:xfrm>
                <a:off x="3867" y="2611"/>
                <a:ext cx="127" cy="26"/>
              </a:xfrm>
              <a:custGeom>
                <a:avLst/>
                <a:gdLst>
                  <a:gd name="T0" fmla="*/ 0 w 255"/>
                  <a:gd name="T1" fmla="*/ 51 h 51"/>
                  <a:gd name="T2" fmla="*/ 61 w 255"/>
                  <a:gd name="T3" fmla="*/ 14 h 51"/>
                  <a:gd name="T4" fmla="*/ 126 w 255"/>
                  <a:gd name="T5" fmla="*/ 0 h 51"/>
                  <a:gd name="T6" fmla="*/ 156 w 255"/>
                  <a:gd name="T7" fmla="*/ 1 h 51"/>
                  <a:gd name="T8" fmla="*/ 191 w 255"/>
                  <a:gd name="T9" fmla="*/ 11 h 51"/>
                  <a:gd name="T10" fmla="*/ 255 w 255"/>
                  <a:gd name="T11" fmla="*/ 51 h 51"/>
                </a:gdLst>
                <a:ahLst/>
                <a:cxnLst>
                  <a:cxn ang="0">
                    <a:pos x="T0" y="T1"/>
                  </a:cxn>
                  <a:cxn ang="0">
                    <a:pos x="T2" y="T3"/>
                  </a:cxn>
                  <a:cxn ang="0">
                    <a:pos x="T4" y="T5"/>
                  </a:cxn>
                  <a:cxn ang="0">
                    <a:pos x="T6" y="T7"/>
                  </a:cxn>
                  <a:cxn ang="0">
                    <a:pos x="T8" y="T9"/>
                  </a:cxn>
                  <a:cxn ang="0">
                    <a:pos x="T10" y="T11"/>
                  </a:cxn>
                </a:cxnLst>
                <a:rect l="0" t="0" r="r" b="b"/>
                <a:pathLst>
                  <a:path w="255" h="51">
                    <a:moveTo>
                      <a:pt x="0" y="51"/>
                    </a:moveTo>
                    <a:lnTo>
                      <a:pt x="61" y="14"/>
                    </a:lnTo>
                    <a:lnTo>
                      <a:pt x="126" y="0"/>
                    </a:lnTo>
                    <a:lnTo>
                      <a:pt x="156" y="1"/>
                    </a:lnTo>
                    <a:lnTo>
                      <a:pt x="191" y="11"/>
                    </a:lnTo>
                    <a:lnTo>
                      <a:pt x="255" y="5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00" name="Freeform 440"/>
              <p:cNvSpPr>
                <a:spLocks/>
              </p:cNvSpPr>
              <p:nvPr/>
            </p:nvSpPr>
            <p:spPr bwMode="auto">
              <a:xfrm>
                <a:off x="3994" y="2637"/>
                <a:ext cx="127" cy="25"/>
              </a:xfrm>
              <a:custGeom>
                <a:avLst/>
                <a:gdLst>
                  <a:gd name="T0" fmla="*/ 255 w 255"/>
                  <a:gd name="T1" fmla="*/ 0 h 51"/>
                  <a:gd name="T2" fmla="*/ 195 w 255"/>
                  <a:gd name="T3" fmla="*/ 36 h 51"/>
                  <a:gd name="T4" fmla="*/ 128 w 255"/>
                  <a:gd name="T5" fmla="*/ 51 h 51"/>
                  <a:gd name="T6" fmla="*/ 61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1"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01" name="Line 441"/>
              <p:cNvSpPr>
                <a:spLocks noChangeShapeType="1"/>
              </p:cNvSpPr>
              <p:nvPr/>
            </p:nvSpPr>
            <p:spPr bwMode="auto">
              <a:xfrm>
                <a:off x="3869" y="2634"/>
                <a:ext cx="2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02" name="Freeform 442"/>
              <p:cNvSpPr>
                <a:spLocks/>
              </p:cNvSpPr>
              <p:nvPr/>
            </p:nvSpPr>
            <p:spPr bwMode="auto">
              <a:xfrm>
                <a:off x="4065" y="2734"/>
                <a:ext cx="118"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03" name="Freeform 443"/>
              <p:cNvSpPr>
                <a:spLocks/>
              </p:cNvSpPr>
              <p:nvPr/>
            </p:nvSpPr>
            <p:spPr bwMode="auto">
              <a:xfrm>
                <a:off x="4184" y="2759"/>
                <a:ext cx="56" cy="27"/>
              </a:xfrm>
              <a:custGeom>
                <a:avLst/>
                <a:gdLst>
                  <a:gd name="T0" fmla="*/ 0 w 111"/>
                  <a:gd name="T1" fmla="*/ 0 h 55"/>
                  <a:gd name="T2" fmla="*/ 7 w 111"/>
                  <a:gd name="T3" fmla="*/ 8 h 55"/>
                  <a:gd name="T4" fmla="*/ 16 w 111"/>
                  <a:gd name="T5" fmla="*/ 15 h 55"/>
                  <a:gd name="T6" fmla="*/ 25 w 111"/>
                  <a:gd name="T7" fmla="*/ 22 h 55"/>
                  <a:gd name="T8" fmla="*/ 35 w 111"/>
                  <a:gd name="T9" fmla="*/ 29 h 55"/>
                  <a:gd name="T10" fmla="*/ 44 w 111"/>
                  <a:gd name="T11" fmla="*/ 34 h 55"/>
                  <a:gd name="T12" fmla="*/ 53 w 111"/>
                  <a:gd name="T13" fmla="*/ 38 h 55"/>
                  <a:gd name="T14" fmla="*/ 64 w 111"/>
                  <a:gd name="T15" fmla="*/ 43 h 55"/>
                  <a:gd name="T16" fmla="*/ 73 w 111"/>
                  <a:gd name="T17" fmla="*/ 48 h 55"/>
                  <a:gd name="T18" fmla="*/ 82 w 111"/>
                  <a:gd name="T19" fmla="*/ 50 h 55"/>
                  <a:gd name="T20" fmla="*/ 92 w 111"/>
                  <a:gd name="T21" fmla="*/ 53 h 55"/>
                  <a:gd name="T22" fmla="*/ 102 w 111"/>
                  <a:gd name="T23" fmla="*/ 53 h 55"/>
                  <a:gd name="T24" fmla="*/ 111 w 111"/>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5">
                    <a:moveTo>
                      <a:pt x="0" y="0"/>
                    </a:moveTo>
                    <a:lnTo>
                      <a:pt x="7" y="8"/>
                    </a:lnTo>
                    <a:lnTo>
                      <a:pt x="16" y="15"/>
                    </a:lnTo>
                    <a:lnTo>
                      <a:pt x="25" y="22"/>
                    </a:lnTo>
                    <a:lnTo>
                      <a:pt x="35" y="29"/>
                    </a:lnTo>
                    <a:lnTo>
                      <a:pt x="44" y="34"/>
                    </a:lnTo>
                    <a:lnTo>
                      <a:pt x="53" y="38"/>
                    </a:lnTo>
                    <a:lnTo>
                      <a:pt x="64" y="43"/>
                    </a:lnTo>
                    <a:lnTo>
                      <a:pt x="73" y="48"/>
                    </a:lnTo>
                    <a:lnTo>
                      <a:pt x="82" y="50"/>
                    </a:lnTo>
                    <a:lnTo>
                      <a:pt x="92" y="53"/>
                    </a:lnTo>
                    <a:lnTo>
                      <a:pt x="102" y="53"/>
                    </a:lnTo>
                    <a:lnTo>
                      <a:pt x="111" y="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04" name="Freeform 444"/>
              <p:cNvSpPr>
                <a:spLocks/>
              </p:cNvSpPr>
              <p:nvPr/>
            </p:nvSpPr>
            <p:spPr bwMode="auto">
              <a:xfrm>
                <a:off x="4065" y="2759"/>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05" name="Line 445"/>
              <p:cNvSpPr>
                <a:spLocks noChangeShapeType="1"/>
              </p:cNvSpPr>
              <p:nvPr/>
            </p:nvSpPr>
            <p:spPr bwMode="auto">
              <a:xfrm>
                <a:off x="4131" y="2481"/>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06" name="Line 446"/>
              <p:cNvSpPr>
                <a:spLocks noChangeShapeType="1"/>
              </p:cNvSpPr>
              <p:nvPr/>
            </p:nvSpPr>
            <p:spPr bwMode="auto">
              <a:xfrm flipV="1">
                <a:off x="3825" y="2455"/>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07" name="Line 447"/>
              <p:cNvSpPr>
                <a:spLocks noChangeShapeType="1"/>
              </p:cNvSpPr>
              <p:nvPr/>
            </p:nvSpPr>
            <p:spPr bwMode="auto">
              <a:xfrm flipV="1">
                <a:off x="3863" y="2450"/>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08" name="Line 448"/>
              <p:cNvSpPr>
                <a:spLocks noChangeShapeType="1"/>
              </p:cNvSpPr>
              <p:nvPr/>
            </p:nvSpPr>
            <p:spPr bwMode="auto">
              <a:xfrm flipV="1">
                <a:off x="3903" y="2457"/>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09" name="Line 449"/>
              <p:cNvSpPr>
                <a:spLocks noChangeShapeType="1"/>
              </p:cNvSpPr>
              <p:nvPr/>
            </p:nvSpPr>
            <p:spPr bwMode="auto">
              <a:xfrm flipV="1">
                <a:off x="4122" y="2487"/>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10" name="Line 450"/>
              <p:cNvSpPr>
                <a:spLocks noChangeShapeType="1"/>
              </p:cNvSpPr>
              <p:nvPr/>
            </p:nvSpPr>
            <p:spPr bwMode="auto">
              <a:xfrm flipV="1">
                <a:off x="4061" y="2666"/>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11" name="Oval 451"/>
              <p:cNvSpPr>
                <a:spLocks noChangeArrowheads="1"/>
              </p:cNvSpPr>
              <p:nvPr/>
            </p:nvSpPr>
            <p:spPr bwMode="auto">
              <a:xfrm>
                <a:off x="4046" y="2747"/>
                <a:ext cx="26" cy="27"/>
              </a:xfrm>
              <a:prstGeom prst="ellipse">
                <a:avLst/>
              </a:prstGeom>
              <a:solidFill>
                <a:srgbClr val="00CE00"/>
              </a:solidFill>
              <a:ln w="11113">
                <a:solidFill>
                  <a:srgbClr val="FFFFFF"/>
                </a:solidFill>
                <a:round/>
                <a:headEnd/>
                <a:tailEnd/>
              </a:ln>
            </p:spPr>
            <p:txBody>
              <a:bodyPr/>
              <a:lstStyle/>
              <a:p>
                <a:endParaRPr lang="en-US"/>
              </a:p>
            </p:txBody>
          </p:sp>
          <p:sp>
            <p:nvSpPr>
              <p:cNvPr id="118212" name="Oval 452"/>
              <p:cNvSpPr>
                <a:spLocks noChangeArrowheads="1"/>
              </p:cNvSpPr>
              <p:nvPr/>
            </p:nvSpPr>
            <p:spPr bwMode="auto">
              <a:xfrm>
                <a:off x="3809" y="2517"/>
                <a:ext cx="26" cy="27"/>
              </a:xfrm>
              <a:prstGeom prst="ellipse">
                <a:avLst/>
              </a:prstGeom>
              <a:solidFill>
                <a:srgbClr val="00CE00"/>
              </a:solidFill>
              <a:ln w="11113">
                <a:solidFill>
                  <a:srgbClr val="FFFFFF"/>
                </a:solidFill>
                <a:round/>
                <a:headEnd/>
                <a:tailEnd/>
              </a:ln>
            </p:spPr>
            <p:txBody>
              <a:bodyPr/>
              <a:lstStyle/>
              <a:p>
                <a:endParaRPr lang="en-US"/>
              </a:p>
            </p:txBody>
          </p:sp>
          <p:sp>
            <p:nvSpPr>
              <p:cNvPr id="118213" name="Oval 453"/>
              <p:cNvSpPr>
                <a:spLocks noChangeArrowheads="1"/>
              </p:cNvSpPr>
              <p:nvPr/>
            </p:nvSpPr>
            <p:spPr bwMode="auto">
              <a:xfrm>
                <a:off x="4106" y="2466"/>
                <a:ext cx="26" cy="27"/>
              </a:xfrm>
              <a:prstGeom prst="ellipse">
                <a:avLst/>
              </a:prstGeom>
              <a:solidFill>
                <a:srgbClr val="00CE00"/>
              </a:solidFill>
              <a:ln w="11113">
                <a:solidFill>
                  <a:srgbClr val="FFFFFF"/>
                </a:solidFill>
                <a:round/>
                <a:headEnd/>
                <a:tailEnd/>
              </a:ln>
            </p:spPr>
            <p:txBody>
              <a:bodyPr/>
              <a:lstStyle/>
              <a:p>
                <a:endParaRPr lang="en-US"/>
              </a:p>
            </p:txBody>
          </p:sp>
          <p:sp>
            <p:nvSpPr>
              <p:cNvPr id="118214" name="Oval 454"/>
              <p:cNvSpPr>
                <a:spLocks noChangeArrowheads="1"/>
              </p:cNvSpPr>
              <p:nvPr/>
            </p:nvSpPr>
            <p:spPr bwMode="auto">
              <a:xfrm>
                <a:off x="3885" y="2571"/>
                <a:ext cx="26" cy="27"/>
              </a:xfrm>
              <a:prstGeom prst="ellipse">
                <a:avLst/>
              </a:prstGeom>
              <a:solidFill>
                <a:srgbClr val="00CE00"/>
              </a:solidFill>
              <a:ln w="11113">
                <a:solidFill>
                  <a:srgbClr val="FFFFFF"/>
                </a:solidFill>
                <a:round/>
                <a:headEnd/>
                <a:tailEnd/>
              </a:ln>
            </p:spPr>
            <p:txBody>
              <a:bodyPr/>
              <a:lstStyle/>
              <a:p>
                <a:endParaRPr lang="en-US"/>
              </a:p>
            </p:txBody>
          </p:sp>
          <p:sp>
            <p:nvSpPr>
              <p:cNvPr id="118215" name="Oval 455"/>
              <p:cNvSpPr>
                <a:spLocks noChangeArrowheads="1"/>
              </p:cNvSpPr>
              <p:nvPr/>
            </p:nvSpPr>
            <p:spPr bwMode="auto">
              <a:xfrm>
                <a:off x="3845" y="2625"/>
                <a:ext cx="27" cy="27"/>
              </a:xfrm>
              <a:prstGeom prst="ellipse">
                <a:avLst/>
              </a:prstGeom>
              <a:solidFill>
                <a:srgbClr val="00CE00"/>
              </a:solidFill>
              <a:ln w="11113">
                <a:solidFill>
                  <a:srgbClr val="FFFFFF"/>
                </a:solidFill>
                <a:round/>
                <a:headEnd/>
                <a:tailEnd/>
              </a:ln>
            </p:spPr>
            <p:txBody>
              <a:bodyPr/>
              <a:lstStyle/>
              <a:p>
                <a:endParaRPr lang="en-US"/>
              </a:p>
            </p:txBody>
          </p:sp>
          <p:sp>
            <p:nvSpPr>
              <p:cNvPr id="118216" name="Oval 456"/>
              <p:cNvSpPr>
                <a:spLocks noChangeArrowheads="1"/>
              </p:cNvSpPr>
              <p:nvPr/>
            </p:nvSpPr>
            <p:spPr bwMode="auto">
              <a:xfrm>
                <a:off x="3767" y="2457"/>
                <a:ext cx="26" cy="27"/>
              </a:xfrm>
              <a:prstGeom prst="ellipse">
                <a:avLst/>
              </a:prstGeom>
              <a:solidFill>
                <a:srgbClr val="00CE00"/>
              </a:solidFill>
              <a:ln w="11113">
                <a:solidFill>
                  <a:srgbClr val="FFFFFF"/>
                </a:solidFill>
                <a:round/>
                <a:headEnd/>
                <a:tailEnd/>
              </a:ln>
            </p:spPr>
            <p:txBody>
              <a:bodyPr/>
              <a:lstStyle/>
              <a:p>
                <a:endParaRPr lang="en-US"/>
              </a:p>
            </p:txBody>
          </p:sp>
        </p:grpSp>
        <p:sp>
          <p:nvSpPr>
            <p:cNvPr id="118217" name="Rectangle 457"/>
            <p:cNvSpPr>
              <a:spLocks noChangeArrowheads="1"/>
            </p:cNvSpPr>
            <p:nvPr/>
          </p:nvSpPr>
          <p:spPr bwMode="auto">
            <a:xfrm>
              <a:off x="451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218" name="Group 458"/>
            <p:cNvGrpSpPr>
              <a:grpSpLocks/>
            </p:cNvGrpSpPr>
            <p:nvPr/>
          </p:nvGrpSpPr>
          <p:grpSpPr bwMode="auto">
            <a:xfrm>
              <a:off x="4578" y="3566"/>
              <a:ext cx="108" cy="116"/>
              <a:chOff x="902" y="803"/>
              <a:chExt cx="214" cy="280"/>
            </a:xfrm>
          </p:grpSpPr>
          <p:sp>
            <p:nvSpPr>
              <p:cNvPr id="118219" name="Rectangle 45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8220" name="Line 46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1" name="Line 46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2" name="Line 46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3" name="Line 46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4" name="Line 46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5" name="Line 46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6" name="Line 46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7" name="Line 46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8" name="Line 46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29" name="Line 46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30" name="Line 47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31" name="Line 47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32" name="Line 47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33" name="Line 47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34" name="Line 47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235" name="Rectangle 475"/>
            <p:cNvSpPr>
              <a:spLocks noChangeArrowheads="1"/>
            </p:cNvSpPr>
            <p:nvPr/>
          </p:nvSpPr>
          <p:spPr bwMode="auto">
            <a:xfrm>
              <a:off x="451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236" name="Rectangle 476"/>
            <p:cNvSpPr>
              <a:spLocks noChangeArrowheads="1"/>
            </p:cNvSpPr>
            <p:nvPr/>
          </p:nvSpPr>
          <p:spPr bwMode="auto">
            <a:xfrm>
              <a:off x="451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237" name="AutoShape 477"/>
            <p:cNvSpPr>
              <a:spLocks noChangeArrowheads="1"/>
            </p:cNvSpPr>
            <p:nvPr/>
          </p:nvSpPr>
          <p:spPr bwMode="auto">
            <a:xfrm>
              <a:off x="456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238" name="Rectangle 478"/>
            <p:cNvSpPr>
              <a:spLocks noChangeArrowheads="1"/>
            </p:cNvSpPr>
            <p:nvPr/>
          </p:nvSpPr>
          <p:spPr bwMode="auto">
            <a:xfrm>
              <a:off x="403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sp>
          <p:nvSpPr>
            <p:cNvPr id="118239" name="Rectangle 479"/>
            <p:cNvSpPr>
              <a:spLocks noChangeArrowheads="1"/>
            </p:cNvSpPr>
            <p:nvPr/>
          </p:nvSpPr>
          <p:spPr bwMode="auto">
            <a:xfrm>
              <a:off x="403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grpSp>
          <p:nvGrpSpPr>
            <p:cNvPr id="118240" name="Group 480"/>
            <p:cNvGrpSpPr>
              <a:grpSpLocks/>
            </p:cNvGrpSpPr>
            <p:nvPr/>
          </p:nvGrpSpPr>
          <p:grpSpPr bwMode="auto">
            <a:xfrm>
              <a:off x="4098" y="2606"/>
              <a:ext cx="108" cy="116"/>
              <a:chOff x="902" y="803"/>
              <a:chExt cx="214" cy="280"/>
            </a:xfrm>
          </p:grpSpPr>
          <p:sp>
            <p:nvSpPr>
              <p:cNvPr id="118241" name="Rectangle 48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8242" name="Line 48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3" name="Line 48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4" name="Line 48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5" name="Line 48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6" name="Line 48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7" name="Line 48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8" name="Line 48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49" name="Line 48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0" name="Line 49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1" name="Line 49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2" name="Line 49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3" name="Line 49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4" name="Line 49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5" name="Line 49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56" name="Line 49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257" name="Rectangle 497"/>
            <p:cNvSpPr>
              <a:spLocks noChangeArrowheads="1"/>
            </p:cNvSpPr>
            <p:nvPr/>
          </p:nvSpPr>
          <p:spPr bwMode="auto">
            <a:xfrm>
              <a:off x="403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258" name="Group 498"/>
            <p:cNvGrpSpPr>
              <a:grpSpLocks/>
            </p:cNvGrpSpPr>
            <p:nvPr/>
          </p:nvGrpSpPr>
          <p:grpSpPr bwMode="auto">
            <a:xfrm>
              <a:off x="4084" y="2846"/>
              <a:ext cx="135" cy="115"/>
              <a:chOff x="2329" y="1186"/>
              <a:chExt cx="381" cy="268"/>
            </a:xfrm>
          </p:grpSpPr>
          <p:sp>
            <p:nvSpPr>
              <p:cNvPr id="118259" name="Oval 499"/>
              <p:cNvSpPr>
                <a:spLocks noChangeArrowheads="1"/>
              </p:cNvSpPr>
              <p:nvPr/>
            </p:nvSpPr>
            <p:spPr bwMode="auto">
              <a:xfrm>
                <a:off x="2329" y="1293"/>
                <a:ext cx="64" cy="66"/>
              </a:xfrm>
              <a:prstGeom prst="ellipse">
                <a:avLst/>
              </a:prstGeom>
              <a:solidFill>
                <a:srgbClr val="FB9214"/>
              </a:solidFill>
              <a:ln w="11113">
                <a:solidFill>
                  <a:srgbClr val="000000"/>
                </a:solidFill>
                <a:round/>
                <a:headEnd/>
                <a:tailEnd/>
              </a:ln>
            </p:spPr>
            <p:txBody>
              <a:bodyPr/>
              <a:lstStyle/>
              <a:p>
                <a:endParaRPr lang="en-US"/>
              </a:p>
            </p:txBody>
          </p:sp>
          <p:sp>
            <p:nvSpPr>
              <p:cNvPr id="118260" name="Oval 500"/>
              <p:cNvSpPr>
                <a:spLocks noChangeArrowheads="1"/>
              </p:cNvSpPr>
              <p:nvPr/>
            </p:nvSpPr>
            <p:spPr bwMode="auto">
              <a:xfrm>
                <a:off x="2441" y="1201"/>
                <a:ext cx="63" cy="67"/>
              </a:xfrm>
              <a:prstGeom prst="ellipse">
                <a:avLst/>
              </a:prstGeom>
              <a:solidFill>
                <a:srgbClr val="FB9214"/>
              </a:solidFill>
              <a:ln w="11113">
                <a:solidFill>
                  <a:srgbClr val="000000"/>
                </a:solidFill>
                <a:round/>
                <a:headEnd/>
                <a:tailEnd/>
              </a:ln>
            </p:spPr>
            <p:txBody>
              <a:bodyPr/>
              <a:lstStyle/>
              <a:p>
                <a:endParaRPr lang="en-US"/>
              </a:p>
            </p:txBody>
          </p:sp>
          <p:sp>
            <p:nvSpPr>
              <p:cNvPr id="118261" name="Oval 501"/>
              <p:cNvSpPr>
                <a:spLocks noChangeArrowheads="1"/>
              </p:cNvSpPr>
              <p:nvPr/>
            </p:nvSpPr>
            <p:spPr bwMode="auto">
              <a:xfrm>
                <a:off x="2646" y="1186"/>
                <a:ext cx="64" cy="66"/>
              </a:xfrm>
              <a:prstGeom prst="ellipse">
                <a:avLst/>
              </a:prstGeom>
              <a:solidFill>
                <a:srgbClr val="FB9214"/>
              </a:solidFill>
              <a:ln w="11113">
                <a:solidFill>
                  <a:srgbClr val="000000"/>
                </a:solidFill>
                <a:round/>
                <a:headEnd/>
                <a:tailEnd/>
              </a:ln>
            </p:spPr>
            <p:txBody>
              <a:bodyPr/>
              <a:lstStyle/>
              <a:p>
                <a:endParaRPr lang="en-US"/>
              </a:p>
            </p:txBody>
          </p:sp>
          <p:sp>
            <p:nvSpPr>
              <p:cNvPr id="118262" name="Oval 502"/>
              <p:cNvSpPr>
                <a:spLocks noChangeArrowheads="1"/>
              </p:cNvSpPr>
              <p:nvPr/>
            </p:nvSpPr>
            <p:spPr bwMode="auto">
              <a:xfrm>
                <a:off x="2533" y="1387"/>
                <a:ext cx="64" cy="67"/>
              </a:xfrm>
              <a:prstGeom prst="ellipse">
                <a:avLst/>
              </a:prstGeom>
              <a:solidFill>
                <a:srgbClr val="FB9214"/>
              </a:solidFill>
              <a:ln w="11113">
                <a:solidFill>
                  <a:srgbClr val="000000"/>
                </a:solidFill>
                <a:round/>
                <a:headEnd/>
                <a:tailEnd/>
              </a:ln>
            </p:spPr>
            <p:txBody>
              <a:bodyPr/>
              <a:lstStyle/>
              <a:p>
                <a:endParaRPr lang="en-US"/>
              </a:p>
            </p:txBody>
          </p:sp>
          <p:sp>
            <p:nvSpPr>
              <p:cNvPr id="118263" name="Line 503"/>
              <p:cNvSpPr>
                <a:spLocks noChangeShapeType="1"/>
              </p:cNvSpPr>
              <p:nvPr/>
            </p:nvSpPr>
            <p:spPr bwMode="auto">
              <a:xfrm flipH="1" flipV="1">
                <a:off x="2394" y="1340"/>
                <a:ext cx="139"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64" name="Line 504"/>
              <p:cNvSpPr>
                <a:spLocks noChangeShapeType="1"/>
              </p:cNvSpPr>
              <p:nvPr/>
            </p:nvSpPr>
            <p:spPr bwMode="auto">
              <a:xfrm flipV="1">
                <a:off x="2391" y="1257"/>
                <a:ext cx="5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65" name="Line 505"/>
              <p:cNvSpPr>
                <a:spLocks noChangeShapeType="1"/>
              </p:cNvSpPr>
              <p:nvPr/>
            </p:nvSpPr>
            <p:spPr bwMode="auto">
              <a:xfrm flipV="1">
                <a:off x="2506" y="1218"/>
                <a:ext cx="139"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266" name="Rectangle 506"/>
            <p:cNvSpPr>
              <a:spLocks noChangeArrowheads="1"/>
            </p:cNvSpPr>
            <p:nvPr/>
          </p:nvSpPr>
          <p:spPr bwMode="auto">
            <a:xfrm>
              <a:off x="403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267" name="Group 507"/>
            <p:cNvGrpSpPr>
              <a:grpSpLocks/>
            </p:cNvGrpSpPr>
            <p:nvPr/>
          </p:nvGrpSpPr>
          <p:grpSpPr bwMode="auto">
            <a:xfrm>
              <a:off x="4077" y="3108"/>
              <a:ext cx="150" cy="71"/>
              <a:chOff x="2278" y="1841"/>
              <a:chExt cx="484" cy="270"/>
            </a:xfrm>
          </p:grpSpPr>
          <p:sp>
            <p:nvSpPr>
              <p:cNvPr id="118268" name="Oval 508"/>
              <p:cNvSpPr>
                <a:spLocks noChangeArrowheads="1"/>
              </p:cNvSpPr>
              <p:nvPr/>
            </p:nvSpPr>
            <p:spPr bwMode="auto">
              <a:xfrm>
                <a:off x="2678" y="1841"/>
                <a:ext cx="79" cy="29"/>
              </a:xfrm>
              <a:prstGeom prst="ellipse">
                <a:avLst/>
              </a:prstGeom>
              <a:solidFill>
                <a:srgbClr val="FFFF00"/>
              </a:solidFill>
              <a:ln w="11113">
                <a:solidFill>
                  <a:srgbClr val="000000"/>
                </a:solidFill>
                <a:round/>
                <a:headEnd/>
                <a:tailEnd/>
              </a:ln>
            </p:spPr>
            <p:txBody>
              <a:bodyPr/>
              <a:lstStyle/>
              <a:p>
                <a:endParaRPr lang="en-US"/>
              </a:p>
            </p:txBody>
          </p:sp>
          <p:sp>
            <p:nvSpPr>
              <p:cNvPr id="118269" name="Freeform 509"/>
              <p:cNvSpPr>
                <a:spLocks/>
              </p:cNvSpPr>
              <p:nvPr/>
            </p:nvSpPr>
            <p:spPr bwMode="auto">
              <a:xfrm>
                <a:off x="2678" y="1854"/>
                <a:ext cx="84" cy="89"/>
              </a:xfrm>
              <a:custGeom>
                <a:avLst/>
                <a:gdLst>
                  <a:gd name="T0" fmla="*/ 0 w 168"/>
                  <a:gd name="T1" fmla="*/ 149 h 177"/>
                  <a:gd name="T2" fmla="*/ 6 w 168"/>
                  <a:gd name="T3" fmla="*/ 155 h 177"/>
                  <a:gd name="T4" fmla="*/ 10 w 168"/>
                  <a:gd name="T5" fmla="*/ 160 h 177"/>
                  <a:gd name="T6" fmla="*/ 20 w 168"/>
                  <a:gd name="T7" fmla="*/ 165 h 177"/>
                  <a:gd name="T8" fmla="*/ 31 w 168"/>
                  <a:gd name="T9" fmla="*/ 171 h 177"/>
                  <a:gd name="T10" fmla="*/ 44 w 168"/>
                  <a:gd name="T11" fmla="*/ 173 h 177"/>
                  <a:gd name="T12" fmla="*/ 60 w 168"/>
                  <a:gd name="T13" fmla="*/ 176 h 177"/>
                  <a:gd name="T14" fmla="*/ 73 w 168"/>
                  <a:gd name="T15" fmla="*/ 176 h 177"/>
                  <a:gd name="T16" fmla="*/ 91 w 168"/>
                  <a:gd name="T17" fmla="*/ 177 h 177"/>
                  <a:gd name="T18" fmla="*/ 105 w 168"/>
                  <a:gd name="T19" fmla="*/ 176 h 177"/>
                  <a:gd name="T20" fmla="*/ 120 w 168"/>
                  <a:gd name="T21" fmla="*/ 174 h 177"/>
                  <a:gd name="T22" fmla="*/ 132 w 168"/>
                  <a:gd name="T23" fmla="*/ 171 h 177"/>
                  <a:gd name="T24" fmla="*/ 145 w 168"/>
                  <a:gd name="T25" fmla="*/ 168 h 177"/>
                  <a:gd name="T26" fmla="*/ 153 w 168"/>
                  <a:gd name="T27" fmla="*/ 160 h 177"/>
                  <a:gd name="T28" fmla="*/ 163 w 168"/>
                  <a:gd name="T29" fmla="*/ 155 h 177"/>
                  <a:gd name="T30" fmla="*/ 166 w 168"/>
                  <a:gd name="T31" fmla="*/ 149 h 177"/>
                  <a:gd name="T32" fmla="*/ 168 w 168"/>
                  <a:gd name="T33" fmla="*/ 0 h 177"/>
                  <a:gd name="T34" fmla="*/ 166 w 168"/>
                  <a:gd name="T35" fmla="*/ 9 h 177"/>
                  <a:gd name="T36" fmla="*/ 163 w 168"/>
                  <a:gd name="T37" fmla="*/ 13 h 177"/>
                  <a:gd name="T38" fmla="*/ 153 w 168"/>
                  <a:gd name="T39" fmla="*/ 18 h 177"/>
                  <a:gd name="T40" fmla="*/ 145 w 168"/>
                  <a:gd name="T41" fmla="*/ 24 h 177"/>
                  <a:gd name="T42" fmla="*/ 132 w 168"/>
                  <a:gd name="T43" fmla="*/ 28 h 177"/>
                  <a:gd name="T44" fmla="*/ 120 w 168"/>
                  <a:gd name="T45" fmla="*/ 32 h 177"/>
                  <a:gd name="T46" fmla="*/ 105 w 168"/>
                  <a:gd name="T47" fmla="*/ 32 h 177"/>
                  <a:gd name="T48" fmla="*/ 91 w 168"/>
                  <a:gd name="T49" fmla="*/ 36 h 177"/>
                  <a:gd name="T50" fmla="*/ 73 w 168"/>
                  <a:gd name="T51" fmla="*/ 36 h 177"/>
                  <a:gd name="T52" fmla="*/ 60 w 168"/>
                  <a:gd name="T53" fmla="*/ 32 h 177"/>
                  <a:gd name="T54" fmla="*/ 44 w 168"/>
                  <a:gd name="T55" fmla="*/ 30 h 177"/>
                  <a:gd name="T56" fmla="*/ 31 w 168"/>
                  <a:gd name="T57" fmla="*/ 27 h 177"/>
                  <a:gd name="T58" fmla="*/ 22 w 168"/>
                  <a:gd name="T59" fmla="*/ 24 h 177"/>
                  <a:gd name="T60" fmla="*/ 11 w 168"/>
                  <a:gd name="T61" fmla="*/ 18 h 177"/>
                  <a:gd name="T62" fmla="*/ 9 w 168"/>
                  <a:gd name="T63" fmla="*/ 14 h 177"/>
                  <a:gd name="T64" fmla="*/ 2 w 168"/>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77">
                    <a:moveTo>
                      <a:pt x="0" y="0"/>
                    </a:moveTo>
                    <a:lnTo>
                      <a:pt x="0" y="149"/>
                    </a:lnTo>
                    <a:lnTo>
                      <a:pt x="2" y="151"/>
                    </a:lnTo>
                    <a:lnTo>
                      <a:pt x="6" y="155"/>
                    </a:lnTo>
                    <a:lnTo>
                      <a:pt x="9" y="156"/>
                    </a:lnTo>
                    <a:lnTo>
                      <a:pt x="10" y="160"/>
                    </a:lnTo>
                    <a:lnTo>
                      <a:pt x="15" y="163"/>
                    </a:lnTo>
                    <a:lnTo>
                      <a:pt x="20" y="165"/>
                    </a:lnTo>
                    <a:lnTo>
                      <a:pt x="26" y="168"/>
                    </a:lnTo>
                    <a:lnTo>
                      <a:pt x="31" y="171"/>
                    </a:lnTo>
                    <a:lnTo>
                      <a:pt x="36" y="172"/>
                    </a:lnTo>
                    <a:lnTo>
                      <a:pt x="44" y="173"/>
                    </a:lnTo>
                    <a:lnTo>
                      <a:pt x="52" y="174"/>
                    </a:lnTo>
                    <a:lnTo>
                      <a:pt x="60" y="176"/>
                    </a:lnTo>
                    <a:lnTo>
                      <a:pt x="65" y="176"/>
                    </a:lnTo>
                    <a:lnTo>
                      <a:pt x="73" y="176"/>
                    </a:lnTo>
                    <a:lnTo>
                      <a:pt x="79" y="177"/>
                    </a:lnTo>
                    <a:lnTo>
                      <a:pt x="91" y="177"/>
                    </a:lnTo>
                    <a:lnTo>
                      <a:pt x="97" y="176"/>
                    </a:lnTo>
                    <a:lnTo>
                      <a:pt x="105" y="176"/>
                    </a:lnTo>
                    <a:lnTo>
                      <a:pt x="112" y="174"/>
                    </a:lnTo>
                    <a:lnTo>
                      <a:pt x="120" y="174"/>
                    </a:lnTo>
                    <a:lnTo>
                      <a:pt x="125" y="172"/>
                    </a:lnTo>
                    <a:lnTo>
                      <a:pt x="132" y="171"/>
                    </a:lnTo>
                    <a:lnTo>
                      <a:pt x="137" y="171"/>
                    </a:lnTo>
                    <a:lnTo>
                      <a:pt x="145" y="168"/>
                    </a:lnTo>
                    <a:lnTo>
                      <a:pt x="150" y="164"/>
                    </a:lnTo>
                    <a:lnTo>
                      <a:pt x="153" y="160"/>
                    </a:lnTo>
                    <a:lnTo>
                      <a:pt x="156" y="158"/>
                    </a:lnTo>
                    <a:lnTo>
                      <a:pt x="163" y="155"/>
                    </a:lnTo>
                    <a:lnTo>
                      <a:pt x="164" y="151"/>
                    </a:lnTo>
                    <a:lnTo>
                      <a:pt x="166" y="149"/>
                    </a:lnTo>
                    <a:lnTo>
                      <a:pt x="168" y="149"/>
                    </a:lnTo>
                    <a:lnTo>
                      <a:pt x="168" y="0"/>
                    </a:lnTo>
                    <a:lnTo>
                      <a:pt x="166" y="4"/>
                    </a:lnTo>
                    <a:lnTo>
                      <a:pt x="166" y="9"/>
                    </a:lnTo>
                    <a:lnTo>
                      <a:pt x="164" y="10"/>
                    </a:lnTo>
                    <a:lnTo>
                      <a:pt x="163" y="13"/>
                    </a:lnTo>
                    <a:lnTo>
                      <a:pt x="156" y="17"/>
                    </a:lnTo>
                    <a:lnTo>
                      <a:pt x="153" y="18"/>
                    </a:lnTo>
                    <a:lnTo>
                      <a:pt x="149" y="22"/>
                    </a:lnTo>
                    <a:lnTo>
                      <a:pt x="145" y="24"/>
                    </a:lnTo>
                    <a:lnTo>
                      <a:pt x="137" y="27"/>
                    </a:lnTo>
                    <a:lnTo>
                      <a:pt x="132" y="28"/>
                    </a:lnTo>
                    <a:lnTo>
                      <a:pt x="125" y="28"/>
                    </a:lnTo>
                    <a:lnTo>
                      <a:pt x="120" y="32"/>
                    </a:lnTo>
                    <a:lnTo>
                      <a:pt x="112" y="32"/>
                    </a:lnTo>
                    <a:lnTo>
                      <a:pt x="105" y="32"/>
                    </a:lnTo>
                    <a:lnTo>
                      <a:pt x="97" y="36"/>
                    </a:lnTo>
                    <a:lnTo>
                      <a:pt x="91" y="36"/>
                    </a:lnTo>
                    <a:lnTo>
                      <a:pt x="79" y="36"/>
                    </a:lnTo>
                    <a:lnTo>
                      <a:pt x="73" y="36"/>
                    </a:lnTo>
                    <a:lnTo>
                      <a:pt x="65" y="36"/>
                    </a:lnTo>
                    <a:lnTo>
                      <a:pt x="60" y="32"/>
                    </a:lnTo>
                    <a:lnTo>
                      <a:pt x="52" y="32"/>
                    </a:lnTo>
                    <a:lnTo>
                      <a:pt x="44" y="30"/>
                    </a:lnTo>
                    <a:lnTo>
                      <a:pt x="36" y="28"/>
                    </a:lnTo>
                    <a:lnTo>
                      <a:pt x="31" y="27"/>
                    </a:lnTo>
                    <a:lnTo>
                      <a:pt x="26" y="26"/>
                    </a:lnTo>
                    <a:lnTo>
                      <a:pt x="22" y="24"/>
                    </a:lnTo>
                    <a:lnTo>
                      <a:pt x="16" y="22"/>
                    </a:lnTo>
                    <a:lnTo>
                      <a:pt x="11" y="18"/>
                    </a:lnTo>
                    <a:lnTo>
                      <a:pt x="10" y="17"/>
                    </a:lnTo>
                    <a:lnTo>
                      <a:pt x="9" y="14"/>
                    </a:lnTo>
                    <a:lnTo>
                      <a:pt x="6" y="12"/>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18270" name="Oval 510"/>
              <p:cNvSpPr>
                <a:spLocks noChangeArrowheads="1"/>
              </p:cNvSpPr>
              <p:nvPr/>
            </p:nvSpPr>
            <p:spPr bwMode="auto">
              <a:xfrm>
                <a:off x="2358" y="1934"/>
                <a:ext cx="78" cy="29"/>
              </a:xfrm>
              <a:prstGeom prst="ellipse">
                <a:avLst/>
              </a:prstGeom>
              <a:solidFill>
                <a:srgbClr val="FFFF00"/>
              </a:solidFill>
              <a:ln w="11113">
                <a:solidFill>
                  <a:srgbClr val="000000"/>
                </a:solidFill>
                <a:round/>
                <a:headEnd/>
                <a:tailEnd/>
              </a:ln>
            </p:spPr>
            <p:txBody>
              <a:bodyPr/>
              <a:lstStyle/>
              <a:p>
                <a:endParaRPr lang="en-US"/>
              </a:p>
            </p:txBody>
          </p:sp>
          <p:sp>
            <p:nvSpPr>
              <p:cNvPr id="118271" name="Freeform 511"/>
              <p:cNvSpPr>
                <a:spLocks/>
              </p:cNvSpPr>
              <p:nvPr/>
            </p:nvSpPr>
            <p:spPr bwMode="auto">
              <a:xfrm>
                <a:off x="2357" y="1947"/>
                <a:ext cx="85" cy="88"/>
              </a:xfrm>
              <a:custGeom>
                <a:avLst/>
                <a:gdLst>
                  <a:gd name="T0" fmla="*/ 0 w 170"/>
                  <a:gd name="T1" fmla="*/ 151 h 177"/>
                  <a:gd name="T2" fmla="*/ 3 w 170"/>
                  <a:gd name="T3" fmla="*/ 157 h 177"/>
                  <a:gd name="T4" fmla="*/ 12 w 170"/>
                  <a:gd name="T5" fmla="*/ 163 h 177"/>
                  <a:gd name="T6" fmla="*/ 21 w 170"/>
                  <a:gd name="T7" fmla="*/ 167 h 177"/>
                  <a:gd name="T8" fmla="*/ 34 w 170"/>
                  <a:gd name="T9" fmla="*/ 170 h 177"/>
                  <a:gd name="T10" fmla="*/ 45 w 170"/>
                  <a:gd name="T11" fmla="*/ 174 h 177"/>
                  <a:gd name="T12" fmla="*/ 60 w 170"/>
                  <a:gd name="T13" fmla="*/ 176 h 177"/>
                  <a:gd name="T14" fmla="*/ 74 w 170"/>
                  <a:gd name="T15" fmla="*/ 177 h 177"/>
                  <a:gd name="T16" fmla="*/ 89 w 170"/>
                  <a:gd name="T17" fmla="*/ 177 h 177"/>
                  <a:gd name="T18" fmla="*/ 106 w 170"/>
                  <a:gd name="T19" fmla="*/ 176 h 177"/>
                  <a:gd name="T20" fmla="*/ 121 w 170"/>
                  <a:gd name="T21" fmla="*/ 176 h 177"/>
                  <a:gd name="T22" fmla="*/ 132 w 170"/>
                  <a:gd name="T23" fmla="*/ 172 h 177"/>
                  <a:gd name="T24" fmla="*/ 143 w 170"/>
                  <a:gd name="T25" fmla="*/ 168 h 177"/>
                  <a:gd name="T26" fmla="*/ 156 w 170"/>
                  <a:gd name="T27" fmla="*/ 164 h 177"/>
                  <a:gd name="T28" fmla="*/ 162 w 170"/>
                  <a:gd name="T29" fmla="*/ 157 h 177"/>
                  <a:gd name="T30" fmla="*/ 167 w 170"/>
                  <a:gd name="T31" fmla="*/ 151 h 177"/>
                  <a:gd name="T32" fmla="*/ 170 w 170"/>
                  <a:gd name="T33" fmla="*/ 1 h 177"/>
                  <a:gd name="T34" fmla="*/ 167 w 170"/>
                  <a:gd name="T35" fmla="*/ 8 h 177"/>
                  <a:gd name="T36" fmla="*/ 162 w 170"/>
                  <a:gd name="T37" fmla="*/ 14 h 177"/>
                  <a:gd name="T38" fmla="*/ 156 w 170"/>
                  <a:gd name="T39" fmla="*/ 19 h 177"/>
                  <a:gd name="T40" fmla="*/ 143 w 170"/>
                  <a:gd name="T41" fmla="*/ 23 h 177"/>
                  <a:gd name="T42" fmla="*/ 132 w 170"/>
                  <a:gd name="T43" fmla="*/ 29 h 177"/>
                  <a:gd name="T44" fmla="*/ 121 w 170"/>
                  <a:gd name="T45" fmla="*/ 33 h 177"/>
                  <a:gd name="T46" fmla="*/ 106 w 170"/>
                  <a:gd name="T47" fmla="*/ 35 h 177"/>
                  <a:gd name="T48" fmla="*/ 89 w 170"/>
                  <a:gd name="T49" fmla="*/ 35 h 177"/>
                  <a:gd name="T50" fmla="*/ 74 w 170"/>
                  <a:gd name="T51" fmla="*/ 35 h 177"/>
                  <a:gd name="T52" fmla="*/ 60 w 170"/>
                  <a:gd name="T53" fmla="*/ 35 h 177"/>
                  <a:gd name="T54" fmla="*/ 45 w 170"/>
                  <a:gd name="T55" fmla="*/ 33 h 177"/>
                  <a:gd name="T56" fmla="*/ 34 w 170"/>
                  <a:gd name="T57" fmla="*/ 27 h 177"/>
                  <a:gd name="T58" fmla="*/ 22 w 170"/>
                  <a:gd name="T59" fmla="*/ 23 h 177"/>
                  <a:gd name="T60" fmla="*/ 12 w 170"/>
                  <a:gd name="T61" fmla="*/ 19 h 177"/>
                  <a:gd name="T62" fmla="*/ 7 w 170"/>
                  <a:gd name="T63" fmla="*/ 15 h 177"/>
                  <a:gd name="T64" fmla="*/ 2 w 170"/>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77">
                    <a:moveTo>
                      <a:pt x="0" y="0"/>
                    </a:moveTo>
                    <a:lnTo>
                      <a:pt x="0" y="151"/>
                    </a:lnTo>
                    <a:lnTo>
                      <a:pt x="2" y="154"/>
                    </a:lnTo>
                    <a:lnTo>
                      <a:pt x="3" y="157"/>
                    </a:lnTo>
                    <a:lnTo>
                      <a:pt x="7" y="160"/>
                    </a:lnTo>
                    <a:lnTo>
                      <a:pt x="12" y="163"/>
                    </a:lnTo>
                    <a:lnTo>
                      <a:pt x="17" y="164"/>
                    </a:lnTo>
                    <a:lnTo>
                      <a:pt x="21" y="167"/>
                    </a:lnTo>
                    <a:lnTo>
                      <a:pt x="29" y="168"/>
                    </a:lnTo>
                    <a:lnTo>
                      <a:pt x="34" y="170"/>
                    </a:lnTo>
                    <a:lnTo>
                      <a:pt x="37" y="173"/>
                    </a:lnTo>
                    <a:lnTo>
                      <a:pt x="45" y="174"/>
                    </a:lnTo>
                    <a:lnTo>
                      <a:pt x="51" y="176"/>
                    </a:lnTo>
                    <a:lnTo>
                      <a:pt x="60" y="176"/>
                    </a:lnTo>
                    <a:lnTo>
                      <a:pt x="69" y="177"/>
                    </a:lnTo>
                    <a:lnTo>
                      <a:pt x="74" y="177"/>
                    </a:lnTo>
                    <a:lnTo>
                      <a:pt x="82" y="177"/>
                    </a:lnTo>
                    <a:lnTo>
                      <a:pt x="89" y="177"/>
                    </a:lnTo>
                    <a:lnTo>
                      <a:pt x="97" y="177"/>
                    </a:lnTo>
                    <a:lnTo>
                      <a:pt x="106" y="176"/>
                    </a:lnTo>
                    <a:lnTo>
                      <a:pt x="113" y="176"/>
                    </a:lnTo>
                    <a:lnTo>
                      <a:pt x="121" y="176"/>
                    </a:lnTo>
                    <a:lnTo>
                      <a:pt x="127" y="173"/>
                    </a:lnTo>
                    <a:lnTo>
                      <a:pt x="132" y="172"/>
                    </a:lnTo>
                    <a:lnTo>
                      <a:pt x="138" y="170"/>
                    </a:lnTo>
                    <a:lnTo>
                      <a:pt x="143" y="168"/>
                    </a:lnTo>
                    <a:lnTo>
                      <a:pt x="151" y="165"/>
                    </a:lnTo>
                    <a:lnTo>
                      <a:pt x="156" y="164"/>
                    </a:lnTo>
                    <a:lnTo>
                      <a:pt x="159" y="161"/>
                    </a:lnTo>
                    <a:lnTo>
                      <a:pt x="162" y="157"/>
                    </a:lnTo>
                    <a:lnTo>
                      <a:pt x="166" y="155"/>
                    </a:lnTo>
                    <a:lnTo>
                      <a:pt x="167" y="151"/>
                    </a:lnTo>
                    <a:lnTo>
                      <a:pt x="170" y="151"/>
                    </a:lnTo>
                    <a:lnTo>
                      <a:pt x="170" y="1"/>
                    </a:lnTo>
                    <a:lnTo>
                      <a:pt x="169" y="4"/>
                    </a:lnTo>
                    <a:lnTo>
                      <a:pt x="167" y="8"/>
                    </a:lnTo>
                    <a:lnTo>
                      <a:pt x="165" y="11"/>
                    </a:lnTo>
                    <a:lnTo>
                      <a:pt x="162" y="14"/>
                    </a:lnTo>
                    <a:lnTo>
                      <a:pt x="159" y="18"/>
                    </a:lnTo>
                    <a:lnTo>
                      <a:pt x="156" y="19"/>
                    </a:lnTo>
                    <a:lnTo>
                      <a:pt x="151" y="20"/>
                    </a:lnTo>
                    <a:lnTo>
                      <a:pt x="143" y="23"/>
                    </a:lnTo>
                    <a:lnTo>
                      <a:pt x="138" y="27"/>
                    </a:lnTo>
                    <a:lnTo>
                      <a:pt x="132" y="29"/>
                    </a:lnTo>
                    <a:lnTo>
                      <a:pt x="127" y="31"/>
                    </a:lnTo>
                    <a:lnTo>
                      <a:pt x="121" y="33"/>
                    </a:lnTo>
                    <a:lnTo>
                      <a:pt x="113" y="33"/>
                    </a:lnTo>
                    <a:lnTo>
                      <a:pt x="106" y="35"/>
                    </a:lnTo>
                    <a:lnTo>
                      <a:pt x="98" y="35"/>
                    </a:lnTo>
                    <a:lnTo>
                      <a:pt x="89" y="35"/>
                    </a:lnTo>
                    <a:lnTo>
                      <a:pt x="83" y="35"/>
                    </a:lnTo>
                    <a:lnTo>
                      <a:pt x="74" y="35"/>
                    </a:lnTo>
                    <a:lnTo>
                      <a:pt x="69" y="35"/>
                    </a:lnTo>
                    <a:lnTo>
                      <a:pt x="60" y="35"/>
                    </a:lnTo>
                    <a:lnTo>
                      <a:pt x="51" y="33"/>
                    </a:lnTo>
                    <a:lnTo>
                      <a:pt x="45" y="33"/>
                    </a:lnTo>
                    <a:lnTo>
                      <a:pt x="40" y="31"/>
                    </a:lnTo>
                    <a:lnTo>
                      <a:pt x="34" y="27"/>
                    </a:lnTo>
                    <a:lnTo>
                      <a:pt x="29" y="26"/>
                    </a:lnTo>
                    <a:lnTo>
                      <a:pt x="22" y="23"/>
                    </a:lnTo>
                    <a:lnTo>
                      <a:pt x="17" y="20"/>
                    </a:lnTo>
                    <a:lnTo>
                      <a:pt x="12" y="19"/>
                    </a:lnTo>
                    <a:lnTo>
                      <a:pt x="10" y="18"/>
                    </a:lnTo>
                    <a:lnTo>
                      <a:pt x="7" y="15"/>
                    </a:lnTo>
                    <a:lnTo>
                      <a:pt x="3" y="13"/>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18272" name="Freeform 512"/>
              <p:cNvSpPr>
                <a:spLocks/>
              </p:cNvSpPr>
              <p:nvPr/>
            </p:nvSpPr>
            <p:spPr bwMode="auto">
              <a:xfrm>
                <a:off x="2598" y="1902"/>
                <a:ext cx="130" cy="116"/>
              </a:xfrm>
              <a:custGeom>
                <a:avLst/>
                <a:gdLst>
                  <a:gd name="T0" fmla="*/ 161 w 260"/>
                  <a:gd name="T1" fmla="*/ 0 h 231"/>
                  <a:gd name="T2" fmla="*/ 0 w 260"/>
                  <a:gd name="T3" fmla="*/ 0 h 231"/>
                  <a:gd name="T4" fmla="*/ 0 w 260"/>
                  <a:gd name="T5" fmla="*/ 231 h 231"/>
                  <a:gd name="T6" fmla="*/ 260 w 260"/>
                  <a:gd name="T7" fmla="*/ 231 h 231"/>
                  <a:gd name="T8" fmla="*/ 260 w 260"/>
                  <a:gd name="T9" fmla="*/ 81 h 231"/>
                </a:gdLst>
                <a:ahLst/>
                <a:cxnLst>
                  <a:cxn ang="0">
                    <a:pos x="T0" y="T1"/>
                  </a:cxn>
                  <a:cxn ang="0">
                    <a:pos x="T2" y="T3"/>
                  </a:cxn>
                  <a:cxn ang="0">
                    <a:pos x="T4" y="T5"/>
                  </a:cxn>
                  <a:cxn ang="0">
                    <a:pos x="T6" y="T7"/>
                  </a:cxn>
                  <a:cxn ang="0">
                    <a:pos x="T8" y="T9"/>
                  </a:cxn>
                </a:cxnLst>
                <a:rect l="0" t="0" r="r" b="b"/>
                <a:pathLst>
                  <a:path w="260" h="231">
                    <a:moveTo>
                      <a:pt x="161" y="0"/>
                    </a:moveTo>
                    <a:lnTo>
                      <a:pt x="0" y="0"/>
                    </a:lnTo>
                    <a:lnTo>
                      <a:pt x="0" y="231"/>
                    </a:lnTo>
                    <a:lnTo>
                      <a:pt x="260" y="231"/>
                    </a:lnTo>
                    <a:lnTo>
                      <a:pt x="260" y="8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73" name="Freeform 513"/>
              <p:cNvSpPr>
                <a:spLocks/>
              </p:cNvSpPr>
              <p:nvPr/>
            </p:nvSpPr>
            <p:spPr bwMode="auto">
              <a:xfrm>
                <a:off x="2278" y="1995"/>
                <a:ext cx="130" cy="116"/>
              </a:xfrm>
              <a:custGeom>
                <a:avLst/>
                <a:gdLst>
                  <a:gd name="T0" fmla="*/ 160 w 261"/>
                  <a:gd name="T1" fmla="*/ 0 h 233"/>
                  <a:gd name="T2" fmla="*/ 0 w 261"/>
                  <a:gd name="T3" fmla="*/ 0 h 233"/>
                  <a:gd name="T4" fmla="*/ 0 w 261"/>
                  <a:gd name="T5" fmla="*/ 233 h 233"/>
                  <a:gd name="T6" fmla="*/ 261 w 261"/>
                  <a:gd name="T7" fmla="*/ 233 h 233"/>
                  <a:gd name="T8" fmla="*/ 261 w 261"/>
                  <a:gd name="T9" fmla="*/ 82 h 233"/>
                </a:gdLst>
                <a:ahLst/>
                <a:cxnLst>
                  <a:cxn ang="0">
                    <a:pos x="T0" y="T1"/>
                  </a:cxn>
                  <a:cxn ang="0">
                    <a:pos x="T2" y="T3"/>
                  </a:cxn>
                  <a:cxn ang="0">
                    <a:pos x="T4" y="T5"/>
                  </a:cxn>
                  <a:cxn ang="0">
                    <a:pos x="T6" y="T7"/>
                  </a:cxn>
                  <a:cxn ang="0">
                    <a:pos x="T8" y="T9"/>
                  </a:cxn>
                </a:cxnLst>
                <a:rect l="0" t="0" r="r" b="b"/>
                <a:pathLst>
                  <a:path w="261" h="233">
                    <a:moveTo>
                      <a:pt x="160" y="0"/>
                    </a:moveTo>
                    <a:lnTo>
                      <a:pt x="0" y="0"/>
                    </a:lnTo>
                    <a:lnTo>
                      <a:pt x="0" y="233"/>
                    </a:lnTo>
                    <a:lnTo>
                      <a:pt x="261" y="233"/>
                    </a:lnTo>
                    <a:lnTo>
                      <a:pt x="261" y="8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74" name="Freeform 514"/>
              <p:cNvSpPr>
                <a:spLocks/>
              </p:cNvSpPr>
              <p:nvPr/>
            </p:nvSpPr>
            <p:spPr bwMode="auto">
              <a:xfrm>
                <a:off x="2441" y="1948"/>
                <a:ext cx="157" cy="47"/>
              </a:xfrm>
              <a:custGeom>
                <a:avLst/>
                <a:gdLst>
                  <a:gd name="T0" fmla="*/ 0 w 313"/>
                  <a:gd name="T1" fmla="*/ 94 h 94"/>
                  <a:gd name="T2" fmla="*/ 199 w 313"/>
                  <a:gd name="T3" fmla="*/ 94 h 94"/>
                  <a:gd name="T4" fmla="*/ 115 w 313"/>
                  <a:gd name="T5" fmla="*/ 0 h 94"/>
                  <a:gd name="T6" fmla="*/ 313 w 313"/>
                  <a:gd name="T7" fmla="*/ 0 h 94"/>
                </a:gdLst>
                <a:ahLst/>
                <a:cxnLst>
                  <a:cxn ang="0">
                    <a:pos x="T0" y="T1"/>
                  </a:cxn>
                  <a:cxn ang="0">
                    <a:pos x="T2" y="T3"/>
                  </a:cxn>
                  <a:cxn ang="0">
                    <a:pos x="T4" y="T5"/>
                  </a:cxn>
                  <a:cxn ang="0">
                    <a:pos x="T6" y="T7"/>
                  </a:cxn>
                </a:cxnLst>
                <a:rect l="0" t="0" r="r" b="b"/>
                <a:pathLst>
                  <a:path w="313" h="94">
                    <a:moveTo>
                      <a:pt x="0" y="94"/>
                    </a:moveTo>
                    <a:lnTo>
                      <a:pt x="199" y="94"/>
                    </a:lnTo>
                    <a:lnTo>
                      <a:pt x="115" y="0"/>
                    </a:lnTo>
                    <a:lnTo>
                      <a:pt x="3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8275" name="Line 515"/>
            <p:cNvSpPr>
              <a:spLocks noChangeShapeType="1"/>
            </p:cNvSpPr>
            <p:nvPr/>
          </p:nvSpPr>
          <p:spPr bwMode="auto">
            <a:xfrm>
              <a:off x="4197" y="3298"/>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76" name="Rectangle 516"/>
            <p:cNvSpPr>
              <a:spLocks noChangeArrowheads="1"/>
            </p:cNvSpPr>
            <p:nvPr/>
          </p:nvSpPr>
          <p:spPr bwMode="auto">
            <a:xfrm>
              <a:off x="403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277" name="Group 517"/>
            <p:cNvGrpSpPr>
              <a:grpSpLocks/>
            </p:cNvGrpSpPr>
            <p:nvPr/>
          </p:nvGrpSpPr>
          <p:grpSpPr bwMode="auto">
            <a:xfrm>
              <a:off x="4057" y="3330"/>
              <a:ext cx="189" cy="107"/>
              <a:chOff x="2261" y="2431"/>
              <a:chExt cx="539" cy="298"/>
            </a:xfrm>
          </p:grpSpPr>
          <p:sp>
            <p:nvSpPr>
              <p:cNvPr id="118278" name="Freeform 518"/>
              <p:cNvSpPr>
                <a:spLocks/>
              </p:cNvSpPr>
              <p:nvPr/>
            </p:nvSpPr>
            <p:spPr bwMode="auto">
              <a:xfrm>
                <a:off x="2261" y="2641"/>
                <a:ext cx="183" cy="23"/>
              </a:xfrm>
              <a:custGeom>
                <a:avLst/>
                <a:gdLst>
                  <a:gd name="T0" fmla="*/ 48 w 366"/>
                  <a:gd name="T1" fmla="*/ 0 h 47"/>
                  <a:gd name="T2" fmla="*/ 0 w 366"/>
                  <a:gd name="T3" fmla="*/ 47 h 47"/>
                  <a:gd name="T4" fmla="*/ 366 w 366"/>
                  <a:gd name="T5" fmla="*/ 47 h 47"/>
                  <a:gd name="T6" fmla="*/ 318 w 366"/>
                  <a:gd name="T7" fmla="*/ 0 h 47"/>
                  <a:gd name="T8" fmla="*/ 48 w 366"/>
                  <a:gd name="T9" fmla="*/ 0 h 47"/>
                </a:gdLst>
                <a:ahLst/>
                <a:cxnLst>
                  <a:cxn ang="0">
                    <a:pos x="T0" y="T1"/>
                  </a:cxn>
                  <a:cxn ang="0">
                    <a:pos x="T2" y="T3"/>
                  </a:cxn>
                  <a:cxn ang="0">
                    <a:pos x="T4" y="T5"/>
                  </a:cxn>
                  <a:cxn ang="0">
                    <a:pos x="T6" y="T7"/>
                  </a:cxn>
                  <a:cxn ang="0">
                    <a:pos x="T8" y="T9"/>
                  </a:cxn>
                </a:cxnLst>
                <a:rect l="0" t="0" r="r" b="b"/>
                <a:pathLst>
                  <a:path w="366" h="47">
                    <a:moveTo>
                      <a:pt x="48" y="0"/>
                    </a:moveTo>
                    <a:lnTo>
                      <a:pt x="0" y="47"/>
                    </a:lnTo>
                    <a:lnTo>
                      <a:pt x="366" y="47"/>
                    </a:lnTo>
                    <a:lnTo>
                      <a:pt x="318" y="0"/>
                    </a:lnTo>
                    <a:lnTo>
                      <a:pt x="48" y="0"/>
                    </a:lnTo>
                    <a:close/>
                  </a:path>
                </a:pathLst>
              </a:custGeom>
              <a:solidFill>
                <a:srgbClr val="009800"/>
              </a:solidFill>
              <a:ln w="11113">
                <a:solidFill>
                  <a:srgbClr val="000000"/>
                </a:solidFill>
                <a:prstDash val="solid"/>
                <a:round/>
                <a:headEnd/>
                <a:tailEnd/>
              </a:ln>
            </p:spPr>
            <p:txBody>
              <a:bodyPr/>
              <a:lstStyle/>
              <a:p>
                <a:endParaRPr lang="en-US"/>
              </a:p>
            </p:txBody>
          </p:sp>
          <p:sp>
            <p:nvSpPr>
              <p:cNvPr id="118279" name="Rectangle 519"/>
              <p:cNvSpPr>
                <a:spLocks noChangeArrowheads="1"/>
              </p:cNvSpPr>
              <p:nvPr/>
            </p:nvSpPr>
            <p:spPr bwMode="auto">
              <a:xfrm>
                <a:off x="2265" y="2667"/>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80" name="Rectangle 520"/>
              <p:cNvSpPr>
                <a:spLocks noChangeArrowheads="1"/>
              </p:cNvSpPr>
              <p:nvPr/>
            </p:nvSpPr>
            <p:spPr bwMode="auto">
              <a:xfrm>
                <a:off x="2285" y="2676"/>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18281" name="Rectangle 521"/>
              <p:cNvSpPr>
                <a:spLocks noChangeArrowheads="1"/>
              </p:cNvSpPr>
              <p:nvPr/>
            </p:nvSpPr>
            <p:spPr bwMode="auto">
              <a:xfrm>
                <a:off x="2285" y="2510"/>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18282" name="Line 522"/>
              <p:cNvSpPr>
                <a:spLocks noChangeShapeType="1"/>
              </p:cNvSpPr>
              <p:nvPr/>
            </p:nvSpPr>
            <p:spPr bwMode="auto">
              <a:xfrm>
                <a:off x="2353" y="2506"/>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83" name="Line 523"/>
              <p:cNvSpPr>
                <a:spLocks noChangeShapeType="1"/>
              </p:cNvSpPr>
              <p:nvPr/>
            </p:nvSpPr>
            <p:spPr bwMode="auto">
              <a:xfrm>
                <a:off x="2353" y="2596"/>
                <a:ext cx="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84" name="Line 524"/>
              <p:cNvSpPr>
                <a:spLocks noChangeShapeType="1"/>
              </p:cNvSpPr>
              <p:nvPr/>
            </p:nvSpPr>
            <p:spPr bwMode="auto">
              <a:xfrm flipV="1">
                <a:off x="2384" y="2506"/>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85" name="Rectangle 525"/>
              <p:cNvSpPr>
                <a:spLocks noChangeArrowheads="1"/>
              </p:cNvSpPr>
              <p:nvPr/>
            </p:nvSpPr>
            <p:spPr bwMode="auto">
              <a:xfrm>
                <a:off x="2288" y="2500"/>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86" name="Freeform 526"/>
              <p:cNvSpPr>
                <a:spLocks/>
              </p:cNvSpPr>
              <p:nvPr/>
            </p:nvSpPr>
            <p:spPr bwMode="auto">
              <a:xfrm>
                <a:off x="2297" y="2555"/>
                <a:ext cx="41" cy="1"/>
              </a:xfrm>
              <a:custGeom>
                <a:avLst/>
                <a:gdLst>
                  <a:gd name="T0" fmla="*/ 0 w 84"/>
                  <a:gd name="T1" fmla="*/ 2 h 2"/>
                  <a:gd name="T2" fmla="*/ 41 w 84"/>
                  <a:gd name="T3" fmla="*/ 0 h 2"/>
                  <a:gd name="T4" fmla="*/ 60 w 84"/>
                  <a:gd name="T5" fmla="*/ 0 h 2"/>
                  <a:gd name="T6" fmla="*/ 84 w 84"/>
                  <a:gd name="T7" fmla="*/ 2 h 2"/>
                </a:gdLst>
                <a:ahLst/>
                <a:cxnLst>
                  <a:cxn ang="0">
                    <a:pos x="T0" y="T1"/>
                  </a:cxn>
                  <a:cxn ang="0">
                    <a:pos x="T2" y="T3"/>
                  </a:cxn>
                  <a:cxn ang="0">
                    <a:pos x="T4" y="T5"/>
                  </a:cxn>
                  <a:cxn ang="0">
                    <a:pos x="T6" y="T7"/>
                  </a:cxn>
                </a:cxnLst>
                <a:rect l="0" t="0" r="r" b="b"/>
                <a:pathLst>
                  <a:path w="84" h="2">
                    <a:moveTo>
                      <a:pt x="0" y="2"/>
                    </a:moveTo>
                    <a:lnTo>
                      <a:pt x="41" y="0"/>
                    </a:lnTo>
                    <a:lnTo>
                      <a:pt x="60" y="0"/>
                    </a:lnTo>
                    <a:lnTo>
                      <a:pt x="84" y="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87" name="Freeform 527"/>
              <p:cNvSpPr>
                <a:spLocks/>
              </p:cNvSpPr>
              <p:nvPr/>
            </p:nvSpPr>
            <p:spPr bwMode="auto">
              <a:xfrm>
                <a:off x="2297" y="2584"/>
                <a:ext cx="41" cy="1"/>
              </a:xfrm>
              <a:custGeom>
                <a:avLst/>
                <a:gdLst>
                  <a:gd name="T0" fmla="*/ 84 w 84"/>
                  <a:gd name="T1" fmla="*/ 0 h 2"/>
                  <a:gd name="T2" fmla="*/ 43 w 84"/>
                  <a:gd name="T3" fmla="*/ 2 h 2"/>
                  <a:gd name="T4" fmla="*/ 24 w 84"/>
                  <a:gd name="T5" fmla="*/ 2 h 2"/>
                  <a:gd name="T6" fmla="*/ 0 w 84"/>
                  <a:gd name="T7" fmla="*/ 0 h 2"/>
                </a:gdLst>
                <a:ahLst/>
                <a:cxnLst>
                  <a:cxn ang="0">
                    <a:pos x="T0" y="T1"/>
                  </a:cxn>
                  <a:cxn ang="0">
                    <a:pos x="T2" y="T3"/>
                  </a:cxn>
                  <a:cxn ang="0">
                    <a:pos x="T4" y="T5"/>
                  </a:cxn>
                  <a:cxn ang="0">
                    <a:pos x="T6" y="T7"/>
                  </a:cxn>
                </a:cxnLst>
                <a:rect l="0" t="0" r="r" b="b"/>
                <a:pathLst>
                  <a:path w="84" h="2">
                    <a:moveTo>
                      <a:pt x="84"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88" name="Freeform 528"/>
              <p:cNvSpPr>
                <a:spLocks/>
              </p:cNvSpPr>
              <p:nvPr/>
            </p:nvSpPr>
            <p:spPr bwMode="auto">
              <a:xfrm>
                <a:off x="2294" y="2558"/>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89" name="Freeform 529"/>
              <p:cNvSpPr>
                <a:spLocks/>
              </p:cNvSpPr>
              <p:nvPr/>
            </p:nvSpPr>
            <p:spPr bwMode="auto">
              <a:xfrm>
                <a:off x="2341" y="2558"/>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290" name="Line 530"/>
              <p:cNvSpPr>
                <a:spLocks noChangeShapeType="1"/>
              </p:cNvSpPr>
              <p:nvPr/>
            </p:nvSpPr>
            <p:spPr bwMode="auto">
              <a:xfrm>
                <a:off x="2338"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1" name="Line 531"/>
              <p:cNvSpPr>
                <a:spLocks noChangeShapeType="1"/>
              </p:cNvSpPr>
              <p:nvPr/>
            </p:nvSpPr>
            <p:spPr bwMode="auto">
              <a:xfrm flipH="1">
                <a:off x="2338"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2" name="Line 532"/>
              <p:cNvSpPr>
                <a:spLocks noChangeShapeType="1"/>
              </p:cNvSpPr>
              <p:nvPr/>
            </p:nvSpPr>
            <p:spPr bwMode="auto">
              <a:xfrm flipV="1">
                <a:off x="2295"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3" name="Line 533"/>
              <p:cNvSpPr>
                <a:spLocks noChangeShapeType="1"/>
              </p:cNvSpPr>
              <p:nvPr/>
            </p:nvSpPr>
            <p:spPr bwMode="auto">
              <a:xfrm flipH="1" flipV="1">
                <a:off x="2295"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4" name="Rectangle 534"/>
              <p:cNvSpPr>
                <a:spLocks noChangeArrowheads="1"/>
              </p:cNvSpPr>
              <p:nvPr/>
            </p:nvSpPr>
            <p:spPr bwMode="auto">
              <a:xfrm>
                <a:off x="2360" y="2611"/>
                <a:ext cx="30" cy="13"/>
              </a:xfrm>
              <a:prstGeom prst="rect">
                <a:avLst/>
              </a:prstGeom>
              <a:solidFill>
                <a:srgbClr val="00CE00"/>
              </a:solidFill>
              <a:ln w="11113">
                <a:solidFill>
                  <a:srgbClr val="000000"/>
                </a:solidFill>
                <a:miter lim="800000"/>
                <a:headEnd/>
                <a:tailEnd/>
              </a:ln>
            </p:spPr>
            <p:txBody>
              <a:bodyPr/>
              <a:lstStyle/>
              <a:p>
                <a:endParaRPr lang="en-US"/>
              </a:p>
            </p:txBody>
          </p:sp>
          <p:sp>
            <p:nvSpPr>
              <p:cNvPr id="118295" name="Line 535"/>
              <p:cNvSpPr>
                <a:spLocks noChangeShapeType="1"/>
              </p:cNvSpPr>
              <p:nvPr/>
            </p:nvSpPr>
            <p:spPr bwMode="auto">
              <a:xfrm flipH="1">
                <a:off x="2360" y="261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6" name="Line 536"/>
              <p:cNvSpPr>
                <a:spLocks noChangeShapeType="1"/>
              </p:cNvSpPr>
              <p:nvPr/>
            </p:nvSpPr>
            <p:spPr bwMode="auto">
              <a:xfrm>
                <a:off x="2377"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7" name="Line 537"/>
              <p:cNvSpPr>
                <a:spLocks noChangeShapeType="1"/>
              </p:cNvSpPr>
              <p:nvPr/>
            </p:nvSpPr>
            <p:spPr bwMode="auto">
              <a:xfrm>
                <a:off x="2369"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8" name="Line 538"/>
              <p:cNvSpPr>
                <a:spLocks noChangeShapeType="1"/>
              </p:cNvSpPr>
              <p:nvPr/>
            </p:nvSpPr>
            <p:spPr bwMode="auto">
              <a:xfrm>
                <a:off x="2385"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99" name="Oval 539"/>
              <p:cNvSpPr>
                <a:spLocks noChangeArrowheads="1"/>
              </p:cNvSpPr>
              <p:nvPr/>
            </p:nvSpPr>
            <p:spPr bwMode="auto">
              <a:xfrm>
                <a:off x="2401" y="2618"/>
                <a:ext cx="1" cy="0"/>
              </a:xfrm>
              <a:prstGeom prst="ellipse">
                <a:avLst/>
              </a:prstGeom>
              <a:solidFill>
                <a:srgbClr val="00CE00"/>
              </a:solidFill>
              <a:ln w="11113">
                <a:solidFill>
                  <a:srgbClr val="000000"/>
                </a:solidFill>
                <a:round/>
                <a:headEnd/>
                <a:tailEnd/>
              </a:ln>
            </p:spPr>
            <p:txBody>
              <a:bodyPr/>
              <a:lstStyle/>
              <a:p>
                <a:endParaRPr lang="en-US"/>
              </a:p>
            </p:txBody>
          </p:sp>
          <p:sp>
            <p:nvSpPr>
              <p:cNvPr id="118300" name="Oval 540"/>
              <p:cNvSpPr>
                <a:spLocks noChangeArrowheads="1"/>
              </p:cNvSpPr>
              <p:nvPr/>
            </p:nvSpPr>
            <p:spPr bwMode="auto">
              <a:xfrm>
                <a:off x="2413" y="2618"/>
                <a:ext cx="0" cy="0"/>
              </a:xfrm>
              <a:prstGeom prst="ellipse">
                <a:avLst/>
              </a:prstGeom>
              <a:solidFill>
                <a:srgbClr val="00CE00"/>
              </a:solidFill>
              <a:ln w="11113">
                <a:solidFill>
                  <a:srgbClr val="000000"/>
                </a:solidFill>
                <a:round/>
                <a:headEnd/>
                <a:tailEnd/>
              </a:ln>
            </p:spPr>
            <p:txBody>
              <a:bodyPr/>
              <a:lstStyle/>
              <a:p>
                <a:endParaRPr lang="en-US"/>
              </a:p>
            </p:txBody>
          </p:sp>
          <p:sp>
            <p:nvSpPr>
              <p:cNvPr id="118301" name="Oval 541"/>
              <p:cNvSpPr>
                <a:spLocks noChangeArrowheads="1"/>
              </p:cNvSpPr>
              <p:nvPr/>
            </p:nvSpPr>
            <p:spPr bwMode="auto">
              <a:xfrm>
                <a:off x="2413"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18302" name="Oval 542"/>
              <p:cNvSpPr>
                <a:spLocks noChangeArrowheads="1"/>
              </p:cNvSpPr>
              <p:nvPr/>
            </p:nvSpPr>
            <p:spPr bwMode="auto">
              <a:xfrm>
                <a:off x="2400" y="2588"/>
                <a:ext cx="1" cy="0"/>
              </a:xfrm>
              <a:prstGeom prst="ellipse">
                <a:avLst/>
              </a:prstGeom>
              <a:solidFill>
                <a:srgbClr val="00CE00"/>
              </a:solidFill>
              <a:ln w="11113">
                <a:solidFill>
                  <a:srgbClr val="000000"/>
                </a:solidFill>
                <a:round/>
                <a:headEnd/>
                <a:tailEnd/>
              </a:ln>
            </p:spPr>
            <p:txBody>
              <a:bodyPr/>
              <a:lstStyle/>
              <a:p>
                <a:endParaRPr lang="en-US"/>
              </a:p>
            </p:txBody>
          </p:sp>
          <p:sp>
            <p:nvSpPr>
              <p:cNvPr id="118303" name="Oval 543"/>
              <p:cNvSpPr>
                <a:spLocks noChangeArrowheads="1"/>
              </p:cNvSpPr>
              <p:nvPr/>
            </p:nvSpPr>
            <p:spPr bwMode="auto">
              <a:xfrm>
                <a:off x="2388"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18304" name="Oval 544"/>
              <p:cNvSpPr>
                <a:spLocks noChangeArrowheads="1"/>
              </p:cNvSpPr>
              <p:nvPr/>
            </p:nvSpPr>
            <p:spPr bwMode="auto">
              <a:xfrm>
                <a:off x="2375" y="2512"/>
                <a:ext cx="1" cy="1"/>
              </a:xfrm>
              <a:prstGeom prst="ellipse">
                <a:avLst/>
              </a:prstGeom>
              <a:solidFill>
                <a:srgbClr val="00CE00"/>
              </a:solidFill>
              <a:ln w="11113">
                <a:solidFill>
                  <a:srgbClr val="000000"/>
                </a:solidFill>
                <a:round/>
                <a:headEnd/>
                <a:tailEnd/>
              </a:ln>
            </p:spPr>
            <p:txBody>
              <a:bodyPr/>
              <a:lstStyle/>
              <a:p>
                <a:endParaRPr lang="en-US"/>
              </a:p>
            </p:txBody>
          </p:sp>
          <p:sp>
            <p:nvSpPr>
              <p:cNvPr id="118305" name="Oval 545"/>
              <p:cNvSpPr>
                <a:spLocks noChangeArrowheads="1"/>
              </p:cNvSpPr>
              <p:nvPr/>
            </p:nvSpPr>
            <p:spPr bwMode="auto">
              <a:xfrm>
                <a:off x="2375" y="2523"/>
                <a:ext cx="1" cy="1"/>
              </a:xfrm>
              <a:prstGeom prst="ellipse">
                <a:avLst/>
              </a:prstGeom>
              <a:solidFill>
                <a:srgbClr val="00CE00"/>
              </a:solidFill>
              <a:ln w="11113">
                <a:solidFill>
                  <a:srgbClr val="000000"/>
                </a:solidFill>
                <a:round/>
                <a:headEnd/>
                <a:tailEnd/>
              </a:ln>
            </p:spPr>
            <p:txBody>
              <a:bodyPr/>
              <a:lstStyle/>
              <a:p>
                <a:endParaRPr lang="en-US"/>
              </a:p>
            </p:txBody>
          </p:sp>
          <p:sp>
            <p:nvSpPr>
              <p:cNvPr id="118306" name="Oval 546"/>
              <p:cNvSpPr>
                <a:spLocks noChangeArrowheads="1"/>
              </p:cNvSpPr>
              <p:nvPr/>
            </p:nvSpPr>
            <p:spPr bwMode="auto">
              <a:xfrm>
                <a:off x="2413"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18307" name="Oval 547"/>
              <p:cNvSpPr>
                <a:spLocks noChangeArrowheads="1"/>
              </p:cNvSpPr>
              <p:nvPr/>
            </p:nvSpPr>
            <p:spPr bwMode="auto">
              <a:xfrm>
                <a:off x="2400" y="2517"/>
                <a:ext cx="1" cy="0"/>
              </a:xfrm>
              <a:prstGeom prst="ellipse">
                <a:avLst/>
              </a:prstGeom>
              <a:solidFill>
                <a:srgbClr val="00CE00"/>
              </a:solidFill>
              <a:ln w="11113">
                <a:solidFill>
                  <a:srgbClr val="000000"/>
                </a:solidFill>
                <a:round/>
                <a:headEnd/>
                <a:tailEnd/>
              </a:ln>
            </p:spPr>
            <p:txBody>
              <a:bodyPr/>
              <a:lstStyle/>
              <a:p>
                <a:endParaRPr lang="en-US"/>
              </a:p>
            </p:txBody>
          </p:sp>
          <p:sp>
            <p:nvSpPr>
              <p:cNvPr id="118308" name="Oval 548"/>
              <p:cNvSpPr>
                <a:spLocks noChangeArrowheads="1"/>
              </p:cNvSpPr>
              <p:nvPr/>
            </p:nvSpPr>
            <p:spPr bwMode="auto">
              <a:xfrm>
                <a:off x="2388"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18309" name="Line 549"/>
              <p:cNvSpPr>
                <a:spLocks noChangeShapeType="1"/>
              </p:cNvSpPr>
              <p:nvPr/>
            </p:nvSpPr>
            <p:spPr bwMode="auto">
              <a:xfrm>
                <a:off x="2390"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10" name="Line 550"/>
              <p:cNvSpPr>
                <a:spLocks noChangeShapeType="1"/>
              </p:cNvSpPr>
              <p:nvPr/>
            </p:nvSpPr>
            <p:spPr bwMode="auto">
              <a:xfrm>
                <a:off x="2403"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11" name="Line 551"/>
              <p:cNvSpPr>
                <a:spLocks noChangeShapeType="1"/>
              </p:cNvSpPr>
              <p:nvPr/>
            </p:nvSpPr>
            <p:spPr bwMode="auto">
              <a:xfrm>
                <a:off x="2415"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12" name="Line 552"/>
              <p:cNvSpPr>
                <a:spLocks noChangeShapeType="1"/>
              </p:cNvSpPr>
              <p:nvPr/>
            </p:nvSpPr>
            <p:spPr bwMode="auto">
              <a:xfrm flipH="1">
                <a:off x="2353" y="2528"/>
                <a:ext cx="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13" name="Rectangle 553"/>
              <p:cNvSpPr>
                <a:spLocks noChangeArrowheads="1"/>
              </p:cNvSpPr>
              <p:nvPr/>
            </p:nvSpPr>
            <p:spPr bwMode="auto">
              <a:xfrm>
                <a:off x="2358" y="2517"/>
                <a:ext cx="7" cy="3"/>
              </a:xfrm>
              <a:prstGeom prst="rect">
                <a:avLst/>
              </a:prstGeom>
              <a:solidFill>
                <a:srgbClr val="00CE00"/>
              </a:solidFill>
              <a:ln w="11113">
                <a:solidFill>
                  <a:srgbClr val="000000"/>
                </a:solidFill>
                <a:miter lim="800000"/>
                <a:headEnd/>
                <a:tailEnd/>
              </a:ln>
            </p:spPr>
            <p:txBody>
              <a:bodyPr/>
              <a:lstStyle/>
              <a:p>
                <a:endParaRPr lang="en-US"/>
              </a:p>
            </p:txBody>
          </p:sp>
          <p:sp>
            <p:nvSpPr>
              <p:cNvPr id="118314" name="Freeform 554"/>
              <p:cNvSpPr>
                <a:spLocks/>
              </p:cNvSpPr>
              <p:nvPr/>
            </p:nvSpPr>
            <p:spPr bwMode="auto">
              <a:xfrm>
                <a:off x="2585" y="2573"/>
                <a:ext cx="182" cy="23"/>
              </a:xfrm>
              <a:custGeom>
                <a:avLst/>
                <a:gdLst>
                  <a:gd name="T0" fmla="*/ 47 w 364"/>
                  <a:gd name="T1" fmla="*/ 0 h 47"/>
                  <a:gd name="T2" fmla="*/ 0 w 364"/>
                  <a:gd name="T3" fmla="*/ 47 h 47"/>
                  <a:gd name="T4" fmla="*/ 364 w 364"/>
                  <a:gd name="T5" fmla="*/ 47 h 47"/>
                  <a:gd name="T6" fmla="*/ 318 w 364"/>
                  <a:gd name="T7" fmla="*/ 0 h 47"/>
                  <a:gd name="T8" fmla="*/ 47 w 364"/>
                  <a:gd name="T9" fmla="*/ 0 h 47"/>
                </a:gdLst>
                <a:ahLst/>
                <a:cxnLst>
                  <a:cxn ang="0">
                    <a:pos x="T0" y="T1"/>
                  </a:cxn>
                  <a:cxn ang="0">
                    <a:pos x="T2" y="T3"/>
                  </a:cxn>
                  <a:cxn ang="0">
                    <a:pos x="T4" y="T5"/>
                  </a:cxn>
                  <a:cxn ang="0">
                    <a:pos x="T6" y="T7"/>
                  </a:cxn>
                  <a:cxn ang="0">
                    <a:pos x="T8" y="T9"/>
                  </a:cxn>
                </a:cxnLst>
                <a:rect l="0" t="0" r="r" b="b"/>
                <a:pathLst>
                  <a:path w="364" h="47">
                    <a:moveTo>
                      <a:pt x="47" y="0"/>
                    </a:moveTo>
                    <a:lnTo>
                      <a:pt x="0" y="47"/>
                    </a:lnTo>
                    <a:lnTo>
                      <a:pt x="364" y="47"/>
                    </a:lnTo>
                    <a:lnTo>
                      <a:pt x="318" y="0"/>
                    </a:lnTo>
                    <a:lnTo>
                      <a:pt x="47" y="0"/>
                    </a:lnTo>
                    <a:close/>
                  </a:path>
                </a:pathLst>
              </a:custGeom>
              <a:solidFill>
                <a:srgbClr val="009800"/>
              </a:solidFill>
              <a:ln w="11113">
                <a:solidFill>
                  <a:srgbClr val="000000"/>
                </a:solidFill>
                <a:prstDash val="solid"/>
                <a:round/>
                <a:headEnd/>
                <a:tailEnd/>
              </a:ln>
            </p:spPr>
            <p:txBody>
              <a:bodyPr/>
              <a:lstStyle/>
              <a:p>
                <a:endParaRPr lang="en-US"/>
              </a:p>
            </p:txBody>
          </p:sp>
          <p:sp>
            <p:nvSpPr>
              <p:cNvPr id="118315" name="Rectangle 555"/>
              <p:cNvSpPr>
                <a:spLocks noChangeArrowheads="1"/>
              </p:cNvSpPr>
              <p:nvPr/>
            </p:nvSpPr>
            <p:spPr bwMode="auto">
              <a:xfrm>
                <a:off x="2588" y="2599"/>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16" name="Rectangle 556"/>
              <p:cNvSpPr>
                <a:spLocks noChangeArrowheads="1"/>
              </p:cNvSpPr>
              <p:nvPr/>
            </p:nvSpPr>
            <p:spPr bwMode="auto">
              <a:xfrm>
                <a:off x="2608" y="2607"/>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18317" name="Rectangle 557"/>
              <p:cNvSpPr>
                <a:spLocks noChangeArrowheads="1"/>
              </p:cNvSpPr>
              <p:nvPr/>
            </p:nvSpPr>
            <p:spPr bwMode="auto">
              <a:xfrm>
                <a:off x="2608" y="2442"/>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18318" name="Line 558"/>
              <p:cNvSpPr>
                <a:spLocks noChangeShapeType="1"/>
              </p:cNvSpPr>
              <p:nvPr/>
            </p:nvSpPr>
            <p:spPr bwMode="auto">
              <a:xfrm>
                <a:off x="2676" y="2437"/>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19" name="Line 559"/>
              <p:cNvSpPr>
                <a:spLocks noChangeShapeType="1"/>
              </p:cNvSpPr>
              <p:nvPr/>
            </p:nvSpPr>
            <p:spPr bwMode="auto">
              <a:xfrm>
                <a:off x="2676" y="252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20" name="Line 560"/>
              <p:cNvSpPr>
                <a:spLocks noChangeShapeType="1"/>
              </p:cNvSpPr>
              <p:nvPr/>
            </p:nvSpPr>
            <p:spPr bwMode="auto">
              <a:xfrm flipV="1">
                <a:off x="2708" y="2437"/>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21" name="Rectangle 561"/>
              <p:cNvSpPr>
                <a:spLocks noChangeArrowheads="1"/>
              </p:cNvSpPr>
              <p:nvPr/>
            </p:nvSpPr>
            <p:spPr bwMode="auto">
              <a:xfrm>
                <a:off x="2611" y="2431"/>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22" name="Freeform 562"/>
              <p:cNvSpPr>
                <a:spLocks/>
              </p:cNvSpPr>
              <p:nvPr/>
            </p:nvSpPr>
            <p:spPr bwMode="auto">
              <a:xfrm>
                <a:off x="2620" y="2487"/>
                <a:ext cx="41" cy="1"/>
              </a:xfrm>
              <a:custGeom>
                <a:avLst/>
                <a:gdLst>
                  <a:gd name="T0" fmla="*/ 0 w 83"/>
                  <a:gd name="T1" fmla="*/ 1 h 1"/>
                  <a:gd name="T2" fmla="*/ 40 w 83"/>
                  <a:gd name="T3" fmla="*/ 0 h 1"/>
                  <a:gd name="T4" fmla="*/ 59 w 83"/>
                  <a:gd name="T5" fmla="*/ 0 h 1"/>
                  <a:gd name="T6" fmla="*/ 83 w 83"/>
                  <a:gd name="T7" fmla="*/ 1 h 1"/>
                </a:gdLst>
                <a:ahLst/>
                <a:cxnLst>
                  <a:cxn ang="0">
                    <a:pos x="T0" y="T1"/>
                  </a:cxn>
                  <a:cxn ang="0">
                    <a:pos x="T2" y="T3"/>
                  </a:cxn>
                  <a:cxn ang="0">
                    <a:pos x="T4" y="T5"/>
                  </a:cxn>
                  <a:cxn ang="0">
                    <a:pos x="T6" y="T7"/>
                  </a:cxn>
                </a:cxnLst>
                <a:rect l="0" t="0" r="r" b="b"/>
                <a:pathLst>
                  <a:path w="83" h="1">
                    <a:moveTo>
                      <a:pt x="0" y="1"/>
                    </a:moveTo>
                    <a:lnTo>
                      <a:pt x="40" y="0"/>
                    </a:lnTo>
                    <a:lnTo>
                      <a:pt x="59" y="0"/>
                    </a:lnTo>
                    <a:lnTo>
                      <a:pt x="83" y="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23" name="Freeform 563"/>
              <p:cNvSpPr>
                <a:spLocks/>
              </p:cNvSpPr>
              <p:nvPr/>
            </p:nvSpPr>
            <p:spPr bwMode="auto">
              <a:xfrm>
                <a:off x="2620" y="2516"/>
                <a:ext cx="41" cy="1"/>
              </a:xfrm>
              <a:custGeom>
                <a:avLst/>
                <a:gdLst>
                  <a:gd name="T0" fmla="*/ 83 w 83"/>
                  <a:gd name="T1" fmla="*/ 0 h 2"/>
                  <a:gd name="T2" fmla="*/ 43 w 83"/>
                  <a:gd name="T3" fmla="*/ 2 h 2"/>
                  <a:gd name="T4" fmla="*/ 24 w 83"/>
                  <a:gd name="T5" fmla="*/ 2 h 2"/>
                  <a:gd name="T6" fmla="*/ 0 w 83"/>
                  <a:gd name="T7" fmla="*/ 0 h 2"/>
                </a:gdLst>
                <a:ahLst/>
                <a:cxnLst>
                  <a:cxn ang="0">
                    <a:pos x="T0" y="T1"/>
                  </a:cxn>
                  <a:cxn ang="0">
                    <a:pos x="T2" y="T3"/>
                  </a:cxn>
                  <a:cxn ang="0">
                    <a:pos x="T4" y="T5"/>
                  </a:cxn>
                  <a:cxn ang="0">
                    <a:pos x="T6" y="T7"/>
                  </a:cxn>
                </a:cxnLst>
                <a:rect l="0" t="0" r="r" b="b"/>
                <a:pathLst>
                  <a:path w="83" h="2">
                    <a:moveTo>
                      <a:pt x="83"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24" name="Freeform 564"/>
              <p:cNvSpPr>
                <a:spLocks/>
              </p:cNvSpPr>
              <p:nvPr/>
            </p:nvSpPr>
            <p:spPr bwMode="auto">
              <a:xfrm>
                <a:off x="2617" y="2489"/>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25" name="Freeform 565"/>
              <p:cNvSpPr>
                <a:spLocks/>
              </p:cNvSpPr>
              <p:nvPr/>
            </p:nvSpPr>
            <p:spPr bwMode="auto">
              <a:xfrm>
                <a:off x="2664" y="2489"/>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26" name="Line 566"/>
              <p:cNvSpPr>
                <a:spLocks noChangeShapeType="1"/>
              </p:cNvSpPr>
              <p:nvPr/>
            </p:nvSpPr>
            <p:spPr bwMode="auto">
              <a:xfrm>
                <a:off x="2661"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27" name="Line 567"/>
              <p:cNvSpPr>
                <a:spLocks noChangeShapeType="1"/>
              </p:cNvSpPr>
              <p:nvPr/>
            </p:nvSpPr>
            <p:spPr bwMode="auto">
              <a:xfrm flipH="1">
                <a:off x="2661"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28" name="Line 568"/>
              <p:cNvSpPr>
                <a:spLocks noChangeShapeType="1"/>
              </p:cNvSpPr>
              <p:nvPr/>
            </p:nvSpPr>
            <p:spPr bwMode="auto">
              <a:xfrm flipV="1">
                <a:off x="2618"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29" name="Line 569"/>
              <p:cNvSpPr>
                <a:spLocks noChangeShapeType="1"/>
              </p:cNvSpPr>
              <p:nvPr/>
            </p:nvSpPr>
            <p:spPr bwMode="auto">
              <a:xfrm flipH="1" flipV="1">
                <a:off x="2618"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30" name="Rectangle 570"/>
              <p:cNvSpPr>
                <a:spLocks noChangeArrowheads="1"/>
              </p:cNvSpPr>
              <p:nvPr/>
            </p:nvSpPr>
            <p:spPr bwMode="auto">
              <a:xfrm>
                <a:off x="2683" y="2543"/>
                <a:ext cx="30" cy="12"/>
              </a:xfrm>
              <a:prstGeom prst="rect">
                <a:avLst/>
              </a:prstGeom>
              <a:solidFill>
                <a:srgbClr val="00CE00"/>
              </a:solidFill>
              <a:ln w="11113">
                <a:solidFill>
                  <a:srgbClr val="000000"/>
                </a:solidFill>
                <a:miter lim="800000"/>
                <a:headEnd/>
                <a:tailEnd/>
              </a:ln>
            </p:spPr>
            <p:txBody>
              <a:bodyPr/>
              <a:lstStyle/>
              <a:p>
                <a:endParaRPr lang="en-US"/>
              </a:p>
            </p:txBody>
          </p:sp>
          <p:sp>
            <p:nvSpPr>
              <p:cNvPr id="118331" name="Line 571"/>
              <p:cNvSpPr>
                <a:spLocks noChangeShapeType="1"/>
              </p:cNvSpPr>
              <p:nvPr/>
            </p:nvSpPr>
            <p:spPr bwMode="auto">
              <a:xfrm flipH="1">
                <a:off x="2683" y="25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32" name="Line 572"/>
              <p:cNvSpPr>
                <a:spLocks noChangeShapeType="1"/>
              </p:cNvSpPr>
              <p:nvPr/>
            </p:nvSpPr>
            <p:spPr bwMode="auto">
              <a:xfrm>
                <a:off x="2700"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33" name="Line 573"/>
              <p:cNvSpPr>
                <a:spLocks noChangeShapeType="1"/>
              </p:cNvSpPr>
              <p:nvPr/>
            </p:nvSpPr>
            <p:spPr bwMode="auto">
              <a:xfrm>
                <a:off x="2693"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34" name="Line 574"/>
              <p:cNvSpPr>
                <a:spLocks noChangeShapeType="1"/>
              </p:cNvSpPr>
              <p:nvPr/>
            </p:nvSpPr>
            <p:spPr bwMode="auto">
              <a:xfrm>
                <a:off x="2709"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35" name="Oval 575"/>
              <p:cNvSpPr>
                <a:spLocks noChangeArrowheads="1"/>
              </p:cNvSpPr>
              <p:nvPr/>
            </p:nvSpPr>
            <p:spPr bwMode="auto">
              <a:xfrm>
                <a:off x="2724" y="2549"/>
                <a:ext cx="1" cy="1"/>
              </a:xfrm>
              <a:prstGeom prst="ellipse">
                <a:avLst/>
              </a:prstGeom>
              <a:solidFill>
                <a:srgbClr val="00CE00"/>
              </a:solidFill>
              <a:ln w="11113">
                <a:solidFill>
                  <a:srgbClr val="000000"/>
                </a:solidFill>
                <a:round/>
                <a:headEnd/>
                <a:tailEnd/>
              </a:ln>
            </p:spPr>
            <p:txBody>
              <a:bodyPr/>
              <a:lstStyle/>
              <a:p>
                <a:endParaRPr lang="en-US"/>
              </a:p>
            </p:txBody>
          </p:sp>
          <p:sp>
            <p:nvSpPr>
              <p:cNvPr id="118336" name="Oval 576"/>
              <p:cNvSpPr>
                <a:spLocks noChangeArrowheads="1"/>
              </p:cNvSpPr>
              <p:nvPr/>
            </p:nvSpPr>
            <p:spPr bwMode="auto">
              <a:xfrm>
                <a:off x="2736" y="2549"/>
                <a:ext cx="0" cy="1"/>
              </a:xfrm>
              <a:prstGeom prst="ellipse">
                <a:avLst/>
              </a:prstGeom>
              <a:solidFill>
                <a:srgbClr val="00CE00"/>
              </a:solidFill>
              <a:ln w="11113">
                <a:solidFill>
                  <a:srgbClr val="000000"/>
                </a:solidFill>
                <a:round/>
                <a:headEnd/>
                <a:tailEnd/>
              </a:ln>
            </p:spPr>
            <p:txBody>
              <a:bodyPr/>
              <a:lstStyle/>
              <a:p>
                <a:endParaRPr lang="en-US"/>
              </a:p>
            </p:txBody>
          </p:sp>
          <p:sp>
            <p:nvSpPr>
              <p:cNvPr id="118337" name="Oval 577"/>
              <p:cNvSpPr>
                <a:spLocks noChangeArrowheads="1"/>
              </p:cNvSpPr>
              <p:nvPr/>
            </p:nvSpPr>
            <p:spPr bwMode="auto">
              <a:xfrm>
                <a:off x="2736"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18338" name="Oval 578"/>
              <p:cNvSpPr>
                <a:spLocks noChangeArrowheads="1"/>
              </p:cNvSpPr>
              <p:nvPr/>
            </p:nvSpPr>
            <p:spPr bwMode="auto">
              <a:xfrm>
                <a:off x="2723" y="2519"/>
                <a:ext cx="1" cy="1"/>
              </a:xfrm>
              <a:prstGeom prst="ellipse">
                <a:avLst/>
              </a:prstGeom>
              <a:solidFill>
                <a:srgbClr val="00CE00"/>
              </a:solidFill>
              <a:ln w="11113">
                <a:solidFill>
                  <a:srgbClr val="000000"/>
                </a:solidFill>
                <a:round/>
                <a:headEnd/>
                <a:tailEnd/>
              </a:ln>
            </p:spPr>
            <p:txBody>
              <a:bodyPr/>
              <a:lstStyle/>
              <a:p>
                <a:endParaRPr lang="en-US"/>
              </a:p>
            </p:txBody>
          </p:sp>
          <p:sp>
            <p:nvSpPr>
              <p:cNvPr id="118339" name="Oval 579"/>
              <p:cNvSpPr>
                <a:spLocks noChangeArrowheads="1"/>
              </p:cNvSpPr>
              <p:nvPr/>
            </p:nvSpPr>
            <p:spPr bwMode="auto">
              <a:xfrm>
                <a:off x="2711"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18340" name="Oval 580"/>
              <p:cNvSpPr>
                <a:spLocks noChangeArrowheads="1"/>
              </p:cNvSpPr>
              <p:nvPr/>
            </p:nvSpPr>
            <p:spPr bwMode="auto">
              <a:xfrm>
                <a:off x="2699" y="2444"/>
                <a:ext cx="0" cy="0"/>
              </a:xfrm>
              <a:prstGeom prst="ellipse">
                <a:avLst/>
              </a:prstGeom>
              <a:solidFill>
                <a:srgbClr val="00CE00"/>
              </a:solidFill>
              <a:ln w="11113">
                <a:solidFill>
                  <a:srgbClr val="000000"/>
                </a:solidFill>
                <a:round/>
                <a:headEnd/>
                <a:tailEnd/>
              </a:ln>
            </p:spPr>
            <p:txBody>
              <a:bodyPr/>
              <a:lstStyle/>
              <a:p>
                <a:endParaRPr lang="en-US"/>
              </a:p>
            </p:txBody>
          </p:sp>
          <p:sp>
            <p:nvSpPr>
              <p:cNvPr id="118341" name="Oval 581"/>
              <p:cNvSpPr>
                <a:spLocks noChangeArrowheads="1"/>
              </p:cNvSpPr>
              <p:nvPr/>
            </p:nvSpPr>
            <p:spPr bwMode="auto">
              <a:xfrm>
                <a:off x="2699" y="2455"/>
                <a:ext cx="0" cy="0"/>
              </a:xfrm>
              <a:prstGeom prst="ellipse">
                <a:avLst/>
              </a:prstGeom>
              <a:solidFill>
                <a:srgbClr val="00CE00"/>
              </a:solidFill>
              <a:ln w="11113">
                <a:solidFill>
                  <a:srgbClr val="000000"/>
                </a:solidFill>
                <a:round/>
                <a:headEnd/>
                <a:tailEnd/>
              </a:ln>
            </p:spPr>
            <p:txBody>
              <a:bodyPr/>
              <a:lstStyle/>
              <a:p>
                <a:endParaRPr lang="en-US"/>
              </a:p>
            </p:txBody>
          </p:sp>
          <p:sp>
            <p:nvSpPr>
              <p:cNvPr id="118342" name="Oval 582"/>
              <p:cNvSpPr>
                <a:spLocks noChangeArrowheads="1"/>
              </p:cNvSpPr>
              <p:nvPr/>
            </p:nvSpPr>
            <p:spPr bwMode="auto">
              <a:xfrm>
                <a:off x="2736"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18343" name="Oval 583"/>
              <p:cNvSpPr>
                <a:spLocks noChangeArrowheads="1"/>
              </p:cNvSpPr>
              <p:nvPr/>
            </p:nvSpPr>
            <p:spPr bwMode="auto">
              <a:xfrm>
                <a:off x="2723" y="2448"/>
                <a:ext cx="1" cy="1"/>
              </a:xfrm>
              <a:prstGeom prst="ellipse">
                <a:avLst/>
              </a:prstGeom>
              <a:solidFill>
                <a:srgbClr val="00CE00"/>
              </a:solidFill>
              <a:ln w="11113">
                <a:solidFill>
                  <a:srgbClr val="000000"/>
                </a:solidFill>
                <a:round/>
                <a:headEnd/>
                <a:tailEnd/>
              </a:ln>
            </p:spPr>
            <p:txBody>
              <a:bodyPr/>
              <a:lstStyle/>
              <a:p>
                <a:endParaRPr lang="en-US"/>
              </a:p>
            </p:txBody>
          </p:sp>
          <p:sp>
            <p:nvSpPr>
              <p:cNvPr id="118344" name="Oval 584"/>
              <p:cNvSpPr>
                <a:spLocks noChangeArrowheads="1"/>
              </p:cNvSpPr>
              <p:nvPr/>
            </p:nvSpPr>
            <p:spPr bwMode="auto">
              <a:xfrm>
                <a:off x="2711"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18345" name="Line 585"/>
              <p:cNvSpPr>
                <a:spLocks noChangeShapeType="1"/>
              </p:cNvSpPr>
              <p:nvPr/>
            </p:nvSpPr>
            <p:spPr bwMode="auto">
              <a:xfrm>
                <a:off x="2713"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46" name="Line 586"/>
              <p:cNvSpPr>
                <a:spLocks noChangeShapeType="1"/>
              </p:cNvSpPr>
              <p:nvPr/>
            </p:nvSpPr>
            <p:spPr bwMode="auto">
              <a:xfrm>
                <a:off x="2725"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47" name="Line 587"/>
              <p:cNvSpPr>
                <a:spLocks noChangeShapeType="1"/>
              </p:cNvSpPr>
              <p:nvPr/>
            </p:nvSpPr>
            <p:spPr bwMode="auto">
              <a:xfrm>
                <a:off x="2738"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48" name="Line 588"/>
              <p:cNvSpPr>
                <a:spLocks noChangeShapeType="1"/>
              </p:cNvSpPr>
              <p:nvPr/>
            </p:nvSpPr>
            <p:spPr bwMode="auto">
              <a:xfrm flipH="1">
                <a:off x="2676" y="2459"/>
                <a:ext cx="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49" name="Rectangle 589"/>
              <p:cNvSpPr>
                <a:spLocks noChangeArrowheads="1"/>
              </p:cNvSpPr>
              <p:nvPr/>
            </p:nvSpPr>
            <p:spPr bwMode="auto">
              <a:xfrm>
                <a:off x="2682" y="2448"/>
                <a:ext cx="6" cy="4"/>
              </a:xfrm>
              <a:prstGeom prst="rect">
                <a:avLst/>
              </a:prstGeom>
              <a:solidFill>
                <a:srgbClr val="00CE00"/>
              </a:solidFill>
              <a:ln w="11113">
                <a:solidFill>
                  <a:srgbClr val="000000"/>
                </a:solidFill>
                <a:miter lim="800000"/>
                <a:headEnd/>
                <a:tailEnd/>
              </a:ln>
            </p:spPr>
            <p:txBody>
              <a:bodyPr/>
              <a:lstStyle/>
              <a:p>
                <a:endParaRPr lang="en-US"/>
              </a:p>
            </p:txBody>
          </p:sp>
          <p:sp>
            <p:nvSpPr>
              <p:cNvPr id="118350" name="Rectangle 590"/>
              <p:cNvSpPr>
                <a:spLocks noChangeArrowheads="1"/>
              </p:cNvSpPr>
              <p:nvPr/>
            </p:nvSpPr>
            <p:spPr bwMode="auto">
              <a:xfrm>
                <a:off x="2747" y="2442"/>
                <a:ext cx="50" cy="2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351" name="Line 591"/>
              <p:cNvSpPr>
                <a:spLocks noChangeShapeType="1"/>
              </p:cNvSpPr>
              <p:nvPr/>
            </p:nvSpPr>
            <p:spPr bwMode="auto">
              <a:xfrm>
                <a:off x="2744" y="2575"/>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52" name="Freeform 592"/>
              <p:cNvSpPr>
                <a:spLocks/>
              </p:cNvSpPr>
              <p:nvPr/>
            </p:nvSpPr>
            <p:spPr bwMode="auto">
              <a:xfrm>
                <a:off x="2456" y="2528"/>
                <a:ext cx="130" cy="98"/>
              </a:xfrm>
              <a:custGeom>
                <a:avLst/>
                <a:gdLst>
                  <a:gd name="T0" fmla="*/ 260 w 260"/>
                  <a:gd name="T1" fmla="*/ 0 h 196"/>
                  <a:gd name="T2" fmla="*/ 70 w 260"/>
                  <a:gd name="T3" fmla="*/ 105 h 196"/>
                  <a:gd name="T4" fmla="*/ 187 w 260"/>
                  <a:gd name="T5" fmla="*/ 105 h 196"/>
                  <a:gd name="T6" fmla="*/ 0 w 260"/>
                  <a:gd name="T7" fmla="*/ 196 h 196"/>
                </a:gdLst>
                <a:ahLst/>
                <a:cxnLst>
                  <a:cxn ang="0">
                    <a:pos x="T0" y="T1"/>
                  </a:cxn>
                  <a:cxn ang="0">
                    <a:pos x="T2" y="T3"/>
                  </a:cxn>
                  <a:cxn ang="0">
                    <a:pos x="T4" y="T5"/>
                  </a:cxn>
                  <a:cxn ang="0">
                    <a:pos x="T6" y="T7"/>
                  </a:cxn>
                </a:cxnLst>
                <a:rect l="0" t="0" r="r" b="b"/>
                <a:pathLst>
                  <a:path w="260" h="196">
                    <a:moveTo>
                      <a:pt x="260" y="0"/>
                    </a:moveTo>
                    <a:lnTo>
                      <a:pt x="70" y="105"/>
                    </a:lnTo>
                    <a:lnTo>
                      <a:pt x="187" y="105"/>
                    </a:lnTo>
                    <a:lnTo>
                      <a:pt x="0" y="19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8353" name="Rectangle 593"/>
            <p:cNvSpPr>
              <a:spLocks noChangeArrowheads="1"/>
            </p:cNvSpPr>
            <p:nvPr/>
          </p:nvSpPr>
          <p:spPr bwMode="auto">
            <a:xfrm>
              <a:off x="403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354" name="Group 594"/>
            <p:cNvGrpSpPr>
              <a:grpSpLocks/>
            </p:cNvGrpSpPr>
            <p:nvPr/>
          </p:nvGrpSpPr>
          <p:grpSpPr bwMode="auto">
            <a:xfrm>
              <a:off x="4098" y="3566"/>
              <a:ext cx="108" cy="116"/>
              <a:chOff x="902" y="803"/>
              <a:chExt cx="214" cy="280"/>
            </a:xfrm>
          </p:grpSpPr>
          <p:sp>
            <p:nvSpPr>
              <p:cNvPr id="118355" name="Rectangle 595"/>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8356" name="Line 596"/>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57" name="Line 597"/>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58" name="Line 598"/>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59" name="Line 599"/>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0" name="Line 600"/>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1" name="Line 601"/>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2" name="Line 602"/>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3" name="Line 603"/>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4" name="Line 604"/>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5" name="Line 605"/>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6" name="Line 606"/>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7" name="Line 607"/>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8" name="Line 608"/>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69" name="Line 609"/>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70" name="Line 610"/>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371" name="Rectangle 611"/>
            <p:cNvSpPr>
              <a:spLocks noChangeArrowheads="1"/>
            </p:cNvSpPr>
            <p:nvPr/>
          </p:nvSpPr>
          <p:spPr bwMode="auto">
            <a:xfrm>
              <a:off x="403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372" name="Rectangle 612"/>
            <p:cNvSpPr>
              <a:spLocks noChangeArrowheads="1"/>
            </p:cNvSpPr>
            <p:nvPr/>
          </p:nvSpPr>
          <p:spPr bwMode="auto">
            <a:xfrm>
              <a:off x="403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373" name="AutoShape 613"/>
            <p:cNvSpPr>
              <a:spLocks noChangeArrowheads="1"/>
            </p:cNvSpPr>
            <p:nvPr/>
          </p:nvSpPr>
          <p:spPr bwMode="auto">
            <a:xfrm>
              <a:off x="408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374" name="Rectangle 614"/>
            <p:cNvSpPr>
              <a:spLocks noChangeArrowheads="1"/>
            </p:cNvSpPr>
            <p:nvPr/>
          </p:nvSpPr>
          <p:spPr bwMode="auto">
            <a:xfrm>
              <a:off x="35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sp>
          <p:nvSpPr>
            <p:cNvPr id="118375" name="Rectangle 615"/>
            <p:cNvSpPr>
              <a:spLocks noChangeArrowheads="1"/>
            </p:cNvSpPr>
            <p:nvPr/>
          </p:nvSpPr>
          <p:spPr bwMode="auto">
            <a:xfrm>
              <a:off x="35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grpSp>
          <p:nvGrpSpPr>
            <p:cNvPr id="118376" name="Group 616"/>
            <p:cNvGrpSpPr>
              <a:grpSpLocks/>
            </p:cNvGrpSpPr>
            <p:nvPr/>
          </p:nvGrpSpPr>
          <p:grpSpPr bwMode="auto">
            <a:xfrm>
              <a:off x="3618" y="2606"/>
              <a:ext cx="108" cy="116"/>
              <a:chOff x="902" y="803"/>
              <a:chExt cx="214" cy="280"/>
            </a:xfrm>
          </p:grpSpPr>
          <p:sp>
            <p:nvSpPr>
              <p:cNvPr id="118377" name="Rectangle 617"/>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8378" name="Line 61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79" name="Line 61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0" name="Line 62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1" name="Line 62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2" name="Line 62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3" name="Line 62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4" name="Line 62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5" name="Line 62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6" name="Line 62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7" name="Line 62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8" name="Line 62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89" name="Line 62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90" name="Line 63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91" name="Line 63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92" name="Line 63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393" name="Rectangle 633"/>
            <p:cNvSpPr>
              <a:spLocks noChangeArrowheads="1"/>
            </p:cNvSpPr>
            <p:nvPr/>
          </p:nvSpPr>
          <p:spPr bwMode="auto">
            <a:xfrm>
              <a:off x="35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394" name="Group 634"/>
            <p:cNvGrpSpPr>
              <a:grpSpLocks/>
            </p:cNvGrpSpPr>
            <p:nvPr/>
          </p:nvGrpSpPr>
          <p:grpSpPr bwMode="auto">
            <a:xfrm>
              <a:off x="3591" y="2864"/>
              <a:ext cx="162" cy="81"/>
              <a:chOff x="818" y="1188"/>
              <a:chExt cx="473" cy="240"/>
            </a:xfrm>
          </p:grpSpPr>
          <p:sp>
            <p:nvSpPr>
              <p:cNvPr id="118395" name="Freeform 635"/>
              <p:cNvSpPr>
                <a:spLocks/>
              </p:cNvSpPr>
              <p:nvPr/>
            </p:nvSpPr>
            <p:spPr bwMode="auto">
              <a:xfrm>
                <a:off x="996" y="1234"/>
                <a:ext cx="113" cy="138"/>
              </a:xfrm>
              <a:custGeom>
                <a:avLst/>
                <a:gdLst>
                  <a:gd name="T0" fmla="*/ 0 w 227"/>
                  <a:gd name="T1" fmla="*/ 146 h 277"/>
                  <a:gd name="T2" fmla="*/ 112 w 227"/>
                  <a:gd name="T3" fmla="*/ 0 h 277"/>
                  <a:gd name="T4" fmla="*/ 227 w 227"/>
                  <a:gd name="T5" fmla="*/ 137 h 277"/>
                  <a:gd name="T6" fmla="*/ 112 w 227"/>
                  <a:gd name="T7" fmla="*/ 277 h 277"/>
                  <a:gd name="T8" fmla="*/ 0 w 227"/>
                  <a:gd name="T9" fmla="*/ 146 h 277"/>
                </a:gdLst>
                <a:ahLst/>
                <a:cxnLst>
                  <a:cxn ang="0">
                    <a:pos x="T0" y="T1"/>
                  </a:cxn>
                  <a:cxn ang="0">
                    <a:pos x="T2" y="T3"/>
                  </a:cxn>
                  <a:cxn ang="0">
                    <a:pos x="T4" y="T5"/>
                  </a:cxn>
                  <a:cxn ang="0">
                    <a:pos x="T6" y="T7"/>
                  </a:cxn>
                  <a:cxn ang="0">
                    <a:pos x="T8" y="T9"/>
                  </a:cxn>
                </a:cxnLst>
                <a:rect l="0" t="0" r="r" b="b"/>
                <a:pathLst>
                  <a:path w="227" h="277">
                    <a:moveTo>
                      <a:pt x="0" y="146"/>
                    </a:moveTo>
                    <a:lnTo>
                      <a:pt x="112" y="0"/>
                    </a:lnTo>
                    <a:lnTo>
                      <a:pt x="227" y="137"/>
                    </a:lnTo>
                    <a:lnTo>
                      <a:pt x="112" y="277"/>
                    </a:lnTo>
                    <a:lnTo>
                      <a:pt x="0" y="146"/>
                    </a:lnTo>
                    <a:close/>
                  </a:path>
                </a:pathLst>
              </a:custGeom>
              <a:solidFill>
                <a:srgbClr val="FB9214"/>
              </a:solidFill>
              <a:ln w="11113">
                <a:solidFill>
                  <a:srgbClr val="000000"/>
                </a:solidFill>
                <a:prstDash val="solid"/>
                <a:round/>
                <a:headEnd/>
                <a:tailEnd/>
              </a:ln>
            </p:spPr>
            <p:txBody>
              <a:bodyPr/>
              <a:lstStyle/>
              <a:p>
                <a:endParaRPr lang="en-US"/>
              </a:p>
            </p:txBody>
          </p:sp>
          <p:sp>
            <p:nvSpPr>
              <p:cNvPr id="118396" name="Rectangle 636"/>
              <p:cNvSpPr>
                <a:spLocks noChangeArrowheads="1"/>
              </p:cNvSpPr>
              <p:nvPr/>
            </p:nvSpPr>
            <p:spPr bwMode="auto">
              <a:xfrm>
                <a:off x="818" y="1188"/>
                <a:ext cx="126" cy="91"/>
              </a:xfrm>
              <a:prstGeom prst="rect">
                <a:avLst/>
              </a:prstGeom>
              <a:solidFill>
                <a:srgbClr val="FB9214"/>
              </a:solidFill>
              <a:ln w="11113">
                <a:solidFill>
                  <a:srgbClr val="000000"/>
                </a:solidFill>
                <a:miter lim="800000"/>
                <a:headEnd/>
                <a:tailEnd/>
              </a:ln>
            </p:spPr>
            <p:txBody>
              <a:bodyPr/>
              <a:lstStyle/>
              <a:p>
                <a:endParaRPr lang="en-US"/>
              </a:p>
            </p:txBody>
          </p:sp>
          <p:sp>
            <p:nvSpPr>
              <p:cNvPr id="118397" name="Freeform 637"/>
              <p:cNvSpPr>
                <a:spLocks/>
              </p:cNvSpPr>
              <p:nvPr/>
            </p:nvSpPr>
            <p:spPr bwMode="auto">
              <a:xfrm>
                <a:off x="1157" y="1331"/>
                <a:ext cx="134" cy="97"/>
              </a:xfrm>
              <a:custGeom>
                <a:avLst/>
                <a:gdLst>
                  <a:gd name="T0" fmla="*/ 266 w 266"/>
                  <a:gd name="T1" fmla="*/ 0 h 195"/>
                  <a:gd name="T2" fmla="*/ 0 w 266"/>
                  <a:gd name="T3" fmla="*/ 1 h 195"/>
                  <a:gd name="T4" fmla="*/ 2 w 266"/>
                  <a:gd name="T5" fmla="*/ 195 h 195"/>
                  <a:gd name="T6" fmla="*/ 266 w 266"/>
                  <a:gd name="T7" fmla="*/ 195 h 195"/>
                  <a:gd name="T8" fmla="*/ 266 w 266"/>
                  <a:gd name="T9" fmla="*/ 0 h 195"/>
                </a:gdLst>
                <a:ahLst/>
                <a:cxnLst>
                  <a:cxn ang="0">
                    <a:pos x="T0" y="T1"/>
                  </a:cxn>
                  <a:cxn ang="0">
                    <a:pos x="T2" y="T3"/>
                  </a:cxn>
                  <a:cxn ang="0">
                    <a:pos x="T4" y="T5"/>
                  </a:cxn>
                  <a:cxn ang="0">
                    <a:pos x="T6" y="T7"/>
                  </a:cxn>
                  <a:cxn ang="0">
                    <a:pos x="T8" y="T9"/>
                  </a:cxn>
                </a:cxnLst>
                <a:rect l="0" t="0" r="r" b="b"/>
                <a:pathLst>
                  <a:path w="266" h="195">
                    <a:moveTo>
                      <a:pt x="266" y="0"/>
                    </a:moveTo>
                    <a:lnTo>
                      <a:pt x="0" y="1"/>
                    </a:lnTo>
                    <a:lnTo>
                      <a:pt x="2" y="195"/>
                    </a:lnTo>
                    <a:lnTo>
                      <a:pt x="266" y="195"/>
                    </a:lnTo>
                    <a:lnTo>
                      <a:pt x="266" y="0"/>
                    </a:lnTo>
                    <a:close/>
                  </a:path>
                </a:pathLst>
              </a:custGeom>
              <a:solidFill>
                <a:srgbClr val="FB9214"/>
              </a:solidFill>
              <a:ln w="11113">
                <a:solidFill>
                  <a:srgbClr val="000000"/>
                </a:solidFill>
                <a:prstDash val="solid"/>
                <a:round/>
                <a:headEnd/>
                <a:tailEnd/>
              </a:ln>
            </p:spPr>
            <p:txBody>
              <a:bodyPr/>
              <a:lstStyle/>
              <a:p>
                <a:endParaRPr lang="en-US"/>
              </a:p>
            </p:txBody>
          </p:sp>
          <p:sp>
            <p:nvSpPr>
              <p:cNvPr id="118398" name="Line 638"/>
              <p:cNvSpPr>
                <a:spLocks noChangeShapeType="1"/>
              </p:cNvSpPr>
              <p:nvPr/>
            </p:nvSpPr>
            <p:spPr bwMode="auto">
              <a:xfrm>
                <a:off x="945" y="1234"/>
                <a:ext cx="69"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99" name="Line 639"/>
              <p:cNvSpPr>
                <a:spLocks noChangeShapeType="1"/>
              </p:cNvSpPr>
              <p:nvPr/>
            </p:nvSpPr>
            <p:spPr bwMode="auto">
              <a:xfrm>
                <a:off x="1088" y="1339"/>
                <a:ext cx="6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400" name="Rectangle 640"/>
            <p:cNvSpPr>
              <a:spLocks noChangeArrowheads="1"/>
            </p:cNvSpPr>
            <p:nvPr/>
          </p:nvSpPr>
          <p:spPr bwMode="auto">
            <a:xfrm>
              <a:off x="35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01" name="Group 641"/>
            <p:cNvGrpSpPr>
              <a:grpSpLocks/>
            </p:cNvGrpSpPr>
            <p:nvPr/>
          </p:nvGrpSpPr>
          <p:grpSpPr bwMode="auto">
            <a:xfrm>
              <a:off x="3591" y="3090"/>
              <a:ext cx="162" cy="108"/>
              <a:chOff x="741" y="1857"/>
              <a:chExt cx="578" cy="230"/>
            </a:xfrm>
          </p:grpSpPr>
          <p:sp>
            <p:nvSpPr>
              <p:cNvPr id="118402" name="Rectangle 642"/>
              <p:cNvSpPr>
                <a:spLocks noChangeArrowheads="1"/>
              </p:cNvSpPr>
              <p:nvPr/>
            </p:nvSpPr>
            <p:spPr bwMode="auto">
              <a:xfrm>
                <a:off x="741" y="1857"/>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18403" name="Rectangle 643"/>
              <p:cNvSpPr>
                <a:spLocks noChangeArrowheads="1"/>
              </p:cNvSpPr>
              <p:nvPr/>
            </p:nvSpPr>
            <p:spPr bwMode="auto">
              <a:xfrm>
                <a:off x="990" y="1857"/>
                <a:ext cx="118" cy="82"/>
              </a:xfrm>
              <a:prstGeom prst="rect">
                <a:avLst/>
              </a:prstGeom>
              <a:solidFill>
                <a:srgbClr val="FFFF00"/>
              </a:solidFill>
              <a:ln w="11113">
                <a:solidFill>
                  <a:srgbClr val="000000"/>
                </a:solidFill>
                <a:miter lim="800000"/>
                <a:headEnd/>
                <a:tailEnd/>
              </a:ln>
            </p:spPr>
            <p:txBody>
              <a:bodyPr/>
              <a:lstStyle/>
              <a:p>
                <a:endParaRPr lang="en-US"/>
              </a:p>
            </p:txBody>
          </p:sp>
          <p:sp>
            <p:nvSpPr>
              <p:cNvPr id="118404" name="Rectangle 644"/>
              <p:cNvSpPr>
                <a:spLocks noChangeArrowheads="1"/>
              </p:cNvSpPr>
              <p:nvPr/>
            </p:nvSpPr>
            <p:spPr bwMode="auto">
              <a:xfrm>
                <a:off x="1202" y="2005"/>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18405" name="Line 645"/>
              <p:cNvSpPr>
                <a:spLocks noChangeShapeType="1"/>
              </p:cNvSpPr>
              <p:nvPr/>
            </p:nvSpPr>
            <p:spPr bwMode="auto">
              <a:xfrm flipH="1" flipV="1">
                <a:off x="1111" y="1878"/>
                <a:ext cx="89" cy="1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06" name="Line 646"/>
              <p:cNvSpPr>
                <a:spLocks noChangeShapeType="1"/>
              </p:cNvSpPr>
              <p:nvPr/>
            </p:nvSpPr>
            <p:spPr bwMode="auto">
              <a:xfrm flipH="1" flipV="1">
                <a:off x="1111" y="1914"/>
                <a:ext cx="89"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07" name="Line 647"/>
              <p:cNvSpPr>
                <a:spLocks noChangeShapeType="1"/>
              </p:cNvSpPr>
              <p:nvPr/>
            </p:nvSpPr>
            <p:spPr bwMode="auto">
              <a:xfrm flipH="1">
                <a:off x="862" y="1914"/>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08" name="Line 648"/>
              <p:cNvSpPr>
                <a:spLocks noChangeShapeType="1"/>
              </p:cNvSpPr>
              <p:nvPr/>
            </p:nvSpPr>
            <p:spPr bwMode="auto">
              <a:xfrm flipH="1">
                <a:off x="862" y="1883"/>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09" name="Freeform 649"/>
              <p:cNvSpPr>
                <a:spLocks/>
              </p:cNvSpPr>
              <p:nvPr/>
            </p:nvSpPr>
            <p:spPr bwMode="auto">
              <a:xfrm>
                <a:off x="862" y="1871"/>
                <a:ext cx="20" cy="23"/>
              </a:xfrm>
              <a:custGeom>
                <a:avLst/>
                <a:gdLst>
                  <a:gd name="T0" fmla="*/ 39 w 39"/>
                  <a:gd name="T1" fmla="*/ 0 h 45"/>
                  <a:gd name="T2" fmla="*/ 0 w 39"/>
                  <a:gd name="T3" fmla="*/ 23 h 45"/>
                  <a:gd name="T4" fmla="*/ 39 w 39"/>
                  <a:gd name="T5" fmla="*/ 45 h 45"/>
                </a:gdLst>
                <a:ahLst/>
                <a:cxnLst>
                  <a:cxn ang="0">
                    <a:pos x="T0" y="T1"/>
                  </a:cxn>
                  <a:cxn ang="0">
                    <a:pos x="T2" y="T3"/>
                  </a:cxn>
                  <a:cxn ang="0">
                    <a:pos x="T4" y="T5"/>
                  </a:cxn>
                </a:cxnLst>
                <a:rect l="0" t="0" r="r" b="b"/>
                <a:pathLst>
                  <a:path w="39" h="45">
                    <a:moveTo>
                      <a:pt x="39" y="0"/>
                    </a:moveTo>
                    <a:lnTo>
                      <a:pt x="0" y="23"/>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0" name="Freeform 650"/>
              <p:cNvSpPr>
                <a:spLocks/>
              </p:cNvSpPr>
              <p:nvPr/>
            </p:nvSpPr>
            <p:spPr bwMode="auto">
              <a:xfrm>
                <a:off x="862" y="1904"/>
                <a:ext cx="20" cy="22"/>
              </a:xfrm>
              <a:custGeom>
                <a:avLst/>
                <a:gdLst>
                  <a:gd name="T0" fmla="*/ 39 w 39"/>
                  <a:gd name="T1" fmla="*/ 0 h 45"/>
                  <a:gd name="T2" fmla="*/ 0 w 39"/>
                  <a:gd name="T3" fmla="*/ 21 h 45"/>
                  <a:gd name="T4" fmla="*/ 39 w 39"/>
                  <a:gd name="T5" fmla="*/ 45 h 45"/>
                </a:gdLst>
                <a:ahLst/>
                <a:cxnLst>
                  <a:cxn ang="0">
                    <a:pos x="T0" y="T1"/>
                  </a:cxn>
                  <a:cxn ang="0">
                    <a:pos x="T2" y="T3"/>
                  </a:cxn>
                  <a:cxn ang="0">
                    <a:pos x="T4" y="T5"/>
                  </a:cxn>
                </a:cxnLst>
                <a:rect l="0" t="0" r="r" b="b"/>
                <a:pathLst>
                  <a:path w="39" h="45">
                    <a:moveTo>
                      <a:pt x="39" y="0"/>
                    </a:moveTo>
                    <a:lnTo>
                      <a:pt x="0" y="21"/>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1" name="Freeform 651"/>
              <p:cNvSpPr>
                <a:spLocks/>
              </p:cNvSpPr>
              <p:nvPr/>
            </p:nvSpPr>
            <p:spPr bwMode="auto">
              <a:xfrm>
                <a:off x="969" y="1904"/>
                <a:ext cx="20" cy="22"/>
              </a:xfrm>
              <a:custGeom>
                <a:avLst/>
                <a:gdLst>
                  <a:gd name="T0" fmla="*/ 0 w 40"/>
                  <a:gd name="T1" fmla="*/ 0 h 45"/>
                  <a:gd name="T2" fmla="*/ 40 w 40"/>
                  <a:gd name="T3" fmla="*/ 21 h 45"/>
                  <a:gd name="T4" fmla="*/ 0 w 40"/>
                  <a:gd name="T5" fmla="*/ 45 h 45"/>
                </a:gdLst>
                <a:ahLst/>
                <a:cxnLst>
                  <a:cxn ang="0">
                    <a:pos x="T0" y="T1"/>
                  </a:cxn>
                  <a:cxn ang="0">
                    <a:pos x="T2" y="T3"/>
                  </a:cxn>
                  <a:cxn ang="0">
                    <a:pos x="T4" y="T5"/>
                  </a:cxn>
                </a:cxnLst>
                <a:rect l="0" t="0" r="r" b="b"/>
                <a:pathLst>
                  <a:path w="40" h="45">
                    <a:moveTo>
                      <a:pt x="0" y="0"/>
                    </a:moveTo>
                    <a:lnTo>
                      <a:pt x="40" y="21"/>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2" name="Freeform 652"/>
              <p:cNvSpPr>
                <a:spLocks/>
              </p:cNvSpPr>
              <p:nvPr/>
            </p:nvSpPr>
            <p:spPr bwMode="auto">
              <a:xfrm>
                <a:off x="969" y="1871"/>
                <a:ext cx="20" cy="23"/>
              </a:xfrm>
              <a:custGeom>
                <a:avLst/>
                <a:gdLst>
                  <a:gd name="T0" fmla="*/ 0 w 40"/>
                  <a:gd name="T1" fmla="*/ 0 h 45"/>
                  <a:gd name="T2" fmla="*/ 40 w 40"/>
                  <a:gd name="T3" fmla="*/ 23 h 45"/>
                  <a:gd name="T4" fmla="*/ 0 w 40"/>
                  <a:gd name="T5" fmla="*/ 45 h 45"/>
                </a:gdLst>
                <a:ahLst/>
                <a:cxnLst>
                  <a:cxn ang="0">
                    <a:pos x="T0" y="T1"/>
                  </a:cxn>
                  <a:cxn ang="0">
                    <a:pos x="T2" y="T3"/>
                  </a:cxn>
                  <a:cxn ang="0">
                    <a:pos x="T4" y="T5"/>
                  </a:cxn>
                </a:cxnLst>
                <a:rect l="0" t="0" r="r" b="b"/>
                <a:pathLst>
                  <a:path w="40" h="45">
                    <a:moveTo>
                      <a:pt x="0" y="0"/>
                    </a:moveTo>
                    <a:lnTo>
                      <a:pt x="40" y="23"/>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3" name="Freeform 653"/>
              <p:cNvSpPr>
                <a:spLocks/>
              </p:cNvSpPr>
              <p:nvPr/>
            </p:nvSpPr>
            <p:spPr bwMode="auto">
              <a:xfrm>
                <a:off x="1112" y="1877"/>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4" name="Freeform 654"/>
              <p:cNvSpPr>
                <a:spLocks/>
              </p:cNvSpPr>
              <p:nvPr/>
            </p:nvSpPr>
            <p:spPr bwMode="auto">
              <a:xfrm>
                <a:off x="1112" y="1916"/>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5" name="Freeform 655"/>
              <p:cNvSpPr>
                <a:spLocks/>
              </p:cNvSpPr>
              <p:nvPr/>
            </p:nvSpPr>
            <p:spPr bwMode="auto">
              <a:xfrm>
                <a:off x="1180" y="2006"/>
                <a:ext cx="20" cy="23"/>
              </a:xfrm>
              <a:custGeom>
                <a:avLst/>
                <a:gdLst>
                  <a:gd name="T0" fmla="*/ 0 w 40"/>
                  <a:gd name="T1" fmla="*/ 26 h 47"/>
                  <a:gd name="T2" fmla="*/ 40 w 40"/>
                  <a:gd name="T3" fmla="*/ 47 h 47"/>
                  <a:gd name="T4" fmla="*/ 32 w 40"/>
                  <a:gd name="T5" fmla="*/ 0 h 47"/>
                </a:gdLst>
                <a:ahLst/>
                <a:cxnLst>
                  <a:cxn ang="0">
                    <a:pos x="T0" y="T1"/>
                  </a:cxn>
                  <a:cxn ang="0">
                    <a:pos x="T2" y="T3"/>
                  </a:cxn>
                  <a:cxn ang="0">
                    <a:pos x="T4" y="T5"/>
                  </a:cxn>
                </a:cxnLst>
                <a:rect l="0" t="0" r="r" b="b"/>
                <a:pathLst>
                  <a:path w="40" h="47">
                    <a:moveTo>
                      <a:pt x="0" y="26"/>
                    </a:moveTo>
                    <a:lnTo>
                      <a:pt x="40" y="47"/>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16" name="Freeform 656"/>
              <p:cNvSpPr>
                <a:spLocks/>
              </p:cNvSpPr>
              <p:nvPr/>
            </p:nvSpPr>
            <p:spPr bwMode="auto">
              <a:xfrm>
                <a:off x="1180" y="2037"/>
                <a:ext cx="20" cy="22"/>
              </a:xfrm>
              <a:custGeom>
                <a:avLst/>
                <a:gdLst>
                  <a:gd name="T0" fmla="*/ 0 w 40"/>
                  <a:gd name="T1" fmla="*/ 28 h 44"/>
                  <a:gd name="T2" fmla="*/ 40 w 40"/>
                  <a:gd name="T3" fmla="*/ 44 h 44"/>
                  <a:gd name="T4" fmla="*/ 34 w 40"/>
                  <a:gd name="T5" fmla="*/ 0 h 44"/>
                </a:gdLst>
                <a:ahLst/>
                <a:cxnLst>
                  <a:cxn ang="0">
                    <a:pos x="T0" y="T1"/>
                  </a:cxn>
                  <a:cxn ang="0">
                    <a:pos x="T2" y="T3"/>
                  </a:cxn>
                  <a:cxn ang="0">
                    <a:pos x="T4" y="T5"/>
                  </a:cxn>
                </a:cxnLst>
                <a:rect l="0" t="0" r="r" b="b"/>
                <a:pathLst>
                  <a:path w="40" h="44">
                    <a:moveTo>
                      <a:pt x="0" y="28"/>
                    </a:moveTo>
                    <a:lnTo>
                      <a:pt x="40" y="44"/>
                    </a:lnTo>
                    <a:lnTo>
                      <a:pt x="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8417" name="Rectangle 657"/>
            <p:cNvSpPr>
              <a:spLocks noChangeArrowheads="1"/>
            </p:cNvSpPr>
            <p:nvPr/>
          </p:nvSpPr>
          <p:spPr bwMode="auto">
            <a:xfrm>
              <a:off x="35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18" name="Group 658"/>
            <p:cNvGrpSpPr>
              <a:grpSpLocks/>
            </p:cNvGrpSpPr>
            <p:nvPr/>
          </p:nvGrpSpPr>
          <p:grpSpPr bwMode="auto">
            <a:xfrm>
              <a:off x="3604" y="3330"/>
              <a:ext cx="135" cy="107"/>
              <a:chOff x="825" y="2482"/>
              <a:chExt cx="350" cy="231"/>
            </a:xfrm>
          </p:grpSpPr>
          <p:sp>
            <p:nvSpPr>
              <p:cNvPr id="118419" name="Rectangle 659"/>
              <p:cNvSpPr>
                <a:spLocks noChangeArrowheads="1"/>
              </p:cNvSpPr>
              <p:nvPr/>
            </p:nvSpPr>
            <p:spPr bwMode="auto">
              <a:xfrm>
                <a:off x="848" y="2482"/>
                <a:ext cx="88" cy="64"/>
              </a:xfrm>
              <a:prstGeom prst="rect">
                <a:avLst/>
              </a:prstGeom>
              <a:solidFill>
                <a:srgbClr val="00CE00"/>
              </a:solidFill>
              <a:ln w="11113">
                <a:solidFill>
                  <a:srgbClr val="000000"/>
                </a:solidFill>
                <a:miter lim="800000"/>
                <a:headEnd/>
                <a:tailEnd/>
              </a:ln>
            </p:spPr>
            <p:txBody>
              <a:bodyPr/>
              <a:lstStyle/>
              <a:p>
                <a:endParaRPr lang="en-US"/>
              </a:p>
            </p:txBody>
          </p:sp>
          <p:sp>
            <p:nvSpPr>
              <p:cNvPr id="118420" name="Rectangle 660"/>
              <p:cNvSpPr>
                <a:spLocks noChangeArrowheads="1"/>
              </p:cNvSpPr>
              <p:nvPr/>
            </p:nvSpPr>
            <p:spPr bwMode="auto">
              <a:xfrm>
                <a:off x="1057" y="2482"/>
                <a:ext cx="89" cy="64"/>
              </a:xfrm>
              <a:prstGeom prst="rect">
                <a:avLst/>
              </a:prstGeom>
              <a:solidFill>
                <a:srgbClr val="00CE00"/>
              </a:solidFill>
              <a:ln w="11113">
                <a:solidFill>
                  <a:srgbClr val="000000"/>
                </a:solidFill>
                <a:miter lim="800000"/>
                <a:headEnd/>
                <a:tailEnd/>
              </a:ln>
            </p:spPr>
            <p:txBody>
              <a:bodyPr/>
              <a:lstStyle/>
              <a:p>
                <a:endParaRPr lang="en-US"/>
              </a:p>
            </p:txBody>
          </p:sp>
          <p:sp>
            <p:nvSpPr>
              <p:cNvPr id="118421" name="Rectangle 661"/>
              <p:cNvSpPr>
                <a:spLocks noChangeArrowheads="1"/>
              </p:cNvSpPr>
              <p:nvPr/>
            </p:nvSpPr>
            <p:spPr bwMode="auto">
              <a:xfrm>
                <a:off x="1036" y="2635"/>
                <a:ext cx="139" cy="78"/>
              </a:xfrm>
              <a:prstGeom prst="rect">
                <a:avLst/>
              </a:prstGeom>
              <a:solidFill>
                <a:srgbClr val="00CE00"/>
              </a:solidFill>
              <a:ln w="11113">
                <a:solidFill>
                  <a:srgbClr val="000000"/>
                </a:solidFill>
                <a:miter lim="800000"/>
                <a:headEnd/>
                <a:tailEnd/>
              </a:ln>
            </p:spPr>
            <p:txBody>
              <a:bodyPr/>
              <a:lstStyle/>
              <a:p>
                <a:endParaRPr lang="en-US"/>
              </a:p>
            </p:txBody>
          </p:sp>
          <p:sp>
            <p:nvSpPr>
              <p:cNvPr id="118422" name="Rectangle 662"/>
              <p:cNvSpPr>
                <a:spLocks noChangeArrowheads="1"/>
              </p:cNvSpPr>
              <p:nvPr/>
            </p:nvSpPr>
            <p:spPr bwMode="auto">
              <a:xfrm>
                <a:off x="825" y="2635"/>
                <a:ext cx="140" cy="78"/>
              </a:xfrm>
              <a:prstGeom prst="rect">
                <a:avLst/>
              </a:prstGeom>
              <a:solidFill>
                <a:srgbClr val="00CE00"/>
              </a:solidFill>
              <a:ln w="11113">
                <a:solidFill>
                  <a:srgbClr val="000000"/>
                </a:solidFill>
                <a:miter lim="800000"/>
                <a:headEnd/>
                <a:tailEnd/>
              </a:ln>
            </p:spPr>
            <p:txBody>
              <a:bodyPr/>
              <a:lstStyle/>
              <a:p>
                <a:endParaRPr lang="en-US"/>
              </a:p>
            </p:txBody>
          </p:sp>
          <p:sp>
            <p:nvSpPr>
              <p:cNvPr id="118423" name="Line 663"/>
              <p:cNvSpPr>
                <a:spLocks noChangeShapeType="1"/>
              </p:cNvSpPr>
              <p:nvPr/>
            </p:nvSpPr>
            <p:spPr bwMode="auto">
              <a:xfrm flipV="1">
                <a:off x="89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24" name="Line 664"/>
              <p:cNvSpPr>
                <a:spLocks noChangeShapeType="1"/>
              </p:cNvSpPr>
              <p:nvPr/>
            </p:nvSpPr>
            <p:spPr bwMode="auto">
              <a:xfrm flipV="1">
                <a:off x="110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425" name="Rectangle 665"/>
            <p:cNvSpPr>
              <a:spLocks noChangeArrowheads="1"/>
            </p:cNvSpPr>
            <p:nvPr/>
          </p:nvSpPr>
          <p:spPr bwMode="auto">
            <a:xfrm>
              <a:off x="35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26" name="Group 666"/>
            <p:cNvGrpSpPr>
              <a:grpSpLocks/>
            </p:cNvGrpSpPr>
            <p:nvPr/>
          </p:nvGrpSpPr>
          <p:grpSpPr bwMode="auto">
            <a:xfrm>
              <a:off x="3618" y="3566"/>
              <a:ext cx="108" cy="116"/>
              <a:chOff x="902" y="803"/>
              <a:chExt cx="214" cy="280"/>
            </a:xfrm>
          </p:grpSpPr>
          <p:sp>
            <p:nvSpPr>
              <p:cNvPr id="118427" name="Rectangle 667"/>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8428" name="Line 66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29" name="Line 66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0" name="Line 67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1" name="Line 67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2" name="Line 67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3" name="Line 67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4" name="Line 67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5" name="Line 67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6" name="Line 67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7" name="Line 67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8" name="Line 67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39" name="Line 67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40" name="Line 68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41" name="Line 68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42" name="Line 68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443" name="Rectangle 683"/>
            <p:cNvSpPr>
              <a:spLocks noChangeArrowheads="1"/>
            </p:cNvSpPr>
            <p:nvPr/>
          </p:nvSpPr>
          <p:spPr bwMode="auto">
            <a:xfrm>
              <a:off x="35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444" name="Rectangle 684"/>
            <p:cNvSpPr>
              <a:spLocks noChangeArrowheads="1"/>
            </p:cNvSpPr>
            <p:nvPr/>
          </p:nvSpPr>
          <p:spPr bwMode="auto">
            <a:xfrm>
              <a:off x="35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445" name="AutoShape 685"/>
            <p:cNvSpPr>
              <a:spLocks noChangeArrowheads="1"/>
            </p:cNvSpPr>
            <p:nvPr/>
          </p:nvSpPr>
          <p:spPr bwMode="auto">
            <a:xfrm>
              <a:off x="36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446" name="Rectangle 686"/>
            <p:cNvSpPr>
              <a:spLocks noChangeArrowheads="1"/>
            </p:cNvSpPr>
            <p:nvPr/>
          </p:nvSpPr>
          <p:spPr bwMode="auto">
            <a:xfrm>
              <a:off x="379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sp>
          <p:nvSpPr>
            <p:cNvPr id="118447" name="Rectangle 687"/>
            <p:cNvSpPr>
              <a:spLocks noChangeArrowheads="1"/>
            </p:cNvSpPr>
            <p:nvPr/>
          </p:nvSpPr>
          <p:spPr bwMode="auto">
            <a:xfrm>
              <a:off x="379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grpSp>
          <p:nvGrpSpPr>
            <p:cNvPr id="118448" name="Group 688"/>
            <p:cNvGrpSpPr>
              <a:grpSpLocks/>
            </p:cNvGrpSpPr>
            <p:nvPr/>
          </p:nvGrpSpPr>
          <p:grpSpPr bwMode="auto">
            <a:xfrm>
              <a:off x="3858" y="2606"/>
              <a:ext cx="108" cy="116"/>
              <a:chOff x="902" y="803"/>
              <a:chExt cx="214" cy="280"/>
            </a:xfrm>
          </p:grpSpPr>
          <p:sp>
            <p:nvSpPr>
              <p:cNvPr id="118449" name="Rectangle 689"/>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8450" name="Line 69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1" name="Line 69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2" name="Line 69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3" name="Line 69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4" name="Line 69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5" name="Line 69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6" name="Line 69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7" name="Line 69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8" name="Line 69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59" name="Line 69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60" name="Line 70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61" name="Line 70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62" name="Line 70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63" name="Line 70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64" name="Line 70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465" name="Rectangle 705"/>
            <p:cNvSpPr>
              <a:spLocks noChangeArrowheads="1"/>
            </p:cNvSpPr>
            <p:nvPr/>
          </p:nvSpPr>
          <p:spPr bwMode="auto">
            <a:xfrm>
              <a:off x="379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66" name="Group 706"/>
            <p:cNvGrpSpPr>
              <a:grpSpLocks/>
            </p:cNvGrpSpPr>
            <p:nvPr/>
          </p:nvGrpSpPr>
          <p:grpSpPr bwMode="auto">
            <a:xfrm>
              <a:off x="3820" y="2847"/>
              <a:ext cx="184" cy="114"/>
              <a:chOff x="1593" y="1187"/>
              <a:chExt cx="403" cy="357"/>
            </a:xfrm>
          </p:grpSpPr>
          <p:sp>
            <p:nvSpPr>
              <p:cNvPr id="118467" name="Rectangle 707"/>
              <p:cNvSpPr>
                <a:spLocks noChangeArrowheads="1"/>
              </p:cNvSpPr>
              <p:nvPr/>
            </p:nvSpPr>
            <p:spPr bwMode="auto">
              <a:xfrm>
                <a:off x="1730" y="1318"/>
                <a:ext cx="123" cy="96"/>
              </a:xfrm>
              <a:prstGeom prst="rect">
                <a:avLst/>
              </a:prstGeom>
              <a:solidFill>
                <a:srgbClr val="FB9214"/>
              </a:solidFill>
              <a:ln w="11113">
                <a:solidFill>
                  <a:srgbClr val="000000"/>
                </a:solidFill>
                <a:miter lim="800000"/>
                <a:headEnd/>
                <a:tailEnd/>
              </a:ln>
            </p:spPr>
            <p:txBody>
              <a:bodyPr/>
              <a:lstStyle/>
              <a:p>
                <a:endParaRPr lang="en-US"/>
              </a:p>
            </p:txBody>
          </p:sp>
          <p:sp>
            <p:nvSpPr>
              <p:cNvPr id="118468" name="Line 708"/>
              <p:cNvSpPr>
                <a:spLocks noChangeShapeType="1"/>
              </p:cNvSpPr>
              <p:nvPr/>
            </p:nvSpPr>
            <p:spPr bwMode="auto">
              <a:xfrm>
                <a:off x="1848" y="136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69" name="Freeform 709"/>
              <p:cNvSpPr>
                <a:spLocks/>
              </p:cNvSpPr>
              <p:nvPr/>
            </p:nvSpPr>
            <p:spPr bwMode="auto">
              <a:xfrm>
                <a:off x="1926" y="1348"/>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8470" name="Line 710"/>
              <p:cNvSpPr>
                <a:spLocks noChangeShapeType="1"/>
              </p:cNvSpPr>
              <p:nvPr/>
            </p:nvSpPr>
            <p:spPr bwMode="auto">
              <a:xfrm>
                <a:off x="1593" y="1361"/>
                <a:ext cx="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71" name="Freeform 711"/>
              <p:cNvSpPr>
                <a:spLocks/>
              </p:cNvSpPr>
              <p:nvPr/>
            </p:nvSpPr>
            <p:spPr bwMode="auto">
              <a:xfrm>
                <a:off x="1657" y="1343"/>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8472" name="Line 712"/>
              <p:cNvSpPr>
                <a:spLocks noChangeShapeType="1"/>
              </p:cNvSpPr>
              <p:nvPr/>
            </p:nvSpPr>
            <p:spPr bwMode="auto">
              <a:xfrm>
                <a:off x="1793" y="1187"/>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73" name="Freeform 713"/>
              <p:cNvSpPr>
                <a:spLocks/>
              </p:cNvSpPr>
              <p:nvPr/>
            </p:nvSpPr>
            <p:spPr bwMode="auto">
              <a:xfrm>
                <a:off x="1775" y="1255"/>
                <a:ext cx="36" cy="73"/>
              </a:xfrm>
              <a:custGeom>
                <a:avLst/>
                <a:gdLst>
                  <a:gd name="T0" fmla="*/ 70 w 70"/>
                  <a:gd name="T1" fmla="*/ 0 h 144"/>
                  <a:gd name="T2" fmla="*/ 35 w 70"/>
                  <a:gd name="T3" fmla="*/ 144 h 144"/>
                  <a:gd name="T4" fmla="*/ 0 w 70"/>
                  <a:gd name="T5" fmla="*/ 0 h 144"/>
                  <a:gd name="T6" fmla="*/ 70 w 70"/>
                  <a:gd name="T7" fmla="*/ 0 h 144"/>
                </a:gdLst>
                <a:ahLst/>
                <a:cxnLst>
                  <a:cxn ang="0">
                    <a:pos x="T0" y="T1"/>
                  </a:cxn>
                  <a:cxn ang="0">
                    <a:pos x="T2" y="T3"/>
                  </a:cxn>
                  <a:cxn ang="0">
                    <a:pos x="T4" y="T5"/>
                  </a:cxn>
                  <a:cxn ang="0">
                    <a:pos x="T6" y="T7"/>
                  </a:cxn>
                </a:cxnLst>
                <a:rect l="0" t="0" r="r" b="b"/>
                <a:pathLst>
                  <a:path w="70" h="144">
                    <a:moveTo>
                      <a:pt x="70" y="0"/>
                    </a:moveTo>
                    <a:lnTo>
                      <a:pt x="35" y="144"/>
                    </a:lnTo>
                    <a:lnTo>
                      <a:pt x="0" y="0"/>
                    </a:lnTo>
                    <a:lnTo>
                      <a:pt x="70" y="0"/>
                    </a:lnTo>
                    <a:close/>
                  </a:path>
                </a:pathLst>
              </a:custGeom>
              <a:solidFill>
                <a:srgbClr val="000000"/>
              </a:solidFill>
              <a:ln w="11113">
                <a:solidFill>
                  <a:srgbClr val="000000"/>
                </a:solidFill>
                <a:prstDash val="solid"/>
                <a:round/>
                <a:headEnd/>
                <a:tailEnd/>
              </a:ln>
            </p:spPr>
            <p:txBody>
              <a:bodyPr/>
              <a:lstStyle/>
              <a:p>
                <a:endParaRPr lang="en-US"/>
              </a:p>
            </p:txBody>
          </p:sp>
          <p:sp>
            <p:nvSpPr>
              <p:cNvPr id="118474" name="Line 714"/>
              <p:cNvSpPr>
                <a:spLocks noChangeShapeType="1"/>
              </p:cNvSpPr>
              <p:nvPr/>
            </p:nvSpPr>
            <p:spPr bwMode="auto">
              <a:xfrm flipV="1">
                <a:off x="1793" y="1417"/>
                <a:ext cx="1" cy="1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75" name="Freeform 715"/>
              <p:cNvSpPr>
                <a:spLocks/>
              </p:cNvSpPr>
              <p:nvPr/>
            </p:nvSpPr>
            <p:spPr bwMode="auto">
              <a:xfrm>
                <a:off x="1775" y="1403"/>
                <a:ext cx="36" cy="72"/>
              </a:xfrm>
              <a:custGeom>
                <a:avLst/>
                <a:gdLst>
                  <a:gd name="T0" fmla="*/ 0 w 70"/>
                  <a:gd name="T1" fmla="*/ 145 h 145"/>
                  <a:gd name="T2" fmla="*/ 35 w 70"/>
                  <a:gd name="T3" fmla="*/ 0 h 145"/>
                  <a:gd name="T4" fmla="*/ 70 w 70"/>
                  <a:gd name="T5" fmla="*/ 145 h 145"/>
                  <a:gd name="T6" fmla="*/ 0 w 70"/>
                  <a:gd name="T7" fmla="*/ 145 h 145"/>
                </a:gdLst>
                <a:ahLst/>
                <a:cxnLst>
                  <a:cxn ang="0">
                    <a:pos x="T0" y="T1"/>
                  </a:cxn>
                  <a:cxn ang="0">
                    <a:pos x="T2" y="T3"/>
                  </a:cxn>
                  <a:cxn ang="0">
                    <a:pos x="T4" y="T5"/>
                  </a:cxn>
                  <a:cxn ang="0">
                    <a:pos x="T6" y="T7"/>
                  </a:cxn>
                </a:cxnLst>
                <a:rect l="0" t="0" r="r" b="b"/>
                <a:pathLst>
                  <a:path w="70" h="145">
                    <a:moveTo>
                      <a:pt x="0" y="145"/>
                    </a:moveTo>
                    <a:lnTo>
                      <a:pt x="35" y="0"/>
                    </a:lnTo>
                    <a:lnTo>
                      <a:pt x="70"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18476" name="Rectangle 716"/>
            <p:cNvSpPr>
              <a:spLocks noChangeArrowheads="1"/>
            </p:cNvSpPr>
            <p:nvPr/>
          </p:nvSpPr>
          <p:spPr bwMode="auto">
            <a:xfrm>
              <a:off x="379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77" name="Group 717"/>
            <p:cNvGrpSpPr>
              <a:grpSpLocks/>
            </p:cNvGrpSpPr>
            <p:nvPr/>
          </p:nvGrpSpPr>
          <p:grpSpPr bwMode="auto">
            <a:xfrm>
              <a:off x="3831" y="3085"/>
              <a:ext cx="162" cy="117"/>
              <a:chOff x="1571" y="1808"/>
              <a:chExt cx="423" cy="348"/>
            </a:xfrm>
          </p:grpSpPr>
          <p:sp>
            <p:nvSpPr>
              <p:cNvPr id="118478" name="Rectangle 718"/>
              <p:cNvSpPr>
                <a:spLocks noChangeArrowheads="1"/>
              </p:cNvSpPr>
              <p:nvPr/>
            </p:nvSpPr>
            <p:spPr bwMode="auto">
              <a:xfrm>
                <a:off x="1720" y="1945"/>
                <a:ext cx="123" cy="86"/>
              </a:xfrm>
              <a:prstGeom prst="rect">
                <a:avLst/>
              </a:prstGeom>
              <a:solidFill>
                <a:srgbClr val="FFFF00"/>
              </a:solidFill>
              <a:ln w="11113">
                <a:solidFill>
                  <a:srgbClr val="000000"/>
                </a:solidFill>
                <a:miter lim="800000"/>
                <a:headEnd/>
                <a:tailEnd/>
              </a:ln>
            </p:spPr>
            <p:txBody>
              <a:bodyPr/>
              <a:lstStyle/>
              <a:p>
                <a:endParaRPr lang="en-US"/>
              </a:p>
            </p:txBody>
          </p:sp>
          <p:sp>
            <p:nvSpPr>
              <p:cNvPr id="118479" name="Line 719"/>
              <p:cNvSpPr>
                <a:spLocks noChangeShapeType="1"/>
              </p:cNvSpPr>
              <p:nvPr/>
            </p:nvSpPr>
            <p:spPr bwMode="auto">
              <a:xfrm>
                <a:off x="1846" y="198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80" name="Freeform 720"/>
              <p:cNvSpPr>
                <a:spLocks/>
              </p:cNvSpPr>
              <p:nvPr/>
            </p:nvSpPr>
            <p:spPr bwMode="auto">
              <a:xfrm>
                <a:off x="1923" y="1968"/>
                <a:ext cx="71" cy="36"/>
              </a:xfrm>
              <a:custGeom>
                <a:avLst/>
                <a:gdLst>
                  <a:gd name="T0" fmla="*/ 0 w 141"/>
                  <a:gd name="T1" fmla="*/ 0 h 73"/>
                  <a:gd name="T2" fmla="*/ 141 w 141"/>
                  <a:gd name="T3" fmla="*/ 37 h 73"/>
                  <a:gd name="T4" fmla="*/ 0 w 141"/>
                  <a:gd name="T5" fmla="*/ 73 h 73"/>
                  <a:gd name="T6" fmla="*/ 0 w 141"/>
                  <a:gd name="T7" fmla="*/ 0 h 73"/>
                </a:gdLst>
                <a:ahLst/>
                <a:cxnLst>
                  <a:cxn ang="0">
                    <a:pos x="T0" y="T1"/>
                  </a:cxn>
                  <a:cxn ang="0">
                    <a:pos x="T2" y="T3"/>
                  </a:cxn>
                  <a:cxn ang="0">
                    <a:pos x="T4" y="T5"/>
                  </a:cxn>
                  <a:cxn ang="0">
                    <a:pos x="T6" y="T7"/>
                  </a:cxn>
                </a:cxnLst>
                <a:rect l="0" t="0" r="r" b="b"/>
                <a:pathLst>
                  <a:path w="141" h="73">
                    <a:moveTo>
                      <a:pt x="0" y="0"/>
                    </a:moveTo>
                    <a:lnTo>
                      <a:pt x="141"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8481" name="Line 721"/>
              <p:cNvSpPr>
                <a:spLocks noChangeShapeType="1"/>
              </p:cNvSpPr>
              <p:nvPr/>
            </p:nvSpPr>
            <p:spPr bwMode="auto">
              <a:xfrm>
                <a:off x="1571" y="1986"/>
                <a:ext cx="1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82" name="Freeform 722"/>
              <p:cNvSpPr>
                <a:spLocks/>
              </p:cNvSpPr>
              <p:nvPr/>
            </p:nvSpPr>
            <p:spPr bwMode="auto">
              <a:xfrm>
                <a:off x="1647" y="1968"/>
                <a:ext cx="71"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8483" name="Line 723"/>
              <p:cNvSpPr>
                <a:spLocks noChangeShapeType="1"/>
              </p:cNvSpPr>
              <p:nvPr/>
            </p:nvSpPr>
            <p:spPr bwMode="auto">
              <a:xfrm>
                <a:off x="1773" y="1808"/>
                <a:ext cx="1" cy="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84" name="Freeform 724"/>
              <p:cNvSpPr>
                <a:spLocks/>
              </p:cNvSpPr>
              <p:nvPr/>
            </p:nvSpPr>
            <p:spPr bwMode="auto">
              <a:xfrm>
                <a:off x="1755" y="1865"/>
                <a:ext cx="36" cy="72"/>
              </a:xfrm>
              <a:custGeom>
                <a:avLst/>
                <a:gdLst>
                  <a:gd name="T0" fmla="*/ 71 w 71"/>
                  <a:gd name="T1" fmla="*/ 0 h 144"/>
                  <a:gd name="T2" fmla="*/ 36 w 71"/>
                  <a:gd name="T3" fmla="*/ 144 h 144"/>
                  <a:gd name="T4" fmla="*/ 0 w 71"/>
                  <a:gd name="T5" fmla="*/ 0 h 144"/>
                  <a:gd name="T6" fmla="*/ 71 w 71"/>
                  <a:gd name="T7" fmla="*/ 0 h 144"/>
                </a:gdLst>
                <a:ahLst/>
                <a:cxnLst>
                  <a:cxn ang="0">
                    <a:pos x="T0" y="T1"/>
                  </a:cxn>
                  <a:cxn ang="0">
                    <a:pos x="T2" y="T3"/>
                  </a:cxn>
                  <a:cxn ang="0">
                    <a:pos x="T4" y="T5"/>
                  </a:cxn>
                  <a:cxn ang="0">
                    <a:pos x="T6" y="T7"/>
                  </a:cxn>
                </a:cxnLst>
                <a:rect l="0" t="0" r="r" b="b"/>
                <a:pathLst>
                  <a:path w="71" h="144">
                    <a:moveTo>
                      <a:pt x="71" y="0"/>
                    </a:moveTo>
                    <a:lnTo>
                      <a:pt x="36" y="144"/>
                    </a:lnTo>
                    <a:lnTo>
                      <a:pt x="0" y="0"/>
                    </a:lnTo>
                    <a:lnTo>
                      <a:pt x="71" y="0"/>
                    </a:lnTo>
                    <a:close/>
                  </a:path>
                </a:pathLst>
              </a:custGeom>
              <a:solidFill>
                <a:srgbClr val="000000"/>
              </a:solidFill>
              <a:ln w="11113">
                <a:solidFill>
                  <a:srgbClr val="000000"/>
                </a:solidFill>
                <a:prstDash val="solid"/>
                <a:round/>
                <a:headEnd/>
                <a:tailEnd/>
              </a:ln>
            </p:spPr>
            <p:txBody>
              <a:bodyPr/>
              <a:lstStyle/>
              <a:p>
                <a:endParaRPr lang="en-US"/>
              </a:p>
            </p:txBody>
          </p:sp>
          <p:sp>
            <p:nvSpPr>
              <p:cNvPr id="118485" name="Line 725"/>
              <p:cNvSpPr>
                <a:spLocks noChangeShapeType="1"/>
              </p:cNvSpPr>
              <p:nvPr/>
            </p:nvSpPr>
            <p:spPr bwMode="auto">
              <a:xfrm flipV="1">
                <a:off x="1773" y="2042"/>
                <a:ext cx="1" cy="1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86" name="Freeform 726"/>
              <p:cNvSpPr>
                <a:spLocks/>
              </p:cNvSpPr>
              <p:nvPr/>
            </p:nvSpPr>
            <p:spPr bwMode="auto">
              <a:xfrm>
                <a:off x="1755" y="2028"/>
                <a:ext cx="36" cy="72"/>
              </a:xfrm>
              <a:custGeom>
                <a:avLst/>
                <a:gdLst>
                  <a:gd name="T0" fmla="*/ 0 w 71"/>
                  <a:gd name="T1" fmla="*/ 145 h 145"/>
                  <a:gd name="T2" fmla="*/ 36 w 71"/>
                  <a:gd name="T3" fmla="*/ 0 h 145"/>
                  <a:gd name="T4" fmla="*/ 71 w 71"/>
                  <a:gd name="T5" fmla="*/ 145 h 145"/>
                  <a:gd name="T6" fmla="*/ 0 w 71"/>
                  <a:gd name="T7" fmla="*/ 145 h 145"/>
                </a:gdLst>
                <a:ahLst/>
                <a:cxnLst>
                  <a:cxn ang="0">
                    <a:pos x="T0" y="T1"/>
                  </a:cxn>
                  <a:cxn ang="0">
                    <a:pos x="T2" y="T3"/>
                  </a:cxn>
                  <a:cxn ang="0">
                    <a:pos x="T4" y="T5"/>
                  </a:cxn>
                  <a:cxn ang="0">
                    <a:pos x="T6" y="T7"/>
                  </a:cxn>
                </a:cxnLst>
                <a:rect l="0" t="0" r="r" b="b"/>
                <a:pathLst>
                  <a:path w="71" h="145">
                    <a:moveTo>
                      <a:pt x="0" y="145"/>
                    </a:moveTo>
                    <a:lnTo>
                      <a:pt x="36" y="0"/>
                    </a:lnTo>
                    <a:lnTo>
                      <a:pt x="71"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18487" name="Rectangle 727"/>
            <p:cNvSpPr>
              <a:spLocks noChangeArrowheads="1"/>
            </p:cNvSpPr>
            <p:nvPr/>
          </p:nvSpPr>
          <p:spPr bwMode="auto">
            <a:xfrm>
              <a:off x="379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88" name="Group 728"/>
            <p:cNvGrpSpPr>
              <a:grpSpLocks/>
            </p:cNvGrpSpPr>
            <p:nvPr/>
          </p:nvGrpSpPr>
          <p:grpSpPr bwMode="auto">
            <a:xfrm>
              <a:off x="3844" y="3344"/>
              <a:ext cx="135" cy="80"/>
              <a:chOff x="1624" y="2473"/>
              <a:chExt cx="295" cy="218"/>
            </a:xfrm>
          </p:grpSpPr>
          <p:sp>
            <p:nvSpPr>
              <p:cNvPr id="118489" name="Rectangle 729"/>
              <p:cNvSpPr>
                <a:spLocks noChangeArrowheads="1"/>
              </p:cNvSpPr>
              <p:nvPr/>
            </p:nvSpPr>
            <p:spPr bwMode="auto">
              <a:xfrm>
                <a:off x="1686" y="2585"/>
                <a:ext cx="170" cy="3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490" name="Line 730"/>
              <p:cNvSpPr>
                <a:spLocks noChangeShapeType="1"/>
              </p:cNvSpPr>
              <p:nvPr/>
            </p:nvSpPr>
            <p:spPr bwMode="auto">
              <a:xfrm flipV="1">
                <a:off x="1773" y="2539"/>
                <a:ext cx="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91" name="Rectangle 731"/>
              <p:cNvSpPr>
                <a:spLocks noChangeArrowheads="1"/>
              </p:cNvSpPr>
              <p:nvPr/>
            </p:nvSpPr>
            <p:spPr bwMode="auto">
              <a:xfrm>
                <a:off x="1715" y="2473"/>
                <a:ext cx="120" cy="64"/>
              </a:xfrm>
              <a:prstGeom prst="rect">
                <a:avLst/>
              </a:prstGeom>
              <a:solidFill>
                <a:srgbClr val="009800"/>
              </a:solidFill>
              <a:ln w="11113">
                <a:solidFill>
                  <a:srgbClr val="000000"/>
                </a:solidFill>
                <a:miter lim="800000"/>
                <a:headEnd/>
                <a:tailEnd/>
              </a:ln>
            </p:spPr>
            <p:txBody>
              <a:bodyPr/>
              <a:lstStyle/>
              <a:p>
                <a:endParaRPr lang="en-US"/>
              </a:p>
            </p:txBody>
          </p:sp>
          <p:sp>
            <p:nvSpPr>
              <p:cNvPr id="118492" name="Rectangle 732"/>
              <p:cNvSpPr>
                <a:spLocks noChangeArrowheads="1"/>
              </p:cNvSpPr>
              <p:nvPr/>
            </p:nvSpPr>
            <p:spPr bwMode="auto">
              <a:xfrm>
                <a:off x="1799" y="2625"/>
                <a:ext cx="120" cy="66"/>
              </a:xfrm>
              <a:prstGeom prst="rect">
                <a:avLst/>
              </a:prstGeom>
              <a:solidFill>
                <a:srgbClr val="009800"/>
              </a:solidFill>
              <a:ln w="11113">
                <a:solidFill>
                  <a:srgbClr val="000000"/>
                </a:solidFill>
                <a:miter lim="800000"/>
                <a:headEnd/>
                <a:tailEnd/>
              </a:ln>
            </p:spPr>
            <p:txBody>
              <a:bodyPr/>
              <a:lstStyle/>
              <a:p>
                <a:endParaRPr lang="en-US"/>
              </a:p>
            </p:txBody>
          </p:sp>
          <p:sp>
            <p:nvSpPr>
              <p:cNvPr id="118493" name="Rectangle 733"/>
              <p:cNvSpPr>
                <a:spLocks noChangeArrowheads="1"/>
              </p:cNvSpPr>
              <p:nvPr/>
            </p:nvSpPr>
            <p:spPr bwMode="auto">
              <a:xfrm>
                <a:off x="1624" y="2625"/>
                <a:ext cx="119" cy="66"/>
              </a:xfrm>
              <a:prstGeom prst="rect">
                <a:avLst/>
              </a:prstGeom>
              <a:solidFill>
                <a:srgbClr val="009800"/>
              </a:solidFill>
              <a:ln w="11113">
                <a:solidFill>
                  <a:srgbClr val="000000"/>
                </a:solidFill>
                <a:miter lim="800000"/>
                <a:headEnd/>
                <a:tailEnd/>
              </a:ln>
            </p:spPr>
            <p:txBody>
              <a:bodyPr/>
              <a:lstStyle/>
              <a:p>
                <a:endParaRPr lang="en-US"/>
              </a:p>
            </p:txBody>
          </p:sp>
        </p:grpSp>
        <p:sp>
          <p:nvSpPr>
            <p:cNvPr id="118494" name="Rectangle 734"/>
            <p:cNvSpPr>
              <a:spLocks noChangeArrowheads="1"/>
            </p:cNvSpPr>
            <p:nvPr/>
          </p:nvSpPr>
          <p:spPr bwMode="auto">
            <a:xfrm>
              <a:off x="379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495" name="Group 735"/>
            <p:cNvGrpSpPr>
              <a:grpSpLocks/>
            </p:cNvGrpSpPr>
            <p:nvPr/>
          </p:nvGrpSpPr>
          <p:grpSpPr bwMode="auto">
            <a:xfrm>
              <a:off x="3858" y="3566"/>
              <a:ext cx="108" cy="116"/>
              <a:chOff x="902" y="803"/>
              <a:chExt cx="214" cy="280"/>
            </a:xfrm>
          </p:grpSpPr>
          <p:sp>
            <p:nvSpPr>
              <p:cNvPr id="118496" name="Rectangle 736"/>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8497" name="Line 737"/>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98" name="Line 738"/>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99" name="Line 739"/>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0" name="Line 740"/>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1" name="Line 741"/>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2" name="Line 742"/>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3" name="Line 743"/>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4" name="Line 744"/>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5" name="Line 745"/>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6" name="Line 746"/>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7" name="Line 747"/>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8" name="Line 748"/>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09" name="Line 749"/>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10" name="Line 750"/>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11" name="Line 751"/>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512" name="Rectangle 752"/>
            <p:cNvSpPr>
              <a:spLocks noChangeArrowheads="1"/>
            </p:cNvSpPr>
            <p:nvPr/>
          </p:nvSpPr>
          <p:spPr bwMode="auto">
            <a:xfrm>
              <a:off x="379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513" name="Rectangle 753"/>
            <p:cNvSpPr>
              <a:spLocks noChangeArrowheads="1"/>
            </p:cNvSpPr>
            <p:nvPr/>
          </p:nvSpPr>
          <p:spPr bwMode="auto">
            <a:xfrm>
              <a:off x="379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514" name="AutoShape 754"/>
            <p:cNvSpPr>
              <a:spLocks noChangeArrowheads="1"/>
            </p:cNvSpPr>
            <p:nvPr/>
          </p:nvSpPr>
          <p:spPr bwMode="auto">
            <a:xfrm>
              <a:off x="384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dirty="0"/>
              <a:t>Row 2</a:t>
            </a:r>
          </a:p>
        </p:txBody>
      </p:sp>
      <p:sp>
        <p:nvSpPr>
          <p:cNvPr id="3" name="Content Placeholder 2"/>
          <p:cNvSpPr>
            <a:spLocks noGrp="1"/>
          </p:cNvSpPr>
          <p:nvPr>
            <p:ph sz="half" idx="2"/>
          </p:nvPr>
        </p:nvSpPr>
        <p:spPr/>
        <p:txBody>
          <a:bodyPr/>
          <a:lstStyle/>
          <a:p>
            <a:r>
              <a:rPr lang="en-US" dirty="0"/>
              <a:t>Perspective: business model</a:t>
            </a:r>
          </a:p>
          <a:p>
            <a:r>
              <a:rPr lang="en-US" dirty="0"/>
              <a:t>Role: owner</a:t>
            </a:r>
          </a:p>
          <a:p>
            <a:endParaRPr lang="en-US" dirty="0"/>
          </a:p>
        </p:txBody>
      </p:sp>
    </p:spTree>
    <p:extLst>
      <p:ext uri="{BB962C8B-B14F-4D97-AF65-F5344CB8AC3E}">
        <p14:creationId xmlns:p14="http://schemas.microsoft.com/office/powerpoint/2010/main" val="85462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7776"/>
                                        </p:tgtEl>
                                        <p:attrNameLst>
                                          <p:attrName>style.visibility</p:attrName>
                                        </p:attrNameLst>
                                      </p:cBhvr>
                                      <p:to>
                                        <p:strVal val="visible"/>
                                      </p:to>
                                    </p:set>
                                    <p:anim calcmode="lin" valueType="num">
                                      <p:cBhvr>
                                        <p:cTn id="7" dur="500" fill="hold"/>
                                        <p:tgtEl>
                                          <p:spTgt spid="117776"/>
                                        </p:tgtEl>
                                        <p:attrNameLst>
                                          <p:attrName>ppt_w</p:attrName>
                                        </p:attrNameLst>
                                      </p:cBhvr>
                                      <p:tavLst>
                                        <p:tav tm="0">
                                          <p:val>
                                            <p:strVal val="4*#ppt_w"/>
                                          </p:val>
                                        </p:tav>
                                        <p:tav tm="100000">
                                          <p:val>
                                            <p:strVal val="#ppt_w"/>
                                          </p:val>
                                        </p:tav>
                                      </p:tavLst>
                                    </p:anim>
                                    <p:anim calcmode="lin" valueType="num">
                                      <p:cBhvr>
                                        <p:cTn id="8" dur="500" fill="hold"/>
                                        <p:tgtEl>
                                          <p:spTgt spid="117776"/>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5">
                                            <p:txEl>
                                              <p:pRg st="0" end="0"/>
                                            </p:txEl>
                                          </p:spTgt>
                                        </p:tgtEl>
                                        <p:attrNameLst>
                                          <p:attrName>style.visibility</p:attrName>
                                        </p:attrNameLst>
                                      </p:cBhvr>
                                      <p:to>
                                        <p:strVal val="visible"/>
                                      </p:to>
                                    </p:set>
                                    <p:anim calcmode="lin" valueType="num">
                                      <p:cBhvr additive="base">
                                        <p:cTn id="13" dur="500" fill="hold"/>
                                        <p:tgtEl>
                                          <p:spTgt spid="11776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7765">
                                            <p:txEl>
                                              <p:pRg st="1" end="1"/>
                                            </p:txEl>
                                          </p:spTgt>
                                        </p:tgtEl>
                                        <p:attrNameLst>
                                          <p:attrName>style.visibility</p:attrName>
                                        </p:attrNameLst>
                                      </p:cBhvr>
                                      <p:to>
                                        <p:strVal val="visible"/>
                                      </p:to>
                                    </p:set>
                                    <p:anim calcmode="lin" valueType="num">
                                      <p:cBhvr additive="base">
                                        <p:cTn id="17" dur="500" fill="hold"/>
                                        <p:tgtEl>
                                          <p:spTgt spid="11776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776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7765">
                                            <p:txEl>
                                              <p:pRg st="2" end="2"/>
                                            </p:txEl>
                                          </p:spTgt>
                                        </p:tgtEl>
                                        <p:attrNameLst>
                                          <p:attrName>style.visibility</p:attrName>
                                        </p:attrNameLst>
                                      </p:cBhvr>
                                      <p:to>
                                        <p:strVal val="visible"/>
                                      </p:to>
                                    </p:set>
                                    <p:anim calcmode="lin" valueType="num">
                                      <p:cBhvr additive="base">
                                        <p:cTn id="21" dur="500" fill="hold"/>
                                        <p:tgtEl>
                                          <p:spTgt spid="11776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7765">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3" presetClass="entr" presetSubtype="32" fill="hold" grpId="0" nodeType="afterEffect">
                                  <p:stCondLst>
                                    <p:cond delay="1000"/>
                                  </p:stCondLst>
                                  <p:childTnLst>
                                    <p:set>
                                      <p:cBhvr>
                                        <p:cTn id="25" dur="1" fill="hold">
                                          <p:stCondLst>
                                            <p:cond delay="0"/>
                                          </p:stCondLst>
                                        </p:cTn>
                                        <p:tgtEl>
                                          <p:spTgt spid="117775"/>
                                        </p:tgtEl>
                                        <p:attrNameLst>
                                          <p:attrName>style.visibility</p:attrName>
                                        </p:attrNameLst>
                                      </p:cBhvr>
                                      <p:to>
                                        <p:strVal val="visible"/>
                                      </p:to>
                                    </p:set>
                                    <p:anim calcmode="lin" valueType="num">
                                      <p:cBhvr>
                                        <p:cTn id="26" dur="500" fill="hold"/>
                                        <p:tgtEl>
                                          <p:spTgt spid="117775"/>
                                        </p:tgtEl>
                                        <p:attrNameLst>
                                          <p:attrName>ppt_w</p:attrName>
                                        </p:attrNameLst>
                                      </p:cBhvr>
                                      <p:tavLst>
                                        <p:tav tm="0">
                                          <p:val>
                                            <p:strVal val="4*#ppt_w"/>
                                          </p:val>
                                        </p:tav>
                                        <p:tav tm="100000">
                                          <p:val>
                                            <p:strVal val="#ppt_w"/>
                                          </p:val>
                                        </p:tav>
                                      </p:tavLst>
                                    </p:anim>
                                    <p:anim calcmode="lin" valueType="num">
                                      <p:cBhvr>
                                        <p:cTn id="27" dur="500" fill="hold"/>
                                        <p:tgtEl>
                                          <p:spTgt spid="117775"/>
                                        </p:tgtEl>
                                        <p:attrNameLst>
                                          <p:attrName>ppt_h</p:attrName>
                                        </p:attrNameLst>
                                      </p:cBhvr>
                                      <p:tavLst>
                                        <p:tav tm="0">
                                          <p:val>
                                            <p:strVal val="4*#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7766"/>
                                        </p:tgtEl>
                                        <p:attrNameLst>
                                          <p:attrName>style.visibility</p:attrName>
                                        </p:attrNameLst>
                                      </p:cBhvr>
                                      <p:to>
                                        <p:strVal val="visible"/>
                                      </p:to>
                                    </p:set>
                                    <p:anim calcmode="lin" valueType="num">
                                      <p:cBhvr additive="base">
                                        <p:cTn id="32" dur="500" fill="hold"/>
                                        <p:tgtEl>
                                          <p:spTgt spid="117766"/>
                                        </p:tgtEl>
                                        <p:attrNameLst>
                                          <p:attrName>ppt_x</p:attrName>
                                        </p:attrNameLst>
                                      </p:cBhvr>
                                      <p:tavLst>
                                        <p:tav tm="0">
                                          <p:val>
                                            <p:strVal val="0-#ppt_w/2"/>
                                          </p:val>
                                        </p:tav>
                                        <p:tav tm="100000">
                                          <p:val>
                                            <p:strVal val="#ppt_x"/>
                                          </p:val>
                                        </p:tav>
                                      </p:tavLst>
                                    </p:anim>
                                    <p:anim calcmode="lin" valueType="num">
                                      <p:cBhvr additive="base">
                                        <p:cTn id="33" dur="500" fill="hold"/>
                                        <p:tgtEl>
                                          <p:spTgt spid="11776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3" presetClass="entr" presetSubtype="32" fill="hold" grpId="0" nodeType="afterEffect">
                                  <p:stCondLst>
                                    <p:cond delay="1000"/>
                                  </p:stCondLst>
                                  <p:childTnLst>
                                    <p:set>
                                      <p:cBhvr>
                                        <p:cTn id="36" dur="1" fill="hold">
                                          <p:stCondLst>
                                            <p:cond delay="0"/>
                                          </p:stCondLst>
                                        </p:cTn>
                                        <p:tgtEl>
                                          <p:spTgt spid="117771"/>
                                        </p:tgtEl>
                                        <p:attrNameLst>
                                          <p:attrName>style.visibility</p:attrName>
                                        </p:attrNameLst>
                                      </p:cBhvr>
                                      <p:to>
                                        <p:strVal val="visible"/>
                                      </p:to>
                                    </p:set>
                                    <p:anim calcmode="lin" valueType="num">
                                      <p:cBhvr>
                                        <p:cTn id="37" dur="500" fill="hold"/>
                                        <p:tgtEl>
                                          <p:spTgt spid="117771"/>
                                        </p:tgtEl>
                                        <p:attrNameLst>
                                          <p:attrName>ppt_w</p:attrName>
                                        </p:attrNameLst>
                                      </p:cBhvr>
                                      <p:tavLst>
                                        <p:tav tm="0">
                                          <p:val>
                                            <p:strVal val="4*#ppt_w"/>
                                          </p:val>
                                        </p:tav>
                                        <p:tav tm="100000">
                                          <p:val>
                                            <p:strVal val="#ppt_w"/>
                                          </p:val>
                                        </p:tav>
                                      </p:tavLst>
                                    </p:anim>
                                    <p:anim calcmode="lin" valueType="num">
                                      <p:cBhvr>
                                        <p:cTn id="38" dur="500" fill="hold"/>
                                        <p:tgtEl>
                                          <p:spTgt spid="117771"/>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7767"/>
                                        </p:tgtEl>
                                        <p:attrNameLst>
                                          <p:attrName>style.visibility</p:attrName>
                                        </p:attrNameLst>
                                      </p:cBhvr>
                                      <p:to>
                                        <p:strVal val="visible"/>
                                      </p:to>
                                    </p:set>
                                    <p:anim calcmode="lin" valueType="num">
                                      <p:cBhvr additive="base">
                                        <p:cTn id="43" dur="500" fill="hold"/>
                                        <p:tgtEl>
                                          <p:spTgt spid="117767"/>
                                        </p:tgtEl>
                                        <p:attrNameLst>
                                          <p:attrName>ppt_x</p:attrName>
                                        </p:attrNameLst>
                                      </p:cBhvr>
                                      <p:tavLst>
                                        <p:tav tm="0">
                                          <p:val>
                                            <p:strVal val="0-#ppt_w/2"/>
                                          </p:val>
                                        </p:tav>
                                        <p:tav tm="100000">
                                          <p:val>
                                            <p:strVal val="#ppt_x"/>
                                          </p:val>
                                        </p:tav>
                                      </p:tavLst>
                                    </p:anim>
                                    <p:anim calcmode="lin" valueType="num">
                                      <p:cBhvr additive="base">
                                        <p:cTn id="44" dur="500" fill="hold"/>
                                        <p:tgtEl>
                                          <p:spTgt spid="117767"/>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3" presetClass="entr" presetSubtype="32" fill="hold" grpId="0" nodeType="afterEffect">
                                  <p:stCondLst>
                                    <p:cond delay="1000"/>
                                  </p:stCondLst>
                                  <p:childTnLst>
                                    <p:set>
                                      <p:cBhvr>
                                        <p:cTn id="47" dur="1" fill="hold">
                                          <p:stCondLst>
                                            <p:cond delay="0"/>
                                          </p:stCondLst>
                                        </p:cTn>
                                        <p:tgtEl>
                                          <p:spTgt spid="117762"/>
                                        </p:tgtEl>
                                        <p:attrNameLst>
                                          <p:attrName>style.visibility</p:attrName>
                                        </p:attrNameLst>
                                      </p:cBhvr>
                                      <p:to>
                                        <p:strVal val="visible"/>
                                      </p:to>
                                    </p:set>
                                    <p:anim calcmode="lin" valueType="num">
                                      <p:cBhvr>
                                        <p:cTn id="48" dur="500" fill="hold"/>
                                        <p:tgtEl>
                                          <p:spTgt spid="117762"/>
                                        </p:tgtEl>
                                        <p:attrNameLst>
                                          <p:attrName>ppt_w</p:attrName>
                                        </p:attrNameLst>
                                      </p:cBhvr>
                                      <p:tavLst>
                                        <p:tav tm="0">
                                          <p:val>
                                            <p:strVal val="4*#ppt_w"/>
                                          </p:val>
                                        </p:tav>
                                        <p:tav tm="100000">
                                          <p:val>
                                            <p:strVal val="#ppt_w"/>
                                          </p:val>
                                        </p:tav>
                                      </p:tavLst>
                                    </p:anim>
                                    <p:anim calcmode="lin" valueType="num">
                                      <p:cBhvr>
                                        <p:cTn id="49" dur="500" fill="hold"/>
                                        <p:tgtEl>
                                          <p:spTgt spid="117762"/>
                                        </p:tgtEl>
                                        <p:attrNameLst>
                                          <p:attrName>ppt_h</p:attrName>
                                        </p:attrNameLst>
                                      </p:cBhvr>
                                      <p:tavLst>
                                        <p:tav tm="0">
                                          <p:val>
                                            <p:strVal val="4*#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7768"/>
                                        </p:tgtEl>
                                        <p:attrNameLst>
                                          <p:attrName>style.visibility</p:attrName>
                                        </p:attrNameLst>
                                      </p:cBhvr>
                                      <p:to>
                                        <p:strVal val="visible"/>
                                      </p:to>
                                    </p:set>
                                    <p:anim calcmode="lin" valueType="num">
                                      <p:cBhvr additive="base">
                                        <p:cTn id="54" dur="500" fill="hold"/>
                                        <p:tgtEl>
                                          <p:spTgt spid="117768"/>
                                        </p:tgtEl>
                                        <p:attrNameLst>
                                          <p:attrName>ppt_x</p:attrName>
                                        </p:attrNameLst>
                                      </p:cBhvr>
                                      <p:tavLst>
                                        <p:tav tm="0">
                                          <p:val>
                                            <p:strVal val="0-#ppt_w/2"/>
                                          </p:val>
                                        </p:tav>
                                        <p:tav tm="100000">
                                          <p:val>
                                            <p:strVal val="#ppt_x"/>
                                          </p:val>
                                        </p:tav>
                                      </p:tavLst>
                                    </p:anim>
                                    <p:anim calcmode="lin" valueType="num">
                                      <p:cBhvr additive="base">
                                        <p:cTn id="55" dur="500" fill="hold"/>
                                        <p:tgtEl>
                                          <p:spTgt spid="117768"/>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23" presetClass="entr" presetSubtype="32" fill="hold" grpId="0" nodeType="afterEffect">
                                  <p:stCondLst>
                                    <p:cond delay="1000"/>
                                  </p:stCondLst>
                                  <p:childTnLst>
                                    <p:set>
                                      <p:cBhvr>
                                        <p:cTn id="58" dur="1" fill="hold">
                                          <p:stCondLst>
                                            <p:cond delay="0"/>
                                          </p:stCondLst>
                                        </p:cTn>
                                        <p:tgtEl>
                                          <p:spTgt spid="117773"/>
                                        </p:tgtEl>
                                        <p:attrNameLst>
                                          <p:attrName>style.visibility</p:attrName>
                                        </p:attrNameLst>
                                      </p:cBhvr>
                                      <p:to>
                                        <p:strVal val="visible"/>
                                      </p:to>
                                    </p:set>
                                    <p:anim calcmode="lin" valueType="num">
                                      <p:cBhvr>
                                        <p:cTn id="59" dur="500" fill="hold"/>
                                        <p:tgtEl>
                                          <p:spTgt spid="117773"/>
                                        </p:tgtEl>
                                        <p:attrNameLst>
                                          <p:attrName>ppt_w</p:attrName>
                                        </p:attrNameLst>
                                      </p:cBhvr>
                                      <p:tavLst>
                                        <p:tav tm="0">
                                          <p:val>
                                            <p:strVal val="4*#ppt_w"/>
                                          </p:val>
                                        </p:tav>
                                        <p:tav tm="100000">
                                          <p:val>
                                            <p:strVal val="#ppt_w"/>
                                          </p:val>
                                        </p:tav>
                                      </p:tavLst>
                                    </p:anim>
                                    <p:anim calcmode="lin" valueType="num">
                                      <p:cBhvr>
                                        <p:cTn id="60" dur="500" fill="hold"/>
                                        <p:tgtEl>
                                          <p:spTgt spid="117773"/>
                                        </p:tgtEl>
                                        <p:attrNameLst>
                                          <p:attrName>ppt_h</p:attrName>
                                        </p:attrNameLst>
                                      </p:cBhvr>
                                      <p:tavLst>
                                        <p:tav tm="0">
                                          <p:val>
                                            <p:strVal val="4*#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17769"/>
                                        </p:tgtEl>
                                        <p:attrNameLst>
                                          <p:attrName>style.visibility</p:attrName>
                                        </p:attrNameLst>
                                      </p:cBhvr>
                                      <p:to>
                                        <p:strVal val="visible"/>
                                      </p:to>
                                    </p:set>
                                    <p:anim calcmode="lin" valueType="num">
                                      <p:cBhvr additive="base">
                                        <p:cTn id="65" dur="500" fill="hold"/>
                                        <p:tgtEl>
                                          <p:spTgt spid="117769"/>
                                        </p:tgtEl>
                                        <p:attrNameLst>
                                          <p:attrName>ppt_x</p:attrName>
                                        </p:attrNameLst>
                                      </p:cBhvr>
                                      <p:tavLst>
                                        <p:tav tm="0">
                                          <p:val>
                                            <p:strVal val="0-#ppt_w/2"/>
                                          </p:val>
                                        </p:tav>
                                        <p:tav tm="100000">
                                          <p:val>
                                            <p:strVal val="#ppt_x"/>
                                          </p:val>
                                        </p:tav>
                                      </p:tavLst>
                                    </p:anim>
                                    <p:anim calcmode="lin" valueType="num">
                                      <p:cBhvr additive="base">
                                        <p:cTn id="66" dur="500" fill="hold"/>
                                        <p:tgtEl>
                                          <p:spTgt spid="117769"/>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23" presetClass="entr" presetSubtype="32" fill="hold" grpId="0" nodeType="afterEffect">
                                  <p:stCondLst>
                                    <p:cond delay="1000"/>
                                  </p:stCondLst>
                                  <p:childTnLst>
                                    <p:set>
                                      <p:cBhvr>
                                        <p:cTn id="69" dur="1" fill="hold">
                                          <p:stCondLst>
                                            <p:cond delay="0"/>
                                          </p:stCondLst>
                                        </p:cTn>
                                        <p:tgtEl>
                                          <p:spTgt spid="117772"/>
                                        </p:tgtEl>
                                        <p:attrNameLst>
                                          <p:attrName>style.visibility</p:attrName>
                                        </p:attrNameLst>
                                      </p:cBhvr>
                                      <p:to>
                                        <p:strVal val="visible"/>
                                      </p:to>
                                    </p:set>
                                    <p:anim calcmode="lin" valueType="num">
                                      <p:cBhvr>
                                        <p:cTn id="70" dur="500" fill="hold"/>
                                        <p:tgtEl>
                                          <p:spTgt spid="117772"/>
                                        </p:tgtEl>
                                        <p:attrNameLst>
                                          <p:attrName>ppt_w</p:attrName>
                                        </p:attrNameLst>
                                      </p:cBhvr>
                                      <p:tavLst>
                                        <p:tav tm="0">
                                          <p:val>
                                            <p:strVal val="4*#ppt_w"/>
                                          </p:val>
                                        </p:tav>
                                        <p:tav tm="100000">
                                          <p:val>
                                            <p:strVal val="#ppt_w"/>
                                          </p:val>
                                        </p:tav>
                                      </p:tavLst>
                                    </p:anim>
                                    <p:anim calcmode="lin" valueType="num">
                                      <p:cBhvr>
                                        <p:cTn id="71" dur="500" fill="hold"/>
                                        <p:tgtEl>
                                          <p:spTgt spid="117772"/>
                                        </p:tgtEl>
                                        <p:attrNameLst>
                                          <p:attrName>ppt_h</p:attrName>
                                        </p:attrNameLst>
                                      </p:cBhvr>
                                      <p:tavLst>
                                        <p:tav tm="0">
                                          <p:val>
                                            <p:strVal val="4*#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17770"/>
                                        </p:tgtEl>
                                        <p:attrNameLst>
                                          <p:attrName>style.visibility</p:attrName>
                                        </p:attrNameLst>
                                      </p:cBhvr>
                                      <p:to>
                                        <p:strVal val="visible"/>
                                      </p:to>
                                    </p:set>
                                    <p:anim calcmode="lin" valueType="num">
                                      <p:cBhvr additive="base">
                                        <p:cTn id="76" dur="500" fill="hold"/>
                                        <p:tgtEl>
                                          <p:spTgt spid="117770"/>
                                        </p:tgtEl>
                                        <p:attrNameLst>
                                          <p:attrName>ppt_x</p:attrName>
                                        </p:attrNameLst>
                                      </p:cBhvr>
                                      <p:tavLst>
                                        <p:tav tm="0">
                                          <p:val>
                                            <p:strVal val="0-#ppt_w/2"/>
                                          </p:val>
                                        </p:tav>
                                        <p:tav tm="100000">
                                          <p:val>
                                            <p:strVal val="#ppt_x"/>
                                          </p:val>
                                        </p:tav>
                                      </p:tavLst>
                                    </p:anim>
                                    <p:anim calcmode="lin" valueType="num">
                                      <p:cBhvr additive="base">
                                        <p:cTn id="77" dur="500" fill="hold"/>
                                        <p:tgtEl>
                                          <p:spTgt spid="117770"/>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23" presetClass="entr" presetSubtype="32" fill="hold" grpId="0" nodeType="afterEffect">
                                  <p:stCondLst>
                                    <p:cond delay="1000"/>
                                  </p:stCondLst>
                                  <p:childTnLst>
                                    <p:set>
                                      <p:cBhvr>
                                        <p:cTn id="80" dur="1" fill="hold">
                                          <p:stCondLst>
                                            <p:cond delay="0"/>
                                          </p:stCondLst>
                                        </p:cTn>
                                        <p:tgtEl>
                                          <p:spTgt spid="117774"/>
                                        </p:tgtEl>
                                        <p:attrNameLst>
                                          <p:attrName>style.visibility</p:attrName>
                                        </p:attrNameLst>
                                      </p:cBhvr>
                                      <p:to>
                                        <p:strVal val="visible"/>
                                      </p:to>
                                    </p:set>
                                    <p:anim calcmode="lin" valueType="num">
                                      <p:cBhvr>
                                        <p:cTn id="81" dur="500" fill="hold"/>
                                        <p:tgtEl>
                                          <p:spTgt spid="117774"/>
                                        </p:tgtEl>
                                        <p:attrNameLst>
                                          <p:attrName>ppt_w</p:attrName>
                                        </p:attrNameLst>
                                      </p:cBhvr>
                                      <p:tavLst>
                                        <p:tav tm="0">
                                          <p:val>
                                            <p:strVal val="4*#ppt_w"/>
                                          </p:val>
                                        </p:tav>
                                        <p:tav tm="100000">
                                          <p:val>
                                            <p:strVal val="#ppt_w"/>
                                          </p:val>
                                        </p:tav>
                                      </p:tavLst>
                                    </p:anim>
                                    <p:anim calcmode="lin" valueType="num">
                                      <p:cBhvr>
                                        <p:cTn id="82" dur="500" fill="hold"/>
                                        <p:tgtEl>
                                          <p:spTgt spid="11777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P spid="117765" grpId="0" build="p" autoUpdateAnimBg="0"/>
      <p:bldP spid="117766" grpId="0" autoUpdateAnimBg="0"/>
      <p:bldP spid="117767" grpId="0" autoUpdateAnimBg="0"/>
      <p:bldP spid="117768" grpId="0" autoUpdateAnimBg="0"/>
      <p:bldP spid="117769" grpId="0" autoUpdateAnimBg="0"/>
      <p:bldP spid="117770" grpId="0" autoUpdateAnimBg="0"/>
      <p:bldP spid="117771" grpId="0" animBg="1"/>
      <p:bldP spid="117772" grpId="0" animBg="1"/>
      <p:bldP spid="117773" grpId="0" animBg="1"/>
      <p:bldP spid="117774" grpId="0" animBg="1"/>
      <p:bldP spid="117775" grpId="0" animBg="1"/>
      <p:bldP spid="11777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 name="Footer Placeholder 5"/>
          <p:cNvSpPr>
            <a:spLocks noGrp="1"/>
          </p:cNvSpPr>
          <p:nvPr>
            <p:ph type="ftr" sz="quarter" idx="11"/>
          </p:nvPr>
        </p:nvSpPr>
        <p:spPr/>
        <p:txBody>
          <a:bodyPr/>
          <a:lstStyle/>
          <a:p>
            <a:r>
              <a:rPr lang="en-US" dirty="0"/>
              <a:t>Enterprise and Business Process Modelling</a:t>
            </a:r>
          </a:p>
        </p:txBody>
      </p:sp>
      <p:sp>
        <p:nvSpPr>
          <p:cNvPr id="756" name="Slide Number Placeholder 6"/>
          <p:cNvSpPr>
            <a:spLocks noGrp="1"/>
          </p:cNvSpPr>
          <p:nvPr>
            <p:ph type="sldNum" sz="quarter" idx="12"/>
          </p:nvPr>
        </p:nvSpPr>
        <p:spPr/>
        <p:txBody>
          <a:bodyPr/>
          <a:lstStyle/>
          <a:p>
            <a:fld id="{4ABA8FC1-4505-2E43-8591-F533B8F228E4}" type="slidenum">
              <a:rPr lang="en-US" altLang="en-US"/>
              <a:pPr/>
              <a:t>22</a:t>
            </a:fld>
            <a:endParaRPr lang="en-US" altLang="en-US"/>
          </a:p>
        </p:txBody>
      </p:sp>
      <p:sp>
        <p:nvSpPr>
          <p:cNvPr id="118786" name="Rectangle 2"/>
          <p:cNvSpPr>
            <a:spLocks noChangeArrowheads="1"/>
          </p:cNvSpPr>
          <p:nvPr/>
        </p:nvSpPr>
        <p:spPr bwMode="auto">
          <a:xfrm>
            <a:off x="7962900" y="4260850"/>
            <a:ext cx="381000" cy="3810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89" name="Rectangle 5"/>
          <p:cNvSpPr>
            <a:spLocks noGrp="1" noChangeArrowheads="1"/>
          </p:cNvSpPr>
          <p:nvPr>
            <p:ph type="body" sz="half" idx="1"/>
          </p:nvPr>
        </p:nvSpPr>
        <p:spPr>
          <a:xfrm>
            <a:off x="1449887" y="1784351"/>
            <a:ext cx="4114800" cy="609600"/>
          </a:xfrm>
        </p:spPr>
        <p:txBody>
          <a:bodyPr>
            <a:normAutofit fontScale="92500" lnSpcReduction="10000"/>
          </a:bodyPr>
          <a:lstStyle/>
          <a:p>
            <a:pPr>
              <a:lnSpc>
                <a:spcPct val="80000"/>
              </a:lnSpc>
              <a:spcBef>
                <a:spcPct val="0"/>
              </a:spcBef>
            </a:pPr>
            <a:r>
              <a:rPr lang="en-US" altLang="en-US" sz="1600" dirty="0">
                <a:latin typeface="Arial Black" charset="0"/>
              </a:rPr>
              <a:t>Motivation/Why</a:t>
            </a:r>
          </a:p>
          <a:p>
            <a:pPr lvl="1">
              <a:lnSpc>
                <a:spcPct val="80000"/>
              </a:lnSpc>
              <a:spcBef>
                <a:spcPct val="0"/>
              </a:spcBef>
              <a:buFont typeface="Wingdings" charset="2"/>
              <a:buNone/>
            </a:pPr>
            <a:r>
              <a:rPr lang="en-US" altLang="en-US" sz="1600" dirty="0">
                <a:ea typeface="Times New Roman" charset="0"/>
                <a:cs typeface="Times New Roman" charset="0"/>
              </a:rPr>
              <a:t>VA policies, standards and procedures</a:t>
            </a:r>
          </a:p>
          <a:p>
            <a:pPr lvl="1">
              <a:lnSpc>
                <a:spcPct val="80000"/>
              </a:lnSpc>
              <a:spcBef>
                <a:spcPct val="0"/>
              </a:spcBef>
              <a:buFont typeface="Wingdings" charset="2"/>
              <a:buNone/>
            </a:pPr>
            <a:r>
              <a:rPr lang="en-US" altLang="en-US" sz="1600" dirty="0">
                <a:ea typeface="Times New Roman" charset="0"/>
                <a:cs typeface="Times New Roman" charset="0"/>
              </a:rPr>
              <a:t>associated with a business rule model </a:t>
            </a:r>
          </a:p>
        </p:txBody>
      </p:sp>
      <p:sp>
        <p:nvSpPr>
          <p:cNvPr id="118790" name="Rectangle 6"/>
          <p:cNvSpPr>
            <a:spLocks noChangeArrowheads="1"/>
          </p:cNvSpPr>
          <p:nvPr/>
        </p:nvSpPr>
        <p:spPr bwMode="auto">
          <a:xfrm>
            <a:off x="1449887" y="2433638"/>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Function/How</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Logical representation of information</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systems and their relationships </a:t>
            </a:r>
          </a:p>
        </p:txBody>
      </p:sp>
      <p:sp>
        <p:nvSpPr>
          <p:cNvPr id="118791" name="Rectangle 7"/>
          <p:cNvSpPr>
            <a:spLocks noChangeArrowheads="1"/>
          </p:cNvSpPr>
          <p:nvPr/>
        </p:nvSpPr>
        <p:spPr bwMode="auto">
          <a:xfrm>
            <a:off x="1449887" y="3198813"/>
            <a:ext cx="3581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dirty="0">
                <a:latin typeface="Arial Black" charset="0"/>
              </a:rPr>
              <a:t>Data/What</a:t>
            </a:r>
          </a:p>
          <a:p>
            <a:pPr lvl="1">
              <a:lnSpc>
                <a:spcPct val="80000"/>
              </a:lnSpc>
              <a:buClr>
                <a:schemeClr val="hlink"/>
              </a:buClr>
              <a:buSzPct val="55000"/>
              <a:buFont typeface="Wingdings" charset="2"/>
              <a:buNone/>
            </a:pPr>
            <a:r>
              <a:rPr lang="en-US" altLang="en-US" sz="1600" dirty="0">
                <a:latin typeface="Arial Narrow" charset="0"/>
                <a:ea typeface="Times New Roman" charset="0"/>
                <a:cs typeface="Times New Roman" charset="0"/>
              </a:rPr>
              <a:t>Logical data models of data and data</a:t>
            </a:r>
          </a:p>
          <a:p>
            <a:pPr lvl="1">
              <a:lnSpc>
                <a:spcPct val="80000"/>
              </a:lnSpc>
              <a:buClr>
                <a:schemeClr val="hlink"/>
              </a:buClr>
              <a:buSzPct val="55000"/>
              <a:buFont typeface="Wingdings" charset="2"/>
              <a:buNone/>
            </a:pPr>
            <a:r>
              <a:rPr lang="en-US" altLang="en-US" sz="1600" dirty="0">
                <a:latin typeface="Arial Narrow" charset="0"/>
                <a:ea typeface="Times New Roman" charset="0"/>
                <a:cs typeface="Times New Roman" charset="0"/>
              </a:rPr>
              <a:t>relationships underlying VA information</a:t>
            </a:r>
            <a:r>
              <a:rPr lang="en-US" altLang="en-US" sz="1600" dirty="0">
                <a:latin typeface="Arial Narrow" charset="0"/>
              </a:rPr>
              <a:t> </a:t>
            </a:r>
          </a:p>
        </p:txBody>
      </p:sp>
      <p:sp>
        <p:nvSpPr>
          <p:cNvPr id="118792" name="Rectangle 8"/>
          <p:cNvSpPr>
            <a:spLocks noChangeArrowheads="1"/>
          </p:cNvSpPr>
          <p:nvPr/>
        </p:nvSpPr>
        <p:spPr bwMode="auto">
          <a:xfrm>
            <a:off x="1449887" y="3963988"/>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People/Who</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Logical representation of access privileges</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constrained by roles and responsibilities</a:t>
            </a:r>
          </a:p>
          <a:p>
            <a:pPr lvl="1">
              <a:lnSpc>
                <a:spcPct val="80000"/>
              </a:lnSpc>
              <a:buClr>
                <a:schemeClr val="hlink"/>
              </a:buClr>
              <a:buSzPct val="55000"/>
              <a:buFont typeface="Wingdings" charset="2"/>
              <a:buNone/>
            </a:pPr>
            <a:endParaRPr lang="en-US" altLang="en-US" sz="1600">
              <a:latin typeface="Arial Narrow" charset="0"/>
            </a:endParaRPr>
          </a:p>
          <a:p>
            <a:pPr lvl="1">
              <a:lnSpc>
                <a:spcPct val="80000"/>
              </a:lnSpc>
              <a:buClr>
                <a:schemeClr val="hlink"/>
              </a:buClr>
              <a:buSzPct val="55000"/>
              <a:buFont typeface="Wingdings" charset="2"/>
              <a:buNone/>
            </a:pPr>
            <a:endParaRPr lang="en-US" altLang="en-US" sz="1600">
              <a:latin typeface="Arial Narrow" charset="0"/>
            </a:endParaRPr>
          </a:p>
        </p:txBody>
      </p:sp>
      <p:sp>
        <p:nvSpPr>
          <p:cNvPr id="118793" name="Rectangle 9"/>
          <p:cNvSpPr>
            <a:spLocks noChangeArrowheads="1"/>
          </p:cNvSpPr>
          <p:nvPr/>
        </p:nvSpPr>
        <p:spPr bwMode="auto">
          <a:xfrm>
            <a:off x="1449887" y="4729163"/>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Network/Where</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Logical representation of the distributed</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system architecture for VA locations</a:t>
            </a:r>
            <a:endParaRPr lang="en-US" altLang="en-US" sz="1600">
              <a:latin typeface="Arial Narrow" charset="0"/>
            </a:endParaRPr>
          </a:p>
        </p:txBody>
      </p:sp>
      <p:sp>
        <p:nvSpPr>
          <p:cNvPr id="118794" name="Rectangle 10"/>
          <p:cNvSpPr>
            <a:spLocks noChangeArrowheads="1"/>
          </p:cNvSpPr>
          <p:nvPr/>
        </p:nvSpPr>
        <p:spPr bwMode="auto">
          <a:xfrm>
            <a:off x="1449887" y="5494338"/>
            <a:ext cx="44958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Time/When</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Logical events and their triggered responses </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constrained by business events and their responses</a:t>
            </a:r>
            <a:r>
              <a:rPr lang="en-US" altLang="en-US" sz="1600">
                <a:latin typeface="Arial Narrow" charset="0"/>
              </a:rPr>
              <a:t> </a:t>
            </a:r>
          </a:p>
        </p:txBody>
      </p:sp>
      <p:sp>
        <p:nvSpPr>
          <p:cNvPr id="118795" name="Rectangle 11"/>
          <p:cNvSpPr>
            <a:spLocks noChangeArrowheads="1"/>
          </p:cNvSpPr>
          <p:nvPr/>
        </p:nvSpPr>
        <p:spPr bwMode="auto">
          <a:xfrm>
            <a:off x="8343900" y="4260850"/>
            <a:ext cx="381000" cy="3810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6" name="Rectangle 12"/>
          <p:cNvSpPr>
            <a:spLocks noChangeArrowheads="1"/>
          </p:cNvSpPr>
          <p:nvPr/>
        </p:nvSpPr>
        <p:spPr bwMode="auto">
          <a:xfrm>
            <a:off x="8724900" y="4260850"/>
            <a:ext cx="381000" cy="3810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7" name="Rectangle 13"/>
          <p:cNvSpPr>
            <a:spLocks noChangeArrowheads="1"/>
          </p:cNvSpPr>
          <p:nvPr/>
        </p:nvSpPr>
        <p:spPr bwMode="auto">
          <a:xfrm>
            <a:off x="9105900" y="4260850"/>
            <a:ext cx="381000" cy="3810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8" name="Rectangle 14"/>
          <p:cNvSpPr>
            <a:spLocks noChangeArrowheads="1"/>
          </p:cNvSpPr>
          <p:nvPr/>
        </p:nvSpPr>
        <p:spPr bwMode="auto">
          <a:xfrm>
            <a:off x="9486900" y="4260850"/>
            <a:ext cx="381000" cy="3810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9" name="Rectangle 15"/>
          <p:cNvSpPr>
            <a:spLocks noChangeArrowheads="1"/>
          </p:cNvSpPr>
          <p:nvPr/>
        </p:nvSpPr>
        <p:spPr bwMode="auto">
          <a:xfrm>
            <a:off x="9867900" y="4260850"/>
            <a:ext cx="381000" cy="3810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0" name="AutoShape 16"/>
          <p:cNvSpPr>
            <a:spLocks noChangeArrowheads="1"/>
          </p:cNvSpPr>
          <p:nvPr/>
        </p:nvSpPr>
        <p:spPr bwMode="auto">
          <a:xfrm>
            <a:off x="6972300" y="4260850"/>
            <a:ext cx="457200" cy="381000"/>
          </a:xfrm>
          <a:prstGeom prst="homePlate">
            <a:avLst>
              <a:gd name="adj" fmla="val 30000"/>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a:t>3</a:t>
            </a:r>
          </a:p>
        </p:txBody>
      </p:sp>
      <p:grpSp>
        <p:nvGrpSpPr>
          <p:cNvPr id="118801" name="Group 17"/>
          <p:cNvGrpSpPr>
            <a:grpSpLocks/>
          </p:cNvGrpSpPr>
          <p:nvPr/>
        </p:nvGrpSpPr>
        <p:grpSpPr bwMode="auto">
          <a:xfrm>
            <a:off x="7429500" y="3346450"/>
            <a:ext cx="3352800" cy="2590800"/>
            <a:chOff x="3216" y="2448"/>
            <a:chExt cx="2112" cy="1632"/>
          </a:xfrm>
        </p:grpSpPr>
        <p:sp>
          <p:nvSpPr>
            <p:cNvPr id="118802" name="Rectangle 18"/>
            <p:cNvSpPr>
              <a:spLocks noChangeArrowheads="1"/>
            </p:cNvSpPr>
            <p:nvPr/>
          </p:nvSpPr>
          <p:spPr bwMode="auto">
            <a:xfrm>
              <a:off x="3216"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18803" name="Rectangle 19"/>
            <p:cNvSpPr>
              <a:spLocks noChangeArrowheads="1"/>
            </p:cNvSpPr>
            <p:nvPr/>
          </p:nvSpPr>
          <p:spPr bwMode="auto">
            <a:xfrm>
              <a:off x="3216"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18804" name="Rectangle 20"/>
            <p:cNvSpPr>
              <a:spLocks noChangeArrowheads="1"/>
            </p:cNvSpPr>
            <p:nvPr/>
          </p:nvSpPr>
          <p:spPr bwMode="auto">
            <a:xfrm>
              <a:off x="3216"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18805" name="Rectangle 21"/>
            <p:cNvSpPr>
              <a:spLocks noChangeArrowheads="1"/>
            </p:cNvSpPr>
            <p:nvPr/>
          </p:nvSpPr>
          <p:spPr bwMode="auto">
            <a:xfrm>
              <a:off x="3216"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18806" name="Rectangle 22"/>
            <p:cNvSpPr>
              <a:spLocks noChangeArrowheads="1"/>
            </p:cNvSpPr>
            <p:nvPr/>
          </p:nvSpPr>
          <p:spPr bwMode="auto">
            <a:xfrm>
              <a:off x="3216"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18807" name="Rectangle 23"/>
            <p:cNvSpPr>
              <a:spLocks noChangeArrowheads="1"/>
            </p:cNvSpPr>
            <p:nvPr/>
          </p:nvSpPr>
          <p:spPr bwMode="auto">
            <a:xfrm>
              <a:off x="3216"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18808" name="Rectangle 24"/>
            <p:cNvSpPr>
              <a:spLocks noChangeArrowheads="1"/>
            </p:cNvSpPr>
            <p:nvPr/>
          </p:nvSpPr>
          <p:spPr bwMode="auto">
            <a:xfrm>
              <a:off x="4992"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18809" name="Rectangle 25"/>
            <p:cNvSpPr>
              <a:spLocks noChangeArrowheads="1"/>
            </p:cNvSpPr>
            <p:nvPr/>
          </p:nvSpPr>
          <p:spPr bwMode="auto">
            <a:xfrm>
              <a:off x="4992"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18810" name="Rectangle 26"/>
            <p:cNvSpPr>
              <a:spLocks noChangeArrowheads="1"/>
            </p:cNvSpPr>
            <p:nvPr/>
          </p:nvSpPr>
          <p:spPr bwMode="auto">
            <a:xfrm>
              <a:off x="4992"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18811" name="Rectangle 27"/>
            <p:cNvSpPr>
              <a:spLocks noChangeArrowheads="1"/>
            </p:cNvSpPr>
            <p:nvPr/>
          </p:nvSpPr>
          <p:spPr bwMode="auto">
            <a:xfrm>
              <a:off x="4992"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18812" name="Rectangle 28"/>
            <p:cNvSpPr>
              <a:spLocks noChangeArrowheads="1"/>
            </p:cNvSpPr>
            <p:nvPr/>
          </p:nvSpPr>
          <p:spPr bwMode="auto">
            <a:xfrm>
              <a:off x="4992"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18813" name="Rectangle 29"/>
            <p:cNvSpPr>
              <a:spLocks noChangeArrowheads="1"/>
            </p:cNvSpPr>
            <p:nvPr/>
          </p:nvSpPr>
          <p:spPr bwMode="auto">
            <a:xfrm>
              <a:off x="4992"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18814" name="Rectangle 30"/>
            <p:cNvSpPr>
              <a:spLocks noChangeArrowheads="1"/>
            </p:cNvSpPr>
            <p:nvPr/>
          </p:nvSpPr>
          <p:spPr bwMode="auto">
            <a:xfrm>
              <a:off x="47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sp>
          <p:nvSpPr>
            <p:cNvPr id="118815" name="Rectangle 31"/>
            <p:cNvSpPr>
              <a:spLocks noChangeArrowheads="1"/>
            </p:cNvSpPr>
            <p:nvPr/>
          </p:nvSpPr>
          <p:spPr bwMode="auto">
            <a:xfrm>
              <a:off x="47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grpSp>
          <p:nvGrpSpPr>
            <p:cNvPr id="118816" name="Group 32"/>
            <p:cNvGrpSpPr>
              <a:grpSpLocks/>
            </p:cNvGrpSpPr>
            <p:nvPr/>
          </p:nvGrpSpPr>
          <p:grpSpPr bwMode="auto">
            <a:xfrm>
              <a:off x="4818" y="2606"/>
              <a:ext cx="108" cy="116"/>
              <a:chOff x="902" y="803"/>
              <a:chExt cx="214" cy="280"/>
            </a:xfrm>
          </p:grpSpPr>
          <p:sp>
            <p:nvSpPr>
              <p:cNvPr id="118817" name="Rectangle 33"/>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8818" name="Line 34"/>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9" name="Line 35"/>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0" name="Line 36"/>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1" name="Line 37"/>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2" name="Line 38"/>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3" name="Line 39"/>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4" name="Line 40"/>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5" name="Line 41"/>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6" name="Line 42"/>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7" name="Line 43"/>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8" name="Line 44"/>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9" name="Line 45"/>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0" name="Line 46"/>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1" name="Line 47"/>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2" name="Line 48"/>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833" name="Rectangle 49"/>
            <p:cNvSpPr>
              <a:spLocks noChangeArrowheads="1"/>
            </p:cNvSpPr>
            <p:nvPr/>
          </p:nvSpPr>
          <p:spPr bwMode="auto">
            <a:xfrm>
              <a:off x="47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834" name="Group 50"/>
            <p:cNvGrpSpPr>
              <a:grpSpLocks/>
            </p:cNvGrpSpPr>
            <p:nvPr/>
          </p:nvGrpSpPr>
          <p:grpSpPr bwMode="auto">
            <a:xfrm>
              <a:off x="4815" y="2846"/>
              <a:ext cx="114" cy="116"/>
              <a:chOff x="4548" y="1186"/>
              <a:chExt cx="332" cy="332"/>
            </a:xfrm>
          </p:grpSpPr>
          <p:sp>
            <p:nvSpPr>
              <p:cNvPr id="118835" name="Rectangle 51"/>
              <p:cNvSpPr>
                <a:spLocks noChangeArrowheads="1"/>
              </p:cNvSpPr>
              <p:nvPr/>
            </p:nvSpPr>
            <p:spPr bwMode="auto">
              <a:xfrm>
                <a:off x="4686" y="118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18836" name="Oval 52"/>
              <p:cNvSpPr>
                <a:spLocks noChangeArrowheads="1"/>
              </p:cNvSpPr>
              <p:nvPr/>
            </p:nvSpPr>
            <p:spPr bwMode="auto">
              <a:xfrm>
                <a:off x="4617" y="1251"/>
                <a:ext cx="48" cy="51"/>
              </a:xfrm>
              <a:prstGeom prst="ellipse">
                <a:avLst/>
              </a:prstGeom>
              <a:solidFill>
                <a:srgbClr val="FB9214"/>
              </a:solidFill>
              <a:ln w="11113">
                <a:solidFill>
                  <a:srgbClr val="000000"/>
                </a:solidFill>
                <a:round/>
                <a:headEnd/>
                <a:tailEnd/>
              </a:ln>
            </p:spPr>
            <p:txBody>
              <a:bodyPr/>
              <a:lstStyle/>
              <a:p>
                <a:endParaRPr lang="en-US"/>
              </a:p>
            </p:txBody>
          </p:sp>
          <p:sp>
            <p:nvSpPr>
              <p:cNvPr id="118837" name="Oval 53"/>
              <p:cNvSpPr>
                <a:spLocks noChangeArrowheads="1"/>
              </p:cNvSpPr>
              <p:nvPr/>
            </p:nvSpPr>
            <p:spPr bwMode="auto">
              <a:xfrm>
                <a:off x="4690" y="1252"/>
                <a:ext cx="46" cy="50"/>
              </a:xfrm>
              <a:prstGeom prst="ellipse">
                <a:avLst/>
              </a:prstGeom>
              <a:solidFill>
                <a:srgbClr val="FB9214"/>
              </a:solidFill>
              <a:ln w="11113">
                <a:solidFill>
                  <a:srgbClr val="000000"/>
                </a:solidFill>
                <a:round/>
                <a:headEnd/>
                <a:tailEnd/>
              </a:ln>
            </p:spPr>
            <p:txBody>
              <a:bodyPr/>
              <a:lstStyle/>
              <a:p>
                <a:endParaRPr lang="en-US"/>
              </a:p>
            </p:txBody>
          </p:sp>
          <p:sp>
            <p:nvSpPr>
              <p:cNvPr id="118838" name="Oval 54"/>
              <p:cNvSpPr>
                <a:spLocks noChangeArrowheads="1"/>
              </p:cNvSpPr>
              <p:nvPr/>
            </p:nvSpPr>
            <p:spPr bwMode="auto">
              <a:xfrm>
                <a:off x="4755" y="1252"/>
                <a:ext cx="46" cy="49"/>
              </a:xfrm>
              <a:prstGeom prst="ellipse">
                <a:avLst/>
              </a:prstGeom>
              <a:solidFill>
                <a:srgbClr val="FB9214"/>
              </a:solidFill>
              <a:ln w="11113">
                <a:solidFill>
                  <a:srgbClr val="000000"/>
                </a:solidFill>
                <a:round/>
                <a:headEnd/>
                <a:tailEnd/>
              </a:ln>
            </p:spPr>
            <p:txBody>
              <a:bodyPr/>
              <a:lstStyle/>
              <a:p>
                <a:endParaRPr lang="en-US"/>
              </a:p>
            </p:txBody>
          </p:sp>
          <p:sp>
            <p:nvSpPr>
              <p:cNvPr id="118839" name="Rectangle 55"/>
              <p:cNvSpPr>
                <a:spLocks noChangeArrowheads="1"/>
              </p:cNvSpPr>
              <p:nvPr/>
            </p:nvSpPr>
            <p:spPr bwMode="auto">
              <a:xfrm>
                <a:off x="4608" y="1327"/>
                <a:ext cx="54" cy="43"/>
              </a:xfrm>
              <a:prstGeom prst="rect">
                <a:avLst/>
              </a:prstGeom>
              <a:solidFill>
                <a:srgbClr val="FB9214"/>
              </a:solidFill>
              <a:ln w="11113">
                <a:solidFill>
                  <a:srgbClr val="000000"/>
                </a:solidFill>
                <a:miter lim="800000"/>
                <a:headEnd/>
                <a:tailEnd/>
              </a:ln>
            </p:spPr>
            <p:txBody>
              <a:bodyPr/>
              <a:lstStyle/>
              <a:p>
                <a:endParaRPr lang="en-US"/>
              </a:p>
            </p:txBody>
          </p:sp>
          <p:sp>
            <p:nvSpPr>
              <p:cNvPr id="118840" name="Rectangle 56"/>
              <p:cNvSpPr>
                <a:spLocks noChangeArrowheads="1"/>
              </p:cNvSpPr>
              <p:nvPr/>
            </p:nvSpPr>
            <p:spPr bwMode="auto">
              <a:xfrm>
                <a:off x="4684" y="1328"/>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18841" name="Rectangle 57"/>
              <p:cNvSpPr>
                <a:spLocks noChangeArrowheads="1"/>
              </p:cNvSpPr>
              <p:nvPr/>
            </p:nvSpPr>
            <p:spPr bwMode="auto">
              <a:xfrm>
                <a:off x="4753" y="1329"/>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18842" name="Oval 58"/>
              <p:cNvSpPr>
                <a:spLocks noChangeArrowheads="1"/>
              </p:cNvSpPr>
              <p:nvPr/>
            </p:nvSpPr>
            <p:spPr bwMode="auto">
              <a:xfrm>
                <a:off x="4548"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18843" name="Oval 59"/>
              <p:cNvSpPr>
                <a:spLocks noChangeArrowheads="1"/>
              </p:cNvSpPr>
              <p:nvPr/>
            </p:nvSpPr>
            <p:spPr bwMode="auto">
              <a:xfrm>
                <a:off x="4607" y="1402"/>
                <a:ext cx="46" cy="49"/>
              </a:xfrm>
              <a:prstGeom prst="ellipse">
                <a:avLst/>
              </a:prstGeom>
              <a:solidFill>
                <a:srgbClr val="FB9214"/>
              </a:solidFill>
              <a:ln w="11113">
                <a:solidFill>
                  <a:srgbClr val="000000"/>
                </a:solidFill>
                <a:round/>
                <a:headEnd/>
                <a:tailEnd/>
              </a:ln>
            </p:spPr>
            <p:txBody>
              <a:bodyPr/>
              <a:lstStyle/>
              <a:p>
                <a:endParaRPr lang="en-US"/>
              </a:p>
            </p:txBody>
          </p:sp>
          <p:sp>
            <p:nvSpPr>
              <p:cNvPr id="118844" name="Oval 60"/>
              <p:cNvSpPr>
                <a:spLocks noChangeArrowheads="1"/>
              </p:cNvSpPr>
              <p:nvPr/>
            </p:nvSpPr>
            <p:spPr bwMode="auto">
              <a:xfrm>
                <a:off x="4663" y="1401"/>
                <a:ext cx="45" cy="50"/>
              </a:xfrm>
              <a:prstGeom prst="ellipse">
                <a:avLst/>
              </a:prstGeom>
              <a:solidFill>
                <a:srgbClr val="FB9214"/>
              </a:solidFill>
              <a:ln w="11113">
                <a:solidFill>
                  <a:srgbClr val="000000"/>
                </a:solidFill>
                <a:round/>
                <a:headEnd/>
                <a:tailEnd/>
              </a:ln>
            </p:spPr>
            <p:txBody>
              <a:bodyPr/>
              <a:lstStyle/>
              <a:p>
                <a:endParaRPr lang="en-US"/>
              </a:p>
            </p:txBody>
          </p:sp>
          <p:sp>
            <p:nvSpPr>
              <p:cNvPr id="118845" name="Oval 61"/>
              <p:cNvSpPr>
                <a:spLocks noChangeArrowheads="1"/>
              </p:cNvSpPr>
              <p:nvPr/>
            </p:nvSpPr>
            <p:spPr bwMode="auto">
              <a:xfrm>
                <a:off x="4716" y="1406"/>
                <a:ext cx="46" cy="49"/>
              </a:xfrm>
              <a:prstGeom prst="ellipse">
                <a:avLst/>
              </a:prstGeom>
              <a:solidFill>
                <a:srgbClr val="FB9214"/>
              </a:solidFill>
              <a:ln w="11113">
                <a:solidFill>
                  <a:srgbClr val="000000"/>
                </a:solidFill>
                <a:round/>
                <a:headEnd/>
                <a:tailEnd/>
              </a:ln>
            </p:spPr>
            <p:txBody>
              <a:bodyPr/>
              <a:lstStyle/>
              <a:p>
                <a:endParaRPr lang="en-US"/>
              </a:p>
            </p:txBody>
          </p:sp>
          <p:sp>
            <p:nvSpPr>
              <p:cNvPr id="118846" name="Oval 62"/>
              <p:cNvSpPr>
                <a:spLocks noChangeArrowheads="1"/>
              </p:cNvSpPr>
              <p:nvPr/>
            </p:nvSpPr>
            <p:spPr bwMode="auto">
              <a:xfrm>
                <a:off x="4771" y="1404"/>
                <a:ext cx="46" cy="50"/>
              </a:xfrm>
              <a:prstGeom prst="ellipse">
                <a:avLst/>
              </a:prstGeom>
              <a:solidFill>
                <a:srgbClr val="FB9214"/>
              </a:solidFill>
              <a:ln w="11113">
                <a:solidFill>
                  <a:srgbClr val="000000"/>
                </a:solidFill>
                <a:round/>
                <a:headEnd/>
                <a:tailEnd/>
              </a:ln>
            </p:spPr>
            <p:txBody>
              <a:bodyPr/>
              <a:lstStyle/>
              <a:p>
                <a:endParaRPr lang="en-US"/>
              </a:p>
            </p:txBody>
          </p:sp>
          <p:sp>
            <p:nvSpPr>
              <p:cNvPr id="118847" name="Oval 63"/>
              <p:cNvSpPr>
                <a:spLocks noChangeArrowheads="1"/>
              </p:cNvSpPr>
              <p:nvPr/>
            </p:nvSpPr>
            <p:spPr bwMode="auto">
              <a:xfrm>
                <a:off x="4826"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18848" name="Rectangle 64"/>
              <p:cNvSpPr>
                <a:spLocks noChangeArrowheads="1"/>
              </p:cNvSpPr>
              <p:nvPr/>
            </p:nvSpPr>
            <p:spPr bwMode="auto">
              <a:xfrm>
                <a:off x="4826" y="147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18849" name="Freeform 65"/>
              <p:cNvSpPr>
                <a:spLocks/>
              </p:cNvSpPr>
              <p:nvPr/>
            </p:nvSpPr>
            <p:spPr bwMode="auto">
              <a:xfrm>
                <a:off x="4643" y="1230"/>
                <a:ext cx="73" cy="19"/>
              </a:xfrm>
              <a:custGeom>
                <a:avLst/>
                <a:gdLst>
                  <a:gd name="T0" fmla="*/ 148 w 148"/>
                  <a:gd name="T1" fmla="*/ 0 h 38"/>
                  <a:gd name="T2" fmla="*/ 0 w 148"/>
                  <a:gd name="T3" fmla="*/ 34 h 38"/>
                  <a:gd name="T4" fmla="*/ 0 w 148"/>
                  <a:gd name="T5" fmla="*/ 38 h 38"/>
                </a:gdLst>
                <a:ahLst/>
                <a:cxnLst>
                  <a:cxn ang="0">
                    <a:pos x="T0" y="T1"/>
                  </a:cxn>
                  <a:cxn ang="0">
                    <a:pos x="T2" y="T3"/>
                  </a:cxn>
                  <a:cxn ang="0">
                    <a:pos x="T4" y="T5"/>
                  </a:cxn>
                </a:cxnLst>
                <a:rect l="0" t="0" r="r" b="b"/>
                <a:pathLst>
                  <a:path w="148" h="38">
                    <a:moveTo>
                      <a:pt x="148" y="0"/>
                    </a:moveTo>
                    <a:lnTo>
                      <a:pt x="0" y="34"/>
                    </a:lnTo>
                    <a:lnTo>
                      <a:pt x="0" y="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50" name="Line 66"/>
              <p:cNvSpPr>
                <a:spLocks noChangeShapeType="1"/>
              </p:cNvSpPr>
              <p:nvPr/>
            </p:nvSpPr>
            <p:spPr bwMode="auto">
              <a:xfrm>
                <a:off x="4712" y="1231"/>
                <a:ext cx="4"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1" name="Line 67"/>
              <p:cNvSpPr>
                <a:spLocks noChangeShapeType="1"/>
              </p:cNvSpPr>
              <p:nvPr/>
            </p:nvSpPr>
            <p:spPr bwMode="auto">
              <a:xfrm>
                <a:off x="4712" y="1230"/>
                <a:ext cx="66"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2" name="Line 68"/>
              <p:cNvSpPr>
                <a:spLocks noChangeShapeType="1"/>
              </p:cNvSpPr>
              <p:nvPr/>
            </p:nvSpPr>
            <p:spPr bwMode="auto">
              <a:xfrm>
                <a:off x="4640" y="130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3" name="Line 69"/>
              <p:cNvSpPr>
                <a:spLocks noChangeShapeType="1"/>
              </p:cNvSpPr>
              <p:nvPr/>
            </p:nvSpPr>
            <p:spPr bwMode="auto">
              <a:xfrm>
                <a:off x="4716"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4" name="Line 70"/>
              <p:cNvSpPr>
                <a:spLocks noChangeShapeType="1"/>
              </p:cNvSpPr>
              <p:nvPr/>
            </p:nvSpPr>
            <p:spPr bwMode="auto">
              <a:xfrm>
                <a:off x="4780"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5" name="Line 71"/>
              <p:cNvSpPr>
                <a:spLocks noChangeShapeType="1"/>
              </p:cNvSpPr>
              <p:nvPr/>
            </p:nvSpPr>
            <p:spPr bwMode="auto">
              <a:xfrm flipH="1">
                <a:off x="4572" y="1371"/>
                <a:ext cx="65"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6" name="Line 72"/>
              <p:cNvSpPr>
                <a:spLocks noChangeShapeType="1"/>
              </p:cNvSpPr>
              <p:nvPr/>
            </p:nvSpPr>
            <p:spPr bwMode="auto">
              <a:xfrm flipH="1">
                <a:off x="4634" y="1372"/>
                <a:ext cx="2"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7" name="Line 73"/>
              <p:cNvSpPr>
                <a:spLocks noChangeShapeType="1"/>
              </p:cNvSpPr>
              <p:nvPr/>
            </p:nvSpPr>
            <p:spPr bwMode="auto">
              <a:xfrm flipH="1">
                <a:off x="4687" y="1372"/>
                <a:ext cx="26"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8" name="Freeform 74"/>
              <p:cNvSpPr>
                <a:spLocks/>
              </p:cNvSpPr>
              <p:nvPr/>
            </p:nvSpPr>
            <p:spPr bwMode="auto">
              <a:xfrm>
                <a:off x="4713" y="1372"/>
                <a:ext cx="28" cy="29"/>
              </a:xfrm>
              <a:custGeom>
                <a:avLst/>
                <a:gdLst>
                  <a:gd name="T0" fmla="*/ 0 w 55"/>
                  <a:gd name="T1" fmla="*/ 0 h 58"/>
                  <a:gd name="T2" fmla="*/ 55 w 55"/>
                  <a:gd name="T3" fmla="*/ 58 h 58"/>
                  <a:gd name="T4" fmla="*/ 55 w 55"/>
                  <a:gd name="T5" fmla="*/ 54 h 58"/>
                </a:gdLst>
                <a:ahLst/>
                <a:cxnLst>
                  <a:cxn ang="0">
                    <a:pos x="T0" y="T1"/>
                  </a:cxn>
                  <a:cxn ang="0">
                    <a:pos x="T2" y="T3"/>
                  </a:cxn>
                  <a:cxn ang="0">
                    <a:pos x="T4" y="T5"/>
                  </a:cxn>
                </a:cxnLst>
                <a:rect l="0" t="0" r="r" b="b"/>
                <a:pathLst>
                  <a:path w="55" h="58">
                    <a:moveTo>
                      <a:pt x="0" y="0"/>
                    </a:moveTo>
                    <a:lnTo>
                      <a:pt x="55" y="58"/>
                    </a:lnTo>
                    <a:lnTo>
                      <a:pt x="55"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59" name="Line 75"/>
              <p:cNvSpPr>
                <a:spLocks noChangeShapeType="1"/>
              </p:cNvSpPr>
              <p:nvPr/>
            </p:nvSpPr>
            <p:spPr bwMode="auto">
              <a:xfrm>
                <a:off x="4782" y="1374"/>
                <a:ext cx="13"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0" name="Line 76"/>
              <p:cNvSpPr>
                <a:spLocks noChangeShapeType="1"/>
              </p:cNvSpPr>
              <p:nvPr/>
            </p:nvSpPr>
            <p:spPr bwMode="auto">
              <a:xfrm>
                <a:off x="4783" y="1374"/>
                <a:ext cx="68"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1" name="Line 77"/>
              <p:cNvSpPr>
                <a:spLocks noChangeShapeType="1"/>
              </p:cNvSpPr>
              <p:nvPr/>
            </p:nvSpPr>
            <p:spPr bwMode="auto">
              <a:xfrm>
                <a:off x="4852" y="145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862" name="Rectangle 78"/>
            <p:cNvSpPr>
              <a:spLocks noChangeArrowheads="1"/>
            </p:cNvSpPr>
            <p:nvPr/>
          </p:nvSpPr>
          <p:spPr bwMode="auto">
            <a:xfrm>
              <a:off x="47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863" name="Group 79"/>
            <p:cNvGrpSpPr>
              <a:grpSpLocks/>
            </p:cNvGrpSpPr>
            <p:nvPr/>
          </p:nvGrpSpPr>
          <p:grpSpPr bwMode="auto">
            <a:xfrm>
              <a:off x="4818" y="3076"/>
              <a:ext cx="108" cy="135"/>
              <a:chOff x="4557" y="1824"/>
              <a:chExt cx="331" cy="332"/>
            </a:xfrm>
          </p:grpSpPr>
          <p:sp>
            <p:nvSpPr>
              <p:cNvPr id="118864" name="Rectangle 80"/>
              <p:cNvSpPr>
                <a:spLocks noChangeArrowheads="1"/>
              </p:cNvSpPr>
              <p:nvPr/>
            </p:nvSpPr>
            <p:spPr bwMode="auto">
              <a:xfrm>
                <a:off x="4694" y="182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18865" name="Oval 81"/>
              <p:cNvSpPr>
                <a:spLocks noChangeArrowheads="1"/>
              </p:cNvSpPr>
              <p:nvPr/>
            </p:nvSpPr>
            <p:spPr bwMode="auto">
              <a:xfrm>
                <a:off x="4625" y="1888"/>
                <a:ext cx="48" cy="52"/>
              </a:xfrm>
              <a:prstGeom prst="ellipse">
                <a:avLst/>
              </a:prstGeom>
              <a:solidFill>
                <a:srgbClr val="FFFF00"/>
              </a:solidFill>
              <a:ln w="11113">
                <a:solidFill>
                  <a:srgbClr val="000000"/>
                </a:solidFill>
                <a:round/>
                <a:headEnd/>
                <a:tailEnd/>
              </a:ln>
            </p:spPr>
            <p:txBody>
              <a:bodyPr/>
              <a:lstStyle/>
              <a:p>
                <a:endParaRPr lang="en-US"/>
              </a:p>
            </p:txBody>
          </p:sp>
          <p:sp>
            <p:nvSpPr>
              <p:cNvPr id="118866" name="Oval 82"/>
              <p:cNvSpPr>
                <a:spLocks noChangeArrowheads="1"/>
              </p:cNvSpPr>
              <p:nvPr/>
            </p:nvSpPr>
            <p:spPr bwMode="auto">
              <a:xfrm>
                <a:off x="4699" y="1890"/>
                <a:ext cx="45" cy="50"/>
              </a:xfrm>
              <a:prstGeom prst="ellipse">
                <a:avLst/>
              </a:prstGeom>
              <a:solidFill>
                <a:srgbClr val="FFFF00"/>
              </a:solidFill>
              <a:ln w="11113">
                <a:solidFill>
                  <a:srgbClr val="000000"/>
                </a:solidFill>
                <a:round/>
                <a:headEnd/>
                <a:tailEnd/>
              </a:ln>
            </p:spPr>
            <p:txBody>
              <a:bodyPr/>
              <a:lstStyle/>
              <a:p>
                <a:endParaRPr lang="en-US"/>
              </a:p>
            </p:txBody>
          </p:sp>
          <p:sp>
            <p:nvSpPr>
              <p:cNvPr id="118867" name="Oval 83"/>
              <p:cNvSpPr>
                <a:spLocks noChangeArrowheads="1"/>
              </p:cNvSpPr>
              <p:nvPr/>
            </p:nvSpPr>
            <p:spPr bwMode="auto">
              <a:xfrm>
                <a:off x="4763" y="1890"/>
                <a:ext cx="46" cy="49"/>
              </a:xfrm>
              <a:prstGeom prst="ellipse">
                <a:avLst/>
              </a:prstGeom>
              <a:solidFill>
                <a:srgbClr val="FFFF00"/>
              </a:solidFill>
              <a:ln w="11113">
                <a:solidFill>
                  <a:srgbClr val="000000"/>
                </a:solidFill>
                <a:round/>
                <a:headEnd/>
                <a:tailEnd/>
              </a:ln>
            </p:spPr>
            <p:txBody>
              <a:bodyPr/>
              <a:lstStyle/>
              <a:p>
                <a:endParaRPr lang="en-US"/>
              </a:p>
            </p:txBody>
          </p:sp>
          <p:sp>
            <p:nvSpPr>
              <p:cNvPr id="118868" name="Rectangle 84"/>
              <p:cNvSpPr>
                <a:spLocks noChangeArrowheads="1"/>
              </p:cNvSpPr>
              <p:nvPr/>
            </p:nvSpPr>
            <p:spPr bwMode="auto">
              <a:xfrm>
                <a:off x="4617" y="1965"/>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18869" name="Rectangle 85"/>
              <p:cNvSpPr>
                <a:spLocks noChangeArrowheads="1"/>
              </p:cNvSpPr>
              <p:nvPr/>
            </p:nvSpPr>
            <p:spPr bwMode="auto">
              <a:xfrm>
                <a:off x="4692" y="196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18870" name="Rectangle 86"/>
              <p:cNvSpPr>
                <a:spLocks noChangeArrowheads="1"/>
              </p:cNvSpPr>
              <p:nvPr/>
            </p:nvSpPr>
            <p:spPr bwMode="auto">
              <a:xfrm>
                <a:off x="4761" y="1967"/>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18871" name="Oval 87"/>
              <p:cNvSpPr>
                <a:spLocks noChangeArrowheads="1"/>
              </p:cNvSpPr>
              <p:nvPr/>
            </p:nvSpPr>
            <p:spPr bwMode="auto">
              <a:xfrm>
                <a:off x="4557" y="2041"/>
                <a:ext cx="45" cy="50"/>
              </a:xfrm>
              <a:prstGeom prst="ellipse">
                <a:avLst/>
              </a:prstGeom>
              <a:solidFill>
                <a:srgbClr val="FFFF00"/>
              </a:solidFill>
              <a:ln w="11113">
                <a:solidFill>
                  <a:srgbClr val="000000"/>
                </a:solidFill>
                <a:round/>
                <a:headEnd/>
                <a:tailEnd/>
              </a:ln>
            </p:spPr>
            <p:txBody>
              <a:bodyPr/>
              <a:lstStyle/>
              <a:p>
                <a:endParaRPr lang="en-US"/>
              </a:p>
            </p:txBody>
          </p:sp>
          <p:sp>
            <p:nvSpPr>
              <p:cNvPr id="118872" name="Oval 88"/>
              <p:cNvSpPr>
                <a:spLocks noChangeArrowheads="1"/>
              </p:cNvSpPr>
              <p:nvPr/>
            </p:nvSpPr>
            <p:spPr bwMode="auto">
              <a:xfrm>
                <a:off x="4616" y="2040"/>
                <a:ext cx="45" cy="49"/>
              </a:xfrm>
              <a:prstGeom prst="ellipse">
                <a:avLst/>
              </a:prstGeom>
              <a:solidFill>
                <a:srgbClr val="FFFF00"/>
              </a:solidFill>
              <a:ln w="11113">
                <a:solidFill>
                  <a:srgbClr val="000000"/>
                </a:solidFill>
                <a:round/>
                <a:headEnd/>
                <a:tailEnd/>
              </a:ln>
            </p:spPr>
            <p:txBody>
              <a:bodyPr/>
              <a:lstStyle/>
              <a:p>
                <a:endParaRPr lang="en-US"/>
              </a:p>
            </p:txBody>
          </p:sp>
          <p:sp>
            <p:nvSpPr>
              <p:cNvPr id="118873" name="Oval 89"/>
              <p:cNvSpPr>
                <a:spLocks noChangeArrowheads="1"/>
              </p:cNvSpPr>
              <p:nvPr/>
            </p:nvSpPr>
            <p:spPr bwMode="auto">
              <a:xfrm>
                <a:off x="4671" y="2039"/>
                <a:ext cx="45" cy="50"/>
              </a:xfrm>
              <a:prstGeom prst="ellipse">
                <a:avLst/>
              </a:prstGeom>
              <a:solidFill>
                <a:srgbClr val="FFFF00"/>
              </a:solidFill>
              <a:ln w="11113">
                <a:solidFill>
                  <a:srgbClr val="000000"/>
                </a:solidFill>
                <a:round/>
                <a:headEnd/>
                <a:tailEnd/>
              </a:ln>
            </p:spPr>
            <p:txBody>
              <a:bodyPr/>
              <a:lstStyle/>
              <a:p>
                <a:endParaRPr lang="en-US"/>
              </a:p>
            </p:txBody>
          </p:sp>
          <p:sp>
            <p:nvSpPr>
              <p:cNvPr id="118874" name="Oval 90"/>
              <p:cNvSpPr>
                <a:spLocks noChangeArrowheads="1"/>
              </p:cNvSpPr>
              <p:nvPr/>
            </p:nvSpPr>
            <p:spPr bwMode="auto">
              <a:xfrm>
                <a:off x="4725" y="2044"/>
                <a:ext cx="45" cy="49"/>
              </a:xfrm>
              <a:prstGeom prst="ellipse">
                <a:avLst/>
              </a:prstGeom>
              <a:solidFill>
                <a:srgbClr val="FFFF00"/>
              </a:solidFill>
              <a:ln w="11113">
                <a:solidFill>
                  <a:srgbClr val="000000"/>
                </a:solidFill>
                <a:round/>
                <a:headEnd/>
                <a:tailEnd/>
              </a:ln>
            </p:spPr>
            <p:txBody>
              <a:bodyPr/>
              <a:lstStyle/>
              <a:p>
                <a:endParaRPr lang="en-US"/>
              </a:p>
            </p:txBody>
          </p:sp>
          <p:sp>
            <p:nvSpPr>
              <p:cNvPr id="118875" name="Oval 91"/>
              <p:cNvSpPr>
                <a:spLocks noChangeArrowheads="1"/>
              </p:cNvSpPr>
              <p:nvPr/>
            </p:nvSpPr>
            <p:spPr bwMode="auto">
              <a:xfrm>
                <a:off x="4779" y="2042"/>
                <a:ext cx="46" cy="50"/>
              </a:xfrm>
              <a:prstGeom prst="ellipse">
                <a:avLst/>
              </a:prstGeom>
              <a:solidFill>
                <a:srgbClr val="FFFF00"/>
              </a:solidFill>
              <a:ln w="11113">
                <a:solidFill>
                  <a:srgbClr val="000000"/>
                </a:solidFill>
                <a:round/>
                <a:headEnd/>
                <a:tailEnd/>
              </a:ln>
            </p:spPr>
            <p:txBody>
              <a:bodyPr/>
              <a:lstStyle/>
              <a:p>
                <a:endParaRPr lang="en-US"/>
              </a:p>
            </p:txBody>
          </p:sp>
          <p:sp>
            <p:nvSpPr>
              <p:cNvPr id="118876" name="Oval 92"/>
              <p:cNvSpPr>
                <a:spLocks noChangeArrowheads="1"/>
              </p:cNvSpPr>
              <p:nvPr/>
            </p:nvSpPr>
            <p:spPr bwMode="auto">
              <a:xfrm>
                <a:off x="4834" y="2041"/>
                <a:ext cx="46" cy="50"/>
              </a:xfrm>
              <a:prstGeom prst="ellipse">
                <a:avLst/>
              </a:prstGeom>
              <a:solidFill>
                <a:srgbClr val="FFFF00"/>
              </a:solidFill>
              <a:ln w="11113">
                <a:solidFill>
                  <a:srgbClr val="000000"/>
                </a:solidFill>
                <a:round/>
                <a:headEnd/>
                <a:tailEnd/>
              </a:ln>
            </p:spPr>
            <p:txBody>
              <a:bodyPr/>
              <a:lstStyle/>
              <a:p>
                <a:endParaRPr lang="en-US"/>
              </a:p>
            </p:txBody>
          </p:sp>
          <p:sp>
            <p:nvSpPr>
              <p:cNvPr id="118877" name="Rectangle 93"/>
              <p:cNvSpPr>
                <a:spLocks noChangeArrowheads="1"/>
              </p:cNvSpPr>
              <p:nvPr/>
            </p:nvSpPr>
            <p:spPr bwMode="auto">
              <a:xfrm>
                <a:off x="4834" y="211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18878" name="Freeform 94"/>
              <p:cNvSpPr>
                <a:spLocks/>
              </p:cNvSpPr>
              <p:nvPr/>
            </p:nvSpPr>
            <p:spPr bwMode="auto">
              <a:xfrm>
                <a:off x="4651" y="1868"/>
                <a:ext cx="74" cy="18"/>
              </a:xfrm>
              <a:custGeom>
                <a:avLst/>
                <a:gdLst>
                  <a:gd name="T0" fmla="*/ 147 w 147"/>
                  <a:gd name="T1" fmla="*/ 0 h 36"/>
                  <a:gd name="T2" fmla="*/ 0 w 147"/>
                  <a:gd name="T3" fmla="*/ 34 h 36"/>
                  <a:gd name="T4" fmla="*/ 0 w 147"/>
                  <a:gd name="T5" fmla="*/ 36 h 36"/>
                </a:gdLst>
                <a:ahLst/>
                <a:cxnLst>
                  <a:cxn ang="0">
                    <a:pos x="T0" y="T1"/>
                  </a:cxn>
                  <a:cxn ang="0">
                    <a:pos x="T2" y="T3"/>
                  </a:cxn>
                  <a:cxn ang="0">
                    <a:pos x="T4" y="T5"/>
                  </a:cxn>
                </a:cxnLst>
                <a:rect l="0" t="0" r="r" b="b"/>
                <a:pathLst>
                  <a:path w="147" h="36">
                    <a:moveTo>
                      <a:pt x="147" y="0"/>
                    </a:moveTo>
                    <a:lnTo>
                      <a:pt x="0" y="34"/>
                    </a:lnTo>
                    <a:lnTo>
                      <a:pt x="0" y="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79" name="Line 95"/>
              <p:cNvSpPr>
                <a:spLocks noChangeShapeType="1"/>
              </p:cNvSpPr>
              <p:nvPr/>
            </p:nvSpPr>
            <p:spPr bwMode="auto">
              <a:xfrm>
                <a:off x="4720" y="1869"/>
                <a:ext cx="5"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0" name="Line 96"/>
              <p:cNvSpPr>
                <a:spLocks noChangeShapeType="1"/>
              </p:cNvSpPr>
              <p:nvPr/>
            </p:nvSpPr>
            <p:spPr bwMode="auto">
              <a:xfrm>
                <a:off x="4720" y="1868"/>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1" name="Line 97"/>
              <p:cNvSpPr>
                <a:spLocks noChangeShapeType="1"/>
              </p:cNvSpPr>
              <p:nvPr/>
            </p:nvSpPr>
            <p:spPr bwMode="auto">
              <a:xfrm>
                <a:off x="4648" y="1942"/>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2" name="Line 98"/>
              <p:cNvSpPr>
                <a:spLocks noChangeShapeType="1"/>
              </p:cNvSpPr>
              <p:nvPr/>
            </p:nvSpPr>
            <p:spPr bwMode="auto">
              <a:xfrm>
                <a:off x="4725" y="1942"/>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3" name="Line 99"/>
              <p:cNvSpPr>
                <a:spLocks noChangeShapeType="1"/>
              </p:cNvSpPr>
              <p:nvPr/>
            </p:nvSpPr>
            <p:spPr bwMode="auto">
              <a:xfrm>
                <a:off x="4788" y="194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4" name="Line 100"/>
              <p:cNvSpPr>
                <a:spLocks noChangeShapeType="1"/>
              </p:cNvSpPr>
              <p:nvPr/>
            </p:nvSpPr>
            <p:spPr bwMode="auto">
              <a:xfrm flipH="1">
                <a:off x="4581" y="2008"/>
                <a:ext cx="65"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5" name="Line 101"/>
              <p:cNvSpPr>
                <a:spLocks noChangeShapeType="1"/>
              </p:cNvSpPr>
              <p:nvPr/>
            </p:nvSpPr>
            <p:spPr bwMode="auto">
              <a:xfrm flipH="1">
                <a:off x="4642" y="2010"/>
                <a:ext cx="3"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6" name="Line 102"/>
              <p:cNvSpPr>
                <a:spLocks noChangeShapeType="1"/>
              </p:cNvSpPr>
              <p:nvPr/>
            </p:nvSpPr>
            <p:spPr bwMode="auto">
              <a:xfrm flipH="1">
                <a:off x="4696" y="2010"/>
                <a:ext cx="25"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7" name="Freeform 103"/>
              <p:cNvSpPr>
                <a:spLocks/>
              </p:cNvSpPr>
              <p:nvPr/>
            </p:nvSpPr>
            <p:spPr bwMode="auto">
              <a:xfrm>
                <a:off x="4721" y="2010"/>
                <a:ext cx="28" cy="30"/>
              </a:xfrm>
              <a:custGeom>
                <a:avLst/>
                <a:gdLst>
                  <a:gd name="T0" fmla="*/ 0 w 55"/>
                  <a:gd name="T1" fmla="*/ 0 h 61"/>
                  <a:gd name="T2" fmla="*/ 55 w 55"/>
                  <a:gd name="T3" fmla="*/ 61 h 61"/>
                  <a:gd name="T4" fmla="*/ 55 w 55"/>
                  <a:gd name="T5" fmla="*/ 58 h 61"/>
                </a:gdLst>
                <a:ahLst/>
                <a:cxnLst>
                  <a:cxn ang="0">
                    <a:pos x="T0" y="T1"/>
                  </a:cxn>
                  <a:cxn ang="0">
                    <a:pos x="T2" y="T3"/>
                  </a:cxn>
                  <a:cxn ang="0">
                    <a:pos x="T4" y="T5"/>
                  </a:cxn>
                </a:cxnLst>
                <a:rect l="0" t="0" r="r" b="b"/>
                <a:pathLst>
                  <a:path w="55" h="61">
                    <a:moveTo>
                      <a:pt x="0" y="0"/>
                    </a:moveTo>
                    <a:lnTo>
                      <a:pt x="55" y="61"/>
                    </a:lnTo>
                    <a:lnTo>
                      <a:pt x="55"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88" name="Line 104"/>
              <p:cNvSpPr>
                <a:spLocks noChangeShapeType="1"/>
              </p:cNvSpPr>
              <p:nvPr/>
            </p:nvSpPr>
            <p:spPr bwMode="auto">
              <a:xfrm>
                <a:off x="4790" y="2012"/>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9" name="Line 105"/>
              <p:cNvSpPr>
                <a:spLocks noChangeShapeType="1"/>
              </p:cNvSpPr>
              <p:nvPr/>
            </p:nvSpPr>
            <p:spPr bwMode="auto">
              <a:xfrm>
                <a:off x="4791" y="2012"/>
                <a:ext cx="69"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0" name="Line 106"/>
              <p:cNvSpPr>
                <a:spLocks noChangeShapeType="1"/>
              </p:cNvSpPr>
              <p:nvPr/>
            </p:nvSpPr>
            <p:spPr bwMode="auto">
              <a:xfrm>
                <a:off x="4860" y="2092"/>
                <a:ext cx="1" cy="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891" name="Rectangle 107"/>
            <p:cNvSpPr>
              <a:spLocks noChangeArrowheads="1"/>
            </p:cNvSpPr>
            <p:nvPr/>
          </p:nvSpPr>
          <p:spPr bwMode="auto">
            <a:xfrm>
              <a:off x="47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892" name="Group 108"/>
            <p:cNvGrpSpPr>
              <a:grpSpLocks/>
            </p:cNvGrpSpPr>
            <p:nvPr/>
          </p:nvGrpSpPr>
          <p:grpSpPr bwMode="auto">
            <a:xfrm>
              <a:off x="4800" y="3319"/>
              <a:ext cx="144" cy="129"/>
              <a:chOff x="4543" y="2457"/>
              <a:chExt cx="331" cy="333"/>
            </a:xfrm>
          </p:grpSpPr>
          <p:sp>
            <p:nvSpPr>
              <p:cNvPr id="118893" name="Rectangle 109"/>
              <p:cNvSpPr>
                <a:spLocks noChangeArrowheads="1"/>
              </p:cNvSpPr>
              <p:nvPr/>
            </p:nvSpPr>
            <p:spPr bwMode="auto">
              <a:xfrm>
                <a:off x="4694" y="2457"/>
                <a:ext cx="54" cy="42"/>
              </a:xfrm>
              <a:prstGeom prst="rect">
                <a:avLst/>
              </a:prstGeom>
              <a:solidFill>
                <a:srgbClr val="00CE00"/>
              </a:solidFill>
              <a:ln w="11113">
                <a:solidFill>
                  <a:srgbClr val="000000"/>
                </a:solidFill>
                <a:miter lim="800000"/>
                <a:headEnd/>
                <a:tailEnd/>
              </a:ln>
            </p:spPr>
            <p:txBody>
              <a:bodyPr/>
              <a:lstStyle/>
              <a:p>
                <a:endParaRPr lang="en-US"/>
              </a:p>
            </p:txBody>
          </p:sp>
          <p:sp>
            <p:nvSpPr>
              <p:cNvPr id="118894" name="Oval 110"/>
              <p:cNvSpPr>
                <a:spLocks noChangeArrowheads="1"/>
              </p:cNvSpPr>
              <p:nvPr/>
            </p:nvSpPr>
            <p:spPr bwMode="auto">
              <a:xfrm>
                <a:off x="4611" y="2522"/>
                <a:ext cx="48" cy="52"/>
              </a:xfrm>
              <a:prstGeom prst="ellipse">
                <a:avLst/>
              </a:prstGeom>
              <a:solidFill>
                <a:srgbClr val="00CE00"/>
              </a:solidFill>
              <a:ln w="11113">
                <a:solidFill>
                  <a:srgbClr val="000000"/>
                </a:solidFill>
                <a:round/>
                <a:headEnd/>
                <a:tailEnd/>
              </a:ln>
            </p:spPr>
            <p:txBody>
              <a:bodyPr/>
              <a:lstStyle/>
              <a:p>
                <a:endParaRPr lang="en-US"/>
              </a:p>
            </p:txBody>
          </p:sp>
          <p:sp>
            <p:nvSpPr>
              <p:cNvPr id="118895" name="Oval 111"/>
              <p:cNvSpPr>
                <a:spLocks noChangeArrowheads="1"/>
              </p:cNvSpPr>
              <p:nvPr/>
            </p:nvSpPr>
            <p:spPr bwMode="auto">
              <a:xfrm>
                <a:off x="4685" y="2524"/>
                <a:ext cx="45" cy="50"/>
              </a:xfrm>
              <a:prstGeom prst="ellipse">
                <a:avLst/>
              </a:prstGeom>
              <a:solidFill>
                <a:srgbClr val="00CE00"/>
              </a:solidFill>
              <a:ln w="11113">
                <a:solidFill>
                  <a:srgbClr val="000000"/>
                </a:solidFill>
                <a:round/>
                <a:headEnd/>
                <a:tailEnd/>
              </a:ln>
            </p:spPr>
            <p:txBody>
              <a:bodyPr/>
              <a:lstStyle/>
              <a:p>
                <a:endParaRPr lang="en-US"/>
              </a:p>
            </p:txBody>
          </p:sp>
          <p:sp>
            <p:nvSpPr>
              <p:cNvPr id="118896" name="Oval 112"/>
              <p:cNvSpPr>
                <a:spLocks noChangeArrowheads="1"/>
              </p:cNvSpPr>
              <p:nvPr/>
            </p:nvSpPr>
            <p:spPr bwMode="auto">
              <a:xfrm>
                <a:off x="4749" y="2524"/>
                <a:ext cx="46" cy="48"/>
              </a:xfrm>
              <a:prstGeom prst="ellipse">
                <a:avLst/>
              </a:prstGeom>
              <a:solidFill>
                <a:srgbClr val="00CE00"/>
              </a:solidFill>
              <a:ln w="11113">
                <a:solidFill>
                  <a:srgbClr val="000000"/>
                </a:solidFill>
                <a:round/>
                <a:headEnd/>
                <a:tailEnd/>
              </a:ln>
            </p:spPr>
            <p:txBody>
              <a:bodyPr/>
              <a:lstStyle/>
              <a:p>
                <a:endParaRPr lang="en-US"/>
              </a:p>
            </p:txBody>
          </p:sp>
          <p:sp>
            <p:nvSpPr>
              <p:cNvPr id="118897" name="Rectangle 113"/>
              <p:cNvSpPr>
                <a:spLocks noChangeArrowheads="1"/>
              </p:cNvSpPr>
              <p:nvPr/>
            </p:nvSpPr>
            <p:spPr bwMode="auto">
              <a:xfrm>
                <a:off x="4603" y="2599"/>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18898" name="Rectangle 114"/>
              <p:cNvSpPr>
                <a:spLocks noChangeArrowheads="1"/>
              </p:cNvSpPr>
              <p:nvPr/>
            </p:nvSpPr>
            <p:spPr bwMode="auto">
              <a:xfrm>
                <a:off x="4678" y="2600"/>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8899" name="Rectangle 115"/>
              <p:cNvSpPr>
                <a:spLocks noChangeArrowheads="1"/>
              </p:cNvSpPr>
              <p:nvPr/>
            </p:nvSpPr>
            <p:spPr bwMode="auto">
              <a:xfrm>
                <a:off x="4747" y="2601"/>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18900" name="Oval 116"/>
              <p:cNvSpPr>
                <a:spLocks noChangeArrowheads="1"/>
              </p:cNvSpPr>
              <p:nvPr/>
            </p:nvSpPr>
            <p:spPr bwMode="auto">
              <a:xfrm>
                <a:off x="4543" y="2675"/>
                <a:ext cx="45" cy="49"/>
              </a:xfrm>
              <a:prstGeom prst="ellipse">
                <a:avLst/>
              </a:prstGeom>
              <a:solidFill>
                <a:srgbClr val="00CE00"/>
              </a:solidFill>
              <a:ln w="11113">
                <a:solidFill>
                  <a:srgbClr val="000000"/>
                </a:solidFill>
                <a:round/>
                <a:headEnd/>
                <a:tailEnd/>
              </a:ln>
            </p:spPr>
            <p:txBody>
              <a:bodyPr/>
              <a:lstStyle/>
              <a:p>
                <a:endParaRPr lang="en-US"/>
              </a:p>
            </p:txBody>
          </p:sp>
          <p:sp>
            <p:nvSpPr>
              <p:cNvPr id="118901" name="Oval 117"/>
              <p:cNvSpPr>
                <a:spLocks noChangeArrowheads="1"/>
              </p:cNvSpPr>
              <p:nvPr/>
            </p:nvSpPr>
            <p:spPr bwMode="auto">
              <a:xfrm>
                <a:off x="4602" y="2674"/>
                <a:ext cx="45" cy="49"/>
              </a:xfrm>
              <a:prstGeom prst="ellipse">
                <a:avLst/>
              </a:prstGeom>
              <a:solidFill>
                <a:srgbClr val="00CE00"/>
              </a:solidFill>
              <a:ln w="11113">
                <a:solidFill>
                  <a:srgbClr val="000000"/>
                </a:solidFill>
                <a:round/>
                <a:headEnd/>
                <a:tailEnd/>
              </a:ln>
            </p:spPr>
            <p:txBody>
              <a:bodyPr/>
              <a:lstStyle/>
              <a:p>
                <a:endParaRPr lang="en-US"/>
              </a:p>
            </p:txBody>
          </p:sp>
          <p:sp>
            <p:nvSpPr>
              <p:cNvPr id="118902" name="Oval 118"/>
              <p:cNvSpPr>
                <a:spLocks noChangeArrowheads="1"/>
              </p:cNvSpPr>
              <p:nvPr/>
            </p:nvSpPr>
            <p:spPr bwMode="auto">
              <a:xfrm>
                <a:off x="4657" y="2673"/>
                <a:ext cx="45" cy="49"/>
              </a:xfrm>
              <a:prstGeom prst="ellipse">
                <a:avLst/>
              </a:prstGeom>
              <a:solidFill>
                <a:srgbClr val="00CE00"/>
              </a:solidFill>
              <a:ln w="11113">
                <a:solidFill>
                  <a:srgbClr val="000000"/>
                </a:solidFill>
                <a:round/>
                <a:headEnd/>
                <a:tailEnd/>
              </a:ln>
            </p:spPr>
            <p:txBody>
              <a:bodyPr/>
              <a:lstStyle/>
              <a:p>
                <a:endParaRPr lang="en-US"/>
              </a:p>
            </p:txBody>
          </p:sp>
          <p:sp>
            <p:nvSpPr>
              <p:cNvPr id="118903" name="Oval 119"/>
              <p:cNvSpPr>
                <a:spLocks noChangeArrowheads="1"/>
              </p:cNvSpPr>
              <p:nvPr/>
            </p:nvSpPr>
            <p:spPr bwMode="auto">
              <a:xfrm>
                <a:off x="4711" y="2677"/>
                <a:ext cx="45" cy="49"/>
              </a:xfrm>
              <a:prstGeom prst="ellipse">
                <a:avLst/>
              </a:prstGeom>
              <a:solidFill>
                <a:srgbClr val="00CE00"/>
              </a:solidFill>
              <a:ln w="11113">
                <a:solidFill>
                  <a:srgbClr val="000000"/>
                </a:solidFill>
                <a:round/>
                <a:headEnd/>
                <a:tailEnd/>
              </a:ln>
            </p:spPr>
            <p:txBody>
              <a:bodyPr/>
              <a:lstStyle/>
              <a:p>
                <a:endParaRPr lang="en-US"/>
              </a:p>
            </p:txBody>
          </p:sp>
          <p:sp>
            <p:nvSpPr>
              <p:cNvPr id="118904" name="Oval 120"/>
              <p:cNvSpPr>
                <a:spLocks noChangeArrowheads="1"/>
              </p:cNvSpPr>
              <p:nvPr/>
            </p:nvSpPr>
            <p:spPr bwMode="auto">
              <a:xfrm>
                <a:off x="4765" y="2676"/>
                <a:ext cx="46" cy="50"/>
              </a:xfrm>
              <a:prstGeom prst="ellipse">
                <a:avLst/>
              </a:prstGeom>
              <a:solidFill>
                <a:srgbClr val="00CE00"/>
              </a:solidFill>
              <a:ln w="11113">
                <a:solidFill>
                  <a:srgbClr val="000000"/>
                </a:solidFill>
                <a:round/>
                <a:headEnd/>
                <a:tailEnd/>
              </a:ln>
            </p:spPr>
            <p:txBody>
              <a:bodyPr/>
              <a:lstStyle/>
              <a:p>
                <a:endParaRPr lang="en-US"/>
              </a:p>
            </p:txBody>
          </p:sp>
          <p:sp>
            <p:nvSpPr>
              <p:cNvPr id="118905" name="Oval 121"/>
              <p:cNvSpPr>
                <a:spLocks noChangeArrowheads="1"/>
              </p:cNvSpPr>
              <p:nvPr/>
            </p:nvSpPr>
            <p:spPr bwMode="auto">
              <a:xfrm>
                <a:off x="4820" y="2675"/>
                <a:ext cx="46" cy="49"/>
              </a:xfrm>
              <a:prstGeom prst="ellipse">
                <a:avLst/>
              </a:prstGeom>
              <a:solidFill>
                <a:srgbClr val="00CE00"/>
              </a:solidFill>
              <a:ln w="11113">
                <a:solidFill>
                  <a:srgbClr val="000000"/>
                </a:solidFill>
                <a:round/>
                <a:headEnd/>
                <a:tailEnd/>
              </a:ln>
            </p:spPr>
            <p:txBody>
              <a:bodyPr/>
              <a:lstStyle/>
              <a:p>
                <a:endParaRPr lang="en-US"/>
              </a:p>
            </p:txBody>
          </p:sp>
          <p:sp>
            <p:nvSpPr>
              <p:cNvPr id="118906" name="Rectangle 122"/>
              <p:cNvSpPr>
                <a:spLocks noChangeArrowheads="1"/>
              </p:cNvSpPr>
              <p:nvPr/>
            </p:nvSpPr>
            <p:spPr bwMode="auto">
              <a:xfrm>
                <a:off x="4820" y="2747"/>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8907" name="Freeform 123"/>
              <p:cNvSpPr>
                <a:spLocks/>
              </p:cNvSpPr>
              <p:nvPr/>
            </p:nvSpPr>
            <p:spPr bwMode="auto">
              <a:xfrm>
                <a:off x="4637" y="2501"/>
                <a:ext cx="74" cy="19"/>
              </a:xfrm>
              <a:custGeom>
                <a:avLst/>
                <a:gdLst>
                  <a:gd name="T0" fmla="*/ 147 w 147"/>
                  <a:gd name="T1" fmla="*/ 0 h 39"/>
                  <a:gd name="T2" fmla="*/ 0 w 147"/>
                  <a:gd name="T3" fmla="*/ 35 h 39"/>
                  <a:gd name="T4" fmla="*/ 0 w 147"/>
                  <a:gd name="T5" fmla="*/ 39 h 39"/>
                </a:gdLst>
                <a:ahLst/>
                <a:cxnLst>
                  <a:cxn ang="0">
                    <a:pos x="T0" y="T1"/>
                  </a:cxn>
                  <a:cxn ang="0">
                    <a:pos x="T2" y="T3"/>
                  </a:cxn>
                  <a:cxn ang="0">
                    <a:pos x="T4" y="T5"/>
                  </a:cxn>
                </a:cxnLst>
                <a:rect l="0" t="0" r="r" b="b"/>
                <a:pathLst>
                  <a:path w="147" h="39">
                    <a:moveTo>
                      <a:pt x="147" y="0"/>
                    </a:moveTo>
                    <a:lnTo>
                      <a:pt x="0" y="35"/>
                    </a:lnTo>
                    <a:lnTo>
                      <a:pt x="0" y="3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908" name="Line 124"/>
              <p:cNvSpPr>
                <a:spLocks noChangeShapeType="1"/>
              </p:cNvSpPr>
              <p:nvPr/>
            </p:nvSpPr>
            <p:spPr bwMode="auto">
              <a:xfrm>
                <a:off x="4706" y="2502"/>
                <a:ext cx="5"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9" name="Line 125"/>
              <p:cNvSpPr>
                <a:spLocks noChangeShapeType="1"/>
              </p:cNvSpPr>
              <p:nvPr/>
            </p:nvSpPr>
            <p:spPr bwMode="auto">
              <a:xfrm>
                <a:off x="4706" y="2501"/>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0" name="Line 126"/>
              <p:cNvSpPr>
                <a:spLocks noChangeShapeType="1"/>
              </p:cNvSpPr>
              <p:nvPr/>
            </p:nvSpPr>
            <p:spPr bwMode="auto">
              <a:xfrm>
                <a:off x="4634" y="2575"/>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1" name="Line 127"/>
              <p:cNvSpPr>
                <a:spLocks noChangeShapeType="1"/>
              </p:cNvSpPr>
              <p:nvPr/>
            </p:nvSpPr>
            <p:spPr bwMode="auto">
              <a:xfrm>
                <a:off x="4711" y="257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2" name="Line 128"/>
              <p:cNvSpPr>
                <a:spLocks noChangeShapeType="1"/>
              </p:cNvSpPr>
              <p:nvPr/>
            </p:nvSpPr>
            <p:spPr bwMode="auto">
              <a:xfrm>
                <a:off x="4774" y="2574"/>
                <a:ext cx="1"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3" name="Line 129"/>
              <p:cNvSpPr>
                <a:spLocks noChangeShapeType="1"/>
              </p:cNvSpPr>
              <p:nvPr/>
            </p:nvSpPr>
            <p:spPr bwMode="auto">
              <a:xfrm flipH="1">
                <a:off x="4567" y="2642"/>
                <a:ext cx="65"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4" name="Line 130"/>
              <p:cNvSpPr>
                <a:spLocks noChangeShapeType="1"/>
              </p:cNvSpPr>
              <p:nvPr/>
            </p:nvSpPr>
            <p:spPr bwMode="auto">
              <a:xfrm flipH="1">
                <a:off x="4628" y="2643"/>
                <a:ext cx="3"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5" name="Line 131"/>
              <p:cNvSpPr>
                <a:spLocks noChangeShapeType="1"/>
              </p:cNvSpPr>
              <p:nvPr/>
            </p:nvSpPr>
            <p:spPr bwMode="auto">
              <a:xfrm flipH="1">
                <a:off x="4682" y="2643"/>
                <a:ext cx="25"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6" name="Freeform 132"/>
              <p:cNvSpPr>
                <a:spLocks/>
              </p:cNvSpPr>
              <p:nvPr/>
            </p:nvSpPr>
            <p:spPr bwMode="auto">
              <a:xfrm>
                <a:off x="4707" y="2643"/>
                <a:ext cx="28" cy="30"/>
              </a:xfrm>
              <a:custGeom>
                <a:avLst/>
                <a:gdLst>
                  <a:gd name="T0" fmla="*/ 0 w 55"/>
                  <a:gd name="T1" fmla="*/ 0 h 61"/>
                  <a:gd name="T2" fmla="*/ 55 w 55"/>
                  <a:gd name="T3" fmla="*/ 61 h 61"/>
                  <a:gd name="T4" fmla="*/ 55 w 55"/>
                  <a:gd name="T5" fmla="*/ 59 h 61"/>
                </a:gdLst>
                <a:ahLst/>
                <a:cxnLst>
                  <a:cxn ang="0">
                    <a:pos x="T0" y="T1"/>
                  </a:cxn>
                  <a:cxn ang="0">
                    <a:pos x="T2" y="T3"/>
                  </a:cxn>
                  <a:cxn ang="0">
                    <a:pos x="T4" y="T5"/>
                  </a:cxn>
                </a:cxnLst>
                <a:rect l="0" t="0" r="r" b="b"/>
                <a:pathLst>
                  <a:path w="55" h="61">
                    <a:moveTo>
                      <a:pt x="0" y="0"/>
                    </a:moveTo>
                    <a:lnTo>
                      <a:pt x="55" y="61"/>
                    </a:lnTo>
                    <a:lnTo>
                      <a:pt x="55" y="5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917" name="Line 133"/>
              <p:cNvSpPr>
                <a:spLocks noChangeShapeType="1"/>
              </p:cNvSpPr>
              <p:nvPr/>
            </p:nvSpPr>
            <p:spPr bwMode="auto">
              <a:xfrm>
                <a:off x="4776" y="2645"/>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8" name="Line 134"/>
              <p:cNvSpPr>
                <a:spLocks noChangeShapeType="1"/>
              </p:cNvSpPr>
              <p:nvPr/>
            </p:nvSpPr>
            <p:spPr bwMode="auto">
              <a:xfrm>
                <a:off x="4777" y="2645"/>
                <a:ext cx="69"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9" name="Line 135"/>
              <p:cNvSpPr>
                <a:spLocks noChangeShapeType="1"/>
              </p:cNvSpPr>
              <p:nvPr/>
            </p:nvSpPr>
            <p:spPr bwMode="auto">
              <a:xfrm>
                <a:off x="4846" y="2725"/>
                <a:ext cx="1"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920" name="Rectangle 136"/>
            <p:cNvSpPr>
              <a:spLocks noChangeArrowheads="1"/>
            </p:cNvSpPr>
            <p:nvPr/>
          </p:nvSpPr>
          <p:spPr bwMode="auto">
            <a:xfrm>
              <a:off x="47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921" name="Group 137"/>
            <p:cNvGrpSpPr>
              <a:grpSpLocks/>
            </p:cNvGrpSpPr>
            <p:nvPr/>
          </p:nvGrpSpPr>
          <p:grpSpPr bwMode="auto">
            <a:xfrm>
              <a:off x="4818" y="3566"/>
              <a:ext cx="108" cy="116"/>
              <a:chOff x="902" y="803"/>
              <a:chExt cx="214" cy="280"/>
            </a:xfrm>
          </p:grpSpPr>
          <p:sp>
            <p:nvSpPr>
              <p:cNvPr id="118922" name="Rectangle 138"/>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8923" name="Line 139"/>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4" name="Line 140"/>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5" name="Line 141"/>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6" name="Line 142"/>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7" name="Line 143"/>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8" name="Line 144"/>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9" name="Line 145"/>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0" name="Line 146"/>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1" name="Line 147"/>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2" name="Line 148"/>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3" name="Line 149"/>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4" name="Line 150"/>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5" name="Line 151"/>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6" name="Line 152"/>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7" name="Line 153"/>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938" name="Rectangle 154"/>
            <p:cNvSpPr>
              <a:spLocks noChangeArrowheads="1"/>
            </p:cNvSpPr>
            <p:nvPr/>
          </p:nvSpPr>
          <p:spPr bwMode="auto">
            <a:xfrm>
              <a:off x="47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939" name="Rectangle 155"/>
            <p:cNvSpPr>
              <a:spLocks noChangeArrowheads="1"/>
            </p:cNvSpPr>
            <p:nvPr/>
          </p:nvSpPr>
          <p:spPr bwMode="auto">
            <a:xfrm>
              <a:off x="47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940" name="AutoShape 156"/>
            <p:cNvSpPr>
              <a:spLocks noChangeArrowheads="1"/>
            </p:cNvSpPr>
            <p:nvPr/>
          </p:nvSpPr>
          <p:spPr bwMode="auto">
            <a:xfrm>
              <a:off x="48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941" name="Rectangle 157"/>
            <p:cNvSpPr>
              <a:spLocks noChangeArrowheads="1"/>
            </p:cNvSpPr>
            <p:nvPr/>
          </p:nvSpPr>
          <p:spPr bwMode="auto">
            <a:xfrm>
              <a:off x="427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sp>
          <p:nvSpPr>
            <p:cNvPr id="118942" name="Rectangle 158"/>
            <p:cNvSpPr>
              <a:spLocks noChangeArrowheads="1"/>
            </p:cNvSpPr>
            <p:nvPr/>
          </p:nvSpPr>
          <p:spPr bwMode="auto">
            <a:xfrm>
              <a:off x="427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grpSp>
          <p:nvGrpSpPr>
            <p:cNvPr id="118943" name="Group 159"/>
            <p:cNvGrpSpPr>
              <a:grpSpLocks/>
            </p:cNvGrpSpPr>
            <p:nvPr/>
          </p:nvGrpSpPr>
          <p:grpSpPr bwMode="auto">
            <a:xfrm>
              <a:off x="4338" y="2606"/>
              <a:ext cx="108" cy="116"/>
              <a:chOff x="902" y="803"/>
              <a:chExt cx="214" cy="280"/>
            </a:xfrm>
          </p:grpSpPr>
          <p:sp>
            <p:nvSpPr>
              <p:cNvPr id="118944" name="Rectangle 160"/>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8945" name="Line 16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6" name="Line 16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7" name="Line 16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8" name="Line 16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9" name="Line 16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0" name="Line 16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1" name="Line 16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2" name="Line 16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3" name="Line 16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4" name="Line 17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5" name="Line 17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6" name="Line 17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7" name="Line 17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8" name="Line 17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9" name="Line 17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960" name="Rectangle 176"/>
            <p:cNvSpPr>
              <a:spLocks noChangeArrowheads="1"/>
            </p:cNvSpPr>
            <p:nvPr/>
          </p:nvSpPr>
          <p:spPr bwMode="auto">
            <a:xfrm>
              <a:off x="427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8961" name="Group 177"/>
            <p:cNvGrpSpPr>
              <a:grpSpLocks/>
            </p:cNvGrpSpPr>
            <p:nvPr/>
          </p:nvGrpSpPr>
          <p:grpSpPr bwMode="auto">
            <a:xfrm>
              <a:off x="4308" y="2849"/>
              <a:ext cx="169" cy="109"/>
              <a:chOff x="2576" y="1643"/>
              <a:chExt cx="169" cy="109"/>
            </a:xfrm>
          </p:grpSpPr>
          <p:sp>
            <p:nvSpPr>
              <p:cNvPr id="118962" name="Rectangle 178"/>
              <p:cNvSpPr>
                <a:spLocks noChangeArrowheads="1"/>
              </p:cNvSpPr>
              <p:nvPr/>
            </p:nvSpPr>
            <p:spPr bwMode="auto">
              <a:xfrm>
                <a:off x="2644" y="1643"/>
                <a:ext cx="18" cy="20"/>
              </a:xfrm>
              <a:prstGeom prst="rect">
                <a:avLst/>
              </a:prstGeom>
              <a:solidFill>
                <a:srgbClr val="FF9900"/>
              </a:solidFill>
              <a:ln w="11176">
                <a:solidFill>
                  <a:srgbClr val="000000"/>
                </a:solidFill>
                <a:miter lim="800000"/>
                <a:headEnd/>
                <a:tailEnd/>
              </a:ln>
            </p:spPr>
            <p:txBody>
              <a:bodyPr/>
              <a:lstStyle/>
              <a:p>
                <a:endParaRPr lang="en-US"/>
              </a:p>
            </p:txBody>
          </p:sp>
          <p:sp>
            <p:nvSpPr>
              <p:cNvPr id="118963" name="Rectangle 179"/>
              <p:cNvSpPr>
                <a:spLocks noChangeArrowheads="1"/>
              </p:cNvSpPr>
              <p:nvPr/>
            </p:nvSpPr>
            <p:spPr bwMode="auto">
              <a:xfrm>
                <a:off x="2610" y="1688"/>
                <a:ext cx="18" cy="19"/>
              </a:xfrm>
              <a:prstGeom prst="rect">
                <a:avLst/>
              </a:prstGeom>
              <a:solidFill>
                <a:srgbClr val="FF9900"/>
              </a:solidFill>
              <a:ln w="11176">
                <a:solidFill>
                  <a:srgbClr val="000000"/>
                </a:solidFill>
                <a:miter lim="800000"/>
                <a:headEnd/>
                <a:tailEnd/>
              </a:ln>
            </p:spPr>
            <p:txBody>
              <a:bodyPr/>
              <a:lstStyle/>
              <a:p>
                <a:endParaRPr lang="en-US"/>
              </a:p>
            </p:txBody>
          </p:sp>
          <p:sp>
            <p:nvSpPr>
              <p:cNvPr id="118964" name="Rectangle 180"/>
              <p:cNvSpPr>
                <a:spLocks noChangeArrowheads="1"/>
              </p:cNvSpPr>
              <p:nvPr/>
            </p:nvSpPr>
            <p:spPr bwMode="auto">
              <a:xfrm>
                <a:off x="2576" y="1731"/>
                <a:ext cx="18" cy="21"/>
              </a:xfrm>
              <a:prstGeom prst="rect">
                <a:avLst/>
              </a:prstGeom>
              <a:solidFill>
                <a:srgbClr val="FF9900"/>
              </a:solidFill>
              <a:ln w="11176">
                <a:solidFill>
                  <a:srgbClr val="000000"/>
                </a:solidFill>
                <a:miter lim="800000"/>
                <a:headEnd/>
                <a:tailEnd/>
              </a:ln>
            </p:spPr>
            <p:txBody>
              <a:bodyPr/>
              <a:lstStyle/>
              <a:p>
                <a:endParaRPr lang="en-US"/>
              </a:p>
            </p:txBody>
          </p:sp>
          <p:sp>
            <p:nvSpPr>
              <p:cNvPr id="118965" name="Rectangle 181"/>
              <p:cNvSpPr>
                <a:spLocks noChangeArrowheads="1"/>
              </p:cNvSpPr>
              <p:nvPr/>
            </p:nvSpPr>
            <p:spPr bwMode="auto">
              <a:xfrm>
                <a:off x="2639" y="1731"/>
                <a:ext cx="19" cy="19"/>
              </a:xfrm>
              <a:prstGeom prst="rect">
                <a:avLst/>
              </a:prstGeom>
              <a:solidFill>
                <a:srgbClr val="FF9900"/>
              </a:solidFill>
              <a:ln w="11176">
                <a:solidFill>
                  <a:srgbClr val="000000"/>
                </a:solidFill>
                <a:miter lim="800000"/>
                <a:headEnd/>
                <a:tailEnd/>
              </a:ln>
            </p:spPr>
            <p:txBody>
              <a:bodyPr/>
              <a:lstStyle/>
              <a:p>
                <a:endParaRPr lang="en-US"/>
              </a:p>
            </p:txBody>
          </p:sp>
          <p:sp>
            <p:nvSpPr>
              <p:cNvPr id="118966" name="Rectangle 182"/>
              <p:cNvSpPr>
                <a:spLocks noChangeArrowheads="1"/>
              </p:cNvSpPr>
              <p:nvPr/>
            </p:nvSpPr>
            <p:spPr bwMode="auto">
              <a:xfrm>
                <a:off x="2726" y="1731"/>
                <a:ext cx="19" cy="21"/>
              </a:xfrm>
              <a:prstGeom prst="rect">
                <a:avLst/>
              </a:prstGeom>
              <a:solidFill>
                <a:srgbClr val="FF9900"/>
              </a:solidFill>
              <a:ln w="11176">
                <a:solidFill>
                  <a:srgbClr val="000000"/>
                </a:solidFill>
                <a:miter lim="800000"/>
                <a:headEnd/>
                <a:tailEnd/>
              </a:ln>
            </p:spPr>
            <p:txBody>
              <a:bodyPr/>
              <a:lstStyle/>
              <a:p>
                <a:endParaRPr lang="en-US"/>
              </a:p>
            </p:txBody>
          </p:sp>
          <p:sp>
            <p:nvSpPr>
              <p:cNvPr id="118967" name="Rectangle 183"/>
              <p:cNvSpPr>
                <a:spLocks noChangeArrowheads="1"/>
              </p:cNvSpPr>
              <p:nvPr/>
            </p:nvSpPr>
            <p:spPr bwMode="auto">
              <a:xfrm>
                <a:off x="2688" y="1685"/>
                <a:ext cx="20" cy="19"/>
              </a:xfrm>
              <a:prstGeom prst="rect">
                <a:avLst/>
              </a:prstGeom>
              <a:solidFill>
                <a:srgbClr val="FF9900"/>
              </a:solidFill>
              <a:ln w="11176">
                <a:solidFill>
                  <a:srgbClr val="000000"/>
                </a:solidFill>
                <a:miter lim="800000"/>
                <a:headEnd/>
                <a:tailEnd/>
              </a:ln>
            </p:spPr>
            <p:txBody>
              <a:bodyPr/>
              <a:lstStyle/>
              <a:p>
                <a:endParaRPr lang="en-US"/>
              </a:p>
            </p:txBody>
          </p:sp>
          <p:sp>
            <p:nvSpPr>
              <p:cNvPr id="118968" name="Line 184"/>
              <p:cNvSpPr>
                <a:spLocks noChangeShapeType="1"/>
              </p:cNvSpPr>
              <p:nvPr/>
            </p:nvSpPr>
            <p:spPr bwMode="auto">
              <a:xfrm>
                <a:off x="2597"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9" name="Line 185"/>
              <p:cNvSpPr>
                <a:spLocks noChangeShapeType="1"/>
              </p:cNvSpPr>
              <p:nvPr/>
            </p:nvSpPr>
            <p:spPr bwMode="auto">
              <a:xfrm>
                <a:off x="260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0" name="Line 186"/>
              <p:cNvSpPr>
                <a:spLocks noChangeShapeType="1"/>
              </p:cNvSpPr>
              <p:nvPr/>
            </p:nvSpPr>
            <p:spPr bwMode="auto">
              <a:xfrm>
                <a:off x="2608"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1" name="Line 187"/>
              <p:cNvSpPr>
                <a:spLocks noChangeShapeType="1"/>
              </p:cNvSpPr>
              <p:nvPr/>
            </p:nvSpPr>
            <p:spPr bwMode="auto">
              <a:xfrm>
                <a:off x="261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2" name="Line 188"/>
              <p:cNvSpPr>
                <a:spLocks noChangeShapeType="1"/>
              </p:cNvSpPr>
              <p:nvPr/>
            </p:nvSpPr>
            <p:spPr bwMode="auto">
              <a:xfrm>
                <a:off x="2618"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3" name="Line 189"/>
              <p:cNvSpPr>
                <a:spLocks noChangeShapeType="1"/>
              </p:cNvSpPr>
              <p:nvPr/>
            </p:nvSpPr>
            <p:spPr bwMode="auto">
              <a:xfrm>
                <a:off x="262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4" name="Line 190"/>
              <p:cNvSpPr>
                <a:spLocks noChangeShapeType="1"/>
              </p:cNvSpPr>
              <p:nvPr/>
            </p:nvSpPr>
            <p:spPr bwMode="auto">
              <a:xfrm>
                <a:off x="2629"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5" name="Line 191"/>
              <p:cNvSpPr>
                <a:spLocks noChangeShapeType="1"/>
              </p:cNvSpPr>
              <p:nvPr/>
            </p:nvSpPr>
            <p:spPr bwMode="auto">
              <a:xfrm>
                <a:off x="2633"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6" name="Freeform 192"/>
              <p:cNvSpPr>
                <a:spLocks/>
              </p:cNvSpPr>
              <p:nvPr/>
            </p:nvSpPr>
            <p:spPr bwMode="auto">
              <a:xfrm>
                <a:off x="2639" y="1740"/>
                <a:ext cx="0"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977" name="Line 193"/>
              <p:cNvSpPr>
                <a:spLocks noChangeShapeType="1"/>
              </p:cNvSpPr>
              <p:nvPr/>
            </p:nvSpPr>
            <p:spPr bwMode="auto">
              <a:xfrm>
                <a:off x="2660"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8" name="Line 194"/>
              <p:cNvSpPr>
                <a:spLocks noChangeShapeType="1"/>
              </p:cNvSpPr>
              <p:nvPr/>
            </p:nvSpPr>
            <p:spPr bwMode="auto">
              <a:xfrm>
                <a:off x="266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9" name="Line 195"/>
              <p:cNvSpPr>
                <a:spLocks noChangeShapeType="1"/>
              </p:cNvSpPr>
              <p:nvPr/>
            </p:nvSpPr>
            <p:spPr bwMode="auto">
              <a:xfrm>
                <a:off x="2671"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0" name="Line 196"/>
              <p:cNvSpPr>
                <a:spLocks noChangeShapeType="1"/>
              </p:cNvSpPr>
              <p:nvPr/>
            </p:nvSpPr>
            <p:spPr bwMode="auto">
              <a:xfrm>
                <a:off x="267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1" name="Line 197"/>
              <p:cNvSpPr>
                <a:spLocks noChangeShapeType="1"/>
              </p:cNvSpPr>
              <p:nvPr/>
            </p:nvSpPr>
            <p:spPr bwMode="auto">
              <a:xfrm>
                <a:off x="2681"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2" name="Line 198"/>
              <p:cNvSpPr>
                <a:spLocks noChangeShapeType="1"/>
              </p:cNvSpPr>
              <p:nvPr/>
            </p:nvSpPr>
            <p:spPr bwMode="auto">
              <a:xfrm>
                <a:off x="268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3" name="Line 199"/>
              <p:cNvSpPr>
                <a:spLocks noChangeShapeType="1"/>
              </p:cNvSpPr>
              <p:nvPr/>
            </p:nvSpPr>
            <p:spPr bwMode="auto">
              <a:xfrm>
                <a:off x="269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4" name="Line 200"/>
              <p:cNvSpPr>
                <a:spLocks noChangeShapeType="1"/>
              </p:cNvSpPr>
              <p:nvPr/>
            </p:nvSpPr>
            <p:spPr bwMode="auto">
              <a:xfrm>
                <a:off x="270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5" name="Line 201"/>
              <p:cNvSpPr>
                <a:spLocks noChangeShapeType="1"/>
              </p:cNvSpPr>
              <p:nvPr/>
            </p:nvSpPr>
            <p:spPr bwMode="auto">
              <a:xfrm>
                <a:off x="2707"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6" name="Line 202"/>
              <p:cNvSpPr>
                <a:spLocks noChangeShapeType="1"/>
              </p:cNvSpPr>
              <p:nvPr/>
            </p:nvSpPr>
            <p:spPr bwMode="auto">
              <a:xfrm>
                <a:off x="2712"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7" name="Line 203"/>
              <p:cNvSpPr>
                <a:spLocks noChangeShapeType="1"/>
              </p:cNvSpPr>
              <p:nvPr/>
            </p:nvSpPr>
            <p:spPr bwMode="auto">
              <a:xfrm>
                <a:off x="2717"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8" name="Line 204"/>
              <p:cNvSpPr>
                <a:spLocks noChangeShapeType="1"/>
              </p:cNvSpPr>
              <p:nvPr/>
            </p:nvSpPr>
            <p:spPr bwMode="auto">
              <a:xfrm>
                <a:off x="272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9" name="Line 205"/>
              <p:cNvSpPr>
                <a:spLocks noChangeShapeType="1"/>
              </p:cNvSpPr>
              <p:nvPr/>
            </p:nvSpPr>
            <p:spPr bwMode="auto">
              <a:xfrm flipH="1">
                <a:off x="2693" y="1706"/>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0" name="Line 206"/>
              <p:cNvSpPr>
                <a:spLocks noChangeShapeType="1"/>
              </p:cNvSpPr>
              <p:nvPr/>
            </p:nvSpPr>
            <p:spPr bwMode="auto">
              <a:xfrm>
                <a:off x="2688" y="171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1" name="Line 207"/>
              <p:cNvSpPr>
                <a:spLocks noChangeShapeType="1"/>
              </p:cNvSpPr>
              <p:nvPr/>
            </p:nvSpPr>
            <p:spPr bwMode="auto">
              <a:xfrm>
                <a:off x="2683" y="1713"/>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2" name="Line 208"/>
              <p:cNvSpPr>
                <a:spLocks noChangeShapeType="1"/>
              </p:cNvSpPr>
              <p:nvPr/>
            </p:nvSpPr>
            <p:spPr bwMode="auto">
              <a:xfrm flipH="1">
                <a:off x="2673" y="1716"/>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3" name="Line 209"/>
              <p:cNvSpPr>
                <a:spLocks noChangeShapeType="1"/>
              </p:cNvSpPr>
              <p:nvPr/>
            </p:nvSpPr>
            <p:spPr bwMode="auto">
              <a:xfrm>
                <a:off x="2668" y="172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4" name="Line 210"/>
              <p:cNvSpPr>
                <a:spLocks noChangeShapeType="1"/>
              </p:cNvSpPr>
              <p:nvPr/>
            </p:nvSpPr>
            <p:spPr bwMode="auto">
              <a:xfrm>
                <a:off x="2663" y="1723"/>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5" name="Freeform 211"/>
              <p:cNvSpPr>
                <a:spLocks/>
              </p:cNvSpPr>
              <p:nvPr/>
            </p:nvSpPr>
            <p:spPr bwMode="auto">
              <a:xfrm flipV="1">
                <a:off x="2652" y="1727"/>
                <a:ext cx="4" cy="2"/>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996" name="Line 212"/>
              <p:cNvSpPr>
                <a:spLocks noChangeShapeType="1"/>
              </p:cNvSpPr>
              <p:nvPr/>
            </p:nvSpPr>
            <p:spPr bwMode="auto">
              <a:xfrm>
                <a:off x="2699" y="1706"/>
                <a:ext cx="4"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7" name="Line 213"/>
              <p:cNvSpPr>
                <a:spLocks noChangeShapeType="1"/>
              </p:cNvSpPr>
              <p:nvPr/>
            </p:nvSpPr>
            <p:spPr bwMode="auto">
              <a:xfrm>
                <a:off x="2708" y="1712"/>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8" name="Line 214"/>
              <p:cNvSpPr>
                <a:spLocks noChangeShapeType="1"/>
              </p:cNvSpPr>
              <p:nvPr/>
            </p:nvSpPr>
            <p:spPr bwMode="auto">
              <a:xfrm>
                <a:off x="2714" y="1716"/>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9" name="Line 215"/>
              <p:cNvSpPr>
                <a:spLocks noChangeShapeType="1"/>
              </p:cNvSpPr>
              <p:nvPr/>
            </p:nvSpPr>
            <p:spPr bwMode="auto">
              <a:xfrm>
                <a:off x="2720" y="1720"/>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0" name="Line 216"/>
              <p:cNvSpPr>
                <a:spLocks noChangeShapeType="1"/>
              </p:cNvSpPr>
              <p:nvPr/>
            </p:nvSpPr>
            <p:spPr bwMode="auto">
              <a:xfrm>
                <a:off x="2729" y="1727"/>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1" name="Freeform 217"/>
              <p:cNvSpPr>
                <a:spLocks/>
              </p:cNvSpPr>
              <p:nvPr/>
            </p:nvSpPr>
            <p:spPr bwMode="auto">
              <a:xfrm flipV="1">
                <a:off x="2735" y="1729"/>
                <a:ext cx="0"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002" name="Line 218"/>
              <p:cNvSpPr>
                <a:spLocks noChangeShapeType="1"/>
              </p:cNvSpPr>
              <p:nvPr/>
            </p:nvSpPr>
            <p:spPr bwMode="auto">
              <a:xfrm>
                <a:off x="2620" y="1674"/>
                <a:ext cx="7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3" name="Line 219"/>
              <p:cNvSpPr>
                <a:spLocks noChangeShapeType="1"/>
              </p:cNvSpPr>
              <p:nvPr/>
            </p:nvSpPr>
            <p:spPr bwMode="auto">
              <a:xfrm flipV="1">
                <a:off x="2654" y="1663"/>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4" name="Line 220"/>
              <p:cNvSpPr>
                <a:spLocks noChangeShapeType="1"/>
              </p:cNvSpPr>
              <p:nvPr/>
            </p:nvSpPr>
            <p:spPr bwMode="auto">
              <a:xfrm>
                <a:off x="2620" y="1674"/>
                <a:ext cx="0"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5" name="Line 221"/>
              <p:cNvSpPr>
                <a:spLocks noChangeShapeType="1"/>
              </p:cNvSpPr>
              <p:nvPr/>
            </p:nvSpPr>
            <p:spPr bwMode="auto">
              <a:xfrm>
                <a:off x="2696" y="1674"/>
                <a:ext cx="1" cy="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6" name="Line 222"/>
              <p:cNvSpPr>
                <a:spLocks noChangeShapeType="1"/>
              </p:cNvSpPr>
              <p:nvPr/>
            </p:nvSpPr>
            <p:spPr bwMode="auto">
              <a:xfrm>
                <a:off x="2585" y="1718"/>
                <a:ext cx="6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7" name="Line 223"/>
              <p:cNvSpPr>
                <a:spLocks noChangeShapeType="1"/>
              </p:cNvSpPr>
              <p:nvPr/>
            </p:nvSpPr>
            <p:spPr bwMode="auto">
              <a:xfrm>
                <a:off x="2620" y="1708"/>
                <a:ext cx="1" cy="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8" name="Line 224"/>
              <p:cNvSpPr>
                <a:spLocks noChangeShapeType="1"/>
              </p:cNvSpPr>
              <p:nvPr/>
            </p:nvSpPr>
            <p:spPr bwMode="auto">
              <a:xfrm>
                <a:off x="2585" y="1718"/>
                <a:ext cx="1"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9" name="Line 225"/>
              <p:cNvSpPr>
                <a:spLocks noChangeShapeType="1"/>
              </p:cNvSpPr>
              <p:nvPr/>
            </p:nvSpPr>
            <p:spPr bwMode="auto">
              <a:xfrm>
                <a:off x="2649" y="1718"/>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010" name="Rectangle 226"/>
            <p:cNvSpPr>
              <a:spLocks noChangeArrowheads="1"/>
            </p:cNvSpPr>
            <p:nvPr/>
          </p:nvSpPr>
          <p:spPr bwMode="auto">
            <a:xfrm>
              <a:off x="427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011" name="Group 227"/>
            <p:cNvGrpSpPr>
              <a:grpSpLocks/>
            </p:cNvGrpSpPr>
            <p:nvPr/>
          </p:nvGrpSpPr>
          <p:grpSpPr bwMode="auto">
            <a:xfrm>
              <a:off x="4308" y="3090"/>
              <a:ext cx="169" cy="108"/>
              <a:chOff x="3011" y="1858"/>
              <a:chExt cx="497" cy="239"/>
            </a:xfrm>
          </p:grpSpPr>
          <p:sp>
            <p:nvSpPr>
              <p:cNvPr id="119012" name="Rectangle 228"/>
              <p:cNvSpPr>
                <a:spLocks noChangeArrowheads="1"/>
              </p:cNvSpPr>
              <p:nvPr/>
            </p:nvSpPr>
            <p:spPr bwMode="auto">
              <a:xfrm>
                <a:off x="3210" y="1858"/>
                <a:ext cx="54" cy="44"/>
              </a:xfrm>
              <a:prstGeom prst="rect">
                <a:avLst/>
              </a:prstGeom>
              <a:solidFill>
                <a:srgbClr val="FFFF00"/>
              </a:solidFill>
              <a:ln w="11113">
                <a:solidFill>
                  <a:srgbClr val="000000"/>
                </a:solidFill>
                <a:miter lim="800000"/>
                <a:headEnd/>
                <a:tailEnd/>
              </a:ln>
            </p:spPr>
            <p:txBody>
              <a:bodyPr/>
              <a:lstStyle/>
              <a:p>
                <a:endParaRPr lang="en-US"/>
              </a:p>
            </p:txBody>
          </p:sp>
          <p:sp>
            <p:nvSpPr>
              <p:cNvPr id="119013" name="Rectangle 229"/>
              <p:cNvSpPr>
                <a:spLocks noChangeArrowheads="1"/>
              </p:cNvSpPr>
              <p:nvPr/>
            </p:nvSpPr>
            <p:spPr bwMode="auto">
              <a:xfrm>
                <a:off x="3111" y="195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19014" name="Rectangle 230"/>
              <p:cNvSpPr>
                <a:spLocks noChangeArrowheads="1"/>
              </p:cNvSpPr>
              <p:nvPr/>
            </p:nvSpPr>
            <p:spPr bwMode="auto">
              <a:xfrm>
                <a:off x="3011"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9015" name="Rectangle 231"/>
              <p:cNvSpPr>
                <a:spLocks noChangeArrowheads="1"/>
              </p:cNvSpPr>
              <p:nvPr/>
            </p:nvSpPr>
            <p:spPr bwMode="auto">
              <a:xfrm>
                <a:off x="3197" y="2051"/>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9016" name="Rectangle 232"/>
              <p:cNvSpPr>
                <a:spLocks noChangeArrowheads="1"/>
              </p:cNvSpPr>
              <p:nvPr/>
            </p:nvSpPr>
            <p:spPr bwMode="auto">
              <a:xfrm>
                <a:off x="3453"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9017" name="Rectangle 233"/>
              <p:cNvSpPr>
                <a:spLocks noChangeArrowheads="1"/>
              </p:cNvSpPr>
              <p:nvPr/>
            </p:nvSpPr>
            <p:spPr bwMode="auto">
              <a:xfrm>
                <a:off x="3342" y="1950"/>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19018" name="Line 234"/>
              <p:cNvSpPr>
                <a:spLocks noChangeShapeType="1"/>
              </p:cNvSpPr>
              <p:nvPr/>
            </p:nvSpPr>
            <p:spPr bwMode="auto">
              <a:xfrm>
                <a:off x="307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9" name="Line 235"/>
              <p:cNvSpPr>
                <a:spLocks noChangeShapeType="1"/>
              </p:cNvSpPr>
              <p:nvPr/>
            </p:nvSpPr>
            <p:spPr bwMode="auto">
              <a:xfrm>
                <a:off x="309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0" name="Line 236"/>
              <p:cNvSpPr>
                <a:spLocks noChangeShapeType="1"/>
              </p:cNvSpPr>
              <p:nvPr/>
            </p:nvSpPr>
            <p:spPr bwMode="auto">
              <a:xfrm>
                <a:off x="310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1" name="Line 237"/>
              <p:cNvSpPr>
                <a:spLocks noChangeShapeType="1"/>
              </p:cNvSpPr>
              <p:nvPr/>
            </p:nvSpPr>
            <p:spPr bwMode="auto">
              <a:xfrm>
                <a:off x="312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2" name="Line 238"/>
              <p:cNvSpPr>
                <a:spLocks noChangeShapeType="1"/>
              </p:cNvSpPr>
              <p:nvPr/>
            </p:nvSpPr>
            <p:spPr bwMode="auto">
              <a:xfrm>
                <a:off x="313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3" name="Line 239"/>
              <p:cNvSpPr>
                <a:spLocks noChangeShapeType="1"/>
              </p:cNvSpPr>
              <p:nvPr/>
            </p:nvSpPr>
            <p:spPr bwMode="auto">
              <a:xfrm>
                <a:off x="315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4" name="Line 240"/>
              <p:cNvSpPr>
                <a:spLocks noChangeShapeType="1"/>
              </p:cNvSpPr>
              <p:nvPr/>
            </p:nvSpPr>
            <p:spPr bwMode="auto">
              <a:xfrm>
                <a:off x="3166" y="207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5" name="Line 241"/>
              <p:cNvSpPr>
                <a:spLocks noChangeShapeType="1"/>
              </p:cNvSpPr>
              <p:nvPr/>
            </p:nvSpPr>
            <p:spPr bwMode="auto">
              <a:xfrm>
                <a:off x="3181"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6" name="Freeform 242"/>
              <p:cNvSpPr>
                <a:spLocks/>
              </p:cNvSpPr>
              <p:nvPr/>
            </p:nvSpPr>
            <p:spPr bwMode="auto">
              <a:xfrm>
                <a:off x="3196" y="2073"/>
                <a:ext cx="1"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027" name="Line 243"/>
              <p:cNvSpPr>
                <a:spLocks noChangeShapeType="1"/>
              </p:cNvSpPr>
              <p:nvPr/>
            </p:nvSpPr>
            <p:spPr bwMode="auto">
              <a:xfrm>
                <a:off x="3260"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8" name="Line 244"/>
              <p:cNvSpPr>
                <a:spLocks noChangeShapeType="1"/>
              </p:cNvSpPr>
              <p:nvPr/>
            </p:nvSpPr>
            <p:spPr bwMode="auto">
              <a:xfrm>
                <a:off x="327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9" name="Line 245"/>
              <p:cNvSpPr>
                <a:spLocks noChangeShapeType="1"/>
              </p:cNvSpPr>
              <p:nvPr/>
            </p:nvSpPr>
            <p:spPr bwMode="auto">
              <a:xfrm>
                <a:off x="329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0" name="Line 246"/>
              <p:cNvSpPr>
                <a:spLocks noChangeShapeType="1"/>
              </p:cNvSpPr>
              <p:nvPr/>
            </p:nvSpPr>
            <p:spPr bwMode="auto">
              <a:xfrm>
                <a:off x="330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1" name="Line 247"/>
              <p:cNvSpPr>
                <a:spLocks noChangeShapeType="1"/>
              </p:cNvSpPr>
              <p:nvPr/>
            </p:nvSpPr>
            <p:spPr bwMode="auto">
              <a:xfrm>
                <a:off x="332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2" name="Line 248"/>
              <p:cNvSpPr>
                <a:spLocks noChangeShapeType="1"/>
              </p:cNvSpPr>
              <p:nvPr/>
            </p:nvSpPr>
            <p:spPr bwMode="auto">
              <a:xfrm>
                <a:off x="333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3" name="Line 249"/>
              <p:cNvSpPr>
                <a:spLocks noChangeShapeType="1"/>
              </p:cNvSpPr>
              <p:nvPr/>
            </p:nvSpPr>
            <p:spPr bwMode="auto">
              <a:xfrm>
                <a:off x="3351"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4" name="Line 250"/>
              <p:cNvSpPr>
                <a:spLocks noChangeShapeType="1"/>
              </p:cNvSpPr>
              <p:nvPr/>
            </p:nvSpPr>
            <p:spPr bwMode="auto">
              <a:xfrm>
                <a:off x="336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5" name="Line 251"/>
              <p:cNvSpPr>
                <a:spLocks noChangeShapeType="1"/>
              </p:cNvSpPr>
              <p:nvPr/>
            </p:nvSpPr>
            <p:spPr bwMode="auto">
              <a:xfrm>
                <a:off x="338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6" name="Line 252"/>
              <p:cNvSpPr>
                <a:spLocks noChangeShapeType="1"/>
              </p:cNvSpPr>
              <p:nvPr/>
            </p:nvSpPr>
            <p:spPr bwMode="auto">
              <a:xfrm>
                <a:off x="339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7" name="Line 253"/>
              <p:cNvSpPr>
                <a:spLocks noChangeShapeType="1"/>
              </p:cNvSpPr>
              <p:nvPr/>
            </p:nvSpPr>
            <p:spPr bwMode="auto">
              <a:xfrm>
                <a:off x="341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8" name="Line 254"/>
              <p:cNvSpPr>
                <a:spLocks noChangeShapeType="1"/>
              </p:cNvSpPr>
              <p:nvPr/>
            </p:nvSpPr>
            <p:spPr bwMode="auto">
              <a:xfrm>
                <a:off x="342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9" name="Line 255"/>
              <p:cNvSpPr>
                <a:spLocks noChangeShapeType="1"/>
              </p:cNvSpPr>
              <p:nvPr/>
            </p:nvSpPr>
            <p:spPr bwMode="auto">
              <a:xfrm>
                <a:off x="344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0" name="Line 256"/>
              <p:cNvSpPr>
                <a:spLocks noChangeShapeType="1"/>
              </p:cNvSpPr>
              <p:nvPr/>
            </p:nvSpPr>
            <p:spPr bwMode="auto">
              <a:xfrm flipH="1">
                <a:off x="3356" y="199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1" name="Line 257"/>
              <p:cNvSpPr>
                <a:spLocks noChangeShapeType="1"/>
              </p:cNvSpPr>
              <p:nvPr/>
            </p:nvSpPr>
            <p:spPr bwMode="auto">
              <a:xfrm>
                <a:off x="3341" y="200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2" name="Line 258"/>
              <p:cNvSpPr>
                <a:spLocks noChangeShapeType="1"/>
              </p:cNvSpPr>
              <p:nvPr/>
            </p:nvSpPr>
            <p:spPr bwMode="auto">
              <a:xfrm>
                <a:off x="3326" y="201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3" name="Line 259"/>
              <p:cNvSpPr>
                <a:spLocks noChangeShapeType="1"/>
              </p:cNvSpPr>
              <p:nvPr/>
            </p:nvSpPr>
            <p:spPr bwMode="auto">
              <a:xfrm flipH="1">
                <a:off x="3296" y="2019"/>
                <a:ext cx="11"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4" name="Line 260"/>
              <p:cNvSpPr>
                <a:spLocks noChangeShapeType="1"/>
              </p:cNvSpPr>
              <p:nvPr/>
            </p:nvSpPr>
            <p:spPr bwMode="auto">
              <a:xfrm>
                <a:off x="3281" y="20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5" name="Line 261"/>
              <p:cNvSpPr>
                <a:spLocks noChangeShapeType="1"/>
              </p:cNvSpPr>
              <p:nvPr/>
            </p:nvSpPr>
            <p:spPr bwMode="auto">
              <a:xfrm>
                <a:off x="3265" y="203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6" name="Freeform 262"/>
              <p:cNvSpPr>
                <a:spLocks/>
              </p:cNvSpPr>
              <p:nvPr/>
            </p:nvSpPr>
            <p:spPr bwMode="auto">
              <a:xfrm flipV="1">
                <a:off x="3235" y="2042"/>
                <a:ext cx="11" cy="5"/>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047" name="Line 263"/>
              <p:cNvSpPr>
                <a:spLocks noChangeShapeType="1"/>
              </p:cNvSpPr>
              <p:nvPr/>
            </p:nvSpPr>
            <p:spPr bwMode="auto">
              <a:xfrm>
                <a:off x="3374" y="199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8" name="Line 264"/>
              <p:cNvSpPr>
                <a:spLocks noChangeShapeType="1"/>
              </p:cNvSpPr>
              <p:nvPr/>
            </p:nvSpPr>
            <p:spPr bwMode="auto">
              <a:xfrm>
                <a:off x="3400" y="201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9" name="Line 265"/>
              <p:cNvSpPr>
                <a:spLocks noChangeShapeType="1"/>
              </p:cNvSpPr>
              <p:nvPr/>
            </p:nvSpPr>
            <p:spPr bwMode="auto">
              <a:xfrm>
                <a:off x="3416" y="2018"/>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0" name="Line 266"/>
              <p:cNvSpPr>
                <a:spLocks noChangeShapeType="1"/>
              </p:cNvSpPr>
              <p:nvPr/>
            </p:nvSpPr>
            <p:spPr bwMode="auto">
              <a:xfrm>
                <a:off x="3435" y="2027"/>
                <a:ext cx="1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1" name="Line 267"/>
              <p:cNvSpPr>
                <a:spLocks noChangeShapeType="1"/>
              </p:cNvSpPr>
              <p:nvPr/>
            </p:nvSpPr>
            <p:spPr bwMode="auto">
              <a:xfrm>
                <a:off x="3461" y="204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2" name="Freeform 268"/>
              <p:cNvSpPr>
                <a:spLocks/>
              </p:cNvSpPr>
              <p:nvPr/>
            </p:nvSpPr>
            <p:spPr bwMode="auto">
              <a:xfrm flipV="1">
                <a:off x="3476" y="2049"/>
                <a:ext cx="1"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053" name="Line 269"/>
              <p:cNvSpPr>
                <a:spLocks noChangeShapeType="1"/>
              </p:cNvSpPr>
              <p:nvPr/>
            </p:nvSpPr>
            <p:spPr bwMode="auto">
              <a:xfrm>
                <a:off x="3140" y="1925"/>
                <a:ext cx="2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4" name="Line 270"/>
              <p:cNvSpPr>
                <a:spLocks noChangeShapeType="1"/>
              </p:cNvSpPr>
              <p:nvPr/>
            </p:nvSpPr>
            <p:spPr bwMode="auto">
              <a:xfrm flipV="1">
                <a:off x="3239" y="1901"/>
                <a:ext cx="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5" name="Line 271"/>
              <p:cNvSpPr>
                <a:spLocks noChangeShapeType="1"/>
              </p:cNvSpPr>
              <p:nvPr/>
            </p:nvSpPr>
            <p:spPr bwMode="auto">
              <a:xfrm>
                <a:off x="3140" y="1925"/>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6" name="Line 272"/>
              <p:cNvSpPr>
                <a:spLocks noChangeShapeType="1"/>
              </p:cNvSpPr>
              <p:nvPr/>
            </p:nvSpPr>
            <p:spPr bwMode="auto">
              <a:xfrm>
                <a:off x="3366" y="192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7" name="Line 273"/>
              <p:cNvSpPr>
                <a:spLocks noChangeShapeType="1"/>
              </p:cNvSpPr>
              <p:nvPr/>
            </p:nvSpPr>
            <p:spPr bwMode="auto">
              <a:xfrm>
                <a:off x="3039" y="2022"/>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8" name="Line 274"/>
              <p:cNvSpPr>
                <a:spLocks noChangeShapeType="1"/>
              </p:cNvSpPr>
              <p:nvPr/>
            </p:nvSpPr>
            <p:spPr bwMode="auto">
              <a:xfrm>
                <a:off x="3142" y="200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9" name="Line 275"/>
              <p:cNvSpPr>
                <a:spLocks noChangeShapeType="1"/>
              </p:cNvSpPr>
              <p:nvPr/>
            </p:nvSpPr>
            <p:spPr bwMode="auto">
              <a:xfrm>
                <a:off x="3039" y="2022"/>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0" name="Line 276"/>
              <p:cNvSpPr>
                <a:spLocks noChangeShapeType="1"/>
              </p:cNvSpPr>
              <p:nvPr/>
            </p:nvSpPr>
            <p:spPr bwMode="auto">
              <a:xfrm>
                <a:off x="3227" y="2022"/>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061" name="Rectangle 277"/>
            <p:cNvSpPr>
              <a:spLocks noChangeArrowheads="1"/>
            </p:cNvSpPr>
            <p:nvPr/>
          </p:nvSpPr>
          <p:spPr bwMode="auto">
            <a:xfrm>
              <a:off x="427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062" name="Group 278"/>
            <p:cNvGrpSpPr>
              <a:grpSpLocks/>
            </p:cNvGrpSpPr>
            <p:nvPr/>
          </p:nvGrpSpPr>
          <p:grpSpPr bwMode="auto">
            <a:xfrm>
              <a:off x="4308" y="3336"/>
              <a:ext cx="169" cy="96"/>
              <a:chOff x="3011" y="2468"/>
              <a:chExt cx="497" cy="239"/>
            </a:xfrm>
          </p:grpSpPr>
          <p:sp>
            <p:nvSpPr>
              <p:cNvPr id="119063" name="Rectangle 279"/>
              <p:cNvSpPr>
                <a:spLocks noChangeArrowheads="1"/>
              </p:cNvSpPr>
              <p:nvPr/>
            </p:nvSpPr>
            <p:spPr bwMode="auto">
              <a:xfrm>
                <a:off x="3210" y="2468"/>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9064" name="Rectangle 280"/>
              <p:cNvSpPr>
                <a:spLocks noChangeArrowheads="1"/>
              </p:cNvSpPr>
              <p:nvPr/>
            </p:nvSpPr>
            <p:spPr bwMode="auto">
              <a:xfrm>
                <a:off x="3111" y="2566"/>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9065" name="Rectangle 281"/>
              <p:cNvSpPr>
                <a:spLocks noChangeArrowheads="1"/>
              </p:cNvSpPr>
              <p:nvPr/>
            </p:nvSpPr>
            <p:spPr bwMode="auto">
              <a:xfrm>
                <a:off x="3011"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9066" name="Rectangle 282"/>
              <p:cNvSpPr>
                <a:spLocks noChangeArrowheads="1"/>
              </p:cNvSpPr>
              <p:nvPr/>
            </p:nvSpPr>
            <p:spPr bwMode="auto">
              <a:xfrm>
                <a:off x="3197" y="2661"/>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9067" name="Rectangle 283"/>
              <p:cNvSpPr>
                <a:spLocks noChangeArrowheads="1"/>
              </p:cNvSpPr>
              <p:nvPr/>
            </p:nvSpPr>
            <p:spPr bwMode="auto">
              <a:xfrm>
                <a:off x="3453"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9068" name="Rectangle 284"/>
              <p:cNvSpPr>
                <a:spLocks noChangeArrowheads="1"/>
              </p:cNvSpPr>
              <p:nvPr/>
            </p:nvSpPr>
            <p:spPr bwMode="auto">
              <a:xfrm>
                <a:off x="3342" y="2559"/>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19069" name="Line 285"/>
              <p:cNvSpPr>
                <a:spLocks noChangeShapeType="1"/>
              </p:cNvSpPr>
              <p:nvPr/>
            </p:nvSpPr>
            <p:spPr bwMode="auto">
              <a:xfrm>
                <a:off x="3075"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0" name="Line 286"/>
              <p:cNvSpPr>
                <a:spLocks noChangeShapeType="1"/>
              </p:cNvSpPr>
              <p:nvPr/>
            </p:nvSpPr>
            <p:spPr bwMode="auto">
              <a:xfrm>
                <a:off x="3091"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1" name="Line 287"/>
              <p:cNvSpPr>
                <a:spLocks noChangeShapeType="1"/>
              </p:cNvSpPr>
              <p:nvPr/>
            </p:nvSpPr>
            <p:spPr bwMode="auto">
              <a:xfrm>
                <a:off x="3106"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2" name="Line 288"/>
              <p:cNvSpPr>
                <a:spLocks noChangeShapeType="1"/>
              </p:cNvSpPr>
              <p:nvPr/>
            </p:nvSpPr>
            <p:spPr bwMode="auto">
              <a:xfrm>
                <a:off x="312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3" name="Line 289"/>
              <p:cNvSpPr>
                <a:spLocks noChangeShapeType="1"/>
              </p:cNvSpPr>
              <p:nvPr/>
            </p:nvSpPr>
            <p:spPr bwMode="auto">
              <a:xfrm>
                <a:off x="313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4" name="Line 290"/>
              <p:cNvSpPr>
                <a:spLocks noChangeShapeType="1"/>
              </p:cNvSpPr>
              <p:nvPr/>
            </p:nvSpPr>
            <p:spPr bwMode="auto">
              <a:xfrm>
                <a:off x="315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5" name="Line 291"/>
              <p:cNvSpPr>
                <a:spLocks noChangeShapeType="1"/>
              </p:cNvSpPr>
              <p:nvPr/>
            </p:nvSpPr>
            <p:spPr bwMode="auto">
              <a:xfrm>
                <a:off x="316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6" name="Line 292"/>
              <p:cNvSpPr>
                <a:spLocks noChangeShapeType="1"/>
              </p:cNvSpPr>
              <p:nvPr/>
            </p:nvSpPr>
            <p:spPr bwMode="auto">
              <a:xfrm>
                <a:off x="318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7" name="Line 293"/>
              <p:cNvSpPr>
                <a:spLocks noChangeShapeType="1"/>
              </p:cNvSpPr>
              <p:nvPr/>
            </p:nvSpPr>
            <p:spPr bwMode="auto">
              <a:xfrm>
                <a:off x="3260"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8" name="Line 294"/>
              <p:cNvSpPr>
                <a:spLocks noChangeShapeType="1"/>
              </p:cNvSpPr>
              <p:nvPr/>
            </p:nvSpPr>
            <p:spPr bwMode="auto">
              <a:xfrm>
                <a:off x="327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9" name="Line 295"/>
              <p:cNvSpPr>
                <a:spLocks noChangeShapeType="1"/>
              </p:cNvSpPr>
              <p:nvPr/>
            </p:nvSpPr>
            <p:spPr bwMode="auto">
              <a:xfrm>
                <a:off x="329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0" name="Line 296"/>
              <p:cNvSpPr>
                <a:spLocks noChangeShapeType="1"/>
              </p:cNvSpPr>
              <p:nvPr/>
            </p:nvSpPr>
            <p:spPr bwMode="auto">
              <a:xfrm>
                <a:off x="330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1" name="Line 297"/>
              <p:cNvSpPr>
                <a:spLocks noChangeShapeType="1"/>
              </p:cNvSpPr>
              <p:nvPr/>
            </p:nvSpPr>
            <p:spPr bwMode="auto">
              <a:xfrm>
                <a:off x="332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2" name="Line 298"/>
              <p:cNvSpPr>
                <a:spLocks noChangeShapeType="1"/>
              </p:cNvSpPr>
              <p:nvPr/>
            </p:nvSpPr>
            <p:spPr bwMode="auto">
              <a:xfrm>
                <a:off x="333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3" name="Line 299"/>
              <p:cNvSpPr>
                <a:spLocks noChangeShapeType="1"/>
              </p:cNvSpPr>
              <p:nvPr/>
            </p:nvSpPr>
            <p:spPr bwMode="auto">
              <a:xfrm>
                <a:off x="3351"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4" name="Line 300"/>
              <p:cNvSpPr>
                <a:spLocks noChangeShapeType="1"/>
              </p:cNvSpPr>
              <p:nvPr/>
            </p:nvSpPr>
            <p:spPr bwMode="auto">
              <a:xfrm>
                <a:off x="336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5" name="Line 301"/>
              <p:cNvSpPr>
                <a:spLocks noChangeShapeType="1"/>
              </p:cNvSpPr>
              <p:nvPr/>
            </p:nvSpPr>
            <p:spPr bwMode="auto">
              <a:xfrm>
                <a:off x="338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6" name="Line 302"/>
              <p:cNvSpPr>
                <a:spLocks noChangeShapeType="1"/>
              </p:cNvSpPr>
              <p:nvPr/>
            </p:nvSpPr>
            <p:spPr bwMode="auto">
              <a:xfrm>
                <a:off x="339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7" name="Line 303"/>
              <p:cNvSpPr>
                <a:spLocks noChangeShapeType="1"/>
              </p:cNvSpPr>
              <p:nvPr/>
            </p:nvSpPr>
            <p:spPr bwMode="auto">
              <a:xfrm>
                <a:off x="341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8" name="Line 304"/>
              <p:cNvSpPr>
                <a:spLocks noChangeShapeType="1"/>
              </p:cNvSpPr>
              <p:nvPr/>
            </p:nvSpPr>
            <p:spPr bwMode="auto">
              <a:xfrm>
                <a:off x="342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9" name="Line 305"/>
              <p:cNvSpPr>
                <a:spLocks noChangeShapeType="1"/>
              </p:cNvSpPr>
              <p:nvPr/>
            </p:nvSpPr>
            <p:spPr bwMode="auto">
              <a:xfrm>
                <a:off x="344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0" name="Line 306"/>
              <p:cNvSpPr>
                <a:spLocks noChangeShapeType="1"/>
              </p:cNvSpPr>
              <p:nvPr/>
            </p:nvSpPr>
            <p:spPr bwMode="auto">
              <a:xfrm flipH="1">
                <a:off x="3356" y="260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1" name="Line 307"/>
              <p:cNvSpPr>
                <a:spLocks noChangeShapeType="1"/>
              </p:cNvSpPr>
              <p:nvPr/>
            </p:nvSpPr>
            <p:spPr bwMode="auto">
              <a:xfrm>
                <a:off x="3341" y="26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2" name="Line 308"/>
              <p:cNvSpPr>
                <a:spLocks noChangeShapeType="1"/>
              </p:cNvSpPr>
              <p:nvPr/>
            </p:nvSpPr>
            <p:spPr bwMode="auto">
              <a:xfrm>
                <a:off x="3326" y="262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3" name="Line 309"/>
              <p:cNvSpPr>
                <a:spLocks noChangeShapeType="1"/>
              </p:cNvSpPr>
              <p:nvPr/>
            </p:nvSpPr>
            <p:spPr bwMode="auto">
              <a:xfrm flipH="1">
                <a:off x="3296" y="2629"/>
                <a:ext cx="1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4" name="Line 310"/>
              <p:cNvSpPr>
                <a:spLocks noChangeShapeType="1"/>
              </p:cNvSpPr>
              <p:nvPr/>
            </p:nvSpPr>
            <p:spPr bwMode="auto">
              <a:xfrm>
                <a:off x="3281" y="263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5" name="Line 311"/>
              <p:cNvSpPr>
                <a:spLocks noChangeShapeType="1"/>
              </p:cNvSpPr>
              <p:nvPr/>
            </p:nvSpPr>
            <p:spPr bwMode="auto">
              <a:xfrm>
                <a:off x="3265" y="264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6" name="Freeform 312"/>
              <p:cNvSpPr>
                <a:spLocks/>
              </p:cNvSpPr>
              <p:nvPr/>
            </p:nvSpPr>
            <p:spPr bwMode="auto">
              <a:xfrm flipV="1">
                <a:off x="3236" y="2652"/>
                <a:ext cx="10" cy="4"/>
              </a:xfrm>
              <a:custGeom>
                <a:avLst/>
                <a:gdLst>
                  <a:gd name="T0" fmla="*/ 17 w 17"/>
                  <a:gd name="T1" fmla="*/ 6 h 6"/>
                  <a:gd name="T2" fmla="*/ 5 w 17"/>
                  <a:gd name="T3" fmla="*/ 2 h 6"/>
                  <a:gd name="T4" fmla="*/ 0 w 17"/>
                  <a:gd name="T5" fmla="*/ 0 h 6"/>
                </a:gdLst>
                <a:ahLst/>
                <a:cxnLst>
                  <a:cxn ang="0">
                    <a:pos x="T0" y="T1"/>
                  </a:cxn>
                  <a:cxn ang="0">
                    <a:pos x="T2" y="T3"/>
                  </a:cxn>
                  <a:cxn ang="0">
                    <a:pos x="T4" y="T5"/>
                  </a:cxn>
                </a:cxnLst>
                <a:rect l="0" t="0" r="r" b="b"/>
                <a:pathLst>
                  <a:path w="17" h="6">
                    <a:moveTo>
                      <a:pt x="17" y="6"/>
                    </a:moveTo>
                    <a:lnTo>
                      <a:pt x="5"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097" name="Line 313"/>
              <p:cNvSpPr>
                <a:spLocks noChangeShapeType="1"/>
              </p:cNvSpPr>
              <p:nvPr/>
            </p:nvSpPr>
            <p:spPr bwMode="auto">
              <a:xfrm>
                <a:off x="3374" y="260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8" name="Line 314"/>
              <p:cNvSpPr>
                <a:spLocks noChangeShapeType="1"/>
              </p:cNvSpPr>
              <p:nvPr/>
            </p:nvSpPr>
            <p:spPr bwMode="auto">
              <a:xfrm>
                <a:off x="3400" y="261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9" name="Line 315"/>
              <p:cNvSpPr>
                <a:spLocks noChangeShapeType="1"/>
              </p:cNvSpPr>
              <p:nvPr/>
            </p:nvSpPr>
            <p:spPr bwMode="auto">
              <a:xfrm>
                <a:off x="3416" y="2627"/>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0" name="Line 316"/>
              <p:cNvSpPr>
                <a:spLocks noChangeShapeType="1"/>
              </p:cNvSpPr>
              <p:nvPr/>
            </p:nvSpPr>
            <p:spPr bwMode="auto">
              <a:xfrm>
                <a:off x="3435" y="2637"/>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1" name="Line 317"/>
              <p:cNvSpPr>
                <a:spLocks noChangeShapeType="1"/>
              </p:cNvSpPr>
              <p:nvPr/>
            </p:nvSpPr>
            <p:spPr bwMode="auto">
              <a:xfrm>
                <a:off x="3461" y="265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2" name="Freeform 318"/>
              <p:cNvSpPr>
                <a:spLocks/>
              </p:cNvSpPr>
              <p:nvPr/>
            </p:nvSpPr>
            <p:spPr bwMode="auto">
              <a:xfrm flipV="1">
                <a:off x="3476" y="2658"/>
                <a:ext cx="3" cy="2"/>
              </a:xfrm>
              <a:custGeom>
                <a:avLst/>
                <a:gdLst>
                  <a:gd name="T0" fmla="*/ 0 w 4"/>
                  <a:gd name="T1" fmla="*/ 2 h 2"/>
                  <a:gd name="T2" fmla="*/ 0 w 4"/>
                  <a:gd name="T3" fmla="*/ 2 h 2"/>
                  <a:gd name="T4" fmla="*/ 4 w 4"/>
                  <a:gd name="T5" fmla="*/ 0 h 2"/>
                </a:gdLst>
                <a:ahLst/>
                <a:cxnLst>
                  <a:cxn ang="0">
                    <a:pos x="T0" y="T1"/>
                  </a:cxn>
                  <a:cxn ang="0">
                    <a:pos x="T2" y="T3"/>
                  </a:cxn>
                  <a:cxn ang="0">
                    <a:pos x="T4" y="T5"/>
                  </a:cxn>
                </a:cxnLst>
                <a:rect l="0" t="0" r="r" b="b"/>
                <a:pathLst>
                  <a:path w="4" h="2">
                    <a:moveTo>
                      <a:pt x="0" y="2"/>
                    </a:moveTo>
                    <a:lnTo>
                      <a:pt x="0" y="2"/>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03" name="Line 319"/>
              <p:cNvSpPr>
                <a:spLocks noChangeShapeType="1"/>
              </p:cNvSpPr>
              <p:nvPr/>
            </p:nvSpPr>
            <p:spPr bwMode="auto">
              <a:xfrm>
                <a:off x="3140" y="2535"/>
                <a:ext cx="2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4" name="Line 320"/>
              <p:cNvSpPr>
                <a:spLocks noChangeShapeType="1"/>
              </p:cNvSpPr>
              <p:nvPr/>
            </p:nvSpPr>
            <p:spPr bwMode="auto">
              <a:xfrm flipV="1">
                <a:off x="3240" y="2510"/>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5" name="Line 321"/>
              <p:cNvSpPr>
                <a:spLocks noChangeShapeType="1"/>
              </p:cNvSpPr>
              <p:nvPr/>
            </p:nvSpPr>
            <p:spPr bwMode="auto">
              <a:xfrm>
                <a:off x="3140" y="2535"/>
                <a:ext cx="1"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6" name="Line 322"/>
              <p:cNvSpPr>
                <a:spLocks noChangeShapeType="1"/>
              </p:cNvSpPr>
              <p:nvPr/>
            </p:nvSpPr>
            <p:spPr bwMode="auto">
              <a:xfrm>
                <a:off x="3367" y="2535"/>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7" name="Line 323"/>
              <p:cNvSpPr>
                <a:spLocks noChangeShapeType="1"/>
              </p:cNvSpPr>
              <p:nvPr/>
            </p:nvSpPr>
            <p:spPr bwMode="auto">
              <a:xfrm>
                <a:off x="3039" y="2631"/>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8" name="Line 324"/>
              <p:cNvSpPr>
                <a:spLocks noChangeShapeType="1"/>
              </p:cNvSpPr>
              <p:nvPr/>
            </p:nvSpPr>
            <p:spPr bwMode="auto">
              <a:xfrm>
                <a:off x="3142" y="261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9" name="Line 325"/>
              <p:cNvSpPr>
                <a:spLocks noChangeShapeType="1"/>
              </p:cNvSpPr>
              <p:nvPr/>
            </p:nvSpPr>
            <p:spPr bwMode="auto">
              <a:xfrm>
                <a:off x="3039" y="2631"/>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0" name="Line 326"/>
              <p:cNvSpPr>
                <a:spLocks noChangeShapeType="1"/>
              </p:cNvSpPr>
              <p:nvPr/>
            </p:nvSpPr>
            <p:spPr bwMode="auto">
              <a:xfrm>
                <a:off x="3227" y="2631"/>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111" name="Rectangle 327"/>
            <p:cNvSpPr>
              <a:spLocks noChangeArrowheads="1"/>
            </p:cNvSpPr>
            <p:nvPr/>
          </p:nvSpPr>
          <p:spPr bwMode="auto">
            <a:xfrm>
              <a:off x="427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112" name="Group 328"/>
            <p:cNvGrpSpPr>
              <a:grpSpLocks/>
            </p:cNvGrpSpPr>
            <p:nvPr/>
          </p:nvGrpSpPr>
          <p:grpSpPr bwMode="auto">
            <a:xfrm>
              <a:off x="4338" y="3566"/>
              <a:ext cx="108" cy="116"/>
              <a:chOff x="902" y="803"/>
              <a:chExt cx="214" cy="280"/>
            </a:xfrm>
          </p:grpSpPr>
          <p:sp>
            <p:nvSpPr>
              <p:cNvPr id="119113" name="Rectangle 32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9114" name="Line 33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5" name="Line 33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6" name="Line 33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7" name="Line 33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8" name="Line 33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9" name="Line 33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0" name="Line 33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1" name="Line 33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2" name="Line 33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3" name="Line 33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4" name="Line 34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5" name="Line 34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6" name="Line 34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7" name="Line 34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8" name="Line 34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129" name="Rectangle 345"/>
            <p:cNvSpPr>
              <a:spLocks noChangeArrowheads="1"/>
            </p:cNvSpPr>
            <p:nvPr/>
          </p:nvSpPr>
          <p:spPr bwMode="auto">
            <a:xfrm>
              <a:off x="427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130" name="Rectangle 346"/>
            <p:cNvSpPr>
              <a:spLocks noChangeArrowheads="1"/>
            </p:cNvSpPr>
            <p:nvPr/>
          </p:nvSpPr>
          <p:spPr bwMode="auto">
            <a:xfrm>
              <a:off x="427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131" name="AutoShape 347"/>
            <p:cNvSpPr>
              <a:spLocks noChangeArrowheads="1"/>
            </p:cNvSpPr>
            <p:nvPr/>
          </p:nvSpPr>
          <p:spPr bwMode="auto">
            <a:xfrm>
              <a:off x="432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132" name="Rectangle 348"/>
            <p:cNvSpPr>
              <a:spLocks noChangeArrowheads="1"/>
            </p:cNvSpPr>
            <p:nvPr/>
          </p:nvSpPr>
          <p:spPr bwMode="auto">
            <a:xfrm>
              <a:off x="451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sp>
          <p:nvSpPr>
            <p:cNvPr id="119133" name="Rectangle 349"/>
            <p:cNvSpPr>
              <a:spLocks noChangeArrowheads="1"/>
            </p:cNvSpPr>
            <p:nvPr/>
          </p:nvSpPr>
          <p:spPr bwMode="auto">
            <a:xfrm>
              <a:off x="451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grpSp>
          <p:nvGrpSpPr>
            <p:cNvPr id="119134" name="Group 350"/>
            <p:cNvGrpSpPr>
              <a:grpSpLocks/>
            </p:cNvGrpSpPr>
            <p:nvPr/>
          </p:nvGrpSpPr>
          <p:grpSpPr bwMode="auto">
            <a:xfrm>
              <a:off x="4578" y="2606"/>
              <a:ext cx="108" cy="116"/>
              <a:chOff x="902" y="803"/>
              <a:chExt cx="214" cy="280"/>
            </a:xfrm>
          </p:grpSpPr>
          <p:sp>
            <p:nvSpPr>
              <p:cNvPr id="119135" name="Rectangle 35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136" name="Line 35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7" name="Line 35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8" name="Line 35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9" name="Line 35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0" name="Line 35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1" name="Line 35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2" name="Line 35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3" name="Line 35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4" name="Line 36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5" name="Line 36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6" name="Line 36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7" name="Line 36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8" name="Line 36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9" name="Line 36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0" name="Line 36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151" name="Rectangle 367"/>
            <p:cNvSpPr>
              <a:spLocks noChangeArrowheads="1"/>
            </p:cNvSpPr>
            <p:nvPr/>
          </p:nvSpPr>
          <p:spPr bwMode="auto">
            <a:xfrm>
              <a:off x="451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152" name="Group 368"/>
            <p:cNvGrpSpPr>
              <a:grpSpLocks/>
            </p:cNvGrpSpPr>
            <p:nvPr/>
          </p:nvGrpSpPr>
          <p:grpSpPr bwMode="auto">
            <a:xfrm>
              <a:off x="4551" y="2836"/>
              <a:ext cx="162" cy="136"/>
              <a:chOff x="3758" y="1186"/>
              <a:chExt cx="462" cy="336"/>
            </a:xfrm>
          </p:grpSpPr>
          <p:sp>
            <p:nvSpPr>
              <p:cNvPr id="119153" name="Freeform 369"/>
              <p:cNvSpPr>
                <a:spLocks/>
              </p:cNvSpPr>
              <p:nvPr/>
            </p:nvSpPr>
            <p:spPr bwMode="auto">
              <a:xfrm>
                <a:off x="3760" y="1186"/>
                <a:ext cx="147" cy="26"/>
              </a:xfrm>
              <a:custGeom>
                <a:avLst/>
                <a:gdLst>
                  <a:gd name="T0" fmla="*/ 0 w 295"/>
                  <a:gd name="T1" fmla="*/ 53 h 53"/>
                  <a:gd name="T2" fmla="*/ 71 w 295"/>
                  <a:gd name="T3" fmla="*/ 14 h 53"/>
                  <a:gd name="T4" fmla="*/ 147 w 295"/>
                  <a:gd name="T5" fmla="*/ 0 h 53"/>
                  <a:gd name="T6" fmla="*/ 165 w 295"/>
                  <a:gd name="T7" fmla="*/ 0 h 53"/>
                  <a:gd name="T8" fmla="*/ 184 w 295"/>
                  <a:gd name="T9" fmla="*/ 1 h 53"/>
                  <a:gd name="T10" fmla="*/ 222 w 295"/>
                  <a:gd name="T11" fmla="*/ 11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4"/>
                    </a:lnTo>
                    <a:lnTo>
                      <a:pt x="147" y="0"/>
                    </a:lnTo>
                    <a:lnTo>
                      <a:pt x="165" y="0"/>
                    </a:lnTo>
                    <a:lnTo>
                      <a:pt x="184" y="1"/>
                    </a:lnTo>
                    <a:lnTo>
                      <a:pt x="222" y="11"/>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54" name="Freeform 370"/>
              <p:cNvSpPr>
                <a:spLocks/>
              </p:cNvSpPr>
              <p:nvPr/>
            </p:nvSpPr>
            <p:spPr bwMode="auto">
              <a:xfrm>
                <a:off x="3907" y="1211"/>
                <a:ext cx="148" cy="27"/>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55" name="Line 371"/>
              <p:cNvSpPr>
                <a:spLocks noChangeShapeType="1"/>
              </p:cNvSpPr>
              <p:nvPr/>
            </p:nvSpPr>
            <p:spPr bwMode="auto">
              <a:xfrm>
                <a:off x="3761" y="1208"/>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6" name="Freeform 372"/>
              <p:cNvSpPr>
                <a:spLocks/>
              </p:cNvSpPr>
              <p:nvPr/>
            </p:nvSpPr>
            <p:spPr bwMode="auto">
              <a:xfrm>
                <a:off x="4107" y="1186"/>
                <a:ext cx="111" cy="31"/>
              </a:xfrm>
              <a:custGeom>
                <a:avLst/>
                <a:gdLst>
                  <a:gd name="T0" fmla="*/ 222 w 222"/>
                  <a:gd name="T1" fmla="*/ 5 h 61"/>
                  <a:gd name="T2" fmla="*/ 209 w 222"/>
                  <a:gd name="T3" fmla="*/ 3 h 61"/>
                  <a:gd name="T4" fmla="*/ 197 w 222"/>
                  <a:gd name="T5" fmla="*/ 1 h 61"/>
                  <a:gd name="T6" fmla="*/ 183 w 222"/>
                  <a:gd name="T7" fmla="*/ 0 h 61"/>
                  <a:gd name="T8" fmla="*/ 170 w 222"/>
                  <a:gd name="T9" fmla="*/ 0 h 61"/>
                  <a:gd name="T10" fmla="*/ 157 w 222"/>
                  <a:gd name="T11" fmla="*/ 0 h 61"/>
                  <a:gd name="T12" fmla="*/ 142 w 222"/>
                  <a:gd name="T13" fmla="*/ 3 h 61"/>
                  <a:gd name="T14" fmla="*/ 131 w 222"/>
                  <a:gd name="T15" fmla="*/ 4 h 61"/>
                  <a:gd name="T16" fmla="*/ 116 w 222"/>
                  <a:gd name="T17" fmla="*/ 5 h 61"/>
                  <a:gd name="T18" fmla="*/ 103 w 222"/>
                  <a:gd name="T19" fmla="*/ 8 h 61"/>
                  <a:gd name="T20" fmla="*/ 92 w 222"/>
                  <a:gd name="T21" fmla="*/ 12 h 61"/>
                  <a:gd name="T22" fmla="*/ 78 w 222"/>
                  <a:gd name="T23" fmla="*/ 17 h 61"/>
                  <a:gd name="T24" fmla="*/ 65 w 222"/>
                  <a:gd name="T25" fmla="*/ 19 h 61"/>
                  <a:gd name="T26" fmla="*/ 53 w 222"/>
                  <a:gd name="T27" fmla="*/ 26 h 61"/>
                  <a:gd name="T28" fmla="*/ 40 w 222"/>
                  <a:gd name="T29" fmla="*/ 34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3"/>
                    </a:lnTo>
                    <a:lnTo>
                      <a:pt x="197" y="1"/>
                    </a:lnTo>
                    <a:lnTo>
                      <a:pt x="183" y="0"/>
                    </a:lnTo>
                    <a:lnTo>
                      <a:pt x="170" y="0"/>
                    </a:lnTo>
                    <a:lnTo>
                      <a:pt x="157" y="0"/>
                    </a:lnTo>
                    <a:lnTo>
                      <a:pt x="142" y="3"/>
                    </a:lnTo>
                    <a:lnTo>
                      <a:pt x="131" y="4"/>
                    </a:lnTo>
                    <a:lnTo>
                      <a:pt x="116" y="5"/>
                    </a:lnTo>
                    <a:lnTo>
                      <a:pt x="103" y="8"/>
                    </a:lnTo>
                    <a:lnTo>
                      <a:pt x="92" y="12"/>
                    </a:lnTo>
                    <a:lnTo>
                      <a:pt x="78" y="17"/>
                    </a:lnTo>
                    <a:lnTo>
                      <a:pt x="65" y="19"/>
                    </a:lnTo>
                    <a:lnTo>
                      <a:pt x="53" y="26"/>
                    </a:lnTo>
                    <a:lnTo>
                      <a:pt x="40" y="34"/>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57" name="Freeform 373"/>
              <p:cNvSpPr>
                <a:spLocks/>
              </p:cNvSpPr>
              <p:nvPr/>
            </p:nvSpPr>
            <p:spPr bwMode="auto">
              <a:xfrm>
                <a:off x="3806" y="1254"/>
                <a:ext cx="60" cy="15"/>
              </a:xfrm>
              <a:custGeom>
                <a:avLst/>
                <a:gdLst>
                  <a:gd name="T0" fmla="*/ 0 w 118"/>
                  <a:gd name="T1" fmla="*/ 30 h 30"/>
                  <a:gd name="T2" fmla="*/ 58 w 118"/>
                  <a:gd name="T3" fmla="*/ 0 h 30"/>
                  <a:gd name="T4" fmla="*/ 88 w 118"/>
                  <a:gd name="T5" fmla="*/ 7 h 30"/>
                  <a:gd name="T6" fmla="*/ 118 w 118"/>
                  <a:gd name="T7" fmla="*/ 30 h 30"/>
                </a:gdLst>
                <a:ahLst/>
                <a:cxnLst>
                  <a:cxn ang="0">
                    <a:pos x="T0" y="T1"/>
                  </a:cxn>
                  <a:cxn ang="0">
                    <a:pos x="T2" y="T3"/>
                  </a:cxn>
                  <a:cxn ang="0">
                    <a:pos x="T4" y="T5"/>
                  </a:cxn>
                  <a:cxn ang="0">
                    <a:pos x="T6" y="T7"/>
                  </a:cxn>
                </a:cxnLst>
                <a:rect l="0" t="0" r="r" b="b"/>
                <a:pathLst>
                  <a:path w="118" h="30">
                    <a:moveTo>
                      <a:pt x="0" y="30"/>
                    </a:moveTo>
                    <a:lnTo>
                      <a:pt x="58" y="0"/>
                    </a:lnTo>
                    <a:lnTo>
                      <a:pt x="88" y="7"/>
                    </a:lnTo>
                    <a:lnTo>
                      <a:pt x="118"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58" name="Freeform 374"/>
              <p:cNvSpPr>
                <a:spLocks/>
              </p:cNvSpPr>
              <p:nvPr/>
            </p:nvSpPr>
            <p:spPr bwMode="auto">
              <a:xfrm>
                <a:off x="3866" y="1269"/>
                <a:ext cx="59" cy="14"/>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59" name="Line 375"/>
              <p:cNvSpPr>
                <a:spLocks noChangeShapeType="1"/>
              </p:cNvSpPr>
              <p:nvPr/>
            </p:nvSpPr>
            <p:spPr bwMode="auto">
              <a:xfrm>
                <a:off x="3808" y="1267"/>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0" name="Freeform 376"/>
              <p:cNvSpPr>
                <a:spLocks/>
              </p:cNvSpPr>
              <p:nvPr/>
            </p:nvSpPr>
            <p:spPr bwMode="auto">
              <a:xfrm>
                <a:off x="3881" y="1291"/>
                <a:ext cx="75" cy="20"/>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1" name="Freeform 377"/>
              <p:cNvSpPr>
                <a:spLocks/>
              </p:cNvSpPr>
              <p:nvPr/>
            </p:nvSpPr>
            <p:spPr bwMode="auto">
              <a:xfrm>
                <a:off x="3957" y="1311"/>
                <a:ext cx="76" cy="20"/>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2" name="Line 378"/>
              <p:cNvSpPr>
                <a:spLocks noChangeShapeType="1"/>
              </p:cNvSpPr>
              <p:nvPr/>
            </p:nvSpPr>
            <p:spPr bwMode="auto">
              <a:xfrm>
                <a:off x="3881" y="1309"/>
                <a:ext cx="1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3" name="Freeform 379"/>
              <p:cNvSpPr>
                <a:spLocks/>
              </p:cNvSpPr>
              <p:nvPr/>
            </p:nvSpPr>
            <p:spPr bwMode="auto">
              <a:xfrm>
                <a:off x="3843" y="1347"/>
                <a:ext cx="128" cy="26"/>
              </a:xfrm>
              <a:custGeom>
                <a:avLst/>
                <a:gdLst>
                  <a:gd name="T0" fmla="*/ 0 w 255"/>
                  <a:gd name="T1" fmla="*/ 52 h 52"/>
                  <a:gd name="T2" fmla="*/ 61 w 255"/>
                  <a:gd name="T3" fmla="*/ 14 h 52"/>
                  <a:gd name="T4" fmla="*/ 126 w 255"/>
                  <a:gd name="T5" fmla="*/ 0 h 52"/>
                  <a:gd name="T6" fmla="*/ 157 w 255"/>
                  <a:gd name="T7" fmla="*/ 1 h 52"/>
                  <a:gd name="T8" fmla="*/ 191 w 255"/>
                  <a:gd name="T9" fmla="*/ 11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1" y="14"/>
                    </a:lnTo>
                    <a:lnTo>
                      <a:pt x="126" y="0"/>
                    </a:lnTo>
                    <a:lnTo>
                      <a:pt x="157" y="1"/>
                    </a:lnTo>
                    <a:lnTo>
                      <a:pt x="191" y="11"/>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4" name="Freeform 380"/>
              <p:cNvSpPr>
                <a:spLocks/>
              </p:cNvSpPr>
              <p:nvPr/>
            </p:nvSpPr>
            <p:spPr bwMode="auto">
              <a:xfrm>
                <a:off x="3970" y="1373"/>
                <a:ext cx="128" cy="25"/>
              </a:xfrm>
              <a:custGeom>
                <a:avLst/>
                <a:gdLst>
                  <a:gd name="T0" fmla="*/ 255 w 255"/>
                  <a:gd name="T1" fmla="*/ 0 h 51"/>
                  <a:gd name="T2" fmla="*/ 195 w 255"/>
                  <a:gd name="T3" fmla="*/ 36 h 51"/>
                  <a:gd name="T4" fmla="*/ 128 w 255"/>
                  <a:gd name="T5" fmla="*/ 51 h 51"/>
                  <a:gd name="T6" fmla="*/ 62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5" name="Line 381"/>
              <p:cNvSpPr>
                <a:spLocks noChangeShapeType="1"/>
              </p:cNvSpPr>
              <p:nvPr/>
            </p:nvSpPr>
            <p:spPr bwMode="auto">
              <a:xfrm>
                <a:off x="3845" y="1370"/>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6" name="Freeform 382"/>
              <p:cNvSpPr>
                <a:spLocks/>
              </p:cNvSpPr>
              <p:nvPr/>
            </p:nvSpPr>
            <p:spPr bwMode="auto">
              <a:xfrm>
                <a:off x="4041" y="1470"/>
                <a:ext cx="119"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7" name="Freeform 383"/>
              <p:cNvSpPr>
                <a:spLocks/>
              </p:cNvSpPr>
              <p:nvPr/>
            </p:nvSpPr>
            <p:spPr bwMode="auto">
              <a:xfrm>
                <a:off x="4161" y="1495"/>
                <a:ext cx="55" cy="27"/>
              </a:xfrm>
              <a:custGeom>
                <a:avLst/>
                <a:gdLst>
                  <a:gd name="T0" fmla="*/ 0 w 111"/>
                  <a:gd name="T1" fmla="*/ 0 h 54"/>
                  <a:gd name="T2" fmla="*/ 7 w 111"/>
                  <a:gd name="T3" fmla="*/ 7 h 54"/>
                  <a:gd name="T4" fmla="*/ 16 w 111"/>
                  <a:gd name="T5" fmla="*/ 14 h 54"/>
                  <a:gd name="T6" fmla="*/ 25 w 111"/>
                  <a:gd name="T7" fmla="*/ 22 h 54"/>
                  <a:gd name="T8" fmla="*/ 35 w 111"/>
                  <a:gd name="T9" fmla="*/ 28 h 54"/>
                  <a:gd name="T10" fmla="*/ 44 w 111"/>
                  <a:gd name="T11" fmla="*/ 33 h 54"/>
                  <a:gd name="T12" fmla="*/ 53 w 111"/>
                  <a:gd name="T13" fmla="*/ 37 h 54"/>
                  <a:gd name="T14" fmla="*/ 64 w 111"/>
                  <a:gd name="T15" fmla="*/ 42 h 54"/>
                  <a:gd name="T16" fmla="*/ 73 w 111"/>
                  <a:gd name="T17" fmla="*/ 47 h 54"/>
                  <a:gd name="T18" fmla="*/ 82 w 111"/>
                  <a:gd name="T19" fmla="*/ 49 h 54"/>
                  <a:gd name="T20" fmla="*/ 92 w 111"/>
                  <a:gd name="T21" fmla="*/ 53 h 54"/>
                  <a:gd name="T22" fmla="*/ 102 w 111"/>
                  <a:gd name="T23" fmla="*/ 53 h 54"/>
                  <a:gd name="T24" fmla="*/ 111 w 11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4">
                    <a:moveTo>
                      <a:pt x="0" y="0"/>
                    </a:moveTo>
                    <a:lnTo>
                      <a:pt x="7" y="7"/>
                    </a:lnTo>
                    <a:lnTo>
                      <a:pt x="16" y="14"/>
                    </a:lnTo>
                    <a:lnTo>
                      <a:pt x="25" y="22"/>
                    </a:lnTo>
                    <a:lnTo>
                      <a:pt x="35" y="28"/>
                    </a:lnTo>
                    <a:lnTo>
                      <a:pt x="44" y="33"/>
                    </a:lnTo>
                    <a:lnTo>
                      <a:pt x="53" y="37"/>
                    </a:lnTo>
                    <a:lnTo>
                      <a:pt x="64" y="42"/>
                    </a:lnTo>
                    <a:lnTo>
                      <a:pt x="73" y="47"/>
                    </a:lnTo>
                    <a:lnTo>
                      <a:pt x="82" y="49"/>
                    </a:lnTo>
                    <a:lnTo>
                      <a:pt x="92" y="53"/>
                    </a:lnTo>
                    <a:lnTo>
                      <a:pt x="102" y="53"/>
                    </a:lnTo>
                    <a:lnTo>
                      <a:pt x="111"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8" name="Freeform 384"/>
              <p:cNvSpPr>
                <a:spLocks/>
              </p:cNvSpPr>
              <p:nvPr/>
            </p:nvSpPr>
            <p:spPr bwMode="auto">
              <a:xfrm>
                <a:off x="4042" y="1495"/>
                <a:ext cx="175"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69" name="Line 385"/>
              <p:cNvSpPr>
                <a:spLocks noChangeShapeType="1"/>
              </p:cNvSpPr>
              <p:nvPr/>
            </p:nvSpPr>
            <p:spPr bwMode="auto">
              <a:xfrm>
                <a:off x="4108" y="1217"/>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0" name="Line 386"/>
              <p:cNvSpPr>
                <a:spLocks noChangeShapeType="1"/>
              </p:cNvSpPr>
              <p:nvPr/>
            </p:nvSpPr>
            <p:spPr bwMode="auto">
              <a:xfrm flipV="1">
                <a:off x="3801" y="1191"/>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1" name="Line 387"/>
              <p:cNvSpPr>
                <a:spLocks noChangeShapeType="1"/>
              </p:cNvSpPr>
              <p:nvPr/>
            </p:nvSpPr>
            <p:spPr bwMode="auto">
              <a:xfrm flipV="1">
                <a:off x="3840" y="1186"/>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2" name="Line 388"/>
              <p:cNvSpPr>
                <a:spLocks noChangeShapeType="1"/>
              </p:cNvSpPr>
              <p:nvPr/>
            </p:nvSpPr>
            <p:spPr bwMode="auto">
              <a:xfrm flipV="1">
                <a:off x="3879" y="1193"/>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3" name="Line 389"/>
              <p:cNvSpPr>
                <a:spLocks noChangeShapeType="1"/>
              </p:cNvSpPr>
              <p:nvPr/>
            </p:nvSpPr>
            <p:spPr bwMode="auto">
              <a:xfrm flipV="1">
                <a:off x="4098" y="1223"/>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4" name="Line 390"/>
              <p:cNvSpPr>
                <a:spLocks noChangeShapeType="1"/>
              </p:cNvSpPr>
              <p:nvPr/>
            </p:nvSpPr>
            <p:spPr bwMode="auto">
              <a:xfrm flipV="1">
                <a:off x="4038" y="1402"/>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5" name="Oval 391"/>
              <p:cNvSpPr>
                <a:spLocks noChangeArrowheads="1"/>
              </p:cNvSpPr>
              <p:nvPr/>
            </p:nvSpPr>
            <p:spPr bwMode="auto">
              <a:xfrm>
                <a:off x="4023" y="1483"/>
                <a:ext cx="26" cy="27"/>
              </a:xfrm>
              <a:prstGeom prst="ellipse">
                <a:avLst/>
              </a:prstGeom>
              <a:solidFill>
                <a:srgbClr val="FB9214"/>
              </a:solidFill>
              <a:ln w="11113">
                <a:solidFill>
                  <a:srgbClr val="FFFFFF"/>
                </a:solidFill>
                <a:round/>
                <a:headEnd/>
                <a:tailEnd/>
              </a:ln>
            </p:spPr>
            <p:txBody>
              <a:bodyPr/>
              <a:lstStyle/>
              <a:p>
                <a:endParaRPr lang="en-US"/>
              </a:p>
            </p:txBody>
          </p:sp>
          <p:sp>
            <p:nvSpPr>
              <p:cNvPr id="119176" name="Oval 392"/>
              <p:cNvSpPr>
                <a:spLocks noChangeArrowheads="1"/>
              </p:cNvSpPr>
              <p:nvPr/>
            </p:nvSpPr>
            <p:spPr bwMode="auto">
              <a:xfrm>
                <a:off x="3785" y="1253"/>
                <a:ext cx="26" cy="27"/>
              </a:xfrm>
              <a:prstGeom prst="ellipse">
                <a:avLst/>
              </a:prstGeom>
              <a:solidFill>
                <a:srgbClr val="FB9214"/>
              </a:solidFill>
              <a:ln w="11113">
                <a:solidFill>
                  <a:srgbClr val="FFFFFF"/>
                </a:solidFill>
                <a:round/>
                <a:headEnd/>
                <a:tailEnd/>
              </a:ln>
            </p:spPr>
            <p:txBody>
              <a:bodyPr/>
              <a:lstStyle/>
              <a:p>
                <a:endParaRPr lang="en-US"/>
              </a:p>
            </p:txBody>
          </p:sp>
          <p:sp>
            <p:nvSpPr>
              <p:cNvPr id="119177" name="Oval 393"/>
              <p:cNvSpPr>
                <a:spLocks noChangeArrowheads="1"/>
              </p:cNvSpPr>
              <p:nvPr/>
            </p:nvSpPr>
            <p:spPr bwMode="auto">
              <a:xfrm>
                <a:off x="4083" y="1202"/>
                <a:ext cx="26" cy="27"/>
              </a:xfrm>
              <a:prstGeom prst="ellipse">
                <a:avLst/>
              </a:prstGeom>
              <a:solidFill>
                <a:srgbClr val="FB9214"/>
              </a:solidFill>
              <a:ln w="11113">
                <a:solidFill>
                  <a:srgbClr val="FFFFFF"/>
                </a:solidFill>
                <a:round/>
                <a:headEnd/>
                <a:tailEnd/>
              </a:ln>
            </p:spPr>
            <p:txBody>
              <a:bodyPr/>
              <a:lstStyle/>
              <a:p>
                <a:endParaRPr lang="en-US"/>
              </a:p>
            </p:txBody>
          </p:sp>
          <p:sp>
            <p:nvSpPr>
              <p:cNvPr id="119178" name="Oval 394"/>
              <p:cNvSpPr>
                <a:spLocks noChangeArrowheads="1"/>
              </p:cNvSpPr>
              <p:nvPr/>
            </p:nvSpPr>
            <p:spPr bwMode="auto">
              <a:xfrm>
                <a:off x="3862" y="1307"/>
                <a:ext cx="26" cy="27"/>
              </a:xfrm>
              <a:prstGeom prst="ellipse">
                <a:avLst/>
              </a:prstGeom>
              <a:solidFill>
                <a:srgbClr val="FB9214"/>
              </a:solidFill>
              <a:ln w="11113">
                <a:solidFill>
                  <a:srgbClr val="FFFFFF"/>
                </a:solidFill>
                <a:round/>
                <a:headEnd/>
                <a:tailEnd/>
              </a:ln>
            </p:spPr>
            <p:txBody>
              <a:bodyPr/>
              <a:lstStyle/>
              <a:p>
                <a:endParaRPr lang="en-US"/>
              </a:p>
            </p:txBody>
          </p:sp>
          <p:sp>
            <p:nvSpPr>
              <p:cNvPr id="119179" name="Oval 395"/>
              <p:cNvSpPr>
                <a:spLocks noChangeArrowheads="1"/>
              </p:cNvSpPr>
              <p:nvPr/>
            </p:nvSpPr>
            <p:spPr bwMode="auto">
              <a:xfrm>
                <a:off x="3836" y="1360"/>
                <a:ext cx="26" cy="27"/>
              </a:xfrm>
              <a:prstGeom prst="ellipse">
                <a:avLst/>
              </a:prstGeom>
              <a:solidFill>
                <a:srgbClr val="FB9214"/>
              </a:solidFill>
              <a:ln w="11113">
                <a:solidFill>
                  <a:srgbClr val="FFFFFF"/>
                </a:solidFill>
                <a:round/>
                <a:headEnd/>
                <a:tailEnd/>
              </a:ln>
            </p:spPr>
            <p:txBody>
              <a:bodyPr/>
              <a:lstStyle/>
              <a:p>
                <a:endParaRPr lang="en-US"/>
              </a:p>
            </p:txBody>
          </p:sp>
          <p:sp>
            <p:nvSpPr>
              <p:cNvPr id="119180" name="Oval 396"/>
              <p:cNvSpPr>
                <a:spLocks noChangeArrowheads="1"/>
              </p:cNvSpPr>
              <p:nvPr/>
            </p:nvSpPr>
            <p:spPr bwMode="auto">
              <a:xfrm>
                <a:off x="3758" y="1192"/>
                <a:ext cx="26" cy="27"/>
              </a:xfrm>
              <a:prstGeom prst="ellipse">
                <a:avLst/>
              </a:prstGeom>
              <a:solidFill>
                <a:srgbClr val="FB9214"/>
              </a:solidFill>
              <a:ln w="11113">
                <a:solidFill>
                  <a:srgbClr val="FFFFFF"/>
                </a:solidFill>
                <a:round/>
                <a:headEnd/>
                <a:tailEnd/>
              </a:ln>
            </p:spPr>
            <p:txBody>
              <a:bodyPr/>
              <a:lstStyle/>
              <a:p>
                <a:endParaRPr lang="en-US"/>
              </a:p>
            </p:txBody>
          </p:sp>
        </p:grpSp>
        <p:sp>
          <p:nvSpPr>
            <p:cNvPr id="119181" name="Rectangle 397"/>
            <p:cNvSpPr>
              <a:spLocks noChangeArrowheads="1"/>
            </p:cNvSpPr>
            <p:nvPr/>
          </p:nvSpPr>
          <p:spPr bwMode="auto">
            <a:xfrm>
              <a:off x="451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182" name="Group 398"/>
            <p:cNvGrpSpPr>
              <a:grpSpLocks/>
            </p:cNvGrpSpPr>
            <p:nvPr/>
          </p:nvGrpSpPr>
          <p:grpSpPr bwMode="auto">
            <a:xfrm>
              <a:off x="4549" y="3090"/>
              <a:ext cx="166" cy="108"/>
              <a:chOff x="3785" y="1824"/>
              <a:chExt cx="476" cy="336"/>
            </a:xfrm>
          </p:grpSpPr>
          <p:sp>
            <p:nvSpPr>
              <p:cNvPr id="119183" name="Freeform 399"/>
              <p:cNvSpPr>
                <a:spLocks/>
              </p:cNvSpPr>
              <p:nvPr/>
            </p:nvSpPr>
            <p:spPr bwMode="auto">
              <a:xfrm>
                <a:off x="3801" y="1824"/>
                <a:ext cx="148" cy="27"/>
              </a:xfrm>
              <a:custGeom>
                <a:avLst/>
                <a:gdLst>
                  <a:gd name="T0" fmla="*/ 0 w 295"/>
                  <a:gd name="T1" fmla="*/ 53 h 53"/>
                  <a:gd name="T2" fmla="*/ 70 w 295"/>
                  <a:gd name="T3" fmla="*/ 14 h 53"/>
                  <a:gd name="T4" fmla="*/ 146 w 295"/>
                  <a:gd name="T5" fmla="*/ 0 h 53"/>
                  <a:gd name="T6" fmla="*/ 165 w 295"/>
                  <a:gd name="T7" fmla="*/ 0 h 53"/>
                  <a:gd name="T8" fmla="*/ 184 w 295"/>
                  <a:gd name="T9" fmla="*/ 1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0" y="14"/>
                    </a:lnTo>
                    <a:lnTo>
                      <a:pt x="146" y="0"/>
                    </a:lnTo>
                    <a:lnTo>
                      <a:pt x="165" y="0"/>
                    </a:lnTo>
                    <a:lnTo>
                      <a:pt x="184" y="1"/>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84" name="Freeform 400"/>
              <p:cNvSpPr>
                <a:spLocks/>
              </p:cNvSpPr>
              <p:nvPr/>
            </p:nvSpPr>
            <p:spPr bwMode="auto">
              <a:xfrm>
                <a:off x="3949" y="1849"/>
                <a:ext cx="148" cy="27"/>
              </a:xfrm>
              <a:custGeom>
                <a:avLst/>
                <a:gdLst>
                  <a:gd name="T0" fmla="*/ 295 w 295"/>
                  <a:gd name="T1" fmla="*/ 0 h 53"/>
                  <a:gd name="T2" fmla="*/ 225 w 295"/>
                  <a:gd name="T3" fmla="*/ 38 h 53"/>
                  <a:gd name="T4" fmla="*/ 149 w 295"/>
                  <a:gd name="T5" fmla="*/ 53 h 53"/>
                  <a:gd name="T6" fmla="*/ 73 w 295"/>
                  <a:gd name="T7" fmla="*/ 41 h 53"/>
                  <a:gd name="T8" fmla="*/ 0 w 295"/>
                  <a:gd name="T9" fmla="*/ 0 h 53"/>
                </a:gdLst>
                <a:ahLst/>
                <a:cxnLst>
                  <a:cxn ang="0">
                    <a:pos x="T0" y="T1"/>
                  </a:cxn>
                  <a:cxn ang="0">
                    <a:pos x="T2" y="T3"/>
                  </a:cxn>
                  <a:cxn ang="0">
                    <a:pos x="T4" y="T5"/>
                  </a:cxn>
                  <a:cxn ang="0">
                    <a:pos x="T6" y="T7"/>
                  </a:cxn>
                  <a:cxn ang="0">
                    <a:pos x="T8" y="T9"/>
                  </a:cxn>
                </a:cxnLst>
                <a:rect l="0" t="0" r="r" b="b"/>
                <a:pathLst>
                  <a:path w="295" h="53">
                    <a:moveTo>
                      <a:pt x="295" y="0"/>
                    </a:moveTo>
                    <a:lnTo>
                      <a:pt x="225" y="38"/>
                    </a:lnTo>
                    <a:lnTo>
                      <a:pt x="149" y="53"/>
                    </a:lnTo>
                    <a:lnTo>
                      <a:pt x="73"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85" name="Line 401"/>
              <p:cNvSpPr>
                <a:spLocks noChangeShapeType="1"/>
              </p:cNvSpPr>
              <p:nvPr/>
            </p:nvSpPr>
            <p:spPr bwMode="auto">
              <a:xfrm>
                <a:off x="3803" y="1847"/>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6" name="Freeform 402"/>
              <p:cNvSpPr>
                <a:spLocks/>
              </p:cNvSpPr>
              <p:nvPr/>
            </p:nvSpPr>
            <p:spPr bwMode="auto">
              <a:xfrm>
                <a:off x="4149" y="1825"/>
                <a:ext cx="111" cy="30"/>
              </a:xfrm>
              <a:custGeom>
                <a:avLst/>
                <a:gdLst>
                  <a:gd name="T0" fmla="*/ 222 w 222"/>
                  <a:gd name="T1" fmla="*/ 6 h 61"/>
                  <a:gd name="T2" fmla="*/ 210 w 222"/>
                  <a:gd name="T3" fmla="*/ 3 h 61"/>
                  <a:gd name="T4" fmla="*/ 197 w 222"/>
                  <a:gd name="T5" fmla="*/ 2 h 61"/>
                  <a:gd name="T6" fmla="*/ 183 w 222"/>
                  <a:gd name="T7" fmla="*/ 0 h 61"/>
                  <a:gd name="T8" fmla="*/ 171 w 222"/>
                  <a:gd name="T9" fmla="*/ 0 h 61"/>
                  <a:gd name="T10" fmla="*/ 158 w 222"/>
                  <a:gd name="T11" fmla="*/ 0 h 61"/>
                  <a:gd name="T12" fmla="*/ 143 w 222"/>
                  <a:gd name="T13" fmla="*/ 3 h 61"/>
                  <a:gd name="T14" fmla="*/ 131 w 222"/>
                  <a:gd name="T15" fmla="*/ 4 h 61"/>
                  <a:gd name="T16" fmla="*/ 116 w 222"/>
                  <a:gd name="T17" fmla="*/ 6 h 61"/>
                  <a:gd name="T18" fmla="*/ 104 w 222"/>
                  <a:gd name="T19" fmla="*/ 8 h 61"/>
                  <a:gd name="T20" fmla="*/ 92 w 222"/>
                  <a:gd name="T21" fmla="*/ 12 h 61"/>
                  <a:gd name="T22" fmla="*/ 78 w 222"/>
                  <a:gd name="T23" fmla="*/ 17 h 61"/>
                  <a:gd name="T24" fmla="*/ 66 w 222"/>
                  <a:gd name="T25" fmla="*/ 20 h 61"/>
                  <a:gd name="T26" fmla="*/ 53 w 222"/>
                  <a:gd name="T27" fmla="*/ 26 h 61"/>
                  <a:gd name="T28" fmla="*/ 41 w 222"/>
                  <a:gd name="T29" fmla="*/ 34 h 61"/>
                  <a:gd name="T30" fmla="*/ 29 w 222"/>
                  <a:gd name="T31" fmla="*/ 41 h 61"/>
                  <a:gd name="T32" fmla="*/ 18 w 222"/>
                  <a:gd name="T33" fmla="*/ 47 h 61"/>
                  <a:gd name="T34" fmla="*/ 6 w 222"/>
                  <a:gd name="T35" fmla="*/ 55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6"/>
                    </a:moveTo>
                    <a:lnTo>
                      <a:pt x="210" y="3"/>
                    </a:lnTo>
                    <a:lnTo>
                      <a:pt x="197" y="2"/>
                    </a:lnTo>
                    <a:lnTo>
                      <a:pt x="183" y="0"/>
                    </a:lnTo>
                    <a:lnTo>
                      <a:pt x="171" y="0"/>
                    </a:lnTo>
                    <a:lnTo>
                      <a:pt x="158" y="0"/>
                    </a:lnTo>
                    <a:lnTo>
                      <a:pt x="143" y="3"/>
                    </a:lnTo>
                    <a:lnTo>
                      <a:pt x="131" y="4"/>
                    </a:lnTo>
                    <a:lnTo>
                      <a:pt x="116" y="6"/>
                    </a:lnTo>
                    <a:lnTo>
                      <a:pt x="104" y="8"/>
                    </a:lnTo>
                    <a:lnTo>
                      <a:pt x="92" y="12"/>
                    </a:lnTo>
                    <a:lnTo>
                      <a:pt x="78" y="17"/>
                    </a:lnTo>
                    <a:lnTo>
                      <a:pt x="66" y="20"/>
                    </a:lnTo>
                    <a:lnTo>
                      <a:pt x="53" y="26"/>
                    </a:lnTo>
                    <a:lnTo>
                      <a:pt x="41" y="34"/>
                    </a:lnTo>
                    <a:lnTo>
                      <a:pt x="29" y="41"/>
                    </a:lnTo>
                    <a:lnTo>
                      <a:pt x="18" y="47"/>
                    </a:lnTo>
                    <a:lnTo>
                      <a:pt x="6" y="55"/>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87" name="Freeform 403"/>
              <p:cNvSpPr>
                <a:spLocks/>
              </p:cNvSpPr>
              <p:nvPr/>
            </p:nvSpPr>
            <p:spPr bwMode="auto">
              <a:xfrm>
                <a:off x="3848" y="1892"/>
                <a:ext cx="59" cy="15"/>
              </a:xfrm>
              <a:custGeom>
                <a:avLst/>
                <a:gdLst>
                  <a:gd name="T0" fmla="*/ 0 w 119"/>
                  <a:gd name="T1" fmla="*/ 30 h 30"/>
                  <a:gd name="T2" fmla="*/ 58 w 119"/>
                  <a:gd name="T3" fmla="*/ 0 h 30"/>
                  <a:gd name="T4" fmla="*/ 88 w 119"/>
                  <a:gd name="T5" fmla="*/ 6 h 30"/>
                  <a:gd name="T6" fmla="*/ 119 w 119"/>
                  <a:gd name="T7" fmla="*/ 30 h 30"/>
                </a:gdLst>
                <a:ahLst/>
                <a:cxnLst>
                  <a:cxn ang="0">
                    <a:pos x="T0" y="T1"/>
                  </a:cxn>
                  <a:cxn ang="0">
                    <a:pos x="T2" y="T3"/>
                  </a:cxn>
                  <a:cxn ang="0">
                    <a:pos x="T4" y="T5"/>
                  </a:cxn>
                  <a:cxn ang="0">
                    <a:pos x="T6" y="T7"/>
                  </a:cxn>
                </a:cxnLst>
                <a:rect l="0" t="0" r="r" b="b"/>
                <a:pathLst>
                  <a:path w="119" h="30">
                    <a:moveTo>
                      <a:pt x="0" y="30"/>
                    </a:moveTo>
                    <a:lnTo>
                      <a:pt x="58" y="0"/>
                    </a:lnTo>
                    <a:lnTo>
                      <a:pt x="88" y="6"/>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88" name="Freeform 404"/>
              <p:cNvSpPr>
                <a:spLocks/>
              </p:cNvSpPr>
              <p:nvPr/>
            </p:nvSpPr>
            <p:spPr bwMode="auto">
              <a:xfrm>
                <a:off x="3907" y="1907"/>
                <a:ext cx="60" cy="15"/>
              </a:xfrm>
              <a:custGeom>
                <a:avLst/>
                <a:gdLst>
                  <a:gd name="T0" fmla="*/ 118 w 118"/>
                  <a:gd name="T1" fmla="*/ 0 h 29"/>
                  <a:gd name="T2" fmla="*/ 60 w 118"/>
                  <a:gd name="T3" fmla="*/ 29 h 29"/>
                  <a:gd name="T4" fmla="*/ 30 w 118"/>
                  <a:gd name="T5" fmla="*/ 23 h 29"/>
                  <a:gd name="T6" fmla="*/ 0 w 118"/>
                  <a:gd name="T7" fmla="*/ 0 h 29"/>
                </a:gdLst>
                <a:ahLst/>
                <a:cxnLst>
                  <a:cxn ang="0">
                    <a:pos x="T0" y="T1"/>
                  </a:cxn>
                  <a:cxn ang="0">
                    <a:pos x="T2" y="T3"/>
                  </a:cxn>
                  <a:cxn ang="0">
                    <a:pos x="T4" y="T5"/>
                  </a:cxn>
                  <a:cxn ang="0">
                    <a:pos x="T6" y="T7"/>
                  </a:cxn>
                </a:cxnLst>
                <a:rect l="0" t="0" r="r" b="b"/>
                <a:pathLst>
                  <a:path w="118" h="29">
                    <a:moveTo>
                      <a:pt x="118" y="0"/>
                    </a:moveTo>
                    <a:lnTo>
                      <a:pt x="60" y="29"/>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89" name="Line 405"/>
              <p:cNvSpPr>
                <a:spLocks noChangeShapeType="1"/>
              </p:cNvSpPr>
              <p:nvPr/>
            </p:nvSpPr>
            <p:spPr bwMode="auto">
              <a:xfrm>
                <a:off x="3850" y="1905"/>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0" name="Freeform 406"/>
              <p:cNvSpPr>
                <a:spLocks/>
              </p:cNvSpPr>
              <p:nvPr/>
            </p:nvSpPr>
            <p:spPr bwMode="auto">
              <a:xfrm>
                <a:off x="3922" y="1929"/>
                <a:ext cx="76" cy="20"/>
              </a:xfrm>
              <a:custGeom>
                <a:avLst/>
                <a:gdLst>
                  <a:gd name="T0" fmla="*/ 0 w 151"/>
                  <a:gd name="T1" fmla="*/ 41 h 41"/>
                  <a:gd name="T2" fmla="*/ 35 w 151"/>
                  <a:gd name="T3" fmla="*/ 11 h 41"/>
                  <a:gd name="T4" fmla="*/ 76 w 151"/>
                  <a:gd name="T5" fmla="*/ 0 h 41"/>
                  <a:gd name="T6" fmla="*/ 95 w 151"/>
                  <a:gd name="T7" fmla="*/ 1 h 41"/>
                  <a:gd name="T8" fmla="*/ 114 w 151"/>
                  <a:gd name="T9" fmla="*/ 9 h 41"/>
                  <a:gd name="T10" fmla="*/ 151 w 151"/>
                  <a:gd name="T11" fmla="*/ 41 h 41"/>
                </a:gdLst>
                <a:ahLst/>
                <a:cxnLst>
                  <a:cxn ang="0">
                    <a:pos x="T0" y="T1"/>
                  </a:cxn>
                  <a:cxn ang="0">
                    <a:pos x="T2" y="T3"/>
                  </a:cxn>
                  <a:cxn ang="0">
                    <a:pos x="T4" y="T5"/>
                  </a:cxn>
                  <a:cxn ang="0">
                    <a:pos x="T6" y="T7"/>
                  </a:cxn>
                  <a:cxn ang="0">
                    <a:pos x="T8" y="T9"/>
                  </a:cxn>
                  <a:cxn ang="0">
                    <a:pos x="T10" y="T11"/>
                  </a:cxn>
                </a:cxnLst>
                <a:rect l="0" t="0" r="r" b="b"/>
                <a:pathLst>
                  <a:path w="151" h="41">
                    <a:moveTo>
                      <a:pt x="0" y="41"/>
                    </a:moveTo>
                    <a:lnTo>
                      <a:pt x="35" y="11"/>
                    </a:lnTo>
                    <a:lnTo>
                      <a:pt x="76" y="0"/>
                    </a:lnTo>
                    <a:lnTo>
                      <a:pt x="95" y="1"/>
                    </a:lnTo>
                    <a:lnTo>
                      <a:pt x="114" y="9"/>
                    </a:lnTo>
                    <a:lnTo>
                      <a:pt x="151"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1" name="Freeform 407"/>
              <p:cNvSpPr>
                <a:spLocks/>
              </p:cNvSpPr>
              <p:nvPr/>
            </p:nvSpPr>
            <p:spPr bwMode="auto">
              <a:xfrm>
                <a:off x="3999" y="1949"/>
                <a:ext cx="76" cy="21"/>
              </a:xfrm>
              <a:custGeom>
                <a:avLst/>
                <a:gdLst>
                  <a:gd name="T0" fmla="*/ 151 w 151"/>
                  <a:gd name="T1" fmla="*/ 0 h 41"/>
                  <a:gd name="T2" fmla="*/ 116 w 151"/>
                  <a:gd name="T3" fmla="*/ 29 h 41"/>
                  <a:gd name="T4" fmla="*/ 75 w 151"/>
                  <a:gd name="T5" fmla="*/ 41 h 41"/>
                  <a:gd name="T6" fmla="*/ 38 w 151"/>
                  <a:gd name="T7" fmla="*/ 32 h 41"/>
                  <a:gd name="T8" fmla="*/ 0 w 151"/>
                  <a:gd name="T9" fmla="*/ 0 h 41"/>
                </a:gdLst>
                <a:ahLst/>
                <a:cxnLst>
                  <a:cxn ang="0">
                    <a:pos x="T0" y="T1"/>
                  </a:cxn>
                  <a:cxn ang="0">
                    <a:pos x="T2" y="T3"/>
                  </a:cxn>
                  <a:cxn ang="0">
                    <a:pos x="T4" y="T5"/>
                  </a:cxn>
                  <a:cxn ang="0">
                    <a:pos x="T6" y="T7"/>
                  </a:cxn>
                  <a:cxn ang="0">
                    <a:pos x="T8" y="T9"/>
                  </a:cxn>
                </a:cxnLst>
                <a:rect l="0" t="0" r="r" b="b"/>
                <a:pathLst>
                  <a:path w="151" h="41">
                    <a:moveTo>
                      <a:pt x="151" y="0"/>
                    </a:moveTo>
                    <a:lnTo>
                      <a:pt x="116" y="29"/>
                    </a:lnTo>
                    <a:lnTo>
                      <a:pt x="75"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2" name="Line 408"/>
              <p:cNvSpPr>
                <a:spLocks noChangeShapeType="1"/>
              </p:cNvSpPr>
              <p:nvPr/>
            </p:nvSpPr>
            <p:spPr bwMode="auto">
              <a:xfrm>
                <a:off x="3922" y="1948"/>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3" name="Freeform 409"/>
              <p:cNvSpPr>
                <a:spLocks/>
              </p:cNvSpPr>
              <p:nvPr/>
            </p:nvSpPr>
            <p:spPr bwMode="auto">
              <a:xfrm>
                <a:off x="3885" y="1986"/>
                <a:ext cx="128" cy="26"/>
              </a:xfrm>
              <a:custGeom>
                <a:avLst/>
                <a:gdLst>
                  <a:gd name="T0" fmla="*/ 0 w 255"/>
                  <a:gd name="T1" fmla="*/ 52 h 52"/>
                  <a:gd name="T2" fmla="*/ 60 w 255"/>
                  <a:gd name="T3" fmla="*/ 15 h 52"/>
                  <a:gd name="T4" fmla="*/ 126 w 255"/>
                  <a:gd name="T5" fmla="*/ 0 h 52"/>
                  <a:gd name="T6" fmla="*/ 156 w 255"/>
                  <a:gd name="T7" fmla="*/ 2 h 52"/>
                  <a:gd name="T8" fmla="*/ 190 w 255"/>
                  <a:gd name="T9" fmla="*/ 12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0" y="15"/>
                    </a:lnTo>
                    <a:lnTo>
                      <a:pt x="126" y="0"/>
                    </a:lnTo>
                    <a:lnTo>
                      <a:pt x="156" y="2"/>
                    </a:lnTo>
                    <a:lnTo>
                      <a:pt x="190" y="12"/>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4" name="Freeform 410"/>
              <p:cNvSpPr>
                <a:spLocks/>
              </p:cNvSpPr>
              <p:nvPr/>
            </p:nvSpPr>
            <p:spPr bwMode="auto">
              <a:xfrm>
                <a:off x="4012" y="2011"/>
                <a:ext cx="128" cy="25"/>
              </a:xfrm>
              <a:custGeom>
                <a:avLst/>
                <a:gdLst>
                  <a:gd name="T0" fmla="*/ 255 w 255"/>
                  <a:gd name="T1" fmla="*/ 0 h 50"/>
                  <a:gd name="T2" fmla="*/ 196 w 255"/>
                  <a:gd name="T3" fmla="*/ 36 h 50"/>
                  <a:gd name="T4" fmla="*/ 129 w 255"/>
                  <a:gd name="T5" fmla="*/ 50 h 50"/>
                  <a:gd name="T6" fmla="*/ 62 w 255"/>
                  <a:gd name="T7" fmla="*/ 40 h 50"/>
                  <a:gd name="T8" fmla="*/ 0 w 255"/>
                  <a:gd name="T9" fmla="*/ 0 h 50"/>
                </a:gdLst>
                <a:ahLst/>
                <a:cxnLst>
                  <a:cxn ang="0">
                    <a:pos x="T0" y="T1"/>
                  </a:cxn>
                  <a:cxn ang="0">
                    <a:pos x="T2" y="T3"/>
                  </a:cxn>
                  <a:cxn ang="0">
                    <a:pos x="T4" y="T5"/>
                  </a:cxn>
                  <a:cxn ang="0">
                    <a:pos x="T6" y="T7"/>
                  </a:cxn>
                  <a:cxn ang="0">
                    <a:pos x="T8" y="T9"/>
                  </a:cxn>
                </a:cxnLst>
                <a:rect l="0" t="0" r="r" b="b"/>
                <a:pathLst>
                  <a:path w="255" h="50">
                    <a:moveTo>
                      <a:pt x="255" y="0"/>
                    </a:moveTo>
                    <a:lnTo>
                      <a:pt x="196" y="36"/>
                    </a:lnTo>
                    <a:lnTo>
                      <a:pt x="129" y="50"/>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5" name="Line 411"/>
              <p:cNvSpPr>
                <a:spLocks noChangeShapeType="1"/>
              </p:cNvSpPr>
              <p:nvPr/>
            </p:nvSpPr>
            <p:spPr bwMode="auto">
              <a:xfrm>
                <a:off x="3887" y="2008"/>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6" name="Freeform 412"/>
              <p:cNvSpPr>
                <a:spLocks/>
              </p:cNvSpPr>
              <p:nvPr/>
            </p:nvSpPr>
            <p:spPr bwMode="auto">
              <a:xfrm>
                <a:off x="4083" y="2108"/>
                <a:ext cx="118" cy="27"/>
              </a:xfrm>
              <a:custGeom>
                <a:avLst/>
                <a:gdLst>
                  <a:gd name="T0" fmla="*/ 0 w 237"/>
                  <a:gd name="T1" fmla="*/ 53 h 53"/>
                  <a:gd name="T2" fmla="*/ 56 w 237"/>
                  <a:gd name="T3" fmla="*/ 14 h 53"/>
                  <a:gd name="T4" fmla="*/ 117 w 237"/>
                  <a:gd name="T5" fmla="*/ 0 h 53"/>
                  <a:gd name="T6" fmla="*/ 147 w 237"/>
                  <a:gd name="T7" fmla="*/ 1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6" y="14"/>
                    </a:lnTo>
                    <a:lnTo>
                      <a:pt x="117" y="0"/>
                    </a:lnTo>
                    <a:lnTo>
                      <a:pt x="147" y="1"/>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7" name="Freeform 413"/>
              <p:cNvSpPr>
                <a:spLocks/>
              </p:cNvSpPr>
              <p:nvPr/>
            </p:nvSpPr>
            <p:spPr bwMode="auto">
              <a:xfrm>
                <a:off x="4203" y="2133"/>
                <a:ext cx="55" cy="27"/>
              </a:xfrm>
              <a:custGeom>
                <a:avLst/>
                <a:gdLst>
                  <a:gd name="T0" fmla="*/ 0 w 112"/>
                  <a:gd name="T1" fmla="*/ 0 h 54"/>
                  <a:gd name="T2" fmla="*/ 8 w 112"/>
                  <a:gd name="T3" fmla="*/ 8 h 54"/>
                  <a:gd name="T4" fmla="*/ 17 w 112"/>
                  <a:gd name="T5" fmla="*/ 14 h 54"/>
                  <a:gd name="T6" fmla="*/ 26 w 112"/>
                  <a:gd name="T7" fmla="*/ 22 h 54"/>
                  <a:gd name="T8" fmla="*/ 36 w 112"/>
                  <a:gd name="T9" fmla="*/ 29 h 54"/>
                  <a:gd name="T10" fmla="*/ 45 w 112"/>
                  <a:gd name="T11" fmla="*/ 34 h 54"/>
                  <a:gd name="T12" fmla="*/ 53 w 112"/>
                  <a:gd name="T13" fmla="*/ 38 h 54"/>
                  <a:gd name="T14" fmla="*/ 65 w 112"/>
                  <a:gd name="T15" fmla="*/ 43 h 54"/>
                  <a:gd name="T16" fmla="*/ 74 w 112"/>
                  <a:gd name="T17" fmla="*/ 48 h 54"/>
                  <a:gd name="T18" fmla="*/ 83 w 112"/>
                  <a:gd name="T19" fmla="*/ 49 h 54"/>
                  <a:gd name="T20" fmla="*/ 93 w 112"/>
                  <a:gd name="T21" fmla="*/ 53 h 54"/>
                  <a:gd name="T22" fmla="*/ 103 w 112"/>
                  <a:gd name="T23" fmla="*/ 53 h 54"/>
                  <a:gd name="T24" fmla="*/ 112 w 11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4">
                    <a:moveTo>
                      <a:pt x="0" y="0"/>
                    </a:moveTo>
                    <a:lnTo>
                      <a:pt x="8" y="8"/>
                    </a:lnTo>
                    <a:lnTo>
                      <a:pt x="17" y="14"/>
                    </a:lnTo>
                    <a:lnTo>
                      <a:pt x="26" y="22"/>
                    </a:lnTo>
                    <a:lnTo>
                      <a:pt x="36" y="29"/>
                    </a:lnTo>
                    <a:lnTo>
                      <a:pt x="45" y="34"/>
                    </a:lnTo>
                    <a:lnTo>
                      <a:pt x="53" y="38"/>
                    </a:lnTo>
                    <a:lnTo>
                      <a:pt x="65" y="43"/>
                    </a:lnTo>
                    <a:lnTo>
                      <a:pt x="74" y="48"/>
                    </a:lnTo>
                    <a:lnTo>
                      <a:pt x="83" y="49"/>
                    </a:lnTo>
                    <a:lnTo>
                      <a:pt x="93" y="53"/>
                    </a:lnTo>
                    <a:lnTo>
                      <a:pt x="103" y="53"/>
                    </a:lnTo>
                    <a:lnTo>
                      <a:pt x="112"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8" name="Freeform 414"/>
              <p:cNvSpPr>
                <a:spLocks/>
              </p:cNvSpPr>
              <p:nvPr/>
            </p:nvSpPr>
            <p:spPr bwMode="auto">
              <a:xfrm>
                <a:off x="4083" y="2133"/>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99" name="Line 415"/>
              <p:cNvSpPr>
                <a:spLocks noChangeShapeType="1"/>
              </p:cNvSpPr>
              <p:nvPr/>
            </p:nvSpPr>
            <p:spPr bwMode="auto">
              <a:xfrm>
                <a:off x="4150" y="1855"/>
                <a:ext cx="1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0" name="Line 416"/>
              <p:cNvSpPr>
                <a:spLocks noChangeShapeType="1"/>
              </p:cNvSpPr>
              <p:nvPr/>
            </p:nvSpPr>
            <p:spPr bwMode="auto">
              <a:xfrm flipV="1">
                <a:off x="3843" y="1829"/>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1" name="Line 417"/>
              <p:cNvSpPr>
                <a:spLocks noChangeShapeType="1"/>
              </p:cNvSpPr>
              <p:nvPr/>
            </p:nvSpPr>
            <p:spPr bwMode="auto">
              <a:xfrm flipV="1">
                <a:off x="3881" y="1825"/>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2" name="Line 418"/>
              <p:cNvSpPr>
                <a:spLocks noChangeShapeType="1"/>
              </p:cNvSpPr>
              <p:nvPr/>
            </p:nvSpPr>
            <p:spPr bwMode="auto">
              <a:xfrm flipV="1">
                <a:off x="3921" y="1831"/>
                <a:ext cx="1"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3" name="Line 419"/>
              <p:cNvSpPr>
                <a:spLocks noChangeShapeType="1"/>
              </p:cNvSpPr>
              <p:nvPr/>
            </p:nvSpPr>
            <p:spPr bwMode="auto">
              <a:xfrm flipV="1">
                <a:off x="4140" y="1862"/>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4" name="Line 420"/>
              <p:cNvSpPr>
                <a:spLocks noChangeShapeType="1"/>
              </p:cNvSpPr>
              <p:nvPr/>
            </p:nvSpPr>
            <p:spPr bwMode="auto">
              <a:xfrm flipV="1">
                <a:off x="4080" y="2040"/>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5" name="Oval 421"/>
              <p:cNvSpPr>
                <a:spLocks noChangeArrowheads="1"/>
              </p:cNvSpPr>
              <p:nvPr/>
            </p:nvSpPr>
            <p:spPr bwMode="auto">
              <a:xfrm>
                <a:off x="4064" y="2121"/>
                <a:ext cx="27" cy="27"/>
              </a:xfrm>
              <a:prstGeom prst="ellipse">
                <a:avLst/>
              </a:prstGeom>
              <a:solidFill>
                <a:srgbClr val="FFFF00"/>
              </a:solidFill>
              <a:ln w="11113">
                <a:solidFill>
                  <a:srgbClr val="FFFFFF"/>
                </a:solidFill>
                <a:round/>
                <a:headEnd/>
                <a:tailEnd/>
              </a:ln>
            </p:spPr>
            <p:txBody>
              <a:bodyPr/>
              <a:lstStyle/>
              <a:p>
                <a:endParaRPr lang="en-US"/>
              </a:p>
            </p:txBody>
          </p:sp>
          <p:sp>
            <p:nvSpPr>
              <p:cNvPr id="119206" name="Oval 422"/>
              <p:cNvSpPr>
                <a:spLocks noChangeArrowheads="1"/>
              </p:cNvSpPr>
              <p:nvPr/>
            </p:nvSpPr>
            <p:spPr bwMode="auto">
              <a:xfrm>
                <a:off x="3827" y="1892"/>
                <a:ext cx="26" cy="27"/>
              </a:xfrm>
              <a:prstGeom prst="ellipse">
                <a:avLst/>
              </a:prstGeom>
              <a:solidFill>
                <a:srgbClr val="FFFF00"/>
              </a:solidFill>
              <a:ln w="11113">
                <a:solidFill>
                  <a:srgbClr val="FFFFFF"/>
                </a:solidFill>
                <a:round/>
                <a:headEnd/>
                <a:tailEnd/>
              </a:ln>
            </p:spPr>
            <p:txBody>
              <a:bodyPr/>
              <a:lstStyle/>
              <a:p>
                <a:endParaRPr lang="en-US"/>
              </a:p>
            </p:txBody>
          </p:sp>
          <p:sp>
            <p:nvSpPr>
              <p:cNvPr id="119207" name="Oval 423"/>
              <p:cNvSpPr>
                <a:spLocks noChangeArrowheads="1"/>
              </p:cNvSpPr>
              <p:nvPr/>
            </p:nvSpPr>
            <p:spPr bwMode="auto">
              <a:xfrm>
                <a:off x="4124" y="1841"/>
                <a:ext cx="26" cy="27"/>
              </a:xfrm>
              <a:prstGeom prst="ellipse">
                <a:avLst/>
              </a:prstGeom>
              <a:solidFill>
                <a:srgbClr val="FFFF00"/>
              </a:solidFill>
              <a:ln w="11113">
                <a:solidFill>
                  <a:srgbClr val="FFFFFF"/>
                </a:solidFill>
                <a:round/>
                <a:headEnd/>
                <a:tailEnd/>
              </a:ln>
            </p:spPr>
            <p:txBody>
              <a:bodyPr/>
              <a:lstStyle/>
              <a:p>
                <a:endParaRPr lang="en-US"/>
              </a:p>
            </p:txBody>
          </p:sp>
          <p:sp>
            <p:nvSpPr>
              <p:cNvPr id="119208" name="Oval 424"/>
              <p:cNvSpPr>
                <a:spLocks noChangeArrowheads="1"/>
              </p:cNvSpPr>
              <p:nvPr/>
            </p:nvSpPr>
            <p:spPr bwMode="auto">
              <a:xfrm>
                <a:off x="3903" y="1945"/>
                <a:ext cx="27" cy="27"/>
              </a:xfrm>
              <a:prstGeom prst="ellipse">
                <a:avLst/>
              </a:prstGeom>
              <a:solidFill>
                <a:srgbClr val="FFFF00"/>
              </a:solidFill>
              <a:ln w="11113">
                <a:solidFill>
                  <a:srgbClr val="FFFFFF"/>
                </a:solidFill>
                <a:round/>
                <a:headEnd/>
                <a:tailEnd/>
              </a:ln>
            </p:spPr>
            <p:txBody>
              <a:bodyPr/>
              <a:lstStyle/>
              <a:p>
                <a:endParaRPr lang="en-US"/>
              </a:p>
            </p:txBody>
          </p:sp>
          <p:sp>
            <p:nvSpPr>
              <p:cNvPr id="119209" name="Oval 425"/>
              <p:cNvSpPr>
                <a:spLocks noChangeArrowheads="1"/>
              </p:cNvSpPr>
              <p:nvPr/>
            </p:nvSpPr>
            <p:spPr bwMode="auto">
              <a:xfrm>
                <a:off x="3864" y="1999"/>
                <a:ext cx="26" cy="27"/>
              </a:xfrm>
              <a:prstGeom prst="ellipse">
                <a:avLst/>
              </a:prstGeom>
              <a:solidFill>
                <a:srgbClr val="FFFF00"/>
              </a:solidFill>
              <a:ln w="11113">
                <a:solidFill>
                  <a:srgbClr val="FFFFFF"/>
                </a:solidFill>
                <a:round/>
                <a:headEnd/>
                <a:tailEnd/>
              </a:ln>
            </p:spPr>
            <p:txBody>
              <a:bodyPr/>
              <a:lstStyle/>
              <a:p>
                <a:endParaRPr lang="en-US"/>
              </a:p>
            </p:txBody>
          </p:sp>
          <p:sp>
            <p:nvSpPr>
              <p:cNvPr id="119210" name="Oval 426"/>
              <p:cNvSpPr>
                <a:spLocks noChangeArrowheads="1"/>
              </p:cNvSpPr>
              <p:nvPr/>
            </p:nvSpPr>
            <p:spPr bwMode="auto">
              <a:xfrm>
                <a:off x="3785" y="1831"/>
                <a:ext cx="27" cy="27"/>
              </a:xfrm>
              <a:prstGeom prst="ellipse">
                <a:avLst/>
              </a:prstGeom>
              <a:solidFill>
                <a:srgbClr val="FFFF00"/>
              </a:solidFill>
              <a:ln w="11113">
                <a:solidFill>
                  <a:srgbClr val="FFFFFF"/>
                </a:solidFill>
                <a:round/>
                <a:headEnd/>
                <a:tailEnd/>
              </a:ln>
            </p:spPr>
            <p:txBody>
              <a:bodyPr/>
              <a:lstStyle/>
              <a:p>
                <a:endParaRPr lang="en-US"/>
              </a:p>
            </p:txBody>
          </p:sp>
        </p:grpSp>
        <p:sp>
          <p:nvSpPr>
            <p:cNvPr id="119211" name="Rectangle 427"/>
            <p:cNvSpPr>
              <a:spLocks noChangeArrowheads="1"/>
            </p:cNvSpPr>
            <p:nvPr/>
          </p:nvSpPr>
          <p:spPr bwMode="auto">
            <a:xfrm>
              <a:off x="451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212" name="Group 428"/>
            <p:cNvGrpSpPr>
              <a:grpSpLocks/>
            </p:cNvGrpSpPr>
            <p:nvPr/>
          </p:nvGrpSpPr>
          <p:grpSpPr bwMode="auto">
            <a:xfrm>
              <a:off x="4551" y="3330"/>
              <a:ext cx="162" cy="107"/>
              <a:chOff x="3767" y="2450"/>
              <a:chExt cx="476" cy="336"/>
            </a:xfrm>
          </p:grpSpPr>
          <p:sp>
            <p:nvSpPr>
              <p:cNvPr id="119213" name="Freeform 429"/>
              <p:cNvSpPr>
                <a:spLocks/>
              </p:cNvSpPr>
              <p:nvPr/>
            </p:nvSpPr>
            <p:spPr bwMode="auto">
              <a:xfrm>
                <a:off x="3783" y="2450"/>
                <a:ext cx="148" cy="26"/>
              </a:xfrm>
              <a:custGeom>
                <a:avLst/>
                <a:gdLst>
                  <a:gd name="T0" fmla="*/ 0 w 295"/>
                  <a:gd name="T1" fmla="*/ 53 h 53"/>
                  <a:gd name="T2" fmla="*/ 71 w 295"/>
                  <a:gd name="T3" fmla="*/ 15 h 53"/>
                  <a:gd name="T4" fmla="*/ 146 w 295"/>
                  <a:gd name="T5" fmla="*/ 0 h 53"/>
                  <a:gd name="T6" fmla="*/ 165 w 295"/>
                  <a:gd name="T7" fmla="*/ 0 h 53"/>
                  <a:gd name="T8" fmla="*/ 184 w 295"/>
                  <a:gd name="T9" fmla="*/ 2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5"/>
                    </a:lnTo>
                    <a:lnTo>
                      <a:pt x="146" y="0"/>
                    </a:lnTo>
                    <a:lnTo>
                      <a:pt x="165" y="0"/>
                    </a:lnTo>
                    <a:lnTo>
                      <a:pt x="184" y="2"/>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14" name="Freeform 430"/>
              <p:cNvSpPr>
                <a:spLocks/>
              </p:cNvSpPr>
              <p:nvPr/>
            </p:nvSpPr>
            <p:spPr bwMode="auto">
              <a:xfrm>
                <a:off x="3931" y="2475"/>
                <a:ext cx="147" cy="26"/>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15" name="Line 431"/>
              <p:cNvSpPr>
                <a:spLocks noChangeShapeType="1"/>
              </p:cNvSpPr>
              <p:nvPr/>
            </p:nvSpPr>
            <p:spPr bwMode="auto">
              <a:xfrm>
                <a:off x="3785" y="2472"/>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6" name="Freeform 432"/>
              <p:cNvSpPr>
                <a:spLocks/>
              </p:cNvSpPr>
              <p:nvPr/>
            </p:nvSpPr>
            <p:spPr bwMode="auto">
              <a:xfrm>
                <a:off x="4131" y="2450"/>
                <a:ext cx="111" cy="31"/>
              </a:xfrm>
              <a:custGeom>
                <a:avLst/>
                <a:gdLst>
                  <a:gd name="T0" fmla="*/ 222 w 222"/>
                  <a:gd name="T1" fmla="*/ 5 h 61"/>
                  <a:gd name="T2" fmla="*/ 209 w 222"/>
                  <a:gd name="T3" fmla="*/ 2 h 61"/>
                  <a:gd name="T4" fmla="*/ 196 w 222"/>
                  <a:gd name="T5" fmla="*/ 1 h 61"/>
                  <a:gd name="T6" fmla="*/ 183 w 222"/>
                  <a:gd name="T7" fmla="*/ 0 h 61"/>
                  <a:gd name="T8" fmla="*/ 170 w 222"/>
                  <a:gd name="T9" fmla="*/ 0 h 61"/>
                  <a:gd name="T10" fmla="*/ 157 w 222"/>
                  <a:gd name="T11" fmla="*/ 0 h 61"/>
                  <a:gd name="T12" fmla="*/ 142 w 222"/>
                  <a:gd name="T13" fmla="*/ 2 h 61"/>
                  <a:gd name="T14" fmla="*/ 131 w 222"/>
                  <a:gd name="T15" fmla="*/ 4 h 61"/>
                  <a:gd name="T16" fmla="*/ 116 w 222"/>
                  <a:gd name="T17" fmla="*/ 5 h 61"/>
                  <a:gd name="T18" fmla="*/ 103 w 222"/>
                  <a:gd name="T19" fmla="*/ 8 h 61"/>
                  <a:gd name="T20" fmla="*/ 92 w 222"/>
                  <a:gd name="T21" fmla="*/ 11 h 61"/>
                  <a:gd name="T22" fmla="*/ 78 w 222"/>
                  <a:gd name="T23" fmla="*/ 17 h 61"/>
                  <a:gd name="T24" fmla="*/ 65 w 222"/>
                  <a:gd name="T25" fmla="*/ 19 h 61"/>
                  <a:gd name="T26" fmla="*/ 53 w 222"/>
                  <a:gd name="T27" fmla="*/ 26 h 61"/>
                  <a:gd name="T28" fmla="*/ 40 w 222"/>
                  <a:gd name="T29" fmla="*/ 33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2"/>
                    </a:lnTo>
                    <a:lnTo>
                      <a:pt x="196" y="1"/>
                    </a:lnTo>
                    <a:lnTo>
                      <a:pt x="183" y="0"/>
                    </a:lnTo>
                    <a:lnTo>
                      <a:pt x="170" y="0"/>
                    </a:lnTo>
                    <a:lnTo>
                      <a:pt x="157" y="0"/>
                    </a:lnTo>
                    <a:lnTo>
                      <a:pt x="142" y="2"/>
                    </a:lnTo>
                    <a:lnTo>
                      <a:pt x="131" y="4"/>
                    </a:lnTo>
                    <a:lnTo>
                      <a:pt x="116" y="5"/>
                    </a:lnTo>
                    <a:lnTo>
                      <a:pt x="103" y="8"/>
                    </a:lnTo>
                    <a:lnTo>
                      <a:pt x="92" y="11"/>
                    </a:lnTo>
                    <a:lnTo>
                      <a:pt x="78" y="17"/>
                    </a:lnTo>
                    <a:lnTo>
                      <a:pt x="65" y="19"/>
                    </a:lnTo>
                    <a:lnTo>
                      <a:pt x="53" y="26"/>
                    </a:lnTo>
                    <a:lnTo>
                      <a:pt x="40" y="33"/>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17" name="Freeform 433"/>
              <p:cNvSpPr>
                <a:spLocks/>
              </p:cNvSpPr>
              <p:nvPr/>
            </p:nvSpPr>
            <p:spPr bwMode="auto">
              <a:xfrm>
                <a:off x="3830" y="2518"/>
                <a:ext cx="59" cy="14"/>
              </a:xfrm>
              <a:custGeom>
                <a:avLst/>
                <a:gdLst>
                  <a:gd name="T0" fmla="*/ 0 w 119"/>
                  <a:gd name="T1" fmla="*/ 30 h 30"/>
                  <a:gd name="T2" fmla="*/ 59 w 119"/>
                  <a:gd name="T3" fmla="*/ 0 h 30"/>
                  <a:gd name="T4" fmla="*/ 89 w 119"/>
                  <a:gd name="T5" fmla="*/ 7 h 30"/>
                  <a:gd name="T6" fmla="*/ 119 w 119"/>
                  <a:gd name="T7" fmla="*/ 30 h 30"/>
                </a:gdLst>
                <a:ahLst/>
                <a:cxnLst>
                  <a:cxn ang="0">
                    <a:pos x="T0" y="T1"/>
                  </a:cxn>
                  <a:cxn ang="0">
                    <a:pos x="T2" y="T3"/>
                  </a:cxn>
                  <a:cxn ang="0">
                    <a:pos x="T4" y="T5"/>
                  </a:cxn>
                  <a:cxn ang="0">
                    <a:pos x="T6" y="T7"/>
                  </a:cxn>
                </a:cxnLst>
                <a:rect l="0" t="0" r="r" b="b"/>
                <a:pathLst>
                  <a:path w="119" h="30">
                    <a:moveTo>
                      <a:pt x="0" y="30"/>
                    </a:moveTo>
                    <a:lnTo>
                      <a:pt x="59" y="0"/>
                    </a:lnTo>
                    <a:lnTo>
                      <a:pt x="89" y="7"/>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18" name="Freeform 434"/>
              <p:cNvSpPr>
                <a:spLocks/>
              </p:cNvSpPr>
              <p:nvPr/>
            </p:nvSpPr>
            <p:spPr bwMode="auto">
              <a:xfrm>
                <a:off x="3889" y="2532"/>
                <a:ext cx="59" cy="15"/>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19" name="Line 435"/>
              <p:cNvSpPr>
                <a:spLocks noChangeShapeType="1"/>
              </p:cNvSpPr>
              <p:nvPr/>
            </p:nvSpPr>
            <p:spPr bwMode="auto">
              <a:xfrm>
                <a:off x="3832" y="2531"/>
                <a:ext cx="1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0" name="Freeform 436"/>
              <p:cNvSpPr>
                <a:spLocks/>
              </p:cNvSpPr>
              <p:nvPr/>
            </p:nvSpPr>
            <p:spPr bwMode="auto">
              <a:xfrm>
                <a:off x="3904" y="2554"/>
                <a:ext cx="76" cy="21"/>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1" name="Freeform 437"/>
              <p:cNvSpPr>
                <a:spLocks/>
              </p:cNvSpPr>
              <p:nvPr/>
            </p:nvSpPr>
            <p:spPr bwMode="auto">
              <a:xfrm>
                <a:off x="3981" y="2574"/>
                <a:ext cx="75" cy="21"/>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2" name="Line 438"/>
              <p:cNvSpPr>
                <a:spLocks noChangeShapeType="1"/>
              </p:cNvSpPr>
              <p:nvPr/>
            </p:nvSpPr>
            <p:spPr bwMode="auto">
              <a:xfrm>
                <a:off x="3904" y="2573"/>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3" name="Freeform 439"/>
              <p:cNvSpPr>
                <a:spLocks/>
              </p:cNvSpPr>
              <p:nvPr/>
            </p:nvSpPr>
            <p:spPr bwMode="auto">
              <a:xfrm>
                <a:off x="3867" y="2611"/>
                <a:ext cx="127" cy="26"/>
              </a:xfrm>
              <a:custGeom>
                <a:avLst/>
                <a:gdLst>
                  <a:gd name="T0" fmla="*/ 0 w 255"/>
                  <a:gd name="T1" fmla="*/ 51 h 51"/>
                  <a:gd name="T2" fmla="*/ 61 w 255"/>
                  <a:gd name="T3" fmla="*/ 14 h 51"/>
                  <a:gd name="T4" fmla="*/ 126 w 255"/>
                  <a:gd name="T5" fmla="*/ 0 h 51"/>
                  <a:gd name="T6" fmla="*/ 156 w 255"/>
                  <a:gd name="T7" fmla="*/ 1 h 51"/>
                  <a:gd name="T8" fmla="*/ 191 w 255"/>
                  <a:gd name="T9" fmla="*/ 11 h 51"/>
                  <a:gd name="T10" fmla="*/ 255 w 255"/>
                  <a:gd name="T11" fmla="*/ 51 h 51"/>
                </a:gdLst>
                <a:ahLst/>
                <a:cxnLst>
                  <a:cxn ang="0">
                    <a:pos x="T0" y="T1"/>
                  </a:cxn>
                  <a:cxn ang="0">
                    <a:pos x="T2" y="T3"/>
                  </a:cxn>
                  <a:cxn ang="0">
                    <a:pos x="T4" y="T5"/>
                  </a:cxn>
                  <a:cxn ang="0">
                    <a:pos x="T6" y="T7"/>
                  </a:cxn>
                  <a:cxn ang="0">
                    <a:pos x="T8" y="T9"/>
                  </a:cxn>
                  <a:cxn ang="0">
                    <a:pos x="T10" y="T11"/>
                  </a:cxn>
                </a:cxnLst>
                <a:rect l="0" t="0" r="r" b="b"/>
                <a:pathLst>
                  <a:path w="255" h="51">
                    <a:moveTo>
                      <a:pt x="0" y="51"/>
                    </a:moveTo>
                    <a:lnTo>
                      <a:pt x="61" y="14"/>
                    </a:lnTo>
                    <a:lnTo>
                      <a:pt x="126" y="0"/>
                    </a:lnTo>
                    <a:lnTo>
                      <a:pt x="156" y="1"/>
                    </a:lnTo>
                    <a:lnTo>
                      <a:pt x="191" y="11"/>
                    </a:lnTo>
                    <a:lnTo>
                      <a:pt x="255" y="5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4" name="Freeform 440"/>
              <p:cNvSpPr>
                <a:spLocks/>
              </p:cNvSpPr>
              <p:nvPr/>
            </p:nvSpPr>
            <p:spPr bwMode="auto">
              <a:xfrm>
                <a:off x="3994" y="2637"/>
                <a:ext cx="127" cy="25"/>
              </a:xfrm>
              <a:custGeom>
                <a:avLst/>
                <a:gdLst>
                  <a:gd name="T0" fmla="*/ 255 w 255"/>
                  <a:gd name="T1" fmla="*/ 0 h 51"/>
                  <a:gd name="T2" fmla="*/ 195 w 255"/>
                  <a:gd name="T3" fmla="*/ 36 h 51"/>
                  <a:gd name="T4" fmla="*/ 128 w 255"/>
                  <a:gd name="T5" fmla="*/ 51 h 51"/>
                  <a:gd name="T6" fmla="*/ 61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1"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5" name="Line 441"/>
              <p:cNvSpPr>
                <a:spLocks noChangeShapeType="1"/>
              </p:cNvSpPr>
              <p:nvPr/>
            </p:nvSpPr>
            <p:spPr bwMode="auto">
              <a:xfrm>
                <a:off x="3869" y="2634"/>
                <a:ext cx="2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6" name="Freeform 442"/>
              <p:cNvSpPr>
                <a:spLocks/>
              </p:cNvSpPr>
              <p:nvPr/>
            </p:nvSpPr>
            <p:spPr bwMode="auto">
              <a:xfrm>
                <a:off x="4065" y="2734"/>
                <a:ext cx="118"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7" name="Freeform 443"/>
              <p:cNvSpPr>
                <a:spLocks/>
              </p:cNvSpPr>
              <p:nvPr/>
            </p:nvSpPr>
            <p:spPr bwMode="auto">
              <a:xfrm>
                <a:off x="4184" y="2759"/>
                <a:ext cx="56" cy="27"/>
              </a:xfrm>
              <a:custGeom>
                <a:avLst/>
                <a:gdLst>
                  <a:gd name="T0" fmla="*/ 0 w 111"/>
                  <a:gd name="T1" fmla="*/ 0 h 55"/>
                  <a:gd name="T2" fmla="*/ 7 w 111"/>
                  <a:gd name="T3" fmla="*/ 8 h 55"/>
                  <a:gd name="T4" fmla="*/ 16 w 111"/>
                  <a:gd name="T5" fmla="*/ 15 h 55"/>
                  <a:gd name="T6" fmla="*/ 25 w 111"/>
                  <a:gd name="T7" fmla="*/ 22 h 55"/>
                  <a:gd name="T8" fmla="*/ 35 w 111"/>
                  <a:gd name="T9" fmla="*/ 29 h 55"/>
                  <a:gd name="T10" fmla="*/ 44 w 111"/>
                  <a:gd name="T11" fmla="*/ 34 h 55"/>
                  <a:gd name="T12" fmla="*/ 53 w 111"/>
                  <a:gd name="T13" fmla="*/ 38 h 55"/>
                  <a:gd name="T14" fmla="*/ 64 w 111"/>
                  <a:gd name="T15" fmla="*/ 43 h 55"/>
                  <a:gd name="T16" fmla="*/ 73 w 111"/>
                  <a:gd name="T17" fmla="*/ 48 h 55"/>
                  <a:gd name="T18" fmla="*/ 82 w 111"/>
                  <a:gd name="T19" fmla="*/ 50 h 55"/>
                  <a:gd name="T20" fmla="*/ 92 w 111"/>
                  <a:gd name="T21" fmla="*/ 53 h 55"/>
                  <a:gd name="T22" fmla="*/ 102 w 111"/>
                  <a:gd name="T23" fmla="*/ 53 h 55"/>
                  <a:gd name="T24" fmla="*/ 111 w 111"/>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5">
                    <a:moveTo>
                      <a:pt x="0" y="0"/>
                    </a:moveTo>
                    <a:lnTo>
                      <a:pt x="7" y="8"/>
                    </a:lnTo>
                    <a:lnTo>
                      <a:pt x="16" y="15"/>
                    </a:lnTo>
                    <a:lnTo>
                      <a:pt x="25" y="22"/>
                    </a:lnTo>
                    <a:lnTo>
                      <a:pt x="35" y="29"/>
                    </a:lnTo>
                    <a:lnTo>
                      <a:pt x="44" y="34"/>
                    </a:lnTo>
                    <a:lnTo>
                      <a:pt x="53" y="38"/>
                    </a:lnTo>
                    <a:lnTo>
                      <a:pt x="64" y="43"/>
                    </a:lnTo>
                    <a:lnTo>
                      <a:pt x="73" y="48"/>
                    </a:lnTo>
                    <a:lnTo>
                      <a:pt x="82" y="50"/>
                    </a:lnTo>
                    <a:lnTo>
                      <a:pt x="92" y="53"/>
                    </a:lnTo>
                    <a:lnTo>
                      <a:pt x="102" y="53"/>
                    </a:lnTo>
                    <a:lnTo>
                      <a:pt x="111" y="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8" name="Freeform 444"/>
              <p:cNvSpPr>
                <a:spLocks/>
              </p:cNvSpPr>
              <p:nvPr/>
            </p:nvSpPr>
            <p:spPr bwMode="auto">
              <a:xfrm>
                <a:off x="4065" y="2759"/>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29" name="Line 445"/>
              <p:cNvSpPr>
                <a:spLocks noChangeShapeType="1"/>
              </p:cNvSpPr>
              <p:nvPr/>
            </p:nvSpPr>
            <p:spPr bwMode="auto">
              <a:xfrm>
                <a:off x="4131" y="2481"/>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0" name="Line 446"/>
              <p:cNvSpPr>
                <a:spLocks noChangeShapeType="1"/>
              </p:cNvSpPr>
              <p:nvPr/>
            </p:nvSpPr>
            <p:spPr bwMode="auto">
              <a:xfrm flipV="1">
                <a:off x="3825" y="2455"/>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1" name="Line 447"/>
              <p:cNvSpPr>
                <a:spLocks noChangeShapeType="1"/>
              </p:cNvSpPr>
              <p:nvPr/>
            </p:nvSpPr>
            <p:spPr bwMode="auto">
              <a:xfrm flipV="1">
                <a:off x="3863" y="2450"/>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2" name="Line 448"/>
              <p:cNvSpPr>
                <a:spLocks noChangeShapeType="1"/>
              </p:cNvSpPr>
              <p:nvPr/>
            </p:nvSpPr>
            <p:spPr bwMode="auto">
              <a:xfrm flipV="1">
                <a:off x="3903" y="2457"/>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3" name="Line 449"/>
              <p:cNvSpPr>
                <a:spLocks noChangeShapeType="1"/>
              </p:cNvSpPr>
              <p:nvPr/>
            </p:nvSpPr>
            <p:spPr bwMode="auto">
              <a:xfrm flipV="1">
                <a:off x="4122" y="2487"/>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4" name="Line 450"/>
              <p:cNvSpPr>
                <a:spLocks noChangeShapeType="1"/>
              </p:cNvSpPr>
              <p:nvPr/>
            </p:nvSpPr>
            <p:spPr bwMode="auto">
              <a:xfrm flipV="1">
                <a:off x="4061" y="2666"/>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5" name="Oval 451"/>
              <p:cNvSpPr>
                <a:spLocks noChangeArrowheads="1"/>
              </p:cNvSpPr>
              <p:nvPr/>
            </p:nvSpPr>
            <p:spPr bwMode="auto">
              <a:xfrm>
                <a:off x="4046" y="2747"/>
                <a:ext cx="26" cy="27"/>
              </a:xfrm>
              <a:prstGeom prst="ellipse">
                <a:avLst/>
              </a:prstGeom>
              <a:solidFill>
                <a:srgbClr val="00CE00"/>
              </a:solidFill>
              <a:ln w="11113">
                <a:solidFill>
                  <a:srgbClr val="FFFFFF"/>
                </a:solidFill>
                <a:round/>
                <a:headEnd/>
                <a:tailEnd/>
              </a:ln>
            </p:spPr>
            <p:txBody>
              <a:bodyPr/>
              <a:lstStyle/>
              <a:p>
                <a:endParaRPr lang="en-US"/>
              </a:p>
            </p:txBody>
          </p:sp>
          <p:sp>
            <p:nvSpPr>
              <p:cNvPr id="119236" name="Oval 452"/>
              <p:cNvSpPr>
                <a:spLocks noChangeArrowheads="1"/>
              </p:cNvSpPr>
              <p:nvPr/>
            </p:nvSpPr>
            <p:spPr bwMode="auto">
              <a:xfrm>
                <a:off x="3809" y="2517"/>
                <a:ext cx="26" cy="27"/>
              </a:xfrm>
              <a:prstGeom prst="ellipse">
                <a:avLst/>
              </a:prstGeom>
              <a:solidFill>
                <a:srgbClr val="00CE00"/>
              </a:solidFill>
              <a:ln w="11113">
                <a:solidFill>
                  <a:srgbClr val="FFFFFF"/>
                </a:solidFill>
                <a:round/>
                <a:headEnd/>
                <a:tailEnd/>
              </a:ln>
            </p:spPr>
            <p:txBody>
              <a:bodyPr/>
              <a:lstStyle/>
              <a:p>
                <a:endParaRPr lang="en-US"/>
              </a:p>
            </p:txBody>
          </p:sp>
          <p:sp>
            <p:nvSpPr>
              <p:cNvPr id="119237" name="Oval 453"/>
              <p:cNvSpPr>
                <a:spLocks noChangeArrowheads="1"/>
              </p:cNvSpPr>
              <p:nvPr/>
            </p:nvSpPr>
            <p:spPr bwMode="auto">
              <a:xfrm>
                <a:off x="4106" y="2466"/>
                <a:ext cx="26" cy="27"/>
              </a:xfrm>
              <a:prstGeom prst="ellipse">
                <a:avLst/>
              </a:prstGeom>
              <a:solidFill>
                <a:srgbClr val="00CE00"/>
              </a:solidFill>
              <a:ln w="11113">
                <a:solidFill>
                  <a:srgbClr val="FFFFFF"/>
                </a:solidFill>
                <a:round/>
                <a:headEnd/>
                <a:tailEnd/>
              </a:ln>
            </p:spPr>
            <p:txBody>
              <a:bodyPr/>
              <a:lstStyle/>
              <a:p>
                <a:endParaRPr lang="en-US"/>
              </a:p>
            </p:txBody>
          </p:sp>
          <p:sp>
            <p:nvSpPr>
              <p:cNvPr id="119238" name="Oval 454"/>
              <p:cNvSpPr>
                <a:spLocks noChangeArrowheads="1"/>
              </p:cNvSpPr>
              <p:nvPr/>
            </p:nvSpPr>
            <p:spPr bwMode="auto">
              <a:xfrm>
                <a:off x="3885" y="2571"/>
                <a:ext cx="26" cy="27"/>
              </a:xfrm>
              <a:prstGeom prst="ellipse">
                <a:avLst/>
              </a:prstGeom>
              <a:solidFill>
                <a:srgbClr val="00CE00"/>
              </a:solidFill>
              <a:ln w="11113">
                <a:solidFill>
                  <a:srgbClr val="FFFFFF"/>
                </a:solidFill>
                <a:round/>
                <a:headEnd/>
                <a:tailEnd/>
              </a:ln>
            </p:spPr>
            <p:txBody>
              <a:bodyPr/>
              <a:lstStyle/>
              <a:p>
                <a:endParaRPr lang="en-US"/>
              </a:p>
            </p:txBody>
          </p:sp>
          <p:sp>
            <p:nvSpPr>
              <p:cNvPr id="119239" name="Oval 455"/>
              <p:cNvSpPr>
                <a:spLocks noChangeArrowheads="1"/>
              </p:cNvSpPr>
              <p:nvPr/>
            </p:nvSpPr>
            <p:spPr bwMode="auto">
              <a:xfrm>
                <a:off x="3845" y="2625"/>
                <a:ext cx="27" cy="27"/>
              </a:xfrm>
              <a:prstGeom prst="ellipse">
                <a:avLst/>
              </a:prstGeom>
              <a:solidFill>
                <a:srgbClr val="00CE00"/>
              </a:solidFill>
              <a:ln w="11113">
                <a:solidFill>
                  <a:srgbClr val="FFFFFF"/>
                </a:solidFill>
                <a:round/>
                <a:headEnd/>
                <a:tailEnd/>
              </a:ln>
            </p:spPr>
            <p:txBody>
              <a:bodyPr/>
              <a:lstStyle/>
              <a:p>
                <a:endParaRPr lang="en-US"/>
              </a:p>
            </p:txBody>
          </p:sp>
          <p:sp>
            <p:nvSpPr>
              <p:cNvPr id="119240" name="Oval 456"/>
              <p:cNvSpPr>
                <a:spLocks noChangeArrowheads="1"/>
              </p:cNvSpPr>
              <p:nvPr/>
            </p:nvSpPr>
            <p:spPr bwMode="auto">
              <a:xfrm>
                <a:off x="3767" y="2457"/>
                <a:ext cx="26" cy="27"/>
              </a:xfrm>
              <a:prstGeom prst="ellipse">
                <a:avLst/>
              </a:prstGeom>
              <a:solidFill>
                <a:srgbClr val="00CE00"/>
              </a:solidFill>
              <a:ln w="11113">
                <a:solidFill>
                  <a:srgbClr val="FFFFFF"/>
                </a:solidFill>
                <a:round/>
                <a:headEnd/>
                <a:tailEnd/>
              </a:ln>
            </p:spPr>
            <p:txBody>
              <a:bodyPr/>
              <a:lstStyle/>
              <a:p>
                <a:endParaRPr lang="en-US"/>
              </a:p>
            </p:txBody>
          </p:sp>
        </p:grpSp>
        <p:sp>
          <p:nvSpPr>
            <p:cNvPr id="119241" name="Rectangle 457"/>
            <p:cNvSpPr>
              <a:spLocks noChangeArrowheads="1"/>
            </p:cNvSpPr>
            <p:nvPr/>
          </p:nvSpPr>
          <p:spPr bwMode="auto">
            <a:xfrm>
              <a:off x="451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242" name="Group 458"/>
            <p:cNvGrpSpPr>
              <a:grpSpLocks/>
            </p:cNvGrpSpPr>
            <p:nvPr/>
          </p:nvGrpSpPr>
          <p:grpSpPr bwMode="auto">
            <a:xfrm>
              <a:off x="4578" y="3566"/>
              <a:ext cx="108" cy="116"/>
              <a:chOff x="902" y="803"/>
              <a:chExt cx="214" cy="280"/>
            </a:xfrm>
          </p:grpSpPr>
          <p:sp>
            <p:nvSpPr>
              <p:cNvPr id="119243" name="Rectangle 45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9244" name="Line 46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5" name="Line 46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6" name="Line 46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7" name="Line 46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8" name="Line 46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9" name="Line 46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0" name="Line 46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1" name="Line 46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2" name="Line 46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3" name="Line 46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4" name="Line 47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5" name="Line 47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6" name="Line 47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7" name="Line 47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8" name="Line 47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259" name="Rectangle 475"/>
            <p:cNvSpPr>
              <a:spLocks noChangeArrowheads="1"/>
            </p:cNvSpPr>
            <p:nvPr/>
          </p:nvSpPr>
          <p:spPr bwMode="auto">
            <a:xfrm>
              <a:off x="451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260" name="Rectangle 476"/>
            <p:cNvSpPr>
              <a:spLocks noChangeArrowheads="1"/>
            </p:cNvSpPr>
            <p:nvPr/>
          </p:nvSpPr>
          <p:spPr bwMode="auto">
            <a:xfrm>
              <a:off x="451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261" name="AutoShape 477"/>
            <p:cNvSpPr>
              <a:spLocks noChangeArrowheads="1"/>
            </p:cNvSpPr>
            <p:nvPr/>
          </p:nvSpPr>
          <p:spPr bwMode="auto">
            <a:xfrm>
              <a:off x="456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262" name="Rectangle 478"/>
            <p:cNvSpPr>
              <a:spLocks noChangeArrowheads="1"/>
            </p:cNvSpPr>
            <p:nvPr/>
          </p:nvSpPr>
          <p:spPr bwMode="auto">
            <a:xfrm>
              <a:off x="403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sp>
          <p:nvSpPr>
            <p:cNvPr id="119263" name="Rectangle 479"/>
            <p:cNvSpPr>
              <a:spLocks noChangeArrowheads="1"/>
            </p:cNvSpPr>
            <p:nvPr/>
          </p:nvSpPr>
          <p:spPr bwMode="auto">
            <a:xfrm>
              <a:off x="403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grpSp>
          <p:nvGrpSpPr>
            <p:cNvPr id="119264" name="Group 480"/>
            <p:cNvGrpSpPr>
              <a:grpSpLocks/>
            </p:cNvGrpSpPr>
            <p:nvPr/>
          </p:nvGrpSpPr>
          <p:grpSpPr bwMode="auto">
            <a:xfrm>
              <a:off x="4098" y="2606"/>
              <a:ext cx="108" cy="116"/>
              <a:chOff x="902" y="803"/>
              <a:chExt cx="214" cy="280"/>
            </a:xfrm>
          </p:grpSpPr>
          <p:sp>
            <p:nvSpPr>
              <p:cNvPr id="119265" name="Rectangle 48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266" name="Line 48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7" name="Line 48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8" name="Line 48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9" name="Line 48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0" name="Line 48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1" name="Line 48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2" name="Line 48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3" name="Line 48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4" name="Line 49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5" name="Line 49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6" name="Line 49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7" name="Line 49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8" name="Line 49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9" name="Line 49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0" name="Line 49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281" name="Rectangle 497"/>
            <p:cNvSpPr>
              <a:spLocks noChangeArrowheads="1"/>
            </p:cNvSpPr>
            <p:nvPr/>
          </p:nvSpPr>
          <p:spPr bwMode="auto">
            <a:xfrm>
              <a:off x="403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282" name="Group 498"/>
            <p:cNvGrpSpPr>
              <a:grpSpLocks/>
            </p:cNvGrpSpPr>
            <p:nvPr/>
          </p:nvGrpSpPr>
          <p:grpSpPr bwMode="auto">
            <a:xfrm>
              <a:off x="4084" y="2846"/>
              <a:ext cx="135" cy="115"/>
              <a:chOff x="2329" y="1186"/>
              <a:chExt cx="381" cy="268"/>
            </a:xfrm>
          </p:grpSpPr>
          <p:sp>
            <p:nvSpPr>
              <p:cNvPr id="119283" name="Oval 499"/>
              <p:cNvSpPr>
                <a:spLocks noChangeArrowheads="1"/>
              </p:cNvSpPr>
              <p:nvPr/>
            </p:nvSpPr>
            <p:spPr bwMode="auto">
              <a:xfrm>
                <a:off x="2329" y="1293"/>
                <a:ext cx="64" cy="66"/>
              </a:xfrm>
              <a:prstGeom prst="ellipse">
                <a:avLst/>
              </a:prstGeom>
              <a:solidFill>
                <a:srgbClr val="FB9214"/>
              </a:solidFill>
              <a:ln w="11113">
                <a:solidFill>
                  <a:srgbClr val="000000"/>
                </a:solidFill>
                <a:round/>
                <a:headEnd/>
                <a:tailEnd/>
              </a:ln>
            </p:spPr>
            <p:txBody>
              <a:bodyPr/>
              <a:lstStyle/>
              <a:p>
                <a:endParaRPr lang="en-US"/>
              </a:p>
            </p:txBody>
          </p:sp>
          <p:sp>
            <p:nvSpPr>
              <p:cNvPr id="119284" name="Oval 500"/>
              <p:cNvSpPr>
                <a:spLocks noChangeArrowheads="1"/>
              </p:cNvSpPr>
              <p:nvPr/>
            </p:nvSpPr>
            <p:spPr bwMode="auto">
              <a:xfrm>
                <a:off x="2441" y="1201"/>
                <a:ext cx="63" cy="67"/>
              </a:xfrm>
              <a:prstGeom prst="ellipse">
                <a:avLst/>
              </a:prstGeom>
              <a:solidFill>
                <a:srgbClr val="FB9214"/>
              </a:solidFill>
              <a:ln w="11113">
                <a:solidFill>
                  <a:srgbClr val="000000"/>
                </a:solidFill>
                <a:round/>
                <a:headEnd/>
                <a:tailEnd/>
              </a:ln>
            </p:spPr>
            <p:txBody>
              <a:bodyPr/>
              <a:lstStyle/>
              <a:p>
                <a:endParaRPr lang="en-US"/>
              </a:p>
            </p:txBody>
          </p:sp>
          <p:sp>
            <p:nvSpPr>
              <p:cNvPr id="119285" name="Oval 501"/>
              <p:cNvSpPr>
                <a:spLocks noChangeArrowheads="1"/>
              </p:cNvSpPr>
              <p:nvPr/>
            </p:nvSpPr>
            <p:spPr bwMode="auto">
              <a:xfrm>
                <a:off x="2646" y="1186"/>
                <a:ext cx="64" cy="66"/>
              </a:xfrm>
              <a:prstGeom prst="ellipse">
                <a:avLst/>
              </a:prstGeom>
              <a:solidFill>
                <a:srgbClr val="FB9214"/>
              </a:solidFill>
              <a:ln w="11113">
                <a:solidFill>
                  <a:srgbClr val="000000"/>
                </a:solidFill>
                <a:round/>
                <a:headEnd/>
                <a:tailEnd/>
              </a:ln>
            </p:spPr>
            <p:txBody>
              <a:bodyPr/>
              <a:lstStyle/>
              <a:p>
                <a:endParaRPr lang="en-US"/>
              </a:p>
            </p:txBody>
          </p:sp>
          <p:sp>
            <p:nvSpPr>
              <p:cNvPr id="119286" name="Oval 502"/>
              <p:cNvSpPr>
                <a:spLocks noChangeArrowheads="1"/>
              </p:cNvSpPr>
              <p:nvPr/>
            </p:nvSpPr>
            <p:spPr bwMode="auto">
              <a:xfrm>
                <a:off x="2533" y="1387"/>
                <a:ext cx="64" cy="67"/>
              </a:xfrm>
              <a:prstGeom prst="ellipse">
                <a:avLst/>
              </a:prstGeom>
              <a:solidFill>
                <a:srgbClr val="FB9214"/>
              </a:solidFill>
              <a:ln w="11113">
                <a:solidFill>
                  <a:srgbClr val="000000"/>
                </a:solidFill>
                <a:round/>
                <a:headEnd/>
                <a:tailEnd/>
              </a:ln>
            </p:spPr>
            <p:txBody>
              <a:bodyPr/>
              <a:lstStyle/>
              <a:p>
                <a:endParaRPr lang="en-US"/>
              </a:p>
            </p:txBody>
          </p:sp>
          <p:sp>
            <p:nvSpPr>
              <p:cNvPr id="119287" name="Line 503"/>
              <p:cNvSpPr>
                <a:spLocks noChangeShapeType="1"/>
              </p:cNvSpPr>
              <p:nvPr/>
            </p:nvSpPr>
            <p:spPr bwMode="auto">
              <a:xfrm flipH="1" flipV="1">
                <a:off x="2394" y="1340"/>
                <a:ext cx="139"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8" name="Line 504"/>
              <p:cNvSpPr>
                <a:spLocks noChangeShapeType="1"/>
              </p:cNvSpPr>
              <p:nvPr/>
            </p:nvSpPr>
            <p:spPr bwMode="auto">
              <a:xfrm flipV="1">
                <a:off x="2391" y="1257"/>
                <a:ext cx="5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9" name="Line 505"/>
              <p:cNvSpPr>
                <a:spLocks noChangeShapeType="1"/>
              </p:cNvSpPr>
              <p:nvPr/>
            </p:nvSpPr>
            <p:spPr bwMode="auto">
              <a:xfrm flipV="1">
                <a:off x="2506" y="1218"/>
                <a:ext cx="139"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290" name="Rectangle 506"/>
            <p:cNvSpPr>
              <a:spLocks noChangeArrowheads="1"/>
            </p:cNvSpPr>
            <p:nvPr/>
          </p:nvSpPr>
          <p:spPr bwMode="auto">
            <a:xfrm>
              <a:off x="403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291" name="Group 507"/>
            <p:cNvGrpSpPr>
              <a:grpSpLocks/>
            </p:cNvGrpSpPr>
            <p:nvPr/>
          </p:nvGrpSpPr>
          <p:grpSpPr bwMode="auto">
            <a:xfrm>
              <a:off x="4077" y="3108"/>
              <a:ext cx="150" cy="71"/>
              <a:chOff x="2278" y="1841"/>
              <a:chExt cx="484" cy="270"/>
            </a:xfrm>
          </p:grpSpPr>
          <p:sp>
            <p:nvSpPr>
              <p:cNvPr id="119292" name="Oval 508"/>
              <p:cNvSpPr>
                <a:spLocks noChangeArrowheads="1"/>
              </p:cNvSpPr>
              <p:nvPr/>
            </p:nvSpPr>
            <p:spPr bwMode="auto">
              <a:xfrm>
                <a:off x="2678" y="1841"/>
                <a:ext cx="79" cy="29"/>
              </a:xfrm>
              <a:prstGeom prst="ellipse">
                <a:avLst/>
              </a:prstGeom>
              <a:solidFill>
                <a:srgbClr val="FFFF00"/>
              </a:solidFill>
              <a:ln w="11113">
                <a:solidFill>
                  <a:srgbClr val="000000"/>
                </a:solidFill>
                <a:round/>
                <a:headEnd/>
                <a:tailEnd/>
              </a:ln>
            </p:spPr>
            <p:txBody>
              <a:bodyPr/>
              <a:lstStyle/>
              <a:p>
                <a:endParaRPr lang="en-US"/>
              </a:p>
            </p:txBody>
          </p:sp>
          <p:sp>
            <p:nvSpPr>
              <p:cNvPr id="119293" name="Freeform 509"/>
              <p:cNvSpPr>
                <a:spLocks/>
              </p:cNvSpPr>
              <p:nvPr/>
            </p:nvSpPr>
            <p:spPr bwMode="auto">
              <a:xfrm>
                <a:off x="2678" y="1854"/>
                <a:ext cx="84" cy="89"/>
              </a:xfrm>
              <a:custGeom>
                <a:avLst/>
                <a:gdLst>
                  <a:gd name="T0" fmla="*/ 0 w 168"/>
                  <a:gd name="T1" fmla="*/ 149 h 177"/>
                  <a:gd name="T2" fmla="*/ 6 w 168"/>
                  <a:gd name="T3" fmla="*/ 155 h 177"/>
                  <a:gd name="T4" fmla="*/ 10 w 168"/>
                  <a:gd name="T5" fmla="*/ 160 h 177"/>
                  <a:gd name="T6" fmla="*/ 20 w 168"/>
                  <a:gd name="T7" fmla="*/ 165 h 177"/>
                  <a:gd name="T8" fmla="*/ 31 w 168"/>
                  <a:gd name="T9" fmla="*/ 171 h 177"/>
                  <a:gd name="T10" fmla="*/ 44 w 168"/>
                  <a:gd name="T11" fmla="*/ 173 h 177"/>
                  <a:gd name="T12" fmla="*/ 60 w 168"/>
                  <a:gd name="T13" fmla="*/ 176 h 177"/>
                  <a:gd name="T14" fmla="*/ 73 w 168"/>
                  <a:gd name="T15" fmla="*/ 176 h 177"/>
                  <a:gd name="T16" fmla="*/ 91 w 168"/>
                  <a:gd name="T17" fmla="*/ 177 h 177"/>
                  <a:gd name="T18" fmla="*/ 105 w 168"/>
                  <a:gd name="T19" fmla="*/ 176 h 177"/>
                  <a:gd name="T20" fmla="*/ 120 w 168"/>
                  <a:gd name="T21" fmla="*/ 174 h 177"/>
                  <a:gd name="T22" fmla="*/ 132 w 168"/>
                  <a:gd name="T23" fmla="*/ 171 h 177"/>
                  <a:gd name="T24" fmla="*/ 145 w 168"/>
                  <a:gd name="T25" fmla="*/ 168 h 177"/>
                  <a:gd name="T26" fmla="*/ 153 w 168"/>
                  <a:gd name="T27" fmla="*/ 160 h 177"/>
                  <a:gd name="T28" fmla="*/ 163 w 168"/>
                  <a:gd name="T29" fmla="*/ 155 h 177"/>
                  <a:gd name="T30" fmla="*/ 166 w 168"/>
                  <a:gd name="T31" fmla="*/ 149 h 177"/>
                  <a:gd name="T32" fmla="*/ 168 w 168"/>
                  <a:gd name="T33" fmla="*/ 0 h 177"/>
                  <a:gd name="T34" fmla="*/ 166 w 168"/>
                  <a:gd name="T35" fmla="*/ 9 h 177"/>
                  <a:gd name="T36" fmla="*/ 163 w 168"/>
                  <a:gd name="T37" fmla="*/ 13 h 177"/>
                  <a:gd name="T38" fmla="*/ 153 w 168"/>
                  <a:gd name="T39" fmla="*/ 18 h 177"/>
                  <a:gd name="T40" fmla="*/ 145 w 168"/>
                  <a:gd name="T41" fmla="*/ 24 h 177"/>
                  <a:gd name="T42" fmla="*/ 132 w 168"/>
                  <a:gd name="T43" fmla="*/ 28 h 177"/>
                  <a:gd name="T44" fmla="*/ 120 w 168"/>
                  <a:gd name="T45" fmla="*/ 32 h 177"/>
                  <a:gd name="T46" fmla="*/ 105 w 168"/>
                  <a:gd name="T47" fmla="*/ 32 h 177"/>
                  <a:gd name="T48" fmla="*/ 91 w 168"/>
                  <a:gd name="T49" fmla="*/ 36 h 177"/>
                  <a:gd name="T50" fmla="*/ 73 w 168"/>
                  <a:gd name="T51" fmla="*/ 36 h 177"/>
                  <a:gd name="T52" fmla="*/ 60 w 168"/>
                  <a:gd name="T53" fmla="*/ 32 h 177"/>
                  <a:gd name="T54" fmla="*/ 44 w 168"/>
                  <a:gd name="T55" fmla="*/ 30 h 177"/>
                  <a:gd name="T56" fmla="*/ 31 w 168"/>
                  <a:gd name="T57" fmla="*/ 27 h 177"/>
                  <a:gd name="T58" fmla="*/ 22 w 168"/>
                  <a:gd name="T59" fmla="*/ 24 h 177"/>
                  <a:gd name="T60" fmla="*/ 11 w 168"/>
                  <a:gd name="T61" fmla="*/ 18 h 177"/>
                  <a:gd name="T62" fmla="*/ 9 w 168"/>
                  <a:gd name="T63" fmla="*/ 14 h 177"/>
                  <a:gd name="T64" fmla="*/ 2 w 168"/>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77">
                    <a:moveTo>
                      <a:pt x="0" y="0"/>
                    </a:moveTo>
                    <a:lnTo>
                      <a:pt x="0" y="149"/>
                    </a:lnTo>
                    <a:lnTo>
                      <a:pt x="2" y="151"/>
                    </a:lnTo>
                    <a:lnTo>
                      <a:pt x="6" y="155"/>
                    </a:lnTo>
                    <a:lnTo>
                      <a:pt x="9" y="156"/>
                    </a:lnTo>
                    <a:lnTo>
                      <a:pt x="10" y="160"/>
                    </a:lnTo>
                    <a:lnTo>
                      <a:pt x="15" y="163"/>
                    </a:lnTo>
                    <a:lnTo>
                      <a:pt x="20" y="165"/>
                    </a:lnTo>
                    <a:lnTo>
                      <a:pt x="26" y="168"/>
                    </a:lnTo>
                    <a:lnTo>
                      <a:pt x="31" y="171"/>
                    </a:lnTo>
                    <a:lnTo>
                      <a:pt x="36" y="172"/>
                    </a:lnTo>
                    <a:lnTo>
                      <a:pt x="44" y="173"/>
                    </a:lnTo>
                    <a:lnTo>
                      <a:pt x="52" y="174"/>
                    </a:lnTo>
                    <a:lnTo>
                      <a:pt x="60" y="176"/>
                    </a:lnTo>
                    <a:lnTo>
                      <a:pt x="65" y="176"/>
                    </a:lnTo>
                    <a:lnTo>
                      <a:pt x="73" y="176"/>
                    </a:lnTo>
                    <a:lnTo>
                      <a:pt x="79" y="177"/>
                    </a:lnTo>
                    <a:lnTo>
                      <a:pt x="91" y="177"/>
                    </a:lnTo>
                    <a:lnTo>
                      <a:pt x="97" y="176"/>
                    </a:lnTo>
                    <a:lnTo>
                      <a:pt x="105" y="176"/>
                    </a:lnTo>
                    <a:lnTo>
                      <a:pt x="112" y="174"/>
                    </a:lnTo>
                    <a:lnTo>
                      <a:pt x="120" y="174"/>
                    </a:lnTo>
                    <a:lnTo>
                      <a:pt x="125" y="172"/>
                    </a:lnTo>
                    <a:lnTo>
                      <a:pt x="132" y="171"/>
                    </a:lnTo>
                    <a:lnTo>
                      <a:pt x="137" y="171"/>
                    </a:lnTo>
                    <a:lnTo>
                      <a:pt x="145" y="168"/>
                    </a:lnTo>
                    <a:lnTo>
                      <a:pt x="150" y="164"/>
                    </a:lnTo>
                    <a:lnTo>
                      <a:pt x="153" y="160"/>
                    </a:lnTo>
                    <a:lnTo>
                      <a:pt x="156" y="158"/>
                    </a:lnTo>
                    <a:lnTo>
                      <a:pt x="163" y="155"/>
                    </a:lnTo>
                    <a:lnTo>
                      <a:pt x="164" y="151"/>
                    </a:lnTo>
                    <a:lnTo>
                      <a:pt x="166" y="149"/>
                    </a:lnTo>
                    <a:lnTo>
                      <a:pt x="168" y="149"/>
                    </a:lnTo>
                    <a:lnTo>
                      <a:pt x="168" y="0"/>
                    </a:lnTo>
                    <a:lnTo>
                      <a:pt x="166" y="4"/>
                    </a:lnTo>
                    <a:lnTo>
                      <a:pt x="166" y="9"/>
                    </a:lnTo>
                    <a:lnTo>
                      <a:pt x="164" y="10"/>
                    </a:lnTo>
                    <a:lnTo>
                      <a:pt x="163" y="13"/>
                    </a:lnTo>
                    <a:lnTo>
                      <a:pt x="156" y="17"/>
                    </a:lnTo>
                    <a:lnTo>
                      <a:pt x="153" y="18"/>
                    </a:lnTo>
                    <a:lnTo>
                      <a:pt x="149" y="22"/>
                    </a:lnTo>
                    <a:lnTo>
                      <a:pt x="145" y="24"/>
                    </a:lnTo>
                    <a:lnTo>
                      <a:pt x="137" y="27"/>
                    </a:lnTo>
                    <a:lnTo>
                      <a:pt x="132" y="28"/>
                    </a:lnTo>
                    <a:lnTo>
                      <a:pt x="125" y="28"/>
                    </a:lnTo>
                    <a:lnTo>
                      <a:pt x="120" y="32"/>
                    </a:lnTo>
                    <a:lnTo>
                      <a:pt x="112" y="32"/>
                    </a:lnTo>
                    <a:lnTo>
                      <a:pt x="105" y="32"/>
                    </a:lnTo>
                    <a:lnTo>
                      <a:pt x="97" y="36"/>
                    </a:lnTo>
                    <a:lnTo>
                      <a:pt x="91" y="36"/>
                    </a:lnTo>
                    <a:lnTo>
                      <a:pt x="79" y="36"/>
                    </a:lnTo>
                    <a:lnTo>
                      <a:pt x="73" y="36"/>
                    </a:lnTo>
                    <a:lnTo>
                      <a:pt x="65" y="36"/>
                    </a:lnTo>
                    <a:lnTo>
                      <a:pt x="60" y="32"/>
                    </a:lnTo>
                    <a:lnTo>
                      <a:pt x="52" y="32"/>
                    </a:lnTo>
                    <a:lnTo>
                      <a:pt x="44" y="30"/>
                    </a:lnTo>
                    <a:lnTo>
                      <a:pt x="36" y="28"/>
                    </a:lnTo>
                    <a:lnTo>
                      <a:pt x="31" y="27"/>
                    </a:lnTo>
                    <a:lnTo>
                      <a:pt x="26" y="26"/>
                    </a:lnTo>
                    <a:lnTo>
                      <a:pt x="22" y="24"/>
                    </a:lnTo>
                    <a:lnTo>
                      <a:pt x="16" y="22"/>
                    </a:lnTo>
                    <a:lnTo>
                      <a:pt x="11" y="18"/>
                    </a:lnTo>
                    <a:lnTo>
                      <a:pt x="10" y="17"/>
                    </a:lnTo>
                    <a:lnTo>
                      <a:pt x="9" y="14"/>
                    </a:lnTo>
                    <a:lnTo>
                      <a:pt x="6" y="12"/>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19294" name="Oval 510"/>
              <p:cNvSpPr>
                <a:spLocks noChangeArrowheads="1"/>
              </p:cNvSpPr>
              <p:nvPr/>
            </p:nvSpPr>
            <p:spPr bwMode="auto">
              <a:xfrm>
                <a:off x="2358" y="1934"/>
                <a:ext cx="78" cy="29"/>
              </a:xfrm>
              <a:prstGeom prst="ellipse">
                <a:avLst/>
              </a:prstGeom>
              <a:solidFill>
                <a:srgbClr val="FFFF00"/>
              </a:solidFill>
              <a:ln w="11113">
                <a:solidFill>
                  <a:srgbClr val="000000"/>
                </a:solidFill>
                <a:round/>
                <a:headEnd/>
                <a:tailEnd/>
              </a:ln>
            </p:spPr>
            <p:txBody>
              <a:bodyPr/>
              <a:lstStyle/>
              <a:p>
                <a:endParaRPr lang="en-US"/>
              </a:p>
            </p:txBody>
          </p:sp>
          <p:sp>
            <p:nvSpPr>
              <p:cNvPr id="119295" name="Freeform 511"/>
              <p:cNvSpPr>
                <a:spLocks/>
              </p:cNvSpPr>
              <p:nvPr/>
            </p:nvSpPr>
            <p:spPr bwMode="auto">
              <a:xfrm>
                <a:off x="2357" y="1947"/>
                <a:ext cx="85" cy="88"/>
              </a:xfrm>
              <a:custGeom>
                <a:avLst/>
                <a:gdLst>
                  <a:gd name="T0" fmla="*/ 0 w 170"/>
                  <a:gd name="T1" fmla="*/ 151 h 177"/>
                  <a:gd name="T2" fmla="*/ 3 w 170"/>
                  <a:gd name="T3" fmla="*/ 157 h 177"/>
                  <a:gd name="T4" fmla="*/ 12 w 170"/>
                  <a:gd name="T5" fmla="*/ 163 h 177"/>
                  <a:gd name="T6" fmla="*/ 21 w 170"/>
                  <a:gd name="T7" fmla="*/ 167 h 177"/>
                  <a:gd name="T8" fmla="*/ 34 w 170"/>
                  <a:gd name="T9" fmla="*/ 170 h 177"/>
                  <a:gd name="T10" fmla="*/ 45 w 170"/>
                  <a:gd name="T11" fmla="*/ 174 h 177"/>
                  <a:gd name="T12" fmla="*/ 60 w 170"/>
                  <a:gd name="T13" fmla="*/ 176 h 177"/>
                  <a:gd name="T14" fmla="*/ 74 w 170"/>
                  <a:gd name="T15" fmla="*/ 177 h 177"/>
                  <a:gd name="T16" fmla="*/ 89 w 170"/>
                  <a:gd name="T17" fmla="*/ 177 h 177"/>
                  <a:gd name="T18" fmla="*/ 106 w 170"/>
                  <a:gd name="T19" fmla="*/ 176 h 177"/>
                  <a:gd name="T20" fmla="*/ 121 w 170"/>
                  <a:gd name="T21" fmla="*/ 176 h 177"/>
                  <a:gd name="T22" fmla="*/ 132 w 170"/>
                  <a:gd name="T23" fmla="*/ 172 h 177"/>
                  <a:gd name="T24" fmla="*/ 143 w 170"/>
                  <a:gd name="T25" fmla="*/ 168 h 177"/>
                  <a:gd name="T26" fmla="*/ 156 w 170"/>
                  <a:gd name="T27" fmla="*/ 164 h 177"/>
                  <a:gd name="T28" fmla="*/ 162 w 170"/>
                  <a:gd name="T29" fmla="*/ 157 h 177"/>
                  <a:gd name="T30" fmla="*/ 167 w 170"/>
                  <a:gd name="T31" fmla="*/ 151 h 177"/>
                  <a:gd name="T32" fmla="*/ 170 w 170"/>
                  <a:gd name="T33" fmla="*/ 1 h 177"/>
                  <a:gd name="T34" fmla="*/ 167 w 170"/>
                  <a:gd name="T35" fmla="*/ 8 h 177"/>
                  <a:gd name="T36" fmla="*/ 162 w 170"/>
                  <a:gd name="T37" fmla="*/ 14 h 177"/>
                  <a:gd name="T38" fmla="*/ 156 w 170"/>
                  <a:gd name="T39" fmla="*/ 19 h 177"/>
                  <a:gd name="T40" fmla="*/ 143 w 170"/>
                  <a:gd name="T41" fmla="*/ 23 h 177"/>
                  <a:gd name="T42" fmla="*/ 132 w 170"/>
                  <a:gd name="T43" fmla="*/ 29 h 177"/>
                  <a:gd name="T44" fmla="*/ 121 w 170"/>
                  <a:gd name="T45" fmla="*/ 33 h 177"/>
                  <a:gd name="T46" fmla="*/ 106 w 170"/>
                  <a:gd name="T47" fmla="*/ 35 h 177"/>
                  <a:gd name="T48" fmla="*/ 89 w 170"/>
                  <a:gd name="T49" fmla="*/ 35 h 177"/>
                  <a:gd name="T50" fmla="*/ 74 w 170"/>
                  <a:gd name="T51" fmla="*/ 35 h 177"/>
                  <a:gd name="T52" fmla="*/ 60 w 170"/>
                  <a:gd name="T53" fmla="*/ 35 h 177"/>
                  <a:gd name="T54" fmla="*/ 45 w 170"/>
                  <a:gd name="T55" fmla="*/ 33 h 177"/>
                  <a:gd name="T56" fmla="*/ 34 w 170"/>
                  <a:gd name="T57" fmla="*/ 27 h 177"/>
                  <a:gd name="T58" fmla="*/ 22 w 170"/>
                  <a:gd name="T59" fmla="*/ 23 h 177"/>
                  <a:gd name="T60" fmla="*/ 12 w 170"/>
                  <a:gd name="T61" fmla="*/ 19 h 177"/>
                  <a:gd name="T62" fmla="*/ 7 w 170"/>
                  <a:gd name="T63" fmla="*/ 15 h 177"/>
                  <a:gd name="T64" fmla="*/ 2 w 170"/>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77">
                    <a:moveTo>
                      <a:pt x="0" y="0"/>
                    </a:moveTo>
                    <a:lnTo>
                      <a:pt x="0" y="151"/>
                    </a:lnTo>
                    <a:lnTo>
                      <a:pt x="2" y="154"/>
                    </a:lnTo>
                    <a:lnTo>
                      <a:pt x="3" y="157"/>
                    </a:lnTo>
                    <a:lnTo>
                      <a:pt x="7" y="160"/>
                    </a:lnTo>
                    <a:lnTo>
                      <a:pt x="12" y="163"/>
                    </a:lnTo>
                    <a:lnTo>
                      <a:pt x="17" y="164"/>
                    </a:lnTo>
                    <a:lnTo>
                      <a:pt x="21" y="167"/>
                    </a:lnTo>
                    <a:lnTo>
                      <a:pt x="29" y="168"/>
                    </a:lnTo>
                    <a:lnTo>
                      <a:pt x="34" y="170"/>
                    </a:lnTo>
                    <a:lnTo>
                      <a:pt x="37" y="173"/>
                    </a:lnTo>
                    <a:lnTo>
                      <a:pt x="45" y="174"/>
                    </a:lnTo>
                    <a:lnTo>
                      <a:pt x="51" y="176"/>
                    </a:lnTo>
                    <a:lnTo>
                      <a:pt x="60" y="176"/>
                    </a:lnTo>
                    <a:lnTo>
                      <a:pt x="69" y="177"/>
                    </a:lnTo>
                    <a:lnTo>
                      <a:pt x="74" y="177"/>
                    </a:lnTo>
                    <a:lnTo>
                      <a:pt x="82" y="177"/>
                    </a:lnTo>
                    <a:lnTo>
                      <a:pt x="89" y="177"/>
                    </a:lnTo>
                    <a:lnTo>
                      <a:pt x="97" y="177"/>
                    </a:lnTo>
                    <a:lnTo>
                      <a:pt x="106" y="176"/>
                    </a:lnTo>
                    <a:lnTo>
                      <a:pt x="113" y="176"/>
                    </a:lnTo>
                    <a:lnTo>
                      <a:pt x="121" y="176"/>
                    </a:lnTo>
                    <a:lnTo>
                      <a:pt x="127" y="173"/>
                    </a:lnTo>
                    <a:lnTo>
                      <a:pt x="132" y="172"/>
                    </a:lnTo>
                    <a:lnTo>
                      <a:pt x="138" y="170"/>
                    </a:lnTo>
                    <a:lnTo>
                      <a:pt x="143" y="168"/>
                    </a:lnTo>
                    <a:lnTo>
                      <a:pt x="151" y="165"/>
                    </a:lnTo>
                    <a:lnTo>
                      <a:pt x="156" y="164"/>
                    </a:lnTo>
                    <a:lnTo>
                      <a:pt x="159" y="161"/>
                    </a:lnTo>
                    <a:lnTo>
                      <a:pt x="162" y="157"/>
                    </a:lnTo>
                    <a:lnTo>
                      <a:pt x="166" y="155"/>
                    </a:lnTo>
                    <a:lnTo>
                      <a:pt x="167" y="151"/>
                    </a:lnTo>
                    <a:lnTo>
                      <a:pt x="170" y="151"/>
                    </a:lnTo>
                    <a:lnTo>
                      <a:pt x="170" y="1"/>
                    </a:lnTo>
                    <a:lnTo>
                      <a:pt x="169" y="4"/>
                    </a:lnTo>
                    <a:lnTo>
                      <a:pt x="167" y="8"/>
                    </a:lnTo>
                    <a:lnTo>
                      <a:pt x="165" y="11"/>
                    </a:lnTo>
                    <a:lnTo>
                      <a:pt x="162" y="14"/>
                    </a:lnTo>
                    <a:lnTo>
                      <a:pt x="159" y="18"/>
                    </a:lnTo>
                    <a:lnTo>
                      <a:pt x="156" y="19"/>
                    </a:lnTo>
                    <a:lnTo>
                      <a:pt x="151" y="20"/>
                    </a:lnTo>
                    <a:lnTo>
                      <a:pt x="143" y="23"/>
                    </a:lnTo>
                    <a:lnTo>
                      <a:pt x="138" y="27"/>
                    </a:lnTo>
                    <a:lnTo>
                      <a:pt x="132" y="29"/>
                    </a:lnTo>
                    <a:lnTo>
                      <a:pt x="127" y="31"/>
                    </a:lnTo>
                    <a:lnTo>
                      <a:pt x="121" y="33"/>
                    </a:lnTo>
                    <a:lnTo>
                      <a:pt x="113" y="33"/>
                    </a:lnTo>
                    <a:lnTo>
                      <a:pt x="106" y="35"/>
                    </a:lnTo>
                    <a:lnTo>
                      <a:pt x="98" y="35"/>
                    </a:lnTo>
                    <a:lnTo>
                      <a:pt x="89" y="35"/>
                    </a:lnTo>
                    <a:lnTo>
                      <a:pt x="83" y="35"/>
                    </a:lnTo>
                    <a:lnTo>
                      <a:pt x="74" y="35"/>
                    </a:lnTo>
                    <a:lnTo>
                      <a:pt x="69" y="35"/>
                    </a:lnTo>
                    <a:lnTo>
                      <a:pt x="60" y="35"/>
                    </a:lnTo>
                    <a:lnTo>
                      <a:pt x="51" y="33"/>
                    </a:lnTo>
                    <a:lnTo>
                      <a:pt x="45" y="33"/>
                    </a:lnTo>
                    <a:lnTo>
                      <a:pt x="40" y="31"/>
                    </a:lnTo>
                    <a:lnTo>
                      <a:pt x="34" y="27"/>
                    </a:lnTo>
                    <a:lnTo>
                      <a:pt x="29" y="26"/>
                    </a:lnTo>
                    <a:lnTo>
                      <a:pt x="22" y="23"/>
                    </a:lnTo>
                    <a:lnTo>
                      <a:pt x="17" y="20"/>
                    </a:lnTo>
                    <a:lnTo>
                      <a:pt x="12" y="19"/>
                    </a:lnTo>
                    <a:lnTo>
                      <a:pt x="10" y="18"/>
                    </a:lnTo>
                    <a:lnTo>
                      <a:pt x="7" y="15"/>
                    </a:lnTo>
                    <a:lnTo>
                      <a:pt x="3" y="13"/>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19296" name="Freeform 512"/>
              <p:cNvSpPr>
                <a:spLocks/>
              </p:cNvSpPr>
              <p:nvPr/>
            </p:nvSpPr>
            <p:spPr bwMode="auto">
              <a:xfrm>
                <a:off x="2598" y="1902"/>
                <a:ext cx="130" cy="116"/>
              </a:xfrm>
              <a:custGeom>
                <a:avLst/>
                <a:gdLst>
                  <a:gd name="T0" fmla="*/ 161 w 260"/>
                  <a:gd name="T1" fmla="*/ 0 h 231"/>
                  <a:gd name="T2" fmla="*/ 0 w 260"/>
                  <a:gd name="T3" fmla="*/ 0 h 231"/>
                  <a:gd name="T4" fmla="*/ 0 w 260"/>
                  <a:gd name="T5" fmla="*/ 231 h 231"/>
                  <a:gd name="T6" fmla="*/ 260 w 260"/>
                  <a:gd name="T7" fmla="*/ 231 h 231"/>
                  <a:gd name="T8" fmla="*/ 260 w 260"/>
                  <a:gd name="T9" fmla="*/ 81 h 231"/>
                </a:gdLst>
                <a:ahLst/>
                <a:cxnLst>
                  <a:cxn ang="0">
                    <a:pos x="T0" y="T1"/>
                  </a:cxn>
                  <a:cxn ang="0">
                    <a:pos x="T2" y="T3"/>
                  </a:cxn>
                  <a:cxn ang="0">
                    <a:pos x="T4" y="T5"/>
                  </a:cxn>
                  <a:cxn ang="0">
                    <a:pos x="T6" y="T7"/>
                  </a:cxn>
                  <a:cxn ang="0">
                    <a:pos x="T8" y="T9"/>
                  </a:cxn>
                </a:cxnLst>
                <a:rect l="0" t="0" r="r" b="b"/>
                <a:pathLst>
                  <a:path w="260" h="231">
                    <a:moveTo>
                      <a:pt x="161" y="0"/>
                    </a:moveTo>
                    <a:lnTo>
                      <a:pt x="0" y="0"/>
                    </a:lnTo>
                    <a:lnTo>
                      <a:pt x="0" y="231"/>
                    </a:lnTo>
                    <a:lnTo>
                      <a:pt x="260" y="231"/>
                    </a:lnTo>
                    <a:lnTo>
                      <a:pt x="260" y="8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97" name="Freeform 513"/>
              <p:cNvSpPr>
                <a:spLocks/>
              </p:cNvSpPr>
              <p:nvPr/>
            </p:nvSpPr>
            <p:spPr bwMode="auto">
              <a:xfrm>
                <a:off x="2278" y="1995"/>
                <a:ext cx="130" cy="116"/>
              </a:xfrm>
              <a:custGeom>
                <a:avLst/>
                <a:gdLst>
                  <a:gd name="T0" fmla="*/ 160 w 261"/>
                  <a:gd name="T1" fmla="*/ 0 h 233"/>
                  <a:gd name="T2" fmla="*/ 0 w 261"/>
                  <a:gd name="T3" fmla="*/ 0 h 233"/>
                  <a:gd name="T4" fmla="*/ 0 w 261"/>
                  <a:gd name="T5" fmla="*/ 233 h 233"/>
                  <a:gd name="T6" fmla="*/ 261 w 261"/>
                  <a:gd name="T7" fmla="*/ 233 h 233"/>
                  <a:gd name="T8" fmla="*/ 261 w 261"/>
                  <a:gd name="T9" fmla="*/ 82 h 233"/>
                </a:gdLst>
                <a:ahLst/>
                <a:cxnLst>
                  <a:cxn ang="0">
                    <a:pos x="T0" y="T1"/>
                  </a:cxn>
                  <a:cxn ang="0">
                    <a:pos x="T2" y="T3"/>
                  </a:cxn>
                  <a:cxn ang="0">
                    <a:pos x="T4" y="T5"/>
                  </a:cxn>
                  <a:cxn ang="0">
                    <a:pos x="T6" y="T7"/>
                  </a:cxn>
                  <a:cxn ang="0">
                    <a:pos x="T8" y="T9"/>
                  </a:cxn>
                </a:cxnLst>
                <a:rect l="0" t="0" r="r" b="b"/>
                <a:pathLst>
                  <a:path w="261" h="233">
                    <a:moveTo>
                      <a:pt x="160" y="0"/>
                    </a:moveTo>
                    <a:lnTo>
                      <a:pt x="0" y="0"/>
                    </a:lnTo>
                    <a:lnTo>
                      <a:pt x="0" y="233"/>
                    </a:lnTo>
                    <a:lnTo>
                      <a:pt x="261" y="233"/>
                    </a:lnTo>
                    <a:lnTo>
                      <a:pt x="261" y="8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98" name="Freeform 514"/>
              <p:cNvSpPr>
                <a:spLocks/>
              </p:cNvSpPr>
              <p:nvPr/>
            </p:nvSpPr>
            <p:spPr bwMode="auto">
              <a:xfrm>
                <a:off x="2441" y="1948"/>
                <a:ext cx="157" cy="47"/>
              </a:xfrm>
              <a:custGeom>
                <a:avLst/>
                <a:gdLst>
                  <a:gd name="T0" fmla="*/ 0 w 313"/>
                  <a:gd name="T1" fmla="*/ 94 h 94"/>
                  <a:gd name="T2" fmla="*/ 199 w 313"/>
                  <a:gd name="T3" fmla="*/ 94 h 94"/>
                  <a:gd name="T4" fmla="*/ 115 w 313"/>
                  <a:gd name="T5" fmla="*/ 0 h 94"/>
                  <a:gd name="T6" fmla="*/ 313 w 313"/>
                  <a:gd name="T7" fmla="*/ 0 h 94"/>
                </a:gdLst>
                <a:ahLst/>
                <a:cxnLst>
                  <a:cxn ang="0">
                    <a:pos x="T0" y="T1"/>
                  </a:cxn>
                  <a:cxn ang="0">
                    <a:pos x="T2" y="T3"/>
                  </a:cxn>
                  <a:cxn ang="0">
                    <a:pos x="T4" y="T5"/>
                  </a:cxn>
                  <a:cxn ang="0">
                    <a:pos x="T6" y="T7"/>
                  </a:cxn>
                </a:cxnLst>
                <a:rect l="0" t="0" r="r" b="b"/>
                <a:pathLst>
                  <a:path w="313" h="94">
                    <a:moveTo>
                      <a:pt x="0" y="94"/>
                    </a:moveTo>
                    <a:lnTo>
                      <a:pt x="199" y="94"/>
                    </a:lnTo>
                    <a:lnTo>
                      <a:pt x="115" y="0"/>
                    </a:lnTo>
                    <a:lnTo>
                      <a:pt x="3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299" name="Line 515"/>
            <p:cNvSpPr>
              <a:spLocks noChangeShapeType="1"/>
            </p:cNvSpPr>
            <p:nvPr/>
          </p:nvSpPr>
          <p:spPr bwMode="auto">
            <a:xfrm>
              <a:off x="4197" y="3298"/>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0" name="Rectangle 516"/>
            <p:cNvSpPr>
              <a:spLocks noChangeArrowheads="1"/>
            </p:cNvSpPr>
            <p:nvPr/>
          </p:nvSpPr>
          <p:spPr bwMode="auto">
            <a:xfrm>
              <a:off x="403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301" name="Group 517"/>
            <p:cNvGrpSpPr>
              <a:grpSpLocks/>
            </p:cNvGrpSpPr>
            <p:nvPr/>
          </p:nvGrpSpPr>
          <p:grpSpPr bwMode="auto">
            <a:xfrm>
              <a:off x="4057" y="3330"/>
              <a:ext cx="189" cy="107"/>
              <a:chOff x="2261" y="2431"/>
              <a:chExt cx="539" cy="298"/>
            </a:xfrm>
          </p:grpSpPr>
          <p:sp>
            <p:nvSpPr>
              <p:cNvPr id="119302" name="Freeform 518"/>
              <p:cNvSpPr>
                <a:spLocks/>
              </p:cNvSpPr>
              <p:nvPr/>
            </p:nvSpPr>
            <p:spPr bwMode="auto">
              <a:xfrm>
                <a:off x="2261" y="2641"/>
                <a:ext cx="183" cy="23"/>
              </a:xfrm>
              <a:custGeom>
                <a:avLst/>
                <a:gdLst>
                  <a:gd name="T0" fmla="*/ 48 w 366"/>
                  <a:gd name="T1" fmla="*/ 0 h 47"/>
                  <a:gd name="T2" fmla="*/ 0 w 366"/>
                  <a:gd name="T3" fmla="*/ 47 h 47"/>
                  <a:gd name="T4" fmla="*/ 366 w 366"/>
                  <a:gd name="T5" fmla="*/ 47 h 47"/>
                  <a:gd name="T6" fmla="*/ 318 w 366"/>
                  <a:gd name="T7" fmla="*/ 0 h 47"/>
                  <a:gd name="T8" fmla="*/ 48 w 366"/>
                  <a:gd name="T9" fmla="*/ 0 h 47"/>
                </a:gdLst>
                <a:ahLst/>
                <a:cxnLst>
                  <a:cxn ang="0">
                    <a:pos x="T0" y="T1"/>
                  </a:cxn>
                  <a:cxn ang="0">
                    <a:pos x="T2" y="T3"/>
                  </a:cxn>
                  <a:cxn ang="0">
                    <a:pos x="T4" y="T5"/>
                  </a:cxn>
                  <a:cxn ang="0">
                    <a:pos x="T6" y="T7"/>
                  </a:cxn>
                  <a:cxn ang="0">
                    <a:pos x="T8" y="T9"/>
                  </a:cxn>
                </a:cxnLst>
                <a:rect l="0" t="0" r="r" b="b"/>
                <a:pathLst>
                  <a:path w="366" h="47">
                    <a:moveTo>
                      <a:pt x="48" y="0"/>
                    </a:moveTo>
                    <a:lnTo>
                      <a:pt x="0" y="47"/>
                    </a:lnTo>
                    <a:lnTo>
                      <a:pt x="366" y="47"/>
                    </a:lnTo>
                    <a:lnTo>
                      <a:pt x="318" y="0"/>
                    </a:lnTo>
                    <a:lnTo>
                      <a:pt x="48" y="0"/>
                    </a:lnTo>
                    <a:close/>
                  </a:path>
                </a:pathLst>
              </a:custGeom>
              <a:solidFill>
                <a:srgbClr val="009800"/>
              </a:solidFill>
              <a:ln w="11113">
                <a:solidFill>
                  <a:srgbClr val="000000"/>
                </a:solidFill>
                <a:prstDash val="solid"/>
                <a:round/>
                <a:headEnd/>
                <a:tailEnd/>
              </a:ln>
            </p:spPr>
            <p:txBody>
              <a:bodyPr/>
              <a:lstStyle/>
              <a:p>
                <a:endParaRPr lang="en-US"/>
              </a:p>
            </p:txBody>
          </p:sp>
          <p:sp>
            <p:nvSpPr>
              <p:cNvPr id="119303" name="Rectangle 519"/>
              <p:cNvSpPr>
                <a:spLocks noChangeArrowheads="1"/>
              </p:cNvSpPr>
              <p:nvPr/>
            </p:nvSpPr>
            <p:spPr bwMode="auto">
              <a:xfrm>
                <a:off x="2265" y="2667"/>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04" name="Rectangle 520"/>
              <p:cNvSpPr>
                <a:spLocks noChangeArrowheads="1"/>
              </p:cNvSpPr>
              <p:nvPr/>
            </p:nvSpPr>
            <p:spPr bwMode="auto">
              <a:xfrm>
                <a:off x="2285" y="2676"/>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19305" name="Rectangle 521"/>
              <p:cNvSpPr>
                <a:spLocks noChangeArrowheads="1"/>
              </p:cNvSpPr>
              <p:nvPr/>
            </p:nvSpPr>
            <p:spPr bwMode="auto">
              <a:xfrm>
                <a:off x="2285" y="2510"/>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19306" name="Line 522"/>
              <p:cNvSpPr>
                <a:spLocks noChangeShapeType="1"/>
              </p:cNvSpPr>
              <p:nvPr/>
            </p:nvSpPr>
            <p:spPr bwMode="auto">
              <a:xfrm>
                <a:off x="2353" y="2506"/>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7" name="Line 523"/>
              <p:cNvSpPr>
                <a:spLocks noChangeShapeType="1"/>
              </p:cNvSpPr>
              <p:nvPr/>
            </p:nvSpPr>
            <p:spPr bwMode="auto">
              <a:xfrm>
                <a:off x="2353" y="2596"/>
                <a:ext cx="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8" name="Line 524"/>
              <p:cNvSpPr>
                <a:spLocks noChangeShapeType="1"/>
              </p:cNvSpPr>
              <p:nvPr/>
            </p:nvSpPr>
            <p:spPr bwMode="auto">
              <a:xfrm flipV="1">
                <a:off x="2384" y="2506"/>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9" name="Rectangle 525"/>
              <p:cNvSpPr>
                <a:spLocks noChangeArrowheads="1"/>
              </p:cNvSpPr>
              <p:nvPr/>
            </p:nvSpPr>
            <p:spPr bwMode="auto">
              <a:xfrm>
                <a:off x="2288" y="2500"/>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10" name="Freeform 526"/>
              <p:cNvSpPr>
                <a:spLocks/>
              </p:cNvSpPr>
              <p:nvPr/>
            </p:nvSpPr>
            <p:spPr bwMode="auto">
              <a:xfrm>
                <a:off x="2297" y="2555"/>
                <a:ext cx="41" cy="1"/>
              </a:xfrm>
              <a:custGeom>
                <a:avLst/>
                <a:gdLst>
                  <a:gd name="T0" fmla="*/ 0 w 84"/>
                  <a:gd name="T1" fmla="*/ 2 h 2"/>
                  <a:gd name="T2" fmla="*/ 41 w 84"/>
                  <a:gd name="T3" fmla="*/ 0 h 2"/>
                  <a:gd name="T4" fmla="*/ 60 w 84"/>
                  <a:gd name="T5" fmla="*/ 0 h 2"/>
                  <a:gd name="T6" fmla="*/ 84 w 84"/>
                  <a:gd name="T7" fmla="*/ 2 h 2"/>
                </a:gdLst>
                <a:ahLst/>
                <a:cxnLst>
                  <a:cxn ang="0">
                    <a:pos x="T0" y="T1"/>
                  </a:cxn>
                  <a:cxn ang="0">
                    <a:pos x="T2" y="T3"/>
                  </a:cxn>
                  <a:cxn ang="0">
                    <a:pos x="T4" y="T5"/>
                  </a:cxn>
                  <a:cxn ang="0">
                    <a:pos x="T6" y="T7"/>
                  </a:cxn>
                </a:cxnLst>
                <a:rect l="0" t="0" r="r" b="b"/>
                <a:pathLst>
                  <a:path w="84" h="2">
                    <a:moveTo>
                      <a:pt x="0" y="2"/>
                    </a:moveTo>
                    <a:lnTo>
                      <a:pt x="41" y="0"/>
                    </a:lnTo>
                    <a:lnTo>
                      <a:pt x="60" y="0"/>
                    </a:lnTo>
                    <a:lnTo>
                      <a:pt x="84" y="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11" name="Freeform 527"/>
              <p:cNvSpPr>
                <a:spLocks/>
              </p:cNvSpPr>
              <p:nvPr/>
            </p:nvSpPr>
            <p:spPr bwMode="auto">
              <a:xfrm>
                <a:off x="2297" y="2584"/>
                <a:ext cx="41" cy="1"/>
              </a:xfrm>
              <a:custGeom>
                <a:avLst/>
                <a:gdLst>
                  <a:gd name="T0" fmla="*/ 84 w 84"/>
                  <a:gd name="T1" fmla="*/ 0 h 2"/>
                  <a:gd name="T2" fmla="*/ 43 w 84"/>
                  <a:gd name="T3" fmla="*/ 2 h 2"/>
                  <a:gd name="T4" fmla="*/ 24 w 84"/>
                  <a:gd name="T5" fmla="*/ 2 h 2"/>
                  <a:gd name="T6" fmla="*/ 0 w 84"/>
                  <a:gd name="T7" fmla="*/ 0 h 2"/>
                </a:gdLst>
                <a:ahLst/>
                <a:cxnLst>
                  <a:cxn ang="0">
                    <a:pos x="T0" y="T1"/>
                  </a:cxn>
                  <a:cxn ang="0">
                    <a:pos x="T2" y="T3"/>
                  </a:cxn>
                  <a:cxn ang="0">
                    <a:pos x="T4" y="T5"/>
                  </a:cxn>
                  <a:cxn ang="0">
                    <a:pos x="T6" y="T7"/>
                  </a:cxn>
                </a:cxnLst>
                <a:rect l="0" t="0" r="r" b="b"/>
                <a:pathLst>
                  <a:path w="84" h="2">
                    <a:moveTo>
                      <a:pt x="84"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12" name="Freeform 528"/>
              <p:cNvSpPr>
                <a:spLocks/>
              </p:cNvSpPr>
              <p:nvPr/>
            </p:nvSpPr>
            <p:spPr bwMode="auto">
              <a:xfrm>
                <a:off x="2294" y="2558"/>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13" name="Freeform 529"/>
              <p:cNvSpPr>
                <a:spLocks/>
              </p:cNvSpPr>
              <p:nvPr/>
            </p:nvSpPr>
            <p:spPr bwMode="auto">
              <a:xfrm>
                <a:off x="2341" y="2558"/>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14" name="Line 530"/>
              <p:cNvSpPr>
                <a:spLocks noChangeShapeType="1"/>
              </p:cNvSpPr>
              <p:nvPr/>
            </p:nvSpPr>
            <p:spPr bwMode="auto">
              <a:xfrm>
                <a:off x="2338"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5" name="Line 531"/>
              <p:cNvSpPr>
                <a:spLocks noChangeShapeType="1"/>
              </p:cNvSpPr>
              <p:nvPr/>
            </p:nvSpPr>
            <p:spPr bwMode="auto">
              <a:xfrm flipH="1">
                <a:off x="2338"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6" name="Line 532"/>
              <p:cNvSpPr>
                <a:spLocks noChangeShapeType="1"/>
              </p:cNvSpPr>
              <p:nvPr/>
            </p:nvSpPr>
            <p:spPr bwMode="auto">
              <a:xfrm flipV="1">
                <a:off x="2295"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7" name="Line 533"/>
              <p:cNvSpPr>
                <a:spLocks noChangeShapeType="1"/>
              </p:cNvSpPr>
              <p:nvPr/>
            </p:nvSpPr>
            <p:spPr bwMode="auto">
              <a:xfrm flipH="1" flipV="1">
                <a:off x="2295"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8" name="Rectangle 534"/>
              <p:cNvSpPr>
                <a:spLocks noChangeArrowheads="1"/>
              </p:cNvSpPr>
              <p:nvPr/>
            </p:nvSpPr>
            <p:spPr bwMode="auto">
              <a:xfrm>
                <a:off x="2360" y="2611"/>
                <a:ext cx="30" cy="13"/>
              </a:xfrm>
              <a:prstGeom prst="rect">
                <a:avLst/>
              </a:prstGeom>
              <a:solidFill>
                <a:srgbClr val="00CE00"/>
              </a:solidFill>
              <a:ln w="11113">
                <a:solidFill>
                  <a:srgbClr val="000000"/>
                </a:solidFill>
                <a:miter lim="800000"/>
                <a:headEnd/>
                <a:tailEnd/>
              </a:ln>
            </p:spPr>
            <p:txBody>
              <a:bodyPr/>
              <a:lstStyle/>
              <a:p>
                <a:endParaRPr lang="en-US"/>
              </a:p>
            </p:txBody>
          </p:sp>
          <p:sp>
            <p:nvSpPr>
              <p:cNvPr id="119319" name="Line 535"/>
              <p:cNvSpPr>
                <a:spLocks noChangeShapeType="1"/>
              </p:cNvSpPr>
              <p:nvPr/>
            </p:nvSpPr>
            <p:spPr bwMode="auto">
              <a:xfrm flipH="1">
                <a:off x="2360" y="261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0" name="Line 536"/>
              <p:cNvSpPr>
                <a:spLocks noChangeShapeType="1"/>
              </p:cNvSpPr>
              <p:nvPr/>
            </p:nvSpPr>
            <p:spPr bwMode="auto">
              <a:xfrm>
                <a:off x="2377"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1" name="Line 537"/>
              <p:cNvSpPr>
                <a:spLocks noChangeShapeType="1"/>
              </p:cNvSpPr>
              <p:nvPr/>
            </p:nvSpPr>
            <p:spPr bwMode="auto">
              <a:xfrm>
                <a:off x="2369"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2" name="Line 538"/>
              <p:cNvSpPr>
                <a:spLocks noChangeShapeType="1"/>
              </p:cNvSpPr>
              <p:nvPr/>
            </p:nvSpPr>
            <p:spPr bwMode="auto">
              <a:xfrm>
                <a:off x="2385"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3" name="Oval 539"/>
              <p:cNvSpPr>
                <a:spLocks noChangeArrowheads="1"/>
              </p:cNvSpPr>
              <p:nvPr/>
            </p:nvSpPr>
            <p:spPr bwMode="auto">
              <a:xfrm>
                <a:off x="2401" y="2618"/>
                <a:ext cx="1" cy="0"/>
              </a:xfrm>
              <a:prstGeom prst="ellipse">
                <a:avLst/>
              </a:prstGeom>
              <a:solidFill>
                <a:srgbClr val="00CE00"/>
              </a:solidFill>
              <a:ln w="11113">
                <a:solidFill>
                  <a:srgbClr val="000000"/>
                </a:solidFill>
                <a:round/>
                <a:headEnd/>
                <a:tailEnd/>
              </a:ln>
            </p:spPr>
            <p:txBody>
              <a:bodyPr/>
              <a:lstStyle/>
              <a:p>
                <a:endParaRPr lang="en-US"/>
              </a:p>
            </p:txBody>
          </p:sp>
          <p:sp>
            <p:nvSpPr>
              <p:cNvPr id="119324" name="Oval 540"/>
              <p:cNvSpPr>
                <a:spLocks noChangeArrowheads="1"/>
              </p:cNvSpPr>
              <p:nvPr/>
            </p:nvSpPr>
            <p:spPr bwMode="auto">
              <a:xfrm>
                <a:off x="2413" y="2618"/>
                <a:ext cx="0" cy="0"/>
              </a:xfrm>
              <a:prstGeom prst="ellipse">
                <a:avLst/>
              </a:prstGeom>
              <a:solidFill>
                <a:srgbClr val="00CE00"/>
              </a:solidFill>
              <a:ln w="11113">
                <a:solidFill>
                  <a:srgbClr val="000000"/>
                </a:solidFill>
                <a:round/>
                <a:headEnd/>
                <a:tailEnd/>
              </a:ln>
            </p:spPr>
            <p:txBody>
              <a:bodyPr/>
              <a:lstStyle/>
              <a:p>
                <a:endParaRPr lang="en-US"/>
              </a:p>
            </p:txBody>
          </p:sp>
          <p:sp>
            <p:nvSpPr>
              <p:cNvPr id="119325" name="Oval 541"/>
              <p:cNvSpPr>
                <a:spLocks noChangeArrowheads="1"/>
              </p:cNvSpPr>
              <p:nvPr/>
            </p:nvSpPr>
            <p:spPr bwMode="auto">
              <a:xfrm>
                <a:off x="2413"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19326" name="Oval 542"/>
              <p:cNvSpPr>
                <a:spLocks noChangeArrowheads="1"/>
              </p:cNvSpPr>
              <p:nvPr/>
            </p:nvSpPr>
            <p:spPr bwMode="auto">
              <a:xfrm>
                <a:off x="2400" y="2588"/>
                <a:ext cx="1" cy="0"/>
              </a:xfrm>
              <a:prstGeom prst="ellipse">
                <a:avLst/>
              </a:prstGeom>
              <a:solidFill>
                <a:srgbClr val="00CE00"/>
              </a:solidFill>
              <a:ln w="11113">
                <a:solidFill>
                  <a:srgbClr val="000000"/>
                </a:solidFill>
                <a:round/>
                <a:headEnd/>
                <a:tailEnd/>
              </a:ln>
            </p:spPr>
            <p:txBody>
              <a:bodyPr/>
              <a:lstStyle/>
              <a:p>
                <a:endParaRPr lang="en-US"/>
              </a:p>
            </p:txBody>
          </p:sp>
          <p:sp>
            <p:nvSpPr>
              <p:cNvPr id="119327" name="Oval 543"/>
              <p:cNvSpPr>
                <a:spLocks noChangeArrowheads="1"/>
              </p:cNvSpPr>
              <p:nvPr/>
            </p:nvSpPr>
            <p:spPr bwMode="auto">
              <a:xfrm>
                <a:off x="2388"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19328" name="Oval 544"/>
              <p:cNvSpPr>
                <a:spLocks noChangeArrowheads="1"/>
              </p:cNvSpPr>
              <p:nvPr/>
            </p:nvSpPr>
            <p:spPr bwMode="auto">
              <a:xfrm>
                <a:off x="2375" y="2512"/>
                <a:ext cx="1" cy="1"/>
              </a:xfrm>
              <a:prstGeom prst="ellipse">
                <a:avLst/>
              </a:prstGeom>
              <a:solidFill>
                <a:srgbClr val="00CE00"/>
              </a:solidFill>
              <a:ln w="11113">
                <a:solidFill>
                  <a:srgbClr val="000000"/>
                </a:solidFill>
                <a:round/>
                <a:headEnd/>
                <a:tailEnd/>
              </a:ln>
            </p:spPr>
            <p:txBody>
              <a:bodyPr/>
              <a:lstStyle/>
              <a:p>
                <a:endParaRPr lang="en-US"/>
              </a:p>
            </p:txBody>
          </p:sp>
          <p:sp>
            <p:nvSpPr>
              <p:cNvPr id="119329" name="Oval 545"/>
              <p:cNvSpPr>
                <a:spLocks noChangeArrowheads="1"/>
              </p:cNvSpPr>
              <p:nvPr/>
            </p:nvSpPr>
            <p:spPr bwMode="auto">
              <a:xfrm>
                <a:off x="2375" y="2523"/>
                <a:ext cx="1" cy="1"/>
              </a:xfrm>
              <a:prstGeom prst="ellipse">
                <a:avLst/>
              </a:prstGeom>
              <a:solidFill>
                <a:srgbClr val="00CE00"/>
              </a:solidFill>
              <a:ln w="11113">
                <a:solidFill>
                  <a:srgbClr val="000000"/>
                </a:solidFill>
                <a:round/>
                <a:headEnd/>
                <a:tailEnd/>
              </a:ln>
            </p:spPr>
            <p:txBody>
              <a:bodyPr/>
              <a:lstStyle/>
              <a:p>
                <a:endParaRPr lang="en-US"/>
              </a:p>
            </p:txBody>
          </p:sp>
          <p:sp>
            <p:nvSpPr>
              <p:cNvPr id="119330" name="Oval 546"/>
              <p:cNvSpPr>
                <a:spLocks noChangeArrowheads="1"/>
              </p:cNvSpPr>
              <p:nvPr/>
            </p:nvSpPr>
            <p:spPr bwMode="auto">
              <a:xfrm>
                <a:off x="2413"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19331" name="Oval 547"/>
              <p:cNvSpPr>
                <a:spLocks noChangeArrowheads="1"/>
              </p:cNvSpPr>
              <p:nvPr/>
            </p:nvSpPr>
            <p:spPr bwMode="auto">
              <a:xfrm>
                <a:off x="2400" y="2517"/>
                <a:ext cx="1" cy="0"/>
              </a:xfrm>
              <a:prstGeom prst="ellipse">
                <a:avLst/>
              </a:prstGeom>
              <a:solidFill>
                <a:srgbClr val="00CE00"/>
              </a:solidFill>
              <a:ln w="11113">
                <a:solidFill>
                  <a:srgbClr val="000000"/>
                </a:solidFill>
                <a:round/>
                <a:headEnd/>
                <a:tailEnd/>
              </a:ln>
            </p:spPr>
            <p:txBody>
              <a:bodyPr/>
              <a:lstStyle/>
              <a:p>
                <a:endParaRPr lang="en-US"/>
              </a:p>
            </p:txBody>
          </p:sp>
          <p:sp>
            <p:nvSpPr>
              <p:cNvPr id="119332" name="Oval 548"/>
              <p:cNvSpPr>
                <a:spLocks noChangeArrowheads="1"/>
              </p:cNvSpPr>
              <p:nvPr/>
            </p:nvSpPr>
            <p:spPr bwMode="auto">
              <a:xfrm>
                <a:off x="2388"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19333" name="Line 549"/>
              <p:cNvSpPr>
                <a:spLocks noChangeShapeType="1"/>
              </p:cNvSpPr>
              <p:nvPr/>
            </p:nvSpPr>
            <p:spPr bwMode="auto">
              <a:xfrm>
                <a:off x="2390"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4" name="Line 550"/>
              <p:cNvSpPr>
                <a:spLocks noChangeShapeType="1"/>
              </p:cNvSpPr>
              <p:nvPr/>
            </p:nvSpPr>
            <p:spPr bwMode="auto">
              <a:xfrm>
                <a:off x="2403"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5" name="Line 551"/>
              <p:cNvSpPr>
                <a:spLocks noChangeShapeType="1"/>
              </p:cNvSpPr>
              <p:nvPr/>
            </p:nvSpPr>
            <p:spPr bwMode="auto">
              <a:xfrm>
                <a:off x="2415"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6" name="Line 552"/>
              <p:cNvSpPr>
                <a:spLocks noChangeShapeType="1"/>
              </p:cNvSpPr>
              <p:nvPr/>
            </p:nvSpPr>
            <p:spPr bwMode="auto">
              <a:xfrm flipH="1">
                <a:off x="2353" y="2528"/>
                <a:ext cx="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7" name="Rectangle 553"/>
              <p:cNvSpPr>
                <a:spLocks noChangeArrowheads="1"/>
              </p:cNvSpPr>
              <p:nvPr/>
            </p:nvSpPr>
            <p:spPr bwMode="auto">
              <a:xfrm>
                <a:off x="2358" y="2517"/>
                <a:ext cx="7" cy="3"/>
              </a:xfrm>
              <a:prstGeom prst="rect">
                <a:avLst/>
              </a:prstGeom>
              <a:solidFill>
                <a:srgbClr val="00CE00"/>
              </a:solidFill>
              <a:ln w="11113">
                <a:solidFill>
                  <a:srgbClr val="000000"/>
                </a:solidFill>
                <a:miter lim="800000"/>
                <a:headEnd/>
                <a:tailEnd/>
              </a:ln>
            </p:spPr>
            <p:txBody>
              <a:bodyPr/>
              <a:lstStyle/>
              <a:p>
                <a:endParaRPr lang="en-US"/>
              </a:p>
            </p:txBody>
          </p:sp>
          <p:sp>
            <p:nvSpPr>
              <p:cNvPr id="119338" name="Freeform 554"/>
              <p:cNvSpPr>
                <a:spLocks/>
              </p:cNvSpPr>
              <p:nvPr/>
            </p:nvSpPr>
            <p:spPr bwMode="auto">
              <a:xfrm>
                <a:off x="2585" y="2573"/>
                <a:ext cx="182" cy="23"/>
              </a:xfrm>
              <a:custGeom>
                <a:avLst/>
                <a:gdLst>
                  <a:gd name="T0" fmla="*/ 47 w 364"/>
                  <a:gd name="T1" fmla="*/ 0 h 47"/>
                  <a:gd name="T2" fmla="*/ 0 w 364"/>
                  <a:gd name="T3" fmla="*/ 47 h 47"/>
                  <a:gd name="T4" fmla="*/ 364 w 364"/>
                  <a:gd name="T5" fmla="*/ 47 h 47"/>
                  <a:gd name="T6" fmla="*/ 318 w 364"/>
                  <a:gd name="T7" fmla="*/ 0 h 47"/>
                  <a:gd name="T8" fmla="*/ 47 w 364"/>
                  <a:gd name="T9" fmla="*/ 0 h 47"/>
                </a:gdLst>
                <a:ahLst/>
                <a:cxnLst>
                  <a:cxn ang="0">
                    <a:pos x="T0" y="T1"/>
                  </a:cxn>
                  <a:cxn ang="0">
                    <a:pos x="T2" y="T3"/>
                  </a:cxn>
                  <a:cxn ang="0">
                    <a:pos x="T4" y="T5"/>
                  </a:cxn>
                  <a:cxn ang="0">
                    <a:pos x="T6" y="T7"/>
                  </a:cxn>
                  <a:cxn ang="0">
                    <a:pos x="T8" y="T9"/>
                  </a:cxn>
                </a:cxnLst>
                <a:rect l="0" t="0" r="r" b="b"/>
                <a:pathLst>
                  <a:path w="364" h="47">
                    <a:moveTo>
                      <a:pt x="47" y="0"/>
                    </a:moveTo>
                    <a:lnTo>
                      <a:pt x="0" y="47"/>
                    </a:lnTo>
                    <a:lnTo>
                      <a:pt x="364" y="47"/>
                    </a:lnTo>
                    <a:lnTo>
                      <a:pt x="318" y="0"/>
                    </a:lnTo>
                    <a:lnTo>
                      <a:pt x="47" y="0"/>
                    </a:lnTo>
                    <a:close/>
                  </a:path>
                </a:pathLst>
              </a:custGeom>
              <a:solidFill>
                <a:srgbClr val="009800"/>
              </a:solidFill>
              <a:ln w="11113">
                <a:solidFill>
                  <a:srgbClr val="000000"/>
                </a:solidFill>
                <a:prstDash val="solid"/>
                <a:round/>
                <a:headEnd/>
                <a:tailEnd/>
              </a:ln>
            </p:spPr>
            <p:txBody>
              <a:bodyPr/>
              <a:lstStyle/>
              <a:p>
                <a:endParaRPr lang="en-US"/>
              </a:p>
            </p:txBody>
          </p:sp>
          <p:sp>
            <p:nvSpPr>
              <p:cNvPr id="119339" name="Rectangle 555"/>
              <p:cNvSpPr>
                <a:spLocks noChangeArrowheads="1"/>
              </p:cNvSpPr>
              <p:nvPr/>
            </p:nvSpPr>
            <p:spPr bwMode="auto">
              <a:xfrm>
                <a:off x="2588" y="2599"/>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40" name="Rectangle 556"/>
              <p:cNvSpPr>
                <a:spLocks noChangeArrowheads="1"/>
              </p:cNvSpPr>
              <p:nvPr/>
            </p:nvSpPr>
            <p:spPr bwMode="auto">
              <a:xfrm>
                <a:off x="2608" y="2607"/>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19341" name="Rectangle 557"/>
              <p:cNvSpPr>
                <a:spLocks noChangeArrowheads="1"/>
              </p:cNvSpPr>
              <p:nvPr/>
            </p:nvSpPr>
            <p:spPr bwMode="auto">
              <a:xfrm>
                <a:off x="2608" y="2442"/>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19342" name="Line 558"/>
              <p:cNvSpPr>
                <a:spLocks noChangeShapeType="1"/>
              </p:cNvSpPr>
              <p:nvPr/>
            </p:nvSpPr>
            <p:spPr bwMode="auto">
              <a:xfrm>
                <a:off x="2676" y="2437"/>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3" name="Line 559"/>
              <p:cNvSpPr>
                <a:spLocks noChangeShapeType="1"/>
              </p:cNvSpPr>
              <p:nvPr/>
            </p:nvSpPr>
            <p:spPr bwMode="auto">
              <a:xfrm>
                <a:off x="2676" y="252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4" name="Line 560"/>
              <p:cNvSpPr>
                <a:spLocks noChangeShapeType="1"/>
              </p:cNvSpPr>
              <p:nvPr/>
            </p:nvSpPr>
            <p:spPr bwMode="auto">
              <a:xfrm flipV="1">
                <a:off x="2708" y="2437"/>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5" name="Rectangle 561"/>
              <p:cNvSpPr>
                <a:spLocks noChangeArrowheads="1"/>
              </p:cNvSpPr>
              <p:nvPr/>
            </p:nvSpPr>
            <p:spPr bwMode="auto">
              <a:xfrm>
                <a:off x="2611" y="2431"/>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46" name="Freeform 562"/>
              <p:cNvSpPr>
                <a:spLocks/>
              </p:cNvSpPr>
              <p:nvPr/>
            </p:nvSpPr>
            <p:spPr bwMode="auto">
              <a:xfrm>
                <a:off x="2620" y="2487"/>
                <a:ext cx="41" cy="1"/>
              </a:xfrm>
              <a:custGeom>
                <a:avLst/>
                <a:gdLst>
                  <a:gd name="T0" fmla="*/ 0 w 83"/>
                  <a:gd name="T1" fmla="*/ 1 h 1"/>
                  <a:gd name="T2" fmla="*/ 40 w 83"/>
                  <a:gd name="T3" fmla="*/ 0 h 1"/>
                  <a:gd name="T4" fmla="*/ 59 w 83"/>
                  <a:gd name="T5" fmla="*/ 0 h 1"/>
                  <a:gd name="T6" fmla="*/ 83 w 83"/>
                  <a:gd name="T7" fmla="*/ 1 h 1"/>
                </a:gdLst>
                <a:ahLst/>
                <a:cxnLst>
                  <a:cxn ang="0">
                    <a:pos x="T0" y="T1"/>
                  </a:cxn>
                  <a:cxn ang="0">
                    <a:pos x="T2" y="T3"/>
                  </a:cxn>
                  <a:cxn ang="0">
                    <a:pos x="T4" y="T5"/>
                  </a:cxn>
                  <a:cxn ang="0">
                    <a:pos x="T6" y="T7"/>
                  </a:cxn>
                </a:cxnLst>
                <a:rect l="0" t="0" r="r" b="b"/>
                <a:pathLst>
                  <a:path w="83" h="1">
                    <a:moveTo>
                      <a:pt x="0" y="1"/>
                    </a:moveTo>
                    <a:lnTo>
                      <a:pt x="40" y="0"/>
                    </a:lnTo>
                    <a:lnTo>
                      <a:pt x="59" y="0"/>
                    </a:lnTo>
                    <a:lnTo>
                      <a:pt x="83" y="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47" name="Freeform 563"/>
              <p:cNvSpPr>
                <a:spLocks/>
              </p:cNvSpPr>
              <p:nvPr/>
            </p:nvSpPr>
            <p:spPr bwMode="auto">
              <a:xfrm>
                <a:off x="2620" y="2516"/>
                <a:ext cx="41" cy="1"/>
              </a:xfrm>
              <a:custGeom>
                <a:avLst/>
                <a:gdLst>
                  <a:gd name="T0" fmla="*/ 83 w 83"/>
                  <a:gd name="T1" fmla="*/ 0 h 2"/>
                  <a:gd name="T2" fmla="*/ 43 w 83"/>
                  <a:gd name="T3" fmla="*/ 2 h 2"/>
                  <a:gd name="T4" fmla="*/ 24 w 83"/>
                  <a:gd name="T5" fmla="*/ 2 h 2"/>
                  <a:gd name="T6" fmla="*/ 0 w 83"/>
                  <a:gd name="T7" fmla="*/ 0 h 2"/>
                </a:gdLst>
                <a:ahLst/>
                <a:cxnLst>
                  <a:cxn ang="0">
                    <a:pos x="T0" y="T1"/>
                  </a:cxn>
                  <a:cxn ang="0">
                    <a:pos x="T2" y="T3"/>
                  </a:cxn>
                  <a:cxn ang="0">
                    <a:pos x="T4" y="T5"/>
                  </a:cxn>
                  <a:cxn ang="0">
                    <a:pos x="T6" y="T7"/>
                  </a:cxn>
                </a:cxnLst>
                <a:rect l="0" t="0" r="r" b="b"/>
                <a:pathLst>
                  <a:path w="83" h="2">
                    <a:moveTo>
                      <a:pt x="83"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48" name="Freeform 564"/>
              <p:cNvSpPr>
                <a:spLocks/>
              </p:cNvSpPr>
              <p:nvPr/>
            </p:nvSpPr>
            <p:spPr bwMode="auto">
              <a:xfrm>
                <a:off x="2617" y="2489"/>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49" name="Freeform 565"/>
              <p:cNvSpPr>
                <a:spLocks/>
              </p:cNvSpPr>
              <p:nvPr/>
            </p:nvSpPr>
            <p:spPr bwMode="auto">
              <a:xfrm>
                <a:off x="2664" y="2489"/>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50" name="Line 566"/>
              <p:cNvSpPr>
                <a:spLocks noChangeShapeType="1"/>
              </p:cNvSpPr>
              <p:nvPr/>
            </p:nvSpPr>
            <p:spPr bwMode="auto">
              <a:xfrm>
                <a:off x="2661"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1" name="Line 567"/>
              <p:cNvSpPr>
                <a:spLocks noChangeShapeType="1"/>
              </p:cNvSpPr>
              <p:nvPr/>
            </p:nvSpPr>
            <p:spPr bwMode="auto">
              <a:xfrm flipH="1">
                <a:off x="2661"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2" name="Line 568"/>
              <p:cNvSpPr>
                <a:spLocks noChangeShapeType="1"/>
              </p:cNvSpPr>
              <p:nvPr/>
            </p:nvSpPr>
            <p:spPr bwMode="auto">
              <a:xfrm flipV="1">
                <a:off x="2618"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3" name="Line 569"/>
              <p:cNvSpPr>
                <a:spLocks noChangeShapeType="1"/>
              </p:cNvSpPr>
              <p:nvPr/>
            </p:nvSpPr>
            <p:spPr bwMode="auto">
              <a:xfrm flipH="1" flipV="1">
                <a:off x="2618"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4" name="Rectangle 570"/>
              <p:cNvSpPr>
                <a:spLocks noChangeArrowheads="1"/>
              </p:cNvSpPr>
              <p:nvPr/>
            </p:nvSpPr>
            <p:spPr bwMode="auto">
              <a:xfrm>
                <a:off x="2683" y="2543"/>
                <a:ext cx="30" cy="12"/>
              </a:xfrm>
              <a:prstGeom prst="rect">
                <a:avLst/>
              </a:prstGeom>
              <a:solidFill>
                <a:srgbClr val="00CE00"/>
              </a:solidFill>
              <a:ln w="11113">
                <a:solidFill>
                  <a:srgbClr val="000000"/>
                </a:solidFill>
                <a:miter lim="800000"/>
                <a:headEnd/>
                <a:tailEnd/>
              </a:ln>
            </p:spPr>
            <p:txBody>
              <a:bodyPr/>
              <a:lstStyle/>
              <a:p>
                <a:endParaRPr lang="en-US"/>
              </a:p>
            </p:txBody>
          </p:sp>
          <p:sp>
            <p:nvSpPr>
              <p:cNvPr id="119355" name="Line 571"/>
              <p:cNvSpPr>
                <a:spLocks noChangeShapeType="1"/>
              </p:cNvSpPr>
              <p:nvPr/>
            </p:nvSpPr>
            <p:spPr bwMode="auto">
              <a:xfrm flipH="1">
                <a:off x="2683" y="25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6" name="Line 572"/>
              <p:cNvSpPr>
                <a:spLocks noChangeShapeType="1"/>
              </p:cNvSpPr>
              <p:nvPr/>
            </p:nvSpPr>
            <p:spPr bwMode="auto">
              <a:xfrm>
                <a:off x="2700"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7" name="Line 573"/>
              <p:cNvSpPr>
                <a:spLocks noChangeShapeType="1"/>
              </p:cNvSpPr>
              <p:nvPr/>
            </p:nvSpPr>
            <p:spPr bwMode="auto">
              <a:xfrm>
                <a:off x="2693"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8" name="Line 574"/>
              <p:cNvSpPr>
                <a:spLocks noChangeShapeType="1"/>
              </p:cNvSpPr>
              <p:nvPr/>
            </p:nvSpPr>
            <p:spPr bwMode="auto">
              <a:xfrm>
                <a:off x="2709"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9" name="Oval 575"/>
              <p:cNvSpPr>
                <a:spLocks noChangeArrowheads="1"/>
              </p:cNvSpPr>
              <p:nvPr/>
            </p:nvSpPr>
            <p:spPr bwMode="auto">
              <a:xfrm>
                <a:off x="2724" y="2549"/>
                <a:ext cx="1" cy="1"/>
              </a:xfrm>
              <a:prstGeom prst="ellipse">
                <a:avLst/>
              </a:prstGeom>
              <a:solidFill>
                <a:srgbClr val="00CE00"/>
              </a:solidFill>
              <a:ln w="11113">
                <a:solidFill>
                  <a:srgbClr val="000000"/>
                </a:solidFill>
                <a:round/>
                <a:headEnd/>
                <a:tailEnd/>
              </a:ln>
            </p:spPr>
            <p:txBody>
              <a:bodyPr/>
              <a:lstStyle/>
              <a:p>
                <a:endParaRPr lang="en-US"/>
              </a:p>
            </p:txBody>
          </p:sp>
          <p:sp>
            <p:nvSpPr>
              <p:cNvPr id="119360" name="Oval 576"/>
              <p:cNvSpPr>
                <a:spLocks noChangeArrowheads="1"/>
              </p:cNvSpPr>
              <p:nvPr/>
            </p:nvSpPr>
            <p:spPr bwMode="auto">
              <a:xfrm>
                <a:off x="2736" y="2549"/>
                <a:ext cx="0" cy="1"/>
              </a:xfrm>
              <a:prstGeom prst="ellipse">
                <a:avLst/>
              </a:prstGeom>
              <a:solidFill>
                <a:srgbClr val="00CE00"/>
              </a:solidFill>
              <a:ln w="11113">
                <a:solidFill>
                  <a:srgbClr val="000000"/>
                </a:solidFill>
                <a:round/>
                <a:headEnd/>
                <a:tailEnd/>
              </a:ln>
            </p:spPr>
            <p:txBody>
              <a:bodyPr/>
              <a:lstStyle/>
              <a:p>
                <a:endParaRPr lang="en-US"/>
              </a:p>
            </p:txBody>
          </p:sp>
          <p:sp>
            <p:nvSpPr>
              <p:cNvPr id="119361" name="Oval 577"/>
              <p:cNvSpPr>
                <a:spLocks noChangeArrowheads="1"/>
              </p:cNvSpPr>
              <p:nvPr/>
            </p:nvSpPr>
            <p:spPr bwMode="auto">
              <a:xfrm>
                <a:off x="2736"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19362" name="Oval 578"/>
              <p:cNvSpPr>
                <a:spLocks noChangeArrowheads="1"/>
              </p:cNvSpPr>
              <p:nvPr/>
            </p:nvSpPr>
            <p:spPr bwMode="auto">
              <a:xfrm>
                <a:off x="2723" y="2519"/>
                <a:ext cx="1" cy="1"/>
              </a:xfrm>
              <a:prstGeom prst="ellipse">
                <a:avLst/>
              </a:prstGeom>
              <a:solidFill>
                <a:srgbClr val="00CE00"/>
              </a:solidFill>
              <a:ln w="11113">
                <a:solidFill>
                  <a:srgbClr val="000000"/>
                </a:solidFill>
                <a:round/>
                <a:headEnd/>
                <a:tailEnd/>
              </a:ln>
            </p:spPr>
            <p:txBody>
              <a:bodyPr/>
              <a:lstStyle/>
              <a:p>
                <a:endParaRPr lang="en-US"/>
              </a:p>
            </p:txBody>
          </p:sp>
          <p:sp>
            <p:nvSpPr>
              <p:cNvPr id="119363" name="Oval 579"/>
              <p:cNvSpPr>
                <a:spLocks noChangeArrowheads="1"/>
              </p:cNvSpPr>
              <p:nvPr/>
            </p:nvSpPr>
            <p:spPr bwMode="auto">
              <a:xfrm>
                <a:off x="2711"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19364" name="Oval 580"/>
              <p:cNvSpPr>
                <a:spLocks noChangeArrowheads="1"/>
              </p:cNvSpPr>
              <p:nvPr/>
            </p:nvSpPr>
            <p:spPr bwMode="auto">
              <a:xfrm>
                <a:off x="2699" y="2444"/>
                <a:ext cx="0" cy="0"/>
              </a:xfrm>
              <a:prstGeom prst="ellipse">
                <a:avLst/>
              </a:prstGeom>
              <a:solidFill>
                <a:srgbClr val="00CE00"/>
              </a:solidFill>
              <a:ln w="11113">
                <a:solidFill>
                  <a:srgbClr val="000000"/>
                </a:solidFill>
                <a:round/>
                <a:headEnd/>
                <a:tailEnd/>
              </a:ln>
            </p:spPr>
            <p:txBody>
              <a:bodyPr/>
              <a:lstStyle/>
              <a:p>
                <a:endParaRPr lang="en-US"/>
              </a:p>
            </p:txBody>
          </p:sp>
          <p:sp>
            <p:nvSpPr>
              <p:cNvPr id="119365" name="Oval 581"/>
              <p:cNvSpPr>
                <a:spLocks noChangeArrowheads="1"/>
              </p:cNvSpPr>
              <p:nvPr/>
            </p:nvSpPr>
            <p:spPr bwMode="auto">
              <a:xfrm>
                <a:off x="2699" y="2455"/>
                <a:ext cx="0" cy="0"/>
              </a:xfrm>
              <a:prstGeom prst="ellipse">
                <a:avLst/>
              </a:prstGeom>
              <a:solidFill>
                <a:srgbClr val="00CE00"/>
              </a:solidFill>
              <a:ln w="11113">
                <a:solidFill>
                  <a:srgbClr val="000000"/>
                </a:solidFill>
                <a:round/>
                <a:headEnd/>
                <a:tailEnd/>
              </a:ln>
            </p:spPr>
            <p:txBody>
              <a:bodyPr/>
              <a:lstStyle/>
              <a:p>
                <a:endParaRPr lang="en-US"/>
              </a:p>
            </p:txBody>
          </p:sp>
          <p:sp>
            <p:nvSpPr>
              <p:cNvPr id="119366" name="Oval 582"/>
              <p:cNvSpPr>
                <a:spLocks noChangeArrowheads="1"/>
              </p:cNvSpPr>
              <p:nvPr/>
            </p:nvSpPr>
            <p:spPr bwMode="auto">
              <a:xfrm>
                <a:off x="2736"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19367" name="Oval 583"/>
              <p:cNvSpPr>
                <a:spLocks noChangeArrowheads="1"/>
              </p:cNvSpPr>
              <p:nvPr/>
            </p:nvSpPr>
            <p:spPr bwMode="auto">
              <a:xfrm>
                <a:off x="2723" y="2448"/>
                <a:ext cx="1" cy="1"/>
              </a:xfrm>
              <a:prstGeom prst="ellipse">
                <a:avLst/>
              </a:prstGeom>
              <a:solidFill>
                <a:srgbClr val="00CE00"/>
              </a:solidFill>
              <a:ln w="11113">
                <a:solidFill>
                  <a:srgbClr val="000000"/>
                </a:solidFill>
                <a:round/>
                <a:headEnd/>
                <a:tailEnd/>
              </a:ln>
            </p:spPr>
            <p:txBody>
              <a:bodyPr/>
              <a:lstStyle/>
              <a:p>
                <a:endParaRPr lang="en-US"/>
              </a:p>
            </p:txBody>
          </p:sp>
          <p:sp>
            <p:nvSpPr>
              <p:cNvPr id="119368" name="Oval 584"/>
              <p:cNvSpPr>
                <a:spLocks noChangeArrowheads="1"/>
              </p:cNvSpPr>
              <p:nvPr/>
            </p:nvSpPr>
            <p:spPr bwMode="auto">
              <a:xfrm>
                <a:off x="2711"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19369" name="Line 585"/>
              <p:cNvSpPr>
                <a:spLocks noChangeShapeType="1"/>
              </p:cNvSpPr>
              <p:nvPr/>
            </p:nvSpPr>
            <p:spPr bwMode="auto">
              <a:xfrm>
                <a:off x="2713"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0" name="Line 586"/>
              <p:cNvSpPr>
                <a:spLocks noChangeShapeType="1"/>
              </p:cNvSpPr>
              <p:nvPr/>
            </p:nvSpPr>
            <p:spPr bwMode="auto">
              <a:xfrm>
                <a:off x="2725"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1" name="Line 587"/>
              <p:cNvSpPr>
                <a:spLocks noChangeShapeType="1"/>
              </p:cNvSpPr>
              <p:nvPr/>
            </p:nvSpPr>
            <p:spPr bwMode="auto">
              <a:xfrm>
                <a:off x="2738"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2" name="Line 588"/>
              <p:cNvSpPr>
                <a:spLocks noChangeShapeType="1"/>
              </p:cNvSpPr>
              <p:nvPr/>
            </p:nvSpPr>
            <p:spPr bwMode="auto">
              <a:xfrm flipH="1">
                <a:off x="2676" y="2459"/>
                <a:ext cx="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3" name="Rectangle 589"/>
              <p:cNvSpPr>
                <a:spLocks noChangeArrowheads="1"/>
              </p:cNvSpPr>
              <p:nvPr/>
            </p:nvSpPr>
            <p:spPr bwMode="auto">
              <a:xfrm>
                <a:off x="2682" y="2448"/>
                <a:ext cx="6" cy="4"/>
              </a:xfrm>
              <a:prstGeom prst="rect">
                <a:avLst/>
              </a:prstGeom>
              <a:solidFill>
                <a:srgbClr val="00CE00"/>
              </a:solidFill>
              <a:ln w="11113">
                <a:solidFill>
                  <a:srgbClr val="000000"/>
                </a:solidFill>
                <a:miter lim="800000"/>
                <a:headEnd/>
                <a:tailEnd/>
              </a:ln>
            </p:spPr>
            <p:txBody>
              <a:bodyPr/>
              <a:lstStyle/>
              <a:p>
                <a:endParaRPr lang="en-US"/>
              </a:p>
            </p:txBody>
          </p:sp>
          <p:sp>
            <p:nvSpPr>
              <p:cNvPr id="119374" name="Rectangle 590"/>
              <p:cNvSpPr>
                <a:spLocks noChangeArrowheads="1"/>
              </p:cNvSpPr>
              <p:nvPr/>
            </p:nvSpPr>
            <p:spPr bwMode="auto">
              <a:xfrm>
                <a:off x="2747" y="2442"/>
                <a:ext cx="50" cy="2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75" name="Line 591"/>
              <p:cNvSpPr>
                <a:spLocks noChangeShapeType="1"/>
              </p:cNvSpPr>
              <p:nvPr/>
            </p:nvSpPr>
            <p:spPr bwMode="auto">
              <a:xfrm>
                <a:off x="2744" y="2575"/>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6" name="Freeform 592"/>
              <p:cNvSpPr>
                <a:spLocks/>
              </p:cNvSpPr>
              <p:nvPr/>
            </p:nvSpPr>
            <p:spPr bwMode="auto">
              <a:xfrm>
                <a:off x="2456" y="2528"/>
                <a:ext cx="130" cy="98"/>
              </a:xfrm>
              <a:custGeom>
                <a:avLst/>
                <a:gdLst>
                  <a:gd name="T0" fmla="*/ 260 w 260"/>
                  <a:gd name="T1" fmla="*/ 0 h 196"/>
                  <a:gd name="T2" fmla="*/ 70 w 260"/>
                  <a:gd name="T3" fmla="*/ 105 h 196"/>
                  <a:gd name="T4" fmla="*/ 187 w 260"/>
                  <a:gd name="T5" fmla="*/ 105 h 196"/>
                  <a:gd name="T6" fmla="*/ 0 w 260"/>
                  <a:gd name="T7" fmla="*/ 196 h 196"/>
                </a:gdLst>
                <a:ahLst/>
                <a:cxnLst>
                  <a:cxn ang="0">
                    <a:pos x="T0" y="T1"/>
                  </a:cxn>
                  <a:cxn ang="0">
                    <a:pos x="T2" y="T3"/>
                  </a:cxn>
                  <a:cxn ang="0">
                    <a:pos x="T4" y="T5"/>
                  </a:cxn>
                  <a:cxn ang="0">
                    <a:pos x="T6" y="T7"/>
                  </a:cxn>
                </a:cxnLst>
                <a:rect l="0" t="0" r="r" b="b"/>
                <a:pathLst>
                  <a:path w="260" h="196">
                    <a:moveTo>
                      <a:pt x="260" y="0"/>
                    </a:moveTo>
                    <a:lnTo>
                      <a:pt x="70" y="105"/>
                    </a:lnTo>
                    <a:lnTo>
                      <a:pt x="187" y="105"/>
                    </a:lnTo>
                    <a:lnTo>
                      <a:pt x="0" y="19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377" name="Rectangle 593"/>
            <p:cNvSpPr>
              <a:spLocks noChangeArrowheads="1"/>
            </p:cNvSpPr>
            <p:nvPr/>
          </p:nvSpPr>
          <p:spPr bwMode="auto">
            <a:xfrm>
              <a:off x="403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378" name="Group 594"/>
            <p:cNvGrpSpPr>
              <a:grpSpLocks/>
            </p:cNvGrpSpPr>
            <p:nvPr/>
          </p:nvGrpSpPr>
          <p:grpSpPr bwMode="auto">
            <a:xfrm>
              <a:off x="4098" y="3566"/>
              <a:ext cx="108" cy="116"/>
              <a:chOff x="902" y="803"/>
              <a:chExt cx="214" cy="280"/>
            </a:xfrm>
          </p:grpSpPr>
          <p:sp>
            <p:nvSpPr>
              <p:cNvPr id="119379" name="Rectangle 595"/>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9380" name="Line 596"/>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1" name="Line 597"/>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2" name="Line 598"/>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3" name="Line 599"/>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4" name="Line 600"/>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5" name="Line 601"/>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6" name="Line 602"/>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7" name="Line 603"/>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8" name="Line 604"/>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9" name="Line 605"/>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0" name="Line 606"/>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1" name="Line 607"/>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2" name="Line 608"/>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3" name="Line 609"/>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4" name="Line 610"/>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395" name="Rectangle 611"/>
            <p:cNvSpPr>
              <a:spLocks noChangeArrowheads="1"/>
            </p:cNvSpPr>
            <p:nvPr/>
          </p:nvSpPr>
          <p:spPr bwMode="auto">
            <a:xfrm>
              <a:off x="403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396" name="Rectangle 612"/>
            <p:cNvSpPr>
              <a:spLocks noChangeArrowheads="1"/>
            </p:cNvSpPr>
            <p:nvPr/>
          </p:nvSpPr>
          <p:spPr bwMode="auto">
            <a:xfrm>
              <a:off x="403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397" name="AutoShape 613"/>
            <p:cNvSpPr>
              <a:spLocks noChangeArrowheads="1"/>
            </p:cNvSpPr>
            <p:nvPr/>
          </p:nvSpPr>
          <p:spPr bwMode="auto">
            <a:xfrm>
              <a:off x="408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398" name="Rectangle 614"/>
            <p:cNvSpPr>
              <a:spLocks noChangeArrowheads="1"/>
            </p:cNvSpPr>
            <p:nvPr/>
          </p:nvSpPr>
          <p:spPr bwMode="auto">
            <a:xfrm>
              <a:off x="35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sp>
          <p:nvSpPr>
            <p:cNvPr id="119399" name="Rectangle 615"/>
            <p:cNvSpPr>
              <a:spLocks noChangeArrowheads="1"/>
            </p:cNvSpPr>
            <p:nvPr/>
          </p:nvSpPr>
          <p:spPr bwMode="auto">
            <a:xfrm>
              <a:off x="35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grpSp>
          <p:nvGrpSpPr>
            <p:cNvPr id="119400" name="Group 616"/>
            <p:cNvGrpSpPr>
              <a:grpSpLocks/>
            </p:cNvGrpSpPr>
            <p:nvPr/>
          </p:nvGrpSpPr>
          <p:grpSpPr bwMode="auto">
            <a:xfrm>
              <a:off x="3618" y="2606"/>
              <a:ext cx="108" cy="116"/>
              <a:chOff x="902" y="803"/>
              <a:chExt cx="214" cy="280"/>
            </a:xfrm>
          </p:grpSpPr>
          <p:sp>
            <p:nvSpPr>
              <p:cNvPr id="119401" name="Rectangle 617"/>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402" name="Line 61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3" name="Line 61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4" name="Line 62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5" name="Line 62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6" name="Line 62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7" name="Line 62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8" name="Line 62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9" name="Line 62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0" name="Line 62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1" name="Line 62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2" name="Line 62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3" name="Line 62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4" name="Line 63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5" name="Line 63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6" name="Line 63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417" name="Rectangle 633"/>
            <p:cNvSpPr>
              <a:spLocks noChangeArrowheads="1"/>
            </p:cNvSpPr>
            <p:nvPr/>
          </p:nvSpPr>
          <p:spPr bwMode="auto">
            <a:xfrm>
              <a:off x="35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418" name="Group 634"/>
            <p:cNvGrpSpPr>
              <a:grpSpLocks/>
            </p:cNvGrpSpPr>
            <p:nvPr/>
          </p:nvGrpSpPr>
          <p:grpSpPr bwMode="auto">
            <a:xfrm>
              <a:off x="3591" y="2864"/>
              <a:ext cx="162" cy="81"/>
              <a:chOff x="818" y="1188"/>
              <a:chExt cx="473" cy="240"/>
            </a:xfrm>
          </p:grpSpPr>
          <p:sp>
            <p:nvSpPr>
              <p:cNvPr id="119419" name="Freeform 635"/>
              <p:cNvSpPr>
                <a:spLocks/>
              </p:cNvSpPr>
              <p:nvPr/>
            </p:nvSpPr>
            <p:spPr bwMode="auto">
              <a:xfrm>
                <a:off x="996" y="1234"/>
                <a:ext cx="113" cy="138"/>
              </a:xfrm>
              <a:custGeom>
                <a:avLst/>
                <a:gdLst>
                  <a:gd name="T0" fmla="*/ 0 w 227"/>
                  <a:gd name="T1" fmla="*/ 146 h 277"/>
                  <a:gd name="T2" fmla="*/ 112 w 227"/>
                  <a:gd name="T3" fmla="*/ 0 h 277"/>
                  <a:gd name="T4" fmla="*/ 227 w 227"/>
                  <a:gd name="T5" fmla="*/ 137 h 277"/>
                  <a:gd name="T6" fmla="*/ 112 w 227"/>
                  <a:gd name="T7" fmla="*/ 277 h 277"/>
                  <a:gd name="T8" fmla="*/ 0 w 227"/>
                  <a:gd name="T9" fmla="*/ 146 h 277"/>
                </a:gdLst>
                <a:ahLst/>
                <a:cxnLst>
                  <a:cxn ang="0">
                    <a:pos x="T0" y="T1"/>
                  </a:cxn>
                  <a:cxn ang="0">
                    <a:pos x="T2" y="T3"/>
                  </a:cxn>
                  <a:cxn ang="0">
                    <a:pos x="T4" y="T5"/>
                  </a:cxn>
                  <a:cxn ang="0">
                    <a:pos x="T6" y="T7"/>
                  </a:cxn>
                  <a:cxn ang="0">
                    <a:pos x="T8" y="T9"/>
                  </a:cxn>
                </a:cxnLst>
                <a:rect l="0" t="0" r="r" b="b"/>
                <a:pathLst>
                  <a:path w="227" h="277">
                    <a:moveTo>
                      <a:pt x="0" y="146"/>
                    </a:moveTo>
                    <a:lnTo>
                      <a:pt x="112" y="0"/>
                    </a:lnTo>
                    <a:lnTo>
                      <a:pt x="227" y="137"/>
                    </a:lnTo>
                    <a:lnTo>
                      <a:pt x="112" y="277"/>
                    </a:lnTo>
                    <a:lnTo>
                      <a:pt x="0" y="146"/>
                    </a:lnTo>
                    <a:close/>
                  </a:path>
                </a:pathLst>
              </a:custGeom>
              <a:solidFill>
                <a:srgbClr val="FB9214"/>
              </a:solidFill>
              <a:ln w="11113">
                <a:solidFill>
                  <a:srgbClr val="000000"/>
                </a:solidFill>
                <a:prstDash val="solid"/>
                <a:round/>
                <a:headEnd/>
                <a:tailEnd/>
              </a:ln>
            </p:spPr>
            <p:txBody>
              <a:bodyPr/>
              <a:lstStyle/>
              <a:p>
                <a:endParaRPr lang="en-US"/>
              </a:p>
            </p:txBody>
          </p:sp>
          <p:sp>
            <p:nvSpPr>
              <p:cNvPr id="119420" name="Rectangle 636"/>
              <p:cNvSpPr>
                <a:spLocks noChangeArrowheads="1"/>
              </p:cNvSpPr>
              <p:nvPr/>
            </p:nvSpPr>
            <p:spPr bwMode="auto">
              <a:xfrm>
                <a:off x="818" y="1188"/>
                <a:ext cx="126" cy="91"/>
              </a:xfrm>
              <a:prstGeom prst="rect">
                <a:avLst/>
              </a:prstGeom>
              <a:solidFill>
                <a:srgbClr val="FB9214"/>
              </a:solidFill>
              <a:ln w="11113">
                <a:solidFill>
                  <a:srgbClr val="000000"/>
                </a:solidFill>
                <a:miter lim="800000"/>
                <a:headEnd/>
                <a:tailEnd/>
              </a:ln>
            </p:spPr>
            <p:txBody>
              <a:bodyPr/>
              <a:lstStyle/>
              <a:p>
                <a:endParaRPr lang="en-US"/>
              </a:p>
            </p:txBody>
          </p:sp>
          <p:sp>
            <p:nvSpPr>
              <p:cNvPr id="119421" name="Freeform 637"/>
              <p:cNvSpPr>
                <a:spLocks/>
              </p:cNvSpPr>
              <p:nvPr/>
            </p:nvSpPr>
            <p:spPr bwMode="auto">
              <a:xfrm>
                <a:off x="1157" y="1331"/>
                <a:ext cx="134" cy="97"/>
              </a:xfrm>
              <a:custGeom>
                <a:avLst/>
                <a:gdLst>
                  <a:gd name="T0" fmla="*/ 266 w 266"/>
                  <a:gd name="T1" fmla="*/ 0 h 195"/>
                  <a:gd name="T2" fmla="*/ 0 w 266"/>
                  <a:gd name="T3" fmla="*/ 1 h 195"/>
                  <a:gd name="T4" fmla="*/ 2 w 266"/>
                  <a:gd name="T5" fmla="*/ 195 h 195"/>
                  <a:gd name="T6" fmla="*/ 266 w 266"/>
                  <a:gd name="T7" fmla="*/ 195 h 195"/>
                  <a:gd name="T8" fmla="*/ 266 w 266"/>
                  <a:gd name="T9" fmla="*/ 0 h 195"/>
                </a:gdLst>
                <a:ahLst/>
                <a:cxnLst>
                  <a:cxn ang="0">
                    <a:pos x="T0" y="T1"/>
                  </a:cxn>
                  <a:cxn ang="0">
                    <a:pos x="T2" y="T3"/>
                  </a:cxn>
                  <a:cxn ang="0">
                    <a:pos x="T4" y="T5"/>
                  </a:cxn>
                  <a:cxn ang="0">
                    <a:pos x="T6" y="T7"/>
                  </a:cxn>
                  <a:cxn ang="0">
                    <a:pos x="T8" y="T9"/>
                  </a:cxn>
                </a:cxnLst>
                <a:rect l="0" t="0" r="r" b="b"/>
                <a:pathLst>
                  <a:path w="266" h="195">
                    <a:moveTo>
                      <a:pt x="266" y="0"/>
                    </a:moveTo>
                    <a:lnTo>
                      <a:pt x="0" y="1"/>
                    </a:lnTo>
                    <a:lnTo>
                      <a:pt x="2" y="195"/>
                    </a:lnTo>
                    <a:lnTo>
                      <a:pt x="266" y="195"/>
                    </a:lnTo>
                    <a:lnTo>
                      <a:pt x="266" y="0"/>
                    </a:lnTo>
                    <a:close/>
                  </a:path>
                </a:pathLst>
              </a:custGeom>
              <a:solidFill>
                <a:srgbClr val="FB9214"/>
              </a:solidFill>
              <a:ln w="11113">
                <a:solidFill>
                  <a:srgbClr val="000000"/>
                </a:solidFill>
                <a:prstDash val="solid"/>
                <a:round/>
                <a:headEnd/>
                <a:tailEnd/>
              </a:ln>
            </p:spPr>
            <p:txBody>
              <a:bodyPr/>
              <a:lstStyle/>
              <a:p>
                <a:endParaRPr lang="en-US"/>
              </a:p>
            </p:txBody>
          </p:sp>
          <p:sp>
            <p:nvSpPr>
              <p:cNvPr id="119422" name="Line 638"/>
              <p:cNvSpPr>
                <a:spLocks noChangeShapeType="1"/>
              </p:cNvSpPr>
              <p:nvPr/>
            </p:nvSpPr>
            <p:spPr bwMode="auto">
              <a:xfrm>
                <a:off x="945" y="1234"/>
                <a:ext cx="69"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3" name="Line 639"/>
              <p:cNvSpPr>
                <a:spLocks noChangeShapeType="1"/>
              </p:cNvSpPr>
              <p:nvPr/>
            </p:nvSpPr>
            <p:spPr bwMode="auto">
              <a:xfrm>
                <a:off x="1088" y="1339"/>
                <a:ext cx="6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424" name="Rectangle 640"/>
            <p:cNvSpPr>
              <a:spLocks noChangeArrowheads="1"/>
            </p:cNvSpPr>
            <p:nvPr/>
          </p:nvSpPr>
          <p:spPr bwMode="auto">
            <a:xfrm>
              <a:off x="35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425" name="Group 641"/>
            <p:cNvGrpSpPr>
              <a:grpSpLocks/>
            </p:cNvGrpSpPr>
            <p:nvPr/>
          </p:nvGrpSpPr>
          <p:grpSpPr bwMode="auto">
            <a:xfrm>
              <a:off x="3591" y="3090"/>
              <a:ext cx="162" cy="108"/>
              <a:chOff x="741" y="1857"/>
              <a:chExt cx="578" cy="230"/>
            </a:xfrm>
          </p:grpSpPr>
          <p:sp>
            <p:nvSpPr>
              <p:cNvPr id="119426" name="Rectangle 642"/>
              <p:cNvSpPr>
                <a:spLocks noChangeArrowheads="1"/>
              </p:cNvSpPr>
              <p:nvPr/>
            </p:nvSpPr>
            <p:spPr bwMode="auto">
              <a:xfrm>
                <a:off x="741" y="1857"/>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19427" name="Rectangle 643"/>
              <p:cNvSpPr>
                <a:spLocks noChangeArrowheads="1"/>
              </p:cNvSpPr>
              <p:nvPr/>
            </p:nvSpPr>
            <p:spPr bwMode="auto">
              <a:xfrm>
                <a:off x="990" y="1857"/>
                <a:ext cx="118" cy="82"/>
              </a:xfrm>
              <a:prstGeom prst="rect">
                <a:avLst/>
              </a:prstGeom>
              <a:solidFill>
                <a:srgbClr val="FFFF00"/>
              </a:solidFill>
              <a:ln w="11113">
                <a:solidFill>
                  <a:srgbClr val="000000"/>
                </a:solidFill>
                <a:miter lim="800000"/>
                <a:headEnd/>
                <a:tailEnd/>
              </a:ln>
            </p:spPr>
            <p:txBody>
              <a:bodyPr/>
              <a:lstStyle/>
              <a:p>
                <a:endParaRPr lang="en-US"/>
              </a:p>
            </p:txBody>
          </p:sp>
          <p:sp>
            <p:nvSpPr>
              <p:cNvPr id="119428" name="Rectangle 644"/>
              <p:cNvSpPr>
                <a:spLocks noChangeArrowheads="1"/>
              </p:cNvSpPr>
              <p:nvPr/>
            </p:nvSpPr>
            <p:spPr bwMode="auto">
              <a:xfrm>
                <a:off x="1202" y="2005"/>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19429" name="Line 645"/>
              <p:cNvSpPr>
                <a:spLocks noChangeShapeType="1"/>
              </p:cNvSpPr>
              <p:nvPr/>
            </p:nvSpPr>
            <p:spPr bwMode="auto">
              <a:xfrm flipH="1" flipV="1">
                <a:off x="1111" y="1878"/>
                <a:ext cx="89" cy="1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0" name="Line 646"/>
              <p:cNvSpPr>
                <a:spLocks noChangeShapeType="1"/>
              </p:cNvSpPr>
              <p:nvPr/>
            </p:nvSpPr>
            <p:spPr bwMode="auto">
              <a:xfrm flipH="1" flipV="1">
                <a:off x="1111" y="1914"/>
                <a:ext cx="89"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1" name="Line 647"/>
              <p:cNvSpPr>
                <a:spLocks noChangeShapeType="1"/>
              </p:cNvSpPr>
              <p:nvPr/>
            </p:nvSpPr>
            <p:spPr bwMode="auto">
              <a:xfrm flipH="1">
                <a:off x="862" y="1914"/>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2" name="Line 648"/>
              <p:cNvSpPr>
                <a:spLocks noChangeShapeType="1"/>
              </p:cNvSpPr>
              <p:nvPr/>
            </p:nvSpPr>
            <p:spPr bwMode="auto">
              <a:xfrm flipH="1">
                <a:off x="862" y="1883"/>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3" name="Freeform 649"/>
              <p:cNvSpPr>
                <a:spLocks/>
              </p:cNvSpPr>
              <p:nvPr/>
            </p:nvSpPr>
            <p:spPr bwMode="auto">
              <a:xfrm>
                <a:off x="862" y="1871"/>
                <a:ext cx="20" cy="23"/>
              </a:xfrm>
              <a:custGeom>
                <a:avLst/>
                <a:gdLst>
                  <a:gd name="T0" fmla="*/ 39 w 39"/>
                  <a:gd name="T1" fmla="*/ 0 h 45"/>
                  <a:gd name="T2" fmla="*/ 0 w 39"/>
                  <a:gd name="T3" fmla="*/ 23 h 45"/>
                  <a:gd name="T4" fmla="*/ 39 w 39"/>
                  <a:gd name="T5" fmla="*/ 45 h 45"/>
                </a:gdLst>
                <a:ahLst/>
                <a:cxnLst>
                  <a:cxn ang="0">
                    <a:pos x="T0" y="T1"/>
                  </a:cxn>
                  <a:cxn ang="0">
                    <a:pos x="T2" y="T3"/>
                  </a:cxn>
                  <a:cxn ang="0">
                    <a:pos x="T4" y="T5"/>
                  </a:cxn>
                </a:cxnLst>
                <a:rect l="0" t="0" r="r" b="b"/>
                <a:pathLst>
                  <a:path w="39" h="45">
                    <a:moveTo>
                      <a:pt x="39" y="0"/>
                    </a:moveTo>
                    <a:lnTo>
                      <a:pt x="0" y="23"/>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34" name="Freeform 650"/>
              <p:cNvSpPr>
                <a:spLocks/>
              </p:cNvSpPr>
              <p:nvPr/>
            </p:nvSpPr>
            <p:spPr bwMode="auto">
              <a:xfrm>
                <a:off x="862" y="1904"/>
                <a:ext cx="20" cy="22"/>
              </a:xfrm>
              <a:custGeom>
                <a:avLst/>
                <a:gdLst>
                  <a:gd name="T0" fmla="*/ 39 w 39"/>
                  <a:gd name="T1" fmla="*/ 0 h 45"/>
                  <a:gd name="T2" fmla="*/ 0 w 39"/>
                  <a:gd name="T3" fmla="*/ 21 h 45"/>
                  <a:gd name="T4" fmla="*/ 39 w 39"/>
                  <a:gd name="T5" fmla="*/ 45 h 45"/>
                </a:gdLst>
                <a:ahLst/>
                <a:cxnLst>
                  <a:cxn ang="0">
                    <a:pos x="T0" y="T1"/>
                  </a:cxn>
                  <a:cxn ang="0">
                    <a:pos x="T2" y="T3"/>
                  </a:cxn>
                  <a:cxn ang="0">
                    <a:pos x="T4" y="T5"/>
                  </a:cxn>
                </a:cxnLst>
                <a:rect l="0" t="0" r="r" b="b"/>
                <a:pathLst>
                  <a:path w="39" h="45">
                    <a:moveTo>
                      <a:pt x="39" y="0"/>
                    </a:moveTo>
                    <a:lnTo>
                      <a:pt x="0" y="21"/>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35" name="Freeform 651"/>
              <p:cNvSpPr>
                <a:spLocks/>
              </p:cNvSpPr>
              <p:nvPr/>
            </p:nvSpPr>
            <p:spPr bwMode="auto">
              <a:xfrm>
                <a:off x="969" y="1904"/>
                <a:ext cx="20" cy="22"/>
              </a:xfrm>
              <a:custGeom>
                <a:avLst/>
                <a:gdLst>
                  <a:gd name="T0" fmla="*/ 0 w 40"/>
                  <a:gd name="T1" fmla="*/ 0 h 45"/>
                  <a:gd name="T2" fmla="*/ 40 w 40"/>
                  <a:gd name="T3" fmla="*/ 21 h 45"/>
                  <a:gd name="T4" fmla="*/ 0 w 40"/>
                  <a:gd name="T5" fmla="*/ 45 h 45"/>
                </a:gdLst>
                <a:ahLst/>
                <a:cxnLst>
                  <a:cxn ang="0">
                    <a:pos x="T0" y="T1"/>
                  </a:cxn>
                  <a:cxn ang="0">
                    <a:pos x="T2" y="T3"/>
                  </a:cxn>
                  <a:cxn ang="0">
                    <a:pos x="T4" y="T5"/>
                  </a:cxn>
                </a:cxnLst>
                <a:rect l="0" t="0" r="r" b="b"/>
                <a:pathLst>
                  <a:path w="40" h="45">
                    <a:moveTo>
                      <a:pt x="0" y="0"/>
                    </a:moveTo>
                    <a:lnTo>
                      <a:pt x="40" y="21"/>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36" name="Freeform 652"/>
              <p:cNvSpPr>
                <a:spLocks/>
              </p:cNvSpPr>
              <p:nvPr/>
            </p:nvSpPr>
            <p:spPr bwMode="auto">
              <a:xfrm>
                <a:off x="969" y="1871"/>
                <a:ext cx="20" cy="23"/>
              </a:xfrm>
              <a:custGeom>
                <a:avLst/>
                <a:gdLst>
                  <a:gd name="T0" fmla="*/ 0 w 40"/>
                  <a:gd name="T1" fmla="*/ 0 h 45"/>
                  <a:gd name="T2" fmla="*/ 40 w 40"/>
                  <a:gd name="T3" fmla="*/ 23 h 45"/>
                  <a:gd name="T4" fmla="*/ 0 w 40"/>
                  <a:gd name="T5" fmla="*/ 45 h 45"/>
                </a:gdLst>
                <a:ahLst/>
                <a:cxnLst>
                  <a:cxn ang="0">
                    <a:pos x="T0" y="T1"/>
                  </a:cxn>
                  <a:cxn ang="0">
                    <a:pos x="T2" y="T3"/>
                  </a:cxn>
                  <a:cxn ang="0">
                    <a:pos x="T4" y="T5"/>
                  </a:cxn>
                </a:cxnLst>
                <a:rect l="0" t="0" r="r" b="b"/>
                <a:pathLst>
                  <a:path w="40" h="45">
                    <a:moveTo>
                      <a:pt x="0" y="0"/>
                    </a:moveTo>
                    <a:lnTo>
                      <a:pt x="40" y="23"/>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37" name="Freeform 653"/>
              <p:cNvSpPr>
                <a:spLocks/>
              </p:cNvSpPr>
              <p:nvPr/>
            </p:nvSpPr>
            <p:spPr bwMode="auto">
              <a:xfrm>
                <a:off x="1112" y="1877"/>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38" name="Freeform 654"/>
              <p:cNvSpPr>
                <a:spLocks/>
              </p:cNvSpPr>
              <p:nvPr/>
            </p:nvSpPr>
            <p:spPr bwMode="auto">
              <a:xfrm>
                <a:off x="1112" y="1916"/>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39" name="Freeform 655"/>
              <p:cNvSpPr>
                <a:spLocks/>
              </p:cNvSpPr>
              <p:nvPr/>
            </p:nvSpPr>
            <p:spPr bwMode="auto">
              <a:xfrm>
                <a:off x="1180" y="2006"/>
                <a:ext cx="20" cy="23"/>
              </a:xfrm>
              <a:custGeom>
                <a:avLst/>
                <a:gdLst>
                  <a:gd name="T0" fmla="*/ 0 w 40"/>
                  <a:gd name="T1" fmla="*/ 26 h 47"/>
                  <a:gd name="T2" fmla="*/ 40 w 40"/>
                  <a:gd name="T3" fmla="*/ 47 h 47"/>
                  <a:gd name="T4" fmla="*/ 32 w 40"/>
                  <a:gd name="T5" fmla="*/ 0 h 47"/>
                </a:gdLst>
                <a:ahLst/>
                <a:cxnLst>
                  <a:cxn ang="0">
                    <a:pos x="T0" y="T1"/>
                  </a:cxn>
                  <a:cxn ang="0">
                    <a:pos x="T2" y="T3"/>
                  </a:cxn>
                  <a:cxn ang="0">
                    <a:pos x="T4" y="T5"/>
                  </a:cxn>
                </a:cxnLst>
                <a:rect l="0" t="0" r="r" b="b"/>
                <a:pathLst>
                  <a:path w="40" h="47">
                    <a:moveTo>
                      <a:pt x="0" y="26"/>
                    </a:moveTo>
                    <a:lnTo>
                      <a:pt x="40" y="47"/>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40" name="Freeform 656"/>
              <p:cNvSpPr>
                <a:spLocks/>
              </p:cNvSpPr>
              <p:nvPr/>
            </p:nvSpPr>
            <p:spPr bwMode="auto">
              <a:xfrm>
                <a:off x="1180" y="2037"/>
                <a:ext cx="20" cy="22"/>
              </a:xfrm>
              <a:custGeom>
                <a:avLst/>
                <a:gdLst>
                  <a:gd name="T0" fmla="*/ 0 w 40"/>
                  <a:gd name="T1" fmla="*/ 28 h 44"/>
                  <a:gd name="T2" fmla="*/ 40 w 40"/>
                  <a:gd name="T3" fmla="*/ 44 h 44"/>
                  <a:gd name="T4" fmla="*/ 34 w 40"/>
                  <a:gd name="T5" fmla="*/ 0 h 44"/>
                </a:gdLst>
                <a:ahLst/>
                <a:cxnLst>
                  <a:cxn ang="0">
                    <a:pos x="T0" y="T1"/>
                  </a:cxn>
                  <a:cxn ang="0">
                    <a:pos x="T2" y="T3"/>
                  </a:cxn>
                  <a:cxn ang="0">
                    <a:pos x="T4" y="T5"/>
                  </a:cxn>
                </a:cxnLst>
                <a:rect l="0" t="0" r="r" b="b"/>
                <a:pathLst>
                  <a:path w="40" h="44">
                    <a:moveTo>
                      <a:pt x="0" y="28"/>
                    </a:moveTo>
                    <a:lnTo>
                      <a:pt x="40" y="44"/>
                    </a:lnTo>
                    <a:lnTo>
                      <a:pt x="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441" name="Rectangle 657"/>
            <p:cNvSpPr>
              <a:spLocks noChangeArrowheads="1"/>
            </p:cNvSpPr>
            <p:nvPr/>
          </p:nvSpPr>
          <p:spPr bwMode="auto">
            <a:xfrm>
              <a:off x="35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442" name="Group 658"/>
            <p:cNvGrpSpPr>
              <a:grpSpLocks/>
            </p:cNvGrpSpPr>
            <p:nvPr/>
          </p:nvGrpSpPr>
          <p:grpSpPr bwMode="auto">
            <a:xfrm>
              <a:off x="3604" y="3330"/>
              <a:ext cx="135" cy="107"/>
              <a:chOff x="825" y="2482"/>
              <a:chExt cx="350" cy="231"/>
            </a:xfrm>
          </p:grpSpPr>
          <p:sp>
            <p:nvSpPr>
              <p:cNvPr id="119443" name="Rectangle 659"/>
              <p:cNvSpPr>
                <a:spLocks noChangeArrowheads="1"/>
              </p:cNvSpPr>
              <p:nvPr/>
            </p:nvSpPr>
            <p:spPr bwMode="auto">
              <a:xfrm>
                <a:off x="848" y="2482"/>
                <a:ext cx="88" cy="64"/>
              </a:xfrm>
              <a:prstGeom prst="rect">
                <a:avLst/>
              </a:prstGeom>
              <a:solidFill>
                <a:srgbClr val="00CE00"/>
              </a:solidFill>
              <a:ln w="11113">
                <a:solidFill>
                  <a:srgbClr val="000000"/>
                </a:solidFill>
                <a:miter lim="800000"/>
                <a:headEnd/>
                <a:tailEnd/>
              </a:ln>
            </p:spPr>
            <p:txBody>
              <a:bodyPr/>
              <a:lstStyle/>
              <a:p>
                <a:endParaRPr lang="en-US"/>
              </a:p>
            </p:txBody>
          </p:sp>
          <p:sp>
            <p:nvSpPr>
              <p:cNvPr id="119444" name="Rectangle 660"/>
              <p:cNvSpPr>
                <a:spLocks noChangeArrowheads="1"/>
              </p:cNvSpPr>
              <p:nvPr/>
            </p:nvSpPr>
            <p:spPr bwMode="auto">
              <a:xfrm>
                <a:off x="1057" y="2482"/>
                <a:ext cx="89" cy="64"/>
              </a:xfrm>
              <a:prstGeom prst="rect">
                <a:avLst/>
              </a:prstGeom>
              <a:solidFill>
                <a:srgbClr val="00CE00"/>
              </a:solidFill>
              <a:ln w="11113">
                <a:solidFill>
                  <a:srgbClr val="000000"/>
                </a:solidFill>
                <a:miter lim="800000"/>
                <a:headEnd/>
                <a:tailEnd/>
              </a:ln>
            </p:spPr>
            <p:txBody>
              <a:bodyPr/>
              <a:lstStyle/>
              <a:p>
                <a:endParaRPr lang="en-US"/>
              </a:p>
            </p:txBody>
          </p:sp>
          <p:sp>
            <p:nvSpPr>
              <p:cNvPr id="119445" name="Rectangle 661"/>
              <p:cNvSpPr>
                <a:spLocks noChangeArrowheads="1"/>
              </p:cNvSpPr>
              <p:nvPr/>
            </p:nvSpPr>
            <p:spPr bwMode="auto">
              <a:xfrm>
                <a:off x="1036" y="2635"/>
                <a:ext cx="139" cy="78"/>
              </a:xfrm>
              <a:prstGeom prst="rect">
                <a:avLst/>
              </a:prstGeom>
              <a:solidFill>
                <a:srgbClr val="00CE00"/>
              </a:solidFill>
              <a:ln w="11113">
                <a:solidFill>
                  <a:srgbClr val="000000"/>
                </a:solidFill>
                <a:miter lim="800000"/>
                <a:headEnd/>
                <a:tailEnd/>
              </a:ln>
            </p:spPr>
            <p:txBody>
              <a:bodyPr/>
              <a:lstStyle/>
              <a:p>
                <a:endParaRPr lang="en-US"/>
              </a:p>
            </p:txBody>
          </p:sp>
          <p:sp>
            <p:nvSpPr>
              <p:cNvPr id="119446" name="Rectangle 662"/>
              <p:cNvSpPr>
                <a:spLocks noChangeArrowheads="1"/>
              </p:cNvSpPr>
              <p:nvPr/>
            </p:nvSpPr>
            <p:spPr bwMode="auto">
              <a:xfrm>
                <a:off x="825" y="2635"/>
                <a:ext cx="140" cy="78"/>
              </a:xfrm>
              <a:prstGeom prst="rect">
                <a:avLst/>
              </a:prstGeom>
              <a:solidFill>
                <a:srgbClr val="00CE00"/>
              </a:solidFill>
              <a:ln w="11113">
                <a:solidFill>
                  <a:srgbClr val="000000"/>
                </a:solidFill>
                <a:miter lim="800000"/>
                <a:headEnd/>
                <a:tailEnd/>
              </a:ln>
            </p:spPr>
            <p:txBody>
              <a:bodyPr/>
              <a:lstStyle/>
              <a:p>
                <a:endParaRPr lang="en-US"/>
              </a:p>
            </p:txBody>
          </p:sp>
          <p:sp>
            <p:nvSpPr>
              <p:cNvPr id="119447" name="Line 663"/>
              <p:cNvSpPr>
                <a:spLocks noChangeShapeType="1"/>
              </p:cNvSpPr>
              <p:nvPr/>
            </p:nvSpPr>
            <p:spPr bwMode="auto">
              <a:xfrm flipV="1">
                <a:off x="89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8" name="Line 664"/>
              <p:cNvSpPr>
                <a:spLocks noChangeShapeType="1"/>
              </p:cNvSpPr>
              <p:nvPr/>
            </p:nvSpPr>
            <p:spPr bwMode="auto">
              <a:xfrm flipV="1">
                <a:off x="110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449" name="Rectangle 665"/>
            <p:cNvSpPr>
              <a:spLocks noChangeArrowheads="1"/>
            </p:cNvSpPr>
            <p:nvPr/>
          </p:nvSpPr>
          <p:spPr bwMode="auto">
            <a:xfrm>
              <a:off x="35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450" name="Group 666"/>
            <p:cNvGrpSpPr>
              <a:grpSpLocks/>
            </p:cNvGrpSpPr>
            <p:nvPr/>
          </p:nvGrpSpPr>
          <p:grpSpPr bwMode="auto">
            <a:xfrm>
              <a:off x="3618" y="3566"/>
              <a:ext cx="108" cy="116"/>
              <a:chOff x="902" y="803"/>
              <a:chExt cx="214" cy="280"/>
            </a:xfrm>
          </p:grpSpPr>
          <p:sp>
            <p:nvSpPr>
              <p:cNvPr id="119451" name="Rectangle 667"/>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9452" name="Line 66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3" name="Line 66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4" name="Line 67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5" name="Line 67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6" name="Line 67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7" name="Line 67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8" name="Line 67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9" name="Line 67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0" name="Line 67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1" name="Line 67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2" name="Line 67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3" name="Line 67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4" name="Line 68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5" name="Line 68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6" name="Line 68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467" name="Rectangle 683"/>
            <p:cNvSpPr>
              <a:spLocks noChangeArrowheads="1"/>
            </p:cNvSpPr>
            <p:nvPr/>
          </p:nvSpPr>
          <p:spPr bwMode="auto">
            <a:xfrm>
              <a:off x="35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468" name="Rectangle 684"/>
            <p:cNvSpPr>
              <a:spLocks noChangeArrowheads="1"/>
            </p:cNvSpPr>
            <p:nvPr/>
          </p:nvSpPr>
          <p:spPr bwMode="auto">
            <a:xfrm>
              <a:off x="35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469" name="AutoShape 685"/>
            <p:cNvSpPr>
              <a:spLocks noChangeArrowheads="1"/>
            </p:cNvSpPr>
            <p:nvPr/>
          </p:nvSpPr>
          <p:spPr bwMode="auto">
            <a:xfrm>
              <a:off x="36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470" name="Rectangle 686"/>
            <p:cNvSpPr>
              <a:spLocks noChangeArrowheads="1"/>
            </p:cNvSpPr>
            <p:nvPr/>
          </p:nvSpPr>
          <p:spPr bwMode="auto">
            <a:xfrm>
              <a:off x="379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sp>
          <p:nvSpPr>
            <p:cNvPr id="119471" name="Rectangle 687"/>
            <p:cNvSpPr>
              <a:spLocks noChangeArrowheads="1"/>
            </p:cNvSpPr>
            <p:nvPr/>
          </p:nvSpPr>
          <p:spPr bwMode="auto">
            <a:xfrm>
              <a:off x="379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grpSp>
          <p:nvGrpSpPr>
            <p:cNvPr id="119472" name="Group 688"/>
            <p:cNvGrpSpPr>
              <a:grpSpLocks/>
            </p:cNvGrpSpPr>
            <p:nvPr/>
          </p:nvGrpSpPr>
          <p:grpSpPr bwMode="auto">
            <a:xfrm>
              <a:off x="3858" y="2606"/>
              <a:ext cx="108" cy="116"/>
              <a:chOff x="902" y="803"/>
              <a:chExt cx="214" cy="280"/>
            </a:xfrm>
          </p:grpSpPr>
          <p:sp>
            <p:nvSpPr>
              <p:cNvPr id="119473" name="Rectangle 689"/>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474" name="Line 69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5" name="Line 69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6" name="Line 69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7" name="Line 69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8" name="Line 69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9" name="Line 69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0" name="Line 69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1" name="Line 69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2" name="Line 69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3" name="Line 69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4" name="Line 70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5" name="Line 70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6" name="Line 70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7" name="Line 70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8" name="Line 70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489" name="Rectangle 705"/>
            <p:cNvSpPr>
              <a:spLocks noChangeArrowheads="1"/>
            </p:cNvSpPr>
            <p:nvPr/>
          </p:nvSpPr>
          <p:spPr bwMode="auto">
            <a:xfrm>
              <a:off x="379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490" name="Group 706"/>
            <p:cNvGrpSpPr>
              <a:grpSpLocks/>
            </p:cNvGrpSpPr>
            <p:nvPr/>
          </p:nvGrpSpPr>
          <p:grpSpPr bwMode="auto">
            <a:xfrm>
              <a:off x="3820" y="2847"/>
              <a:ext cx="184" cy="114"/>
              <a:chOff x="1593" y="1187"/>
              <a:chExt cx="403" cy="357"/>
            </a:xfrm>
          </p:grpSpPr>
          <p:sp>
            <p:nvSpPr>
              <p:cNvPr id="119491" name="Rectangle 707"/>
              <p:cNvSpPr>
                <a:spLocks noChangeArrowheads="1"/>
              </p:cNvSpPr>
              <p:nvPr/>
            </p:nvSpPr>
            <p:spPr bwMode="auto">
              <a:xfrm>
                <a:off x="1730" y="1318"/>
                <a:ext cx="123" cy="96"/>
              </a:xfrm>
              <a:prstGeom prst="rect">
                <a:avLst/>
              </a:prstGeom>
              <a:solidFill>
                <a:srgbClr val="FB9214"/>
              </a:solidFill>
              <a:ln w="11113">
                <a:solidFill>
                  <a:srgbClr val="000000"/>
                </a:solidFill>
                <a:miter lim="800000"/>
                <a:headEnd/>
                <a:tailEnd/>
              </a:ln>
            </p:spPr>
            <p:txBody>
              <a:bodyPr/>
              <a:lstStyle/>
              <a:p>
                <a:endParaRPr lang="en-US"/>
              </a:p>
            </p:txBody>
          </p:sp>
          <p:sp>
            <p:nvSpPr>
              <p:cNvPr id="119492" name="Line 708"/>
              <p:cNvSpPr>
                <a:spLocks noChangeShapeType="1"/>
              </p:cNvSpPr>
              <p:nvPr/>
            </p:nvSpPr>
            <p:spPr bwMode="auto">
              <a:xfrm>
                <a:off x="1848" y="136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3" name="Freeform 709"/>
              <p:cNvSpPr>
                <a:spLocks/>
              </p:cNvSpPr>
              <p:nvPr/>
            </p:nvSpPr>
            <p:spPr bwMode="auto">
              <a:xfrm>
                <a:off x="1926" y="1348"/>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9494" name="Line 710"/>
              <p:cNvSpPr>
                <a:spLocks noChangeShapeType="1"/>
              </p:cNvSpPr>
              <p:nvPr/>
            </p:nvSpPr>
            <p:spPr bwMode="auto">
              <a:xfrm>
                <a:off x="1593" y="1361"/>
                <a:ext cx="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5" name="Freeform 711"/>
              <p:cNvSpPr>
                <a:spLocks/>
              </p:cNvSpPr>
              <p:nvPr/>
            </p:nvSpPr>
            <p:spPr bwMode="auto">
              <a:xfrm>
                <a:off x="1657" y="1343"/>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9496" name="Line 712"/>
              <p:cNvSpPr>
                <a:spLocks noChangeShapeType="1"/>
              </p:cNvSpPr>
              <p:nvPr/>
            </p:nvSpPr>
            <p:spPr bwMode="auto">
              <a:xfrm>
                <a:off x="1793" y="1187"/>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7" name="Freeform 713"/>
              <p:cNvSpPr>
                <a:spLocks/>
              </p:cNvSpPr>
              <p:nvPr/>
            </p:nvSpPr>
            <p:spPr bwMode="auto">
              <a:xfrm>
                <a:off x="1775" y="1255"/>
                <a:ext cx="36" cy="73"/>
              </a:xfrm>
              <a:custGeom>
                <a:avLst/>
                <a:gdLst>
                  <a:gd name="T0" fmla="*/ 70 w 70"/>
                  <a:gd name="T1" fmla="*/ 0 h 144"/>
                  <a:gd name="T2" fmla="*/ 35 w 70"/>
                  <a:gd name="T3" fmla="*/ 144 h 144"/>
                  <a:gd name="T4" fmla="*/ 0 w 70"/>
                  <a:gd name="T5" fmla="*/ 0 h 144"/>
                  <a:gd name="T6" fmla="*/ 70 w 70"/>
                  <a:gd name="T7" fmla="*/ 0 h 144"/>
                </a:gdLst>
                <a:ahLst/>
                <a:cxnLst>
                  <a:cxn ang="0">
                    <a:pos x="T0" y="T1"/>
                  </a:cxn>
                  <a:cxn ang="0">
                    <a:pos x="T2" y="T3"/>
                  </a:cxn>
                  <a:cxn ang="0">
                    <a:pos x="T4" y="T5"/>
                  </a:cxn>
                  <a:cxn ang="0">
                    <a:pos x="T6" y="T7"/>
                  </a:cxn>
                </a:cxnLst>
                <a:rect l="0" t="0" r="r" b="b"/>
                <a:pathLst>
                  <a:path w="70" h="144">
                    <a:moveTo>
                      <a:pt x="70" y="0"/>
                    </a:moveTo>
                    <a:lnTo>
                      <a:pt x="35" y="144"/>
                    </a:lnTo>
                    <a:lnTo>
                      <a:pt x="0" y="0"/>
                    </a:lnTo>
                    <a:lnTo>
                      <a:pt x="70" y="0"/>
                    </a:lnTo>
                    <a:close/>
                  </a:path>
                </a:pathLst>
              </a:custGeom>
              <a:solidFill>
                <a:srgbClr val="000000"/>
              </a:solidFill>
              <a:ln w="11113">
                <a:solidFill>
                  <a:srgbClr val="000000"/>
                </a:solidFill>
                <a:prstDash val="solid"/>
                <a:round/>
                <a:headEnd/>
                <a:tailEnd/>
              </a:ln>
            </p:spPr>
            <p:txBody>
              <a:bodyPr/>
              <a:lstStyle/>
              <a:p>
                <a:endParaRPr lang="en-US"/>
              </a:p>
            </p:txBody>
          </p:sp>
          <p:sp>
            <p:nvSpPr>
              <p:cNvPr id="119498" name="Line 714"/>
              <p:cNvSpPr>
                <a:spLocks noChangeShapeType="1"/>
              </p:cNvSpPr>
              <p:nvPr/>
            </p:nvSpPr>
            <p:spPr bwMode="auto">
              <a:xfrm flipV="1">
                <a:off x="1793" y="1417"/>
                <a:ext cx="1" cy="1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9" name="Freeform 715"/>
              <p:cNvSpPr>
                <a:spLocks/>
              </p:cNvSpPr>
              <p:nvPr/>
            </p:nvSpPr>
            <p:spPr bwMode="auto">
              <a:xfrm>
                <a:off x="1775" y="1403"/>
                <a:ext cx="36" cy="72"/>
              </a:xfrm>
              <a:custGeom>
                <a:avLst/>
                <a:gdLst>
                  <a:gd name="T0" fmla="*/ 0 w 70"/>
                  <a:gd name="T1" fmla="*/ 145 h 145"/>
                  <a:gd name="T2" fmla="*/ 35 w 70"/>
                  <a:gd name="T3" fmla="*/ 0 h 145"/>
                  <a:gd name="T4" fmla="*/ 70 w 70"/>
                  <a:gd name="T5" fmla="*/ 145 h 145"/>
                  <a:gd name="T6" fmla="*/ 0 w 70"/>
                  <a:gd name="T7" fmla="*/ 145 h 145"/>
                </a:gdLst>
                <a:ahLst/>
                <a:cxnLst>
                  <a:cxn ang="0">
                    <a:pos x="T0" y="T1"/>
                  </a:cxn>
                  <a:cxn ang="0">
                    <a:pos x="T2" y="T3"/>
                  </a:cxn>
                  <a:cxn ang="0">
                    <a:pos x="T4" y="T5"/>
                  </a:cxn>
                  <a:cxn ang="0">
                    <a:pos x="T6" y="T7"/>
                  </a:cxn>
                </a:cxnLst>
                <a:rect l="0" t="0" r="r" b="b"/>
                <a:pathLst>
                  <a:path w="70" h="145">
                    <a:moveTo>
                      <a:pt x="0" y="145"/>
                    </a:moveTo>
                    <a:lnTo>
                      <a:pt x="35" y="0"/>
                    </a:lnTo>
                    <a:lnTo>
                      <a:pt x="70"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19500" name="Rectangle 716"/>
            <p:cNvSpPr>
              <a:spLocks noChangeArrowheads="1"/>
            </p:cNvSpPr>
            <p:nvPr/>
          </p:nvSpPr>
          <p:spPr bwMode="auto">
            <a:xfrm>
              <a:off x="379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501" name="Group 717"/>
            <p:cNvGrpSpPr>
              <a:grpSpLocks/>
            </p:cNvGrpSpPr>
            <p:nvPr/>
          </p:nvGrpSpPr>
          <p:grpSpPr bwMode="auto">
            <a:xfrm>
              <a:off x="3831" y="3085"/>
              <a:ext cx="162" cy="117"/>
              <a:chOff x="1571" y="1808"/>
              <a:chExt cx="423" cy="348"/>
            </a:xfrm>
          </p:grpSpPr>
          <p:sp>
            <p:nvSpPr>
              <p:cNvPr id="119502" name="Rectangle 718"/>
              <p:cNvSpPr>
                <a:spLocks noChangeArrowheads="1"/>
              </p:cNvSpPr>
              <p:nvPr/>
            </p:nvSpPr>
            <p:spPr bwMode="auto">
              <a:xfrm>
                <a:off x="1720" y="1945"/>
                <a:ext cx="123" cy="86"/>
              </a:xfrm>
              <a:prstGeom prst="rect">
                <a:avLst/>
              </a:prstGeom>
              <a:solidFill>
                <a:srgbClr val="FFFF00"/>
              </a:solidFill>
              <a:ln w="11113">
                <a:solidFill>
                  <a:srgbClr val="000000"/>
                </a:solidFill>
                <a:miter lim="800000"/>
                <a:headEnd/>
                <a:tailEnd/>
              </a:ln>
            </p:spPr>
            <p:txBody>
              <a:bodyPr/>
              <a:lstStyle/>
              <a:p>
                <a:endParaRPr lang="en-US"/>
              </a:p>
            </p:txBody>
          </p:sp>
          <p:sp>
            <p:nvSpPr>
              <p:cNvPr id="119503" name="Line 719"/>
              <p:cNvSpPr>
                <a:spLocks noChangeShapeType="1"/>
              </p:cNvSpPr>
              <p:nvPr/>
            </p:nvSpPr>
            <p:spPr bwMode="auto">
              <a:xfrm>
                <a:off x="1846" y="198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4" name="Freeform 720"/>
              <p:cNvSpPr>
                <a:spLocks/>
              </p:cNvSpPr>
              <p:nvPr/>
            </p:nvSpPr>
            <p:spPr bwMode="auto">
              <a:xfrm>
                <a:off x="1923" y="1968"/>
                <a:ext cx="71" cy="36"/>
              </a:xfrm>
              <a:custGeom>
                <a:avLst/>
                <a:gdLst>
                  <a:gd name="T0" fmla="*/ 0 w 141"/>
                  <a:gd name="T1" fmla="*/ 0 h 73"/>
                  <a:gd name="T2" fmla="*/ 141 w 141"/>
                  <a:gd name="T3" fmla="*/ 37 h 73"/>
                  <a:gd name="T4" fmla="*/ 0 w 141"/>
                  <a:gd name="T5" fmla="*/ 73 h 73"/>
                  <a:gd name="T6" fmla="*/ 0 w 141"/>
                  <a:gd name="T7" fmla="*/ 0 h 73"/>
                </a:gdLst>
                <a:ahLst/>
                <a:cxnLst>
                  <a:cxn ang="0">
                    <a:pos x="T0" y="T1"/>
                  </a:cxn>
                  <a:cxn ang="0">
                    <a:pos x="T2" y="T3"/>
                  </a:cxn>
                  <a:cxn ang="0">
                    <a:pos x="T4" y="T5"/>
                  </a:cxn>
                  <a:cxn ang="0">
                    <a:pos x="T6" y="T7"/>
                  </a:cxn>
                </a:cxnLst>
                <a:rect l="0" t="0" r="r" b="b"/>
                <a:pathLst>
                  <a:path w="141" h="73">
                    <a:moveTo>
                      <a:pt x="0" y="0"/>
                    </a:moveTo>
                    <a:lnTo>
                      <a:pt x="141"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9505" name="Line 721"/>
              <p:cNvSpPr>
                <a:spLocks noChangeShapeType="1"/>
              </p:cNvSpPr>
              <p:nvPr/>
            </p:nvSpPr>
            <p:spPr bwMode="auto">
              <a:xfrm>
                <a:off x="1571" y="1986"/>
                <a:ext cx="1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6" name="Freeform 722"/>
              <p:cNvSpPr>
                <a:spLocks/>
              </p:cNvSpPr>
              <p:nvPr/>
            </p:nvSpPr>
            <p:spPr bwMode="auto">
              <a:xfrm>
                <a:off x="1647" y="1968"/>
                <a:ext cx="71"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19507" name="Line 723"/>
              <p:cNvSpPr>
                <a:spLocks noChangeShapeType="1"/>
              </p:cNvSpPr>
              <p:nvPr/>
            </p:nvSpPr>
            <p:spPr bwMode="auto">
              <a:xfrm>
                <a:off x="1773" y="1808"/>
                <a:ext cx="1" cy="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8" name="Freeform 724"/>
              <p:cNvSpPr>
                <a:spLocks/>
              </p:cNvSpPr>
              <p:nvPr/>
            </p:nvSpPr>
            <p:spPr bwMode="auto">
              <a:xfrm>
                <a:off x="1755" y="1865"/>
                <a:ext cx="36" cy="72"/>
              </a:xfrm>
              <a:custGeom>
                <a:avLst/>
                <a:gdLst>
                  <a:gd name="T0" fmla="*/ 71 w 71"/>
                  <a:gd name="T1" fmla="*/ 0 h 144"/>
                  <a:gd name="T2" fmla="*/ 36 w 71"/>
                  <a:gd name="T3" fmla="*/ 144 h 144"/>
                  <a:gd name="T4" fmla="*/ 0 w 71"/>
                  <a:gd name="T5" fmla="*/ 0 h 144"/>
                  <a:gd name="T6" fmla="*/ 71 w 71"/>
                  <a:gd name="T7" fmla="*/ 0 h 144"/>
                </a:gdLst>
                <a:ahLst/>
                <a:cxnLst>
                  <a:cxn ang="0">
                    <a:pos x="T0" y="T1"/>
                  </a:cxn>
                  <a:cxn ang="0">
                    <a:pos x="T2" y="T3"/>
                  </a:cxn>
                  <a:cxn ang="0">
                    <a:pos x="T4" y="T5"/>
                  </a:cxn>
                  <a:cxn ang="0">
                    <a:pos x="T6" y="T7"/>
                  </a:cxn>
                </a:cxnLst>
                <a:rect l="0" t="0" r="r" b="b"/>
                <a:pathLst>
                  <a:path w="71" h="144">
                    <a:moveTo>
                      <a:pt x="71" y="0"/>
                    </a:moveTo>
                    <a:lnTo>
                      <a:pt x="36" y="144"/>
                    </a:lnTo>
                    <a:lnTo>
                      <a:pt x="0" y="0"/>
                    </a:lnTo>
                    <a:lnTo>
                      <a:pt x="71" y="0"/>
                    </a:lnTo>
                    <a:close/>
                  </a:path>
                </a:pathLst>
              </a:custGeom>
              <a:solidFill>
                <a:srgbClr val="000000"/>
              </a:solidFill>
              <a:ln w="11113">
                <a:solidFill>
                  <a:srgbClr val="000000"/>
                </a:solidFill>
                <a:prstDash val="solid"/>
                <a:round/>
                <a:headEnd/>
                <a:tailEnd/>
              </a:ln>
            </p:spPr>
            <p:txBody>
              <a:bodyPr/>
              <a:lstStyle/>
              <a:p>
                <a:endParaRPr lang="en-US"/>
              </a:p>
            </p:txBody>
          </p:sp>
          <p:sp>
            <p:nvSpPr>
              <p:cNvPr id="119509" name="Line 725"/>
              <p:cNvSpPr>
                <a:spLocks noChangeShapeType="1"/>
              </p:cNvSpPr>
              <p:nvPr/>
            </p:nvSpPr>
            <p:spPr bwMode="auto">
              <a:xfrm flipV="1">
                <a:off x="1773" y="2042"/>
                <a:ext cx="1" cy="1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0" name="Freeform 726"/>
              <p:cNvSpPr>
                <a:spLocks/>
              </p:cNvSpPr>
              <p:nvPr/>
            </p:nvSpPr>
            <p:spPr bwMode="auto">
              <a:xfrm>
                <a:off x="1755" y="2028"/>
                <a:ext cx="36" cy="72"/>
              </a:xfrm>
              <a:custGeom>
                <a:avLst/>
                <a:gdLst>
                  <a:gd name="T0" fmla="*/ 0 w 71"/>
                  <a:gd name="T1" fmla="*/ 145 h 145"/>
                  <a:gd name="T2" fmla="*/ 36 w 71"/>
                  <a:gd name="T3" fmla="*/ 0 h 145"/>
                  <a:gd name="T4" fmla="*/ 71 w 71"/>
                  <a:gd name="T5" fmla="*/ 145 h 145"/>
                  <a:gd name="T6" fmla="*/ 0 w 71"/>
                  <a:gd name="T7" fmla="*/ 145 h 145"/>
                </a:gdLst>
                <a:ahLst/>
                <a:cxnLst>
                  <a:cxn ang="0">
                    <a:pos x="T0" y="T1"/>
                  </a:cxn>
                  <a:cxn ang="0">
                    <a:pos x="T2" y="T3"/>
                  </a:cxn>
                  <a:cxn ang="0">
                    <a:pos x="T4" y="T5"/>
                  </a:cxn>
                  <a:cxn ang="0">
                    <a:pos x="T6" y="T7"/>
                  </a:cxn>
                </a:cxnLst>
                <a:rect l="0" t="0" r="r" b="b"/>
                <a:pathLst>
                  <a:path w="71" h="145">
                    <a:moveTo>
                      <a:pt x="0" y="145"/>
                    </a:moveTo>
                    <a:lnTo>
                      <a:pt x="36" y="0"/>
                    </a:lnTo>
                    <a:lnTo>
                      <a:pt x="71"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19511" name="Rectangle 727"/>
            <p:cNvSpPr>
              <a:spLocks noChangeArrowheads="1"/>
            </p:cNvSpPr>
            <p:nvPr/>
          </p:nvSpPr>
          <p:spPr bwMode="auto">
            <a:xfrm>
              <a:off x="379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512" name="Group 728"/>
            <p:cNvGrpSpPr>
              <a:grpSpLocks/>
            </p:cNvGrpSpPr>
            <p:nvPr/>
          </p:nvGrpSpPr>
          <p:grpSpPr bwMode="auto">
            <a:xfrm>
              <a:off x="3844" y="3344"/>
              <a:ext cx="135" cy="80"/>
              <a:chOff x="1624" y="2473"/>
              <a:chExt cx="295" cy="218"/>
            </a:xfrm>
          </p:grpSpPr>
          <p:sp>
            <p:nvSpPr>
              <p:cNvPr id="119513" name="Rectangle 729"/>
              <p:cNvSpPr>
                <a:spLocks noChangeArrowheads="1"/>
              </p:cNvSpPr>
              <p:nvPr/>
            </p:nvSpPr>
            <p:spPr bwMode="auto">
              <a:xfrm>
                <a:off x="1686" y="2585"/>
                <a:ext cx="170" cy="3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514" name="Line 730"/>
              <p:cNvSpPr>
                <a:spLocks noChangeShapeType="1"/>
              </p:cNvSpPr>
              <p:nvPr/>
            </p:nvSpPr>
            <p:spPr bwMode="auto">
              <a:xfrm flipV="1">
                <a:off x="1773" y="2539"/>
                <a:ext cx="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5" name="Rectangle 731"/>
              <p:cNvSpPr>
                <a:spLocks noChangeArrowheads="1"/>
              </p:cNvSpPr>
              <p:nvPr/>
            </p:nvSpPr>
            <p:spPr bwMode="auto">
              <a:xfrm>
                <a:off x="1715" y="2473"/>
                <a:ext cx="120" cy="64"/>
              </a:xfrm>
              <a:prstGeom prst="rect">
                <a:avLst/>
              </a:prstGeom>
              <a:solidFill>
                <a:srgbClr val="009800"/>
              </a:solidFill>
              <a:ln w="11113">
                <a:solidFill>
                  <a:srgbClr val="000000"/>
                </a:solidFill>
                <a:miter lim="800000"/>
                <a:headEnd/>
                <a:tailEnd/>
              </a:ln>
            </p:spPr>
            <p:txBody>
              <a:bodyPr/>
              <a:lstStyle/>
              <a:p>
                <a:endParaRPr lang="en-US"/>
              </a:p>
            </p:txBody>
          </p:sp>
          <p:sp>
            <p:nvSpPr>
              <p:cNvPr id="119516" name="Rectangle 732"/>
              <p:cNvSpPr>
                <a:spLocks noChangeArrowheads="1"/>
              </p:cNvSpPr>
              <p:nvPr/>
            </p:nvSpPr>
            <p:spPr bwMode="auto">
              <a:xfrm>
                <a:off x="1799" y="2625"/>
                <a:ext cx="120" cy="66"/>
              </a:xfrm>
              <a:prstGeom prst="rect">
                <a:avLst/>
              </a:prstGeom>
              <a:solidFill>
                <a:srgbClr val="009800"/>
              </a:solidFill>
              <a:ln w="11113">
                <a:solidFill>
                  <a:srgbClr val="000000"/>
                </a:solidFill>
                <a:miter lim="800000"/>
                <a:headEnd/>
                <a:tailEnd/>
              </a:ln>
            </p:spPr>
            <p:txBody>
              <a:bodyPr/>
              <a:lstStyle/>
              <a:p>
                <a:endParaRPr lang="en-US"/>
              </a:p>
            </p:txBody>
          </p:sp>
          <p:sp>
            <p:nvSpPr>
              <p:cNvPr id="119517" name="Rectangle 733"/>
              <p:cNvSpPr>
                <a:spLocks noChangeArrowheads="1"/>
              </p:cNvSpPr>
              <p:nvPr/>
            </p:nvSpPr>
            <p:spPr bwMode="auto">
              <a:xfrm>
                <a:off x="1624" y="2625"/>
                <a:ext cx="119" cy="66"/>
              </a:xfrm>
              <a:prstGeom prst="rect">
                <a:avLst/>
              </a:prstGeom>
              <a:solidFill>
                <a:srgbClr val="009800"/>
              </a:solidFill>
              <a:ln w="11113">
                <a:solidFill>
                  <a:srgbClr val="000000"/>
                </a:solidFill>
                <a:miter lim="800000"/>
                <a:headEnd/>
                <a:tailEnd/>
              </a:ln>
            </p:spPr>
            <p:txBody>
              <a:bodyPr/>
              <a:lstStyle/>
              <a:p>
                <a:endParaRPr lang="en-US"/>
              </a:p>
            </p:txBody>
          </p:sp>
        </p:grpSp>
        <p:sp>
          <p:nvSpPr>
            <p:cNvPr id="119518" name="Rectangle 734"/>
            <p:cNvSpPr>
              <a:spLocks noChangeArrowheads="1"/>
            </p:cNvSpPr>
            <p:nvPr/>
          </p:nvSpPr>
          <p:spPr bwMode="auto">
            <a:xfrm>
              <a:off x="379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519" name="Group 735"/>
            <p:cNvGrpSpPr>
              <a:grpSpLocks/>
            </p:cNvGrpSpPr>
            <p:nvPr/>
          </p:nvGrpSpPr>
          <p:grpSpPr bwMode="auto">
            <a:xfrm>
              <a:off x="3858" y="3566"/>
              <a:ext cx="108" cy="116"/>
              <a:chOff x="902" y="803"/>
              <a:chExt cx="214" cy="280"/>
            </a:xfrm>
          </p:grpSpPr>
          <p:sp>
            <p:nvSpPr>
              <p:cNvPr id="119520" name="Rectangle 736"/>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9521" name="Line 737"/>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2" name="Line 738"/>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3" name="Line 739"/>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4" name="Line 740"/>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5" name="Line 741"/>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6" name="Line 742"/>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7" name="Line 743"/>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8" name="Line 744"/>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9" name="Line 745"/>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0" name="Line 746"/>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1" name="Line 747"/>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2" name="Line 748"/>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3" name="Line 749"/>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4" name="Line 750"/>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5" name="Line 751"/>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536" name="Rectangle 752"/>
            <p:cNvSpPr>
              <a:spLocks noChangeArrowheads="1"/>
            </p:cNvSpPr>
            <p:nvPr/>
          </p:nvSpPr>
          <p:spPr bwMode="auto">
            <a:xfrm>
              <a:off x="379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537" name="Rectangle 753"/>
            <p:cNvSpPr>
              <a:spLocks noChangeArrowheads="1"/>
            </p:cNvSpPr>
            <p:nvPr/>
          </p:nvSpPr>
          <p:spPr bwMode="auto">
            <a:xfrm>
              <a:off x="379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538" name="AutoShape 754"/>
            <p:cNvSpPr>
              <a:spLocks noChangeArrowheads="1"/>
            </p:cNvSpPr>
            <p:nvPr/>
          </p:nvSpPr>
          <p:spPr bwMode="auto">
            <a:xfrm>
              <a:off x="384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altLang="en-US" dirty="0"/>
              <a:t>Row 3  </a:t>
            </a:r>
            <a:endParaRPr lang="en-US" dirty="0"/>
          </a:p>
        </p:txBody>
      </p:sp>
      <p:sp>
        <p:nvSpPr>
          <p:cNvPr id="758" name="Content Placeholder 2"/>
          <p:cNvSpPr>
            <a:spLocks noGrp="1"/>
          </p:cNvSpPr>
          <p:nvPr>
            <p:ph sz="half" idx="2"/>
          </p:nvPr>
        </p:nvSpPr>
        <p:spPr>
          <a:xfrm>
            <a:off x="6172200" y="1825625"/>
            <a:ext cx="5181600" cy="4351338"/>
          </a:xfrm>
        </p:spPr>
        <p:txBody>
          <a:bodyPr/>
          <a:lstStyle/>
          <a:p>
            <a:r>
              <a:rPr lang="en-US" dirty="0"/>
              <a:t>Perspective: system model</a:t>
            </a:r>
          </a:p>
          <a:p>
            <a:r>
              <a:rPr lang="en-US" dirty="0"/>
              <a:t>Role: designer</a:t>
            </a:r>
          </a:p>
          <a:p>
            <a:endParaRPr lang="en-US" dirty="0"/>
          </a:p>
        </p:txBody>
      </p:sp>
    </p:spTree>
    <p:extLst>
      <p:ext uri="{BB962C8B-B14F-4D97-AF65-F5344CB8AC3E}">
        <p14:creationId xmlns:p14="http://schemas.microsoft.com/office/powerpoint/2010/main" val="1262801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8800"/>
                                        </p:tgtEl>
                                        <p:attrNameLst>
                                          <p:attrName>style.visibility</p:attrName>
                                        </p:attrNameLst>
                                      </p:cBhvr>
                                      <p:to>
                                        <p:strVal val="visible"/>
                                      </p:to>
                                    </p:set>
                                    <p:anim calcmode="lin" valueType="num">
                                      <p:cBhvr>
                                        <p:cTn id="7" dur="500" fill="hold"/>
                                        <p:tgtEl>
                                          <p:spTgt spid="118800"/>
                                        </p:tgtEl>
                                        <p:attrNameLst>
                                          <p:attrName>ppt_w</p:attrName>
                                        </p:attrNameLst>
                                      </p:cBhvr>
                                      <p:tavLst>
                                        <p:tav tm="0">
                                          <p:val>
                                            <p:strVal val="4*#ppt_w"/>
                                          </p:val>
                                        </p:tav>
                                        <p:tav tm="100000">
                                          <p:val>
                                            <p:strVal val="#ppt_w"/>
                                          </p:val>
                                        </p:tav>
                                      </p:tavLst>
                                    </p:anim>
                                    <p:anim calcmode="lin" valueType="num">
                                      <p:cBhvr>
                                        <p:cTn id="8" dur="500" fill="hold"/>
                                        <p:tgtEl>
                                          <p:spTgt spid="118800"/>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9">
                                            <p:txEl>
                                              <p:pRg st="0" end="0"/>
                                            </p:txEl>
                                          </p:spTgt>
                                        </p:tgtEl>
                                        <p:attrNameLst>
                                          <p:attrName>style.visibility</p:attrName>
                                        </p:attrNameLst>
                                      </p:cBhvr>
                                      <p:to>
                                        <p:strVal val="visible"/>
                                      </p:to>
                                    </p:set>
                                    <p:anim calcmode="lin" valueType="num">
                                      <p:cBhvr additive="base">
                                        <p:cTn id="13" dur="500" fill="hold"/>
                                        <p:tgtEl>
                                          <p:spTgt spid="11878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8789">
                                            <p:txEl>
                                              <p:pRg st="1" end="1"/>
                                            </p:txEl>
                                          </p:spTgt>
                                        </p:tgtEl>
                                        <p:attrNameLst>
                                          <p:attrName>style.visibility</p:attrName>
                                        </p:attrNameLst>
                                      </p:cBhvr>
                                      <p:to>
                                        <p:strVal val="visible"/>
                                      </p:to>
                                    </p:set>
                                    <p:anim calcmode="lin" valueType="num">
                                      <p:cBhvr additive="base">
                                        <p:cTn id="17" dur="500" fill="hold"/>
                                        <p:tgtEl>
                                          <p:spTgt spid="11878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8789">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8789">
                                            <p:txEl>
                                              <p:pRg st="2" end="2"/>
                                            </p:txEl>
                                          </p:spTgt>
                                        </p:tgtEl>
                                        <p:attrNameLst>
                                          <p:attrName>style.visibility</p:attrName>
                                        </p:attrNameLst>
                                      </p:cBhvr>
                                      <p:to>
                                        <p:strVal val="visible"/>
                                      </p:to>
                                    </p:set>
                                    <p:anim calcmode="lin" valueType="num">
                                      <p:cBhvr additive="base">
                                        <p:cTn id="21" dur="500" fill="hold"/>
                                        <p:tgtEl>
                                          <p:spTgt spid="11878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8789">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3" presetClass="entr" presetSubtype="32" fill="hold" grpId="0" nodeType="afterEffect">
                                  <p:stCondLst>
                                    <p:cond delay="1000"/>
                                  </p:stCondLst>
                                  <p:childTnLst>
                                    <p:set>
                                      <p:cBhvr>
                                        <p:cTn id="25" dur="1" fill="hold">
                                          <p:stCondLst>
                                            <p:cond delay="0"/>
                                          </p:stCondLst>
                                        </p:cTn>
                                        <p:tgtEl>
                                          <p:spTgt spid="118799"/>
                                        </p:tgtEl>
                                        <p:attrNameLst>
                                          <p:attrName>style.visibility</p:attrName>
                                        </p:attrNameLst>
                                      </p:cBhvr>
                                      <p:to>
                                        <p:strVal val="visible"/>
                                      </p:to>
                                    </p:set>
                                    <p:anim calcmode="lin" valueType="num">
                                      <p:cBhvr>
                                        <p:cTn id="26" dur="500" fill="hold"/>
                                        <p:tgtEl>
                                          <p:spTgt spid="118799"/>
                                        </p:tgtEl>
                                        <p:attrNameLst>
                                          <p:attrName>ppt_w</p:attrName>
                                        </p:attrNameLst>
                                      </p:cBhvr>
                                      <p:tavLst>
                                        <p:tav tm="0">
                                          <p:val>
                                            <p:strVal val="4*#ppt_w"/>
                                          </p:val>
                                        </p:tav>
                                        <p:tav tm="100000">
                                          <p:val>
                                            <p:strVal val="#ppt_w"/>
                                          </p:val>
                                        </p:tav>
                                      </p:tavLst>
                                    </p:anim>
                                    <p:anim calcmode="lin" valueType="num">
                                      <p:cBhvr>
                                        <p:cTn id="27" dur="500" fill="hold"/>
                                        <p:tgtEl>
                                          <p:spTgt spid="118799"/>
                                        </p:tgtEl>
                                        <p:attrNameLst>
                                          <p:attrName>ppt_h</p:attrName>
                                        </p:attrNameLst>
                                      </p:cBhvr>
                                      <p:tavLst>
                                        <p:tav tm="0">
                                          <p:val>
                                            <p:strVal val="4*#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8790"/>
                                        </p:tgtEl>
                                        <p:attrNameLst>
                                          <p:attrName>style.visibility</p:attrName>
                                        </p:attrNameLst>
                                      </p:cBhvr>
                                      <p:to>
                                        <p:strVal val="visible"/>
                                      </p:to>
                                    </p:set>
                                    <p:anim calcmode="lin" valueType="num">
                                      <p:cBhvr additive="base">
                                        <p:cTn id="32" dur="500" fill="hold"/>
                                        <p:tgtEl>
                                          <p:spTgt spid="118790"/>
                                        </p:tgtEl>
                                        <p:attrNameLst>
                                          <p:attrName>ppt_x</p:attrName>
                                        </p:attrNameLst>
                                      </p:cBhvr>
                                      <p:tavLst>
                                        <p:tav tm="0">
                                          <p:val>
                                            <p:strVal val="0-#ppt_w/2"/>
                                          </p:val>
                                        </p:tav>
                                        <p:tav tm="100000">
                                          <p:val>
                                            <p:strVal val="#ppt_x"/>
                                          </p:val>
                                        </p:tav>
                                      </p:tavLst>
                                    </p:anim>
                                    <p:anim calcmode="lin" valueType="num">
                                      <p:cBhvr additive="base">
                                        <p:cTn id="33" dur="500" fill="hold"/>
                                        <p:tgtEl>
                                          <p:spTgt spid="11879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3" presetClass="entr" presetSubtype="32" fill="hold" grpId="0" nodeType="afterEffect">
                                  <p:stCondLst>
                                    <p:cond delay="1000"/>
                                  </p:stCondLst>
                                  <p:childTnLst>
                                    <p:set>
                                      <p:cBhvr>
                                        <p:cTn id="36" dur="1" fill="hold">
                                          <p:stCondLst>
                                            <p:cond delay="0"/>
                                          </p:stCondLst>
                                        </p:cTn>
                                        <p:tgtEl>
                                          <p:spTgt spid="118795"/>
                                        </p:tgtEl>
                                        <p:attrNameLst>
                                          <p:attrName>style.visibility</p:attrName>
                                        </p:attrNameLst>
                                      </p:cBhvr>
                                      <p:to>
                                        <p:strVal val="visible"/>
                                      </p:to>
                                    </p:set>
                                    <p:anim calcmode="lin" valueType="num">
                                      <p:cBhvr>
                                        <p:cTn id="37" dur="500" fill="hold"/>
                                        <p:tgtEl>
                                          <p:spTgt spid="118795"/>
                                        </p:tgtEl>
                                        <p:attrNameLst>
                                          <p:attrName>ppt_w</p:attrName>
                                        </p:attrNameLst>
                                      </p:cBhvr>
                                      <p:tavLst>
                                        <p:tav tm="0">
                                          <p:val>
                                            <p:strVal val="4*#ppt_w"/>
                                          </p:val>
                                        </p:tav>
                                        <p:tav tm="100000">
                                          <p:val>
                                            <p:strVal val="#ppt_w"/>
                                          </p:val>
                                        </p:tav>
                                      </p:tavLst>
                                    </p:anim>
                                    <p:anim calcmode="lin" valueType="num">
                                      <p:cBhvr>
                                        <p:cTn id="38" dur="500" fill="hold"/>
                                        <p:tgtEl>
                                          <p:spTgt spid="118795"/>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8791"/>
                                        </p:tgtEl>
                                        <p:attrNameLst>
                                          <p:attrName>style.visibility</p:attrName>
                                        </p:attrNameLst>
                                      </p:cBhvr>
                                      <p:to>
                                        <p:strVal val="visible"/>
                                      </p:to>
                                    </p:set>
                                    <p:anim calcmode="lin" valueType="num">
                                      <p:cBhvr additive="base">
                                        <p:cTn id="43" dur="500" fill="hold"/>
                                        <p:tgtEl>
                                          <p:spTgt spid="118791"/>
                                        </p:tgtEl>
                                        <p:attrNameLst>
                                          <p:attrName>ppt_x</p:attrName>
                                        </p:attrNameLst>
                                      </p:cBhvr>
                                      <p:tavLst>
                                        <p:tav tm="0">
                                          <p:val>
                                            <p:strVal val="0-#ppt_w/2"/>
                                          </p:val>
                                        </p:tav>
                                        <p:tav tm="100000">
                                          <p:val>
                                            <p:strVal val="#ppt_x"/>
                                          </p:val>
                                        </p:tav>
                                      </p:tavLst>
                                    </p:anim>
                                    <p:anim calcmode="lin" valueType="num">
                                      <p:cBhvr additive="base">
                                        <p:cTn id="44" dur="500" fill="hold"/>
                                        <p:tgtEl>
                                          <p:spTgt spid="11879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3" presetClass="entr" presetSubtype="32" fill="hold" grpId="0" nodeType="afterEffect">
                                  <p:stCondLst>
                                    <p:cond delay="1000"/>
                                  </p:stCondLst>
                                  <p:childTnLst>
                                    <p:set>
                                      <p:cBhvr>
                                        <p:cTn id="47" dur="1" fill="hold">
                                          <p:stCondLst>
                                            <p:cond delay="0"/>
                                          </p:stCondLst>
                                        </p:cTn>
                                        <p:tgtEl>
                                          <p:spTgt spid="118786"/>
                                        </p:tgtEl>
                                        <p:attrNameLst>
                                          <p:attrName>style.visibility</p:attrName>
                                        </p:attrNameLst>
                                      </p:cBhvr>
                                      <p:to>
                                        <p:strVal val="visible"/>
                                      </p:to>
                                    </p:set>
                                    <p:anim calcmode="lin" valueType="num">
                                      <p:cBhvr>
                                        <p:cTn id="48" dur="500" fill="hold"/>
                                        <p:tgtEl>
                                          <p:spTgt spid="118786"/>
                                        </p:tgtEl>
                                        <p:attrNameLst>
                                          <p:attrName>ppt_w</p:attrName>
                                        </p:attrNameLst>
                                      </p:cBhvr>
                                      <p:tavLst>
                                        <p:tav tm="0">
                                          <p:val>
                                            <p:strVal val="4*#ppt_w"/>
                                          </p:val>
                                        </p:tav>
                                        <p:tav tm="100000">
                                          <p:val>
                                            <p:strVal val="#ppt_w"/>
                                          </p:val>
                                        </p:tav>
                                      </p:tavLst>
                                    </p:anim>
                                    <p:anim calcmode="lin" valueType="num">
                                      <p:cBhvr>
                                        <p:cTn id="49" dur="500" fill="hold"/>
                                        <p:tgtEl>
                                          <p:spTgt spid="118786"/>
                                        </p:tgtEl>
                                        <p:attrNameLst>
                                          <p:attrName>ppt_h</p:attrName>
                                        </p:attrNameLst>
                                      </p:cBhvr>
                                      <p:tavLst>
                                        <p:tav tm="0">
                                          <p:val>
                                            <p:strVal val="4*#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8792"/>
                                        </p:tgtEl>
                                        <p:attrNameLst>
                                          <p:attrName>style.visibility</p:attrName>
                                        </p:attrNameLst>
                                      </p:cBhvr>
                                      <p:to>
                                        <p:strVal val="visible"/>
                                      </p:to>
                                    </p:set>
                                    <p:anim calcmode="lin" valueType="num">
                                      <p:cBhvr additive="base">
                                        <p:cTn id="54" dur="500" fill="hold"/>
                                        <p:tgtEl>
                                          <p:spTgt spid="118792"/>
                                        </p:tgtEl>
                                        <p:attrNameLst>
                                          <p:attrName>ppt_x</p:attrName>
                                        </p:attrNameLst>
                                      </p:cBhvr>
                                      <p:tavLst>
                                        <p:tav tm="0">
                                          <p:val>
                                            <p:strVal val="0-#ppt_w/2"/>
                                          </p:val>
                                        </p:tav>
                                        <p:tav tm="100000">
                                          <p:val>
                                            <p:strVal val="#ppt_x"/>
                                          </p:val>
                                        </p:tav>
                                      </p:tavLst>
                                    </p:anim>
                                    <p:anim calcmode="lin" valueType="num">
                                      <p:cBhvr additive="base">
                                        <p:cTn id="55" dur="500" fill="hold"/>
                                        <p:tgtEl>
                                          <p:spTgt spid="118792"/>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23" presetClass="entr" presetSubtype="32" fill="hold" grpId="0" nodeType="afterEffect">
                                  <p:stCondLst>
                                    <p:cond delay="1000"/>
                                  </p:stCondLst>
                                  <p:childTnLst>
                                    <p:set>
                                      <p:cBhvr>
                                        <p:cTn id="58" dur="1" fill="hold">
                                          <p:stCondLst>
                                            <p:cond delay="0"/>
                                          </p:stCondLst>
                                        </p:cTn>
                                        <p:tgtEl>
                                          <p:spTgt spid="118797"/>
                                        </p:tgtEl>
                                        <p:attrNameLst>
                                          <p:attrName>style.visibility</p:attrName>
                                        </p:attrNameLst>
                                      </p:cBhvr>
                                      <p:to>
                                        <p:strVal val="visible"/>
                                      </p:to>
                                    </p:set>
                                    <p:anim calcmode="lin" valueType="num">
                                      <p:cBhvr>
                                        <p:cTn id="59" dur="500" fill="hold"/>
                                        <p:tgtEl>
                                          <p:spTgt spid="118797"/>
                                        </p:tgtEl>
                                        <p:attrNameLst>
                                          <p:attrName>ppt_w</p:attrName>
                                        </p:attrNameLst>
                                      </p:cBhvr>
                                      <p:tavLst>
                                        <p:tav tm="0">
                                          <p:val>
                                            <p:strVal val="4*#ppt_w"/>
                                          </p:val>
                                        </p:tav>
                                        <p:tav tm="100000">
                                          <p:val>
                                            <p:strVal val="#ppt_w"/>
                                          </p:val>
                                        </p:tav>
                                      </p:tavLst>
                                    </p:anim>
                                    <p:anim calcmode="lin" valueType="num">
                                      <p:cBhvr>
                                        <p:cTn id="60" dur="500" fill="hold"/>
                                        <p:tgtEl>
                                          <p:spTgt spid="118797"/>
                                        </p:tgtEl>
                                        <p:attrNameLst>
                                          <p:attrName>ppt_h</p:attrName>
                                        </p:attrNameLst>
                                      </p:cBhvr>
                                      <p:tavLst>
                                        <p:tav tm="0">
                                          <p:val>
                                            <p:strVal val="4*#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18793"/>
                                        </p:tgtEl>
                                        <p:attrNameLst>
                                          <p:attrName>style.visibility</p:attrName>
                                        </p:attrNameLst>
                                      </p:cBhvr>
                                      <p:to>
                                        <p:strVal val="visible"/>
                                      </p:to>
                                    </p:set>
                                    <p:anim calcmode="lin" valueType="num">
                                      <p:cBhvr additive="base">
                                        <p:cTn id="65" dur="500" fill="hold"/>
                                        <p:tgtEl>
                                          <p:spTgt spid="118793"/>
                                        </p:tgtEl>
                                        <p:attrNameLst>
                                          <p:attrName>ppt_x</p:attrName>
                                        </p:attrNameLst>
                                      </p:cBhvr>
                                      <p:tavLst>
                                        <p:tav tm="0">
                                          <p:val>
                                            <p:strVal val="0-#ppt_w/2"/>
                                          </p:val>
                                        </p:tav>
                                        <p:tav tm="100000">
                                          <p:val>
                                            <p:strVal val="#ppt_x"/>
                                          </p:val>
                                        </p:tav>
                                      </p:tavLst>
                                    </p:anim>
                                    <p:anim calcmode="lin" valueType="num">
                                      <p:cBhvr additive="base">
                                        <p:cTn id="66" dur="500" fill="hold"/>
                                        <p:tgtEl>
                                          <p:spTgt spid="118793"/>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23" presetClass="entr" presetSubtype="32" fill="hold" grpId="0" nodeType="afterEffect">
                                  <p:stCondLst>
                                    <p:cond delay="1000"/>
                                  </p:stCondLst>
                                  <p:childTnLst>
                                    <p:set>
                                      <p:cBhvr>
                                        <p:cTn id="69" dur="1" fill="hold">
                                          <p:stCondLst>
                                            <p:cond delay="0"/>
                                          </p:stCondLst>
                                        </p:cTn>
                                        <p:tgtEl>
                                          <p:spTgt spid="118796"/>
                                        </p:tgtEl>
                                        <p:attrNameLst>
                                          <p:attrName>style.visibility</p:attrName>
                                        </p:attrNameLst>
                                      </p:cBhvr>
                                      <p:to>
                                        <p:strVal val="visible"/>
                                      </p:to>
                                    </p:set>
                                    <p:anim calcmode="lin" valueType="num">
                                      <p:cBhvr>
                                        <p:cTn id="70" dur="500" fill="hold"/>
                                        <p:tgtEl>
                                          <p:spTgt spid="118796"/>
                                        </p:tgtEl>
                                        <p:attrNameLst>
                                          <p:attrName>ppt_w</p:attrName>
                                        </p:attrNameLst>
                                      </p:cBhvr>
                                      <p:tavLst>
                                        <p:tav tm="0">
                                          <p:val>
                                            <p:strVal val="4*#ppt_w"/>
                                          </p:val>
                                        </p:tav>
                                        <p:tav tm="100000">
                                          <p:val>
                                            <p:strVal val="#ppt_w"/>
                                          </p:val>
                                        </p:tav>
                                      </p:tavLst>
                                    </p:anim>
                                    <p:anim calcmode="lin" valueType="num">
                                      <p:cBhvr>
                                        <p:cTn id="71" dur="500" fill="hold"/>
                                        <p:tgtEl>
                                          <p:spTgt spid="118796"/>
                                        </p:tgtEl>
                                        <p:attrNameLst>
                                          <p:attrName>ppt_h</p:attrName>
                                        </p:attrNameLst>
                                      </p:cBhvr>
                                      <p:tavLst>
                                        <p:tav tm="0">
                                          <p:val>
                                            <p:strVal val="4*#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18794"/>
                                        </p:tgtEl>
                                        <p:attrNameLst>
                                          <p:attrName>style.visibility</p:attrName>
                                        </p:attrNameLst>
                                      </p:cBhvr>
                                      <p:to>
                                        <p:strVal val="visible"/>
                                      </p:to>
                                    </p:set>
                                    <p:anim calcmode="lin" valueType="num">
                                      <p:cBhvr additive="base">
                                        <p:cTn id="76" dur="500" fill="hold"/>
                                        <p:tgtEl>
                                          <p:spTgt spid="118794"/>
                                        </p:tgtEl>
                                        <p:attrNameLst>
                                          <p:attrName>ppt_x</p:attrName>
                                        </p:attrNameLst>
                                      </p:cBhvr>
                                      <p:tavLst>
                                        <p:tav tm="0">
                                          <p:val>
                                            <p:strVal val="0-#ppt_w/2"/>
                                          </p:val>
                                        </p:tav>
                                        <p:tav tm="100000">
                                          <p:val>
                                            <p:strVal val="#ppt_x"/>
                                          </p:val>
                                        </p:tav>
                                      </p:tavLst>
                                    </p:anim>
                                    <p:anim calcmode="lin" valueType="num">
                                      <p:cBhvr additive="base">
                                        <p:cTn id="77" dur="500" fill="hold"/>
                                        <p:tgtEl>
                                          <p:spTgt spid="118794"/>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23" presetClass="entr" presetSubtype="32" fill="hold" grpId="0" nodeType="afterEffect">
                                  <p:stCondLst>
                                    <p:cond delay="1000"/>
                                  </p:stCondLst>
                                  <p:childTnLst>
                                    <p:set>
                                      <p:cBhvr>
                                        <p:cTn id="80" dur="1" fill="hold">
                                          <p:stCondLst>
                                            <p:cond delay="0"/>
                                          </p:stCondLst>
                                        </p:cTn>
                                        <p:tgtEl>
                                          <p:spTgt spid="118798"/>
                                        </p:tgtEl>
                                        <p:attrNameLst>
                                          <p:attrName>style.visibility</p:attrName>
                                        </p:attrNameLst>
                                      </p:cBhvr>
                                      <p:to>
                                        <p:strVal val="visible"/>
                                      </p:to>
                                    </p:set>
                                    <p:anim calcmode="lin" valueType="num">
                                      <p:cBhvr>
                                        <p:cTn id="81" dur="500" fill="hold"/>
                                        <p:tgtEl>
                                          <p:spTgt spid="118798"/>
                                        </p:tgtEl>
                                        <p:attrNameLst>
                                          <p:attrName>ppt_w</p:attrName>
                                        </p:attrNameLst>
                                      </p:cBhvr>
                                      <p:tavLst>
                                        <p:tav tm="0">
                                          <p:val>
                                            <p:strVal val="4*#ppt_w"/>
                                          </p:val>
                                        </p:tav>
                                        <p:tav tm="100000">
                                          <p:val>
                                            <p:strVal val="#ppt_w"/>
                                          </p:val>
                                        </p:tav>
                                      </p:tavLst>
                                    </p:anim>
                                    <p:anim calcmode="lin" valueType="num">
                                      <p:cBhvr>
                                        <p:cTn id="82" dur="500" fill="hold"/>
                                        <p:tgtEl>
                                          <p:spTgt spid="11879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118789" grpId="0" build="p" autoUpdateAnimBg="0"/>
      <p:bldP spid="118790" grpId="0" autoUpdateAnimBg="0"/>
      <p:bldP spid="118791" grpId="0" autoUpdateAnimBg="0"/>
      <p:bldP spid="118792" grpId="0" autoUpdateAnimBg="0"/>
      <p:bldP spid="118793" grpId="0" autoUpdateAnimBg="0"/>
      <p:bldP spid="118794" grpId="0" autoUpdateAnimBg="0"/>
      <p:bldP spid="118795" grpId="0" animBg="1"/>
      <p:bldP spid="118796" grpId="0" animBg="1"/>
      <p:bldP spid="118797" grpId="0" animBg="1"/>
      <p:bldP spid="118798" grpId="0" animBg="1"/>
      <p:bldP spid="118799" grpId="0" animBg="1"/>
      <p:bldP spid="11880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 name="Footer Placeholder 5"/>
          <p:cNvSpPr>
            <a:spLocks noGrp="1"/>
          </p:cNvSpPr>
          <p:nvPr>
            <p:ph type="ftr" sz="quarter" idx="11"/>
          </p:nvPr>
        </p:nvSpPr>
        <p:spPr/>
        <p:txBody>
          <a:bodyPr/>
          <a:lstStyle/>
          <a:p>
            <a:r>
              <a:rPr lang="en-US" dirty="0"/>
              <a:t>Enterprise and Business Process Modelling</a:t>
            </a:r>
          </a:p>
        </p:txBody>
      </p:sp>
      <p:sp>
        <p:nvSpPr>
          <p:cNvPr id="756" name="Slide Number Placeholder 6"/>
          <p:cNvSpPr>
            <a:spLocks noGrp="1"/>
          </p:cNvSpPr>
          <p:nvPr>
            <p:ph type="sldNum" sz="quarter" idx="12"/>
          </p:nvPr>
        </p:nvSpPr>
        <p:spPr/>
        <p:txBody>
          <a:bodyPr/>
          <a:lstStyle/>
          <a:p>
            <a:fld id="{B1A0B6B1-991F-9C4F-A73F-D20B33D599BC}" type="slidenum">
              <a:rPr lang="en-US" altLang="en-US"/>
              <a:pPr/>
              <a:t>23</a:t>
            </a:fld>
            <a:endParaRPr lang="en-US" altLang="en-US"/>
          </a:p>
        </p:txBody>
      </p:sp>
      <p:sp>
        <p:nvSpPr>
          <p:cNvPr id="119810" name="Rectangle 2"/>
          <p:cNvSpPr>
            <a:spLocks noChangeArrowheads="1"/>
          </p:cNvSpPr>
          <p:nvPr/>
        </p:nvSpPr>
        <p:spPr bwMode="auto">
          <a:xfrm>
            <a:off x="7772400" y="4590257"/>
            <a:ext cx="381000" cy="381000"/>
          </a:xfrm>
          <a:prstGeom prst="rect">
            <a:avLst/>
          </a:prstGeom>
          <a:solidFill>
            <a:srgbClr val="3399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13" name="Rectangle 5"/>
          <p:cNvSpPr>
            <a:spLocks noGrp="1" noChangeArrowheads="1"/>
          </p:cNvSpPr>
          <p:nvPr>
            <p:ph type="body" sz="half" idx="1"/>
          </p:nvPr>
        </p:nvSpPr>
        <p:spPr>
          <a:xfrm>
            <a:off x="1276243" y="1920462"/>
            <a:ext cx="4114800" cy="609600"/>
          </a:xfrm>
        </p:spPr>
        <p:txBody>
          <a:bodyPr>
            <a:normAutofit fontScale="85000" lnSpcReduction="10000"/>
          </a:bodyPr>
          <a:lstStyle/>
          <a:p>
            <a:pPr>
              <a:lnSpc>
                <a:spcPct val="80000"/>
              </a:lnSpc>
              <a:spcBef>
                <a:spcPct val="0"/>
              </a:spcBef>
            </a:pPr>
            <a:r>
              <a:rPr lang="en-US" altLang="en-US" sz="1600">
                <a:latin typeface="Arial Black" charset="0"/>
              </a:rPr>
              <a:t>Motivation/Why</a:t>
            </a:r>
          </a:p>
          <a:p>
            <a:pPr lvl="1">
              <a:lnSpc>
                <a:spcPct val="80000"/>
              </a:lnSpc>
              <a:spcBef>
                <a:spcPct val="0"/>
              </a:spcBef>
              <a:buFont typeface="Wingdings" charset="2"/>
              <a:buNone/>
            </a:pPr>
            <a:r>
              <a:rPr lang="en-US" altLang="en-US" sz="1600">
                <a:ea typeface="Times New Roman" charset="0"/>
                <a:cs typeface="Times New Roman" charset="0"/>
              </a:rPr>
              <a:t>VA business rules constrained by information</a:t>
            </a:r>
          </a:p>
          <a:p>
            <a:pPr lvl="1">
              <a:lnSpc>
                <a:spcPct val="80000"/>
              </a:lnSpc>
              <a:spcBef>
                <a:spcPct val="0"/>
              </a:spcBef>
              <a:buFont typeface="Wingdings" charset="2"/>
              <a:buNone/>
            </a:pPr>
            <a:r>
              <a:rPr lang="en-US" altLang="en-US" sz="1600">
                <a:ea typeface="Times New Roman" charset="0"/>
                <a:cs typeface="Times New Roman" charset="0"/>
              </a:rPr>
              <a:t>systems standards</a:t>
            </a:r>
            <a:r>
              <a:rPr lang="en-US" altLang="en-US" sz="1600"/>
              <a:t> </a:t>
            </a:r>
          </a:p>
        </p:txBody>
      </p:sp>
      <p:sp>
        <p:nvSpPr>
          <p:cNvPr id="119814" name="Rectangle 6"/>
          <p:cNvSpPr>
            <a:spLocks noChangeArrowheads="1"/>
          </p:cNvSpPr>
          <p:nvPr/>
        </p:nvSpPr>
        <p:spPr bwMode="auto">
          <a:xfrm>
            <a:off x="1276243" y="2569749"/>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Function/How</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Specifications of applications that operate</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on particular technology platforms</a:t>
            </a:r>
            <a:r>
              <a:rPr lang="en-US" altLang="en-US" sz="1600">
                <a:latin typeface="Arial Narrow" charset="0"/>
              </a:rPr>
              <a:t> </a:t>
            </a:r>
          </a:p>
        </p:txBody>
      </p:sp>
      <p:sp>
        <p:nvSpPr>
          <p:cNvPr id="119815" name="Rectangle 7"/>
          <p:cNvSpPr>
            <a:spLocks noChangeArrowheads="1"/>
          </p:cNvSpPr>
          <p:nvPr/>
        </p:nvSpPr>
        <p:spPr bwMode="auto">
          <a:xfrm>
            <a:off x="1276243" y="3334924"/>
            <a:ext cx="4343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Data/What</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Database management system (DBMS) type</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requirements constrained by logical data models</a:t>
            </a:r>
            <a:r>
              <a:rPr lang="en-US" altLang="en-US" sz="1600">
                <a:latin typeface="Arial Narrow" charset="0"/>
              </a:rPr>
              <a:t> </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119816" name="Rectangle 8"/>
          <p:cNvSpPr>
            <a:spLocks noChangeArrowheads="1"/>
          </p:cNvSpPr>
          <p:nvPr/>
        </p:nvSpPr>
        <p:spPr bwMode="auto">
          <a:xfrm>
            <a:off x="1276243" y="4100099"/>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People/Who</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Specification of access privileges to</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specific platforms and technologies</a:t>
            </a:r>
            <a:r>
              <a:rPr lang="en-US" altLang="en-US" sz="1600">
                <a:latin typeface="Arial Narrow" charset="0"/>
              </a:rPr>
              <a:t> </a:t>
            </a:r>
          </a:p>
          <a:p>
            <a:pPr lvl="1">
              <a:lnSpc>
                <a:spcPct val="80000"/>
              </a:lnSpc>
              <a:buClr>
                <a:schemeClr val="hlink"/>
              </a:buClr>
              <a:buSzPct val="55000"/>
              <a:buFont typeface="Wingdings" charset="2"/>
              <a:buNone/>
            </a:pPr>
            <a:endParaRPr lang="en-US" altLang="en-US" sz="1600">
              <a:latin typeface="Arial Narrow" charset="0"/>
            </a:endParaRPr>
          </a:p>
        </p:txBody>
      </p:sp>
      <p:sp>
        <p:nvSpPr>
          <p:cNvPr id="119817" name="Rectangle 9"/>
          <p:cNvSpPr>
            <a:spLocks noChangeArrowheads="1"/>
          </p:cNvSpPr>
          <p:nvPr/>
        </p:nvSpPr>
        <p:spPr bwMode="auto">
          <a:xfrm>
            <a:off x="1276243" y="4865274"/>
            <a:ext cx="46482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Network/Where</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Specification of network devices and their</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relationships within physical boundaries </a:t>
            </a:r>
            <a:endParaRPr lang="en-US" altLang="en-US" sz="1600">
              <a:latin typeface="Arial Narrow" charset="0"/>
            </a:endParaRPr>
          </a:p>
          <a:p>
            <a:pPr>
              <a:lnSpc>
                <a:spcPct val="80000"/>
              </a:lnSpc>
              <a:buClr>
                <a:schemeClr val="folHlink"/>
              </a:buClr>
              <a:buSzPct val="60000"/>
              <a:buFont typeface="Wingdings" charset="2"/>
              <a:buChar char="n"/>
            </a:pPr>
            <a:endParaRPr lang="en-US" altLang="en-US" sz="1600">
              <a:latin typeface="Arial Narrow" charset="0"/>
            </a:endParaRPr>
          </a:p>
        </p:txBody>
      </p:sp>
      <p:sp>
        <p:nvSpPr>
          <p:cNvPr id="119818" name="Rectangle 10"/>
          <p:cNvSpPr>
            <a:spLocks noChangeArrowheads="1"/>
          </p:cNvSpPr>
          <p:nvPr/>
        </p:nvSpPr>
        <p:spPr bwMode="auto">
          <a:xfrm>
            <a:off x="1276243" y="5630449"/>
            <a:ext cx="4343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Time/When</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Specification of triggers to respond to system</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events on specific platforms and technologies</a:t>
            </a:r>
            <a:r>
              <a:rPr lang="en-US" altLang="en-US" sz="1600">
                <a:latin typeface="Arial Narrow" charset="0"/>
              </a:rPr>
              <a:t> </a:t>
            </a:r>
          </a:p>
        </p:txBody>
      </p:sp>
      <p:sp>
        <p:nvSpPr>
          <p:cNvPr id="119819" name="Rectangle 11"/>
          <p:cNvSpPr>
            <a:spLocks noChangeArrowheads="1"/>
          </p:cNvSpPr>
          <p:nvPr/>
        </p:nvSpPr>
        <p:spPr bwMode="auto">
          <a:xfrm>
            <a:off x="8153400" y="4590257"/>
            <a:ext cx="381000" cy="381000"/>
          </a:xfrm>
          <a:prstGeom prst="rect">
            <a:avLst/>
          </a:prstGeom>
          <a:solidFill>
            <a:srgbClr val="3399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0" name="Rectangle 12"/>
          <p:cNvSpPr>
            <a:spLocks noChangeArrowheads="1"/>
          </p:cNvSpPr>
          <p:nvPr/>
        </p:nvSpPr>
        <p:spPr bwMode="auto">
          <a:xfrm>
            <a:off x="8534400" y="4590257"/>
            <a:ext cx="381000" cy="381000"/>
          </a:xfrm>
          <a:prstGeom prst="rect">
            <a:avLst/>
          </a:prstGeom>
          <a:solidFill>
            <a:srgbClr val="3399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1" name="Rectangle 13"/>
          <p:cNvSpPr>
            <a:spLocks noChangeArrowheads="1"/>
          </p:cNvSpPr>
          <p:nvPr/>
        </p:nvSpPr>
        <p:spPr bwMode="auto">
          <a:xfrm>
            <a:off x="8915400" y="4590257"/>
            <a:ext cx="381000" cy="381000"/>
          </a:xfrm>
          <a:prstGeom prst="rect">
            <a:avLst/>
          </a:prstGeom>
          <a:solidFill>
            <a:srgbClr val="3399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2" name="Rectangle 14"/>
          <p:cNvSpPr>
            <a:spLocks noChangeArrowheads="1"/>
          </p:cNvSpPr>
          <p:nvPr/>
        </p:nvSpPr>
        <p:spPr bwMode="auto">
          <a:xfrm>
            <a:off x="9296400" y="4590257"/>
            <a:ext cx="381000" cy="381000"/>
          </a:xfrm>
          <a:prstGeom prst="rect">
            <a:avLst/>
          </a:prstGeom>
          <a:solidFill>
            <a:srgbClr val="3399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3" name="Rectangle 15"/>
          <p:cNvSpPr>
            <a:spLocks noChangeArrowheads="1"/>
          </p:cNvSpPr>
          <p:nvPr/>
        </p:nvSpPr>
        <p:spPr bwMode="auto">
          <a:xfrm>
            <a:off x="9677400" y="4590257"/>
            <a:ext cx="381000" cy="381000"/>
          </a:xfrm>
          <a:prstGeom prst="rect">
            <a:avLst/>
          </a:prstGeom>
          <a:solidFill>
            <a:srgbClr val="3399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4" name="AutoShape 16"/>
          <p:cNvSpPr>
            <a:spLocks noChangeArrowheads="1"/>
          </p:cNvSpPr>
          <p:nvPr/>
        </p:nvSpPr>
        <p:spPr bwMode="auto">
          <a:xfrm>
            <a:off x="6781800" y="4590257"/>
            <a:ext cx="457200" cy="381000"/>
          </a:xfrm>
          <a:prstGeom prst="homePlate">
            <a:avLst>
              <a:gd name="adj" fmla="val 30000"/>
            </a:avLst>
          </a:prstGeom>
          <a:solidFill>
            <a:srgbClr val="33996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a:t>4</a:t>
            </a:r>
          </a:p>
        </p:txBody>
      </p:sp>
      <p:grpSp>
        <p:nvGrpSpPr>
          <p:cNvPr id="119825" name="Group 17"/>
          <p:cNvGrpSpPr>
            <a:grpSpLocks/>
          </p:cNvGrpSpPr>
          <p:nvPr/>
        </p:nvGrpSpPr>
        <p:grpSpPr bwMode="auto">
          <a:xfrm>
            <a:off x="7239000" y="3294857"/>
            <a:ext cx="3352800" cy="2590800"/>
            <a:chOff x="3216" y="2448"/>
            <a:chExt cx="2112" cy="1632"/>
          </a:xfrm>
        </p:grpSpPr>
        <p:sp>
          <p:nvSpPr>
            <p:cNvPr id="119826" name="Rectangle 18"/>
            <p:cNvSpPr>
              <a:spLocks noChangeArrowheads="1"/>
            </p:cNvSpPr>
            <p:nvPr/>
          </p:nvSpPr>
          <p:spPr bwMode="auto">
            <a:xfrm>
              <a:off x="3216"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19827" name="Rectangle 19"/>
            <p:cNvSpPr>
              <a:spLocks noChangeArrowheads="1"/>
            </p:cNvSpPr>
            <p:nvPr/>
          </p:nvSpPr>
          <p:spPr bwMode="auto">
            <a:xfrm>
              <a:off x="3216"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19828" name="Rectangle 20"/>
            <p:cNvSpPr>
              <a:spLocks noChangeArrowheads="1"/>
            </p:cNvSpPr>
            <p:nvPr/>
          </p:nvSpPr>
          <p:spPr bwMode="auto">
            <a:xfrm>
              <a:off x="3216"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19829" name="Rectangle 21"/>
            <p:cNvSpPr>
              <a:spLocks noChangeArrowheads="1"/>
            </p:cNvSpPr>
            <p:nvPr/>
          </p:nvSpPr>
          <p:spPr bwMode="auto">
            <a:xfrm>
              <a:off x="3216"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19830" name="Rectangle 22"/>
            <p:cNvSpPr>
              <a:spLocks noChangeArrowheads="1"/>
            </p:cNvSpPr>
            <p:nvPr/>
          </p:nvSpPr>
          <p:spPr bwMode="auto">
            <a:xfrm>
              <a:off x="3216"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19831" name="Rectangle 23"/>
            <p:cNvSpPr>
              <a:spLocks noChangeArrowheads="1"/>
            </p:cNvSpPr>
            <p:nvPr/>
          </p:nvSpPr>
          <p:spPr bwMode="auto">
            <a:xfrm>
              <a:off x="3216"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19832" name="Rectangle 24"/>
            <p:cNvSpPr>
              <a:spLocks noChangeArrowheads="1"/>
            </p:cNvSpPr>
            <p:nvPr/>
          </p:nvSpPr>
          <p:spPr bwMode="auto">
            <a:xfrm>
              <a:off x="4992"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19833" name="Rectangle 25"/>
            <p:cNvSpPr>
              <a:spLocks noChangeArrowheads="1"/>
            </p:cNvSpPr>
            <p:nvPr/>
          </p:nvSpPr>
          <p:spPr bwMode="auto">
            <a:xfrm>
              <a:off x="4992"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19834" name="Rectangle 26"/>
            <p:cNvSpPr>
              <a:spLocks noChangeArrowheads="1"/>
            </p:cNvSpPr>
            <p:nvPr/>
          </p:nvSpPr>
          <p:spPr bwMode="auto">
            <a:xfrm>
              <a:off x="4992"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19835" name="Rectangle 27"/>
            <p:cNvSpPr>
              <a:spLocks noChangeArrowheads="1"/>
            </p:cNvSpPr>
            <p:nvPr/>
          </p:nvSpPr>
          <p:spPr bwMode="auto">
            <a:xfrm>
              <a:off x="4992"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19836" name="Rectangle 28"/>
            <p:cNvSpPr>
              <a:spLocks noChangeArrowheads="1"/>
            </p:cNvSpPr>
            <p:nvPr/>
          </p:nvSpPr>
          <p:spPr bwMode="auto">
            <a:xfrm>
              <a:off x="4992"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19837" name="Rectangle 29"/>
            <p:cNvSpPr>
              <a:spLocks noChangeArrowheads="1"/>
            </p:cNvSpPr>
            <p:nvPr/>
          </p:nvSpPr>
          <p:spPr bwMode="auto">
            <a:xfrm>
              <a:off x="4992"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19838" name="Rectangle 30"/>
            <p:cNvSpPr>
              <a:spLocks noChangeArrowheads="1"/>
            </p:cNvSpPr>
            <p:nvPr/>
          </p:nvSpPr>
          <p:spPr bwMode="auto">
            <a:xfrm>
              <a:off x="47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sp>
          <p:nvSpPr>
            <p:cNvPr id="119839" name="Rectangle 31"/>
            <p:cNvSpPr>
              <a:spLocks noChangeArrowheads="1"/>
            </p:cNvSpPr>
            <p:nvPr/>
          </p:nvSpPr>
          <p:spPr bwMode="auto">
            <a:xfrm>
              <a:off x="47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grpSp>
          <p:nvGrpSpPr>
            <p:cNvPr id="119840" name="Group 32"/>
            <p:cNvGrpSpPr>
              <a:grpSpLocks/>
            </p:cNvGrpSpPr>
            <p:nvPr/>
          </p:nvGrpSpPr>
          <p:grpSpPr bwMode="auto">
            <a:xfrm>
              <a:off x="4818" y="2606"/>
              <a:ext cx="108" cy="116"/>
              <a:chOff x="902" y="803"/>
              <a:chExt cx="214" cy="280"/>
            </a:xfrm>
          </p:grpSpPr>
          <p:sp>
            <p:nvSpPr>
              <p:cNvPr id="119841" name="Rectangle 33"/>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842" name="Line 34"/>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3" name="Line 35"/>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4" name="Line 36"/>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5" name="Line 37"/>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6" name="Line 38"/>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7" name="Line 39"/>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8" name="Line 40"/>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9" name="Line 41"/>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0" name="Line 42"/>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1" name="Line 43"/>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2" name="Line 44"/>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3" name="Line 45"/>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4" name="Line 46"/>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5" name="Line 47"/>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6" name="Line 48"/>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857" name="Rectangle 49"/>
            <p:cNvSpPr>
              <a:spLocks noChangeArrowheads="1"/>
            </p:cNvSpPr>
            <p:nvPr/>
          </p:nvSpPr>
          <p:spPr bwMode="auto">
            <a:xfrm>
              <a:off x="47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858" name="Group 50"/>
            <p:cNvGrpSpPr>
              <a:grpSpLocks/>
            </p:cNvGrpSpPr>
            <p:nvPr/>
          </p:nvGrpSpPr>
          <p:grpSpPr bwMode="auto">
            <a:xfrm>
              <a:off x="4815" y="2846"/>
              <a:ext cx="114" cy="116"/>
              <a:chOff x="4548" y="1186"/>
              <a:chExt cx="332" cy="332"/>
            </a:xfrm>
          </p:grpSpPr>
          <p:sp>
            <p:nvSpPr>
              <p:cNvPr id="119859" name="Rectangle 51"/>
              <p:cNvSpPr>
                <a:spLocks noChangeArrowheads="1"/>
              </p:cNvSpPr>
              <p:nvPr/>
            </p:nvSpPr>
            <p:spPr bwMode="auto">
              <a:xfrm>
                <a:off x="4686" y="118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19860" name="Oval 52"/>
              <p:cNvSpPr>
                <a:spLocks noChangeArrowheads="1"/>
              </p:cNvSpPr>
              <p:nvPr/>
            </p:nvSpPr>
            <p:spPr bwMode="auto">
              <a:xfrm>
                <a:off x="4617" y="1251"/>
                <a:ext cx="48" cy="51"/>
              </a:xfrm>
              <a:prstGeom prst="ellipse">
                <a:avLst/>
              </a:prstGeom>
              <a:solidFill>
                <a:srgbClr val="FB9214"/>
              </a:solidFill>
              <a:ln w="11113">
                <a:solidFill>
                  <a:srgbClr val="000000"/>
                </a:solidFill>
                <a:round/>
                <a:headEnd/>
                <a:tailEnd/>
              </a:ln>
            </p:spPr>
            <p:txBody>
              <a:bodyPr/>
              <a:lstStyle/>
              <a:p>
                <a:endParaRPr lang="en-US"/>
              </a:p>
            </p:txBody>
          </p:sp>
          <p:sp>
            <p:nvSpPr>
              <p:cNvPr id="119861" name="Oval 53"/>
              <p:cNvSpPr>
                <a:spLocks noChangeArrowheads="1"/>
              </p:cNvSpPr>
              <p:nvPr/>
            </p:nvSpPr>
            <p:spPr bwMode="auto">
              <a:xfrm>
                <a:off x="4690" y="1252"/>
                <a:ext cx="46" cy="50"/>
              </a:xfrm>
              <a:prstGeom prst="ellipse">
                <a:avLst/>
              </a:prstGeom>
              <a:solidFill>
                <a:srgbClr val="FB9214"/>
              </a:solidFill>
              <a:ln w="11113">
                <a:solidFill>
                  <a:srgbClr val="000000"/>
                </a:solidFill>
                <a:round/>
                <a:headEnd/>
                <a:tailEnd/>
              </a:ln>
            </p:spPr>
            <p:txBody>
              <a:bodyPr/>
              <a:lstStyle/>
              <a:p>
                <a:endParaRPr lang="en-US"/>
              </a:p>
            </p:txBody>
          </p:sp>
          <p:sp>
            <p:nvSpPr>
              <p:cNvPr id="119862" name="Oval 54"/>
              <p:cNvSpPr>
                <a:spLocks noChangeArrowheads="1"/>
              </p:cNvSpPr>
              <p:nvPr/>
            </p:nvSpPr>
            <p:spPr bwMode="auto">
              <a:xfrm>
                <a:off x="4755" y="1252"/>
                <a:ext cx="46" cy="49"/>
              </a:xfrm>
              <a:prstGeom prst="ellipse">
                <a:avLst/>
              </a:prstGeom>
              <a:solidFill>
                <a:srgbClr val="FB9214"/>
              </a:solidFill>
              <a:ln w="11113">
                <a:solidFill>
                  <a:srgbClr val="000000"/>
                </a:solidFill>
                <a:round/>
                <a:headEnd/>
                <a:tailEnd/>
              </a:ln>
            </p:spPr>
            <p:txBody>
              <a:bodyPr/>
              <a:lstStyle/>
              <a:p>
                <a:endParaRPr lang="en-US"/>
              </a:p>
            </p:txBody>
          </p:sp>
          <p:sp>
            <p:nvSpPr>
              <p:cNvPr id="119863" name="Rectangle 55"/>
              <p:cNvSpPr>
                <a:spLocks noChangeArrowheads="1"/>
              </p:cNvSpPr>
              <p:nvPr/>
            </p:nvSpPr>
            <p:spPr bwMode="auto">
              <a:xfrm>
                <a:off x="4608" y="1327"/>
                <a:ext cx="54" cy="43"/>
              </a:xfrm>
              <a:prstGeom prst="rect">
                <a:avLst/>
              </a:prstGeom>
              <a:solidFill>
                <a:srgbClr val="FB9214"/>
              </a:solidFill>
              <a:ln w="11113">
                <a:solidFill>
                  <a:srgbClr val="000000"/>
                </a:solidFill>
                <a:miter lim="800000"/>
                <a:headEnd/>
                <a:tailEnd/>
              </a:ln>
            </p:spPr>
            <p:txBody>
              <a:bodyPr/>
              <a:lstStyle/>
              <a:p>
                <a:endParaRPr lang="en-US"/>
              </a:p>
            </p:txBody>
          </p:sp>
          <p:sp>
            <p:nvSpPr>
              <p:cNvPr id="119864" name="Rectangle 56"/>
              <p:cNvSpPr>
                <a:spLocks noChangeArrowheads="1"/>
              </p:cNvSpPr>
              <p:nvPr/>
            </p:nvSpPr>
            <p:spPr bwMode="auto">
              <a:xfrm>
                <a:off x="4684" y="1328"/>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19865" name="Rectangle 57"/>
              <p:cNvSpPr>
                <a:spLocks noChangeArrowheads="1"/>
              </p:cNvSpPr>
              <p:nvPr/>
            </p:nvSpPr>
            <p:spPr bwMode="auto">
              <a:xfrm>
                <a:off x="4753" y="1329"/>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19866" name="Oval 58"/>
              <p:cNvSpPr>
                <a:spLocks noChangeArrowheads="1"/>
              </p:cNvSpPr>
              <p:nvPr/>
            </p:nvSpPr>
            <p:spPr bwMode="auto">
              <a:xfrm>
                <a:off x="4548"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19867" name="Oval 59"/>
              <p:cNvSpPr>
                <a:spLocks noChangeArrowheads="1"/>
              </p:cNvSpPr>
              <p:nvPr/>
            </p:nvSpPr>
            <p:spPr bwMode="auto">
              <a:xfrm>
                <a:off x="4607" y="1402"/>
                <a:ext cx="46" cy="49"/>
              </a:xfrm>
              <a:prstGeom prst="ellipse">
                <a:avLst/>
              </a:prstGeom>
              <a:solidFill>
                <a:srgbClr val="FB9214"/>
              </a:solidFill>
              <a:ln w="11113">
                <a:solidFill>
                  <a:srgbClr val="000000"/>
                </a:solidFill>
                <a:round/>
                <a:headEnd/>
                <a:tailEnd/>
              </a:ln>
            </p:spPr>
            <p:txBody>
              <a:bodyPr/>
              <a:lstStyle/>
              <a:p>
                <a:endParaRPr lang="en-US"/>
              </a:p>
            </p:txBody>
          </p:sp>
          <p:sp>
            <p:nvSpPr>
              <p:cNvPr id="119868" name="Oval 60"/>
              <p:cNvSpPr>
                <a:spLocks noChangeArrowheads="1"/>
              </p:cNvSpPr>
              <p:nvPr/>
            </p:nvSpPr>
            <p:spPr bwMode="auto">
              <a:xfrm>
                <a:off x="4663" y="1401"/>
                <a:ext cx="45" cy="50"/>
              </a:xfrm>
              <a:prstGeom prst="ellipse">
                <a:avLst/>
              </a:prstGeom>
              <a:solidFill>
                <a:srgbClr val="FB9214"/>
              </a:solidFill>
              <a:ln w="11113">
                <a:solidFill>
                  <a:srgbClr val="000000"/>
                </a:solidFill>
                <a:round/>
                <a:headEnd/>
                <a:tailEnd/>
              </a:ln>
            </p:spPr>
            <p:txBody>
              <a:bodyPr/>
              <a:lstStyle/>
              <a:p>
                <a:endParaRPr lang="en-US"/>
              </a:p>
            </p:txBody>
          </p:sp>
          <p:sp>
            <p:nvSpPr>
              <p:cNvPr id="119869" name="Oval 61"/>
              <p:cNvSpPr>
                <a:spLocks noChangeArrowheads="1"/>
              </p:cNvSpPr>
              <p:nvPr/>
            </p:nvSpPr>
            <p:spPr bwMode="auto">
              <a:xfrm>
                <a:off x="4716" y="1406"/>
                <a:ext cx="46" cy="49"/>
              </a:xfrm>
              <a:prstGeom prst="ellipse">
                <a:avLst/>
              </a:prstGeom>
              <a:solidFill>
                <a:srgbClr val="FB9214"/>
              </a:solidFill>
              <a:ln w="11113">
                <a:solidFill>
                  <a:srgbClr val="000000"/>
                </a:solidFill>
                <a:round/>
                <a:headEnd/>
                <a:tailEnd/>
              </a:ln>
            </p:spPr>
            <p:txBody>
              <a:bodyPr/>
              <a:lstStyle/>
              <a:p>
                <a:endParaRPr lang="en-US"/>
              </a:p>
            </p:txBody>
          </p:sp>
          <p:sp>
            <p:nvSpPr>
              <p:cNvPr id="119870" name="Oval 62"/>
              <p:cNvSpPr>
                <a:spLocks noChangeArrowheads="1"/>
              </p:cNvSpPr>
              <p:nvPr/>
            </p:nvSpPr>
            <p:spPr bwMode="auto">
              <a:xfrm>
                <a:off x="4771" y="1404"/>
                <a:ext cx="46" cy="50"/>
              </a:xfrm>
              <a:prstGeom prst="ellipse">
                <a:avLst/>
              </a:prstGeom>
              <a:solidFill>
                <a:srgbClr val="FB9214"/>
              </a:solidFill>
              <a:ln w="11113">
                <a:solidFill>
                  <a:srgbClr val="000000"/>
                </a:solidFill>
                <a:round/>
                <a:headEnd/>
                <a:tailEnd/>
              </a:ln>
            </p:spPr>
            <p:txBody>
              <a:bodyPr/>
              <a:lstStyle/>
              <a:p>
                <a:endParaRPr lang="en-US"/>
              </a:p>
            </p:txBody>
          </p:sp>
          <p:sp>
            <p:nvSpPr>
              <p:cNvPr id="119871" name="Oval 63"/>
              <p:cNvSpPr>
                <a:spLocks noChangeArrowheads="1"/>
              </p:cNvSpPr>
              <p:nvPr/>
            </p:nvSpPr>
            <p:spPr bwMode="auto">
              <a:xfrm>
                <a:off x="4826"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19872" name="Rectangle 64"/>
              <p:cNvSpPr>
                <a:spLocks noChangeArrowheads="1"/>
              </p:cNvSpPr>
              <p:nvPr/>
            </p:nvSpPr>
            <p:spPr bwMode="auto">
              <a:xfrm>
                <a:off x="4826" y="147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19873" name="Freeform 65"/>
              <p:cNvSpPr>
                <a:spLocks/>
              </p:cNvSpPr>
              <p:nvPr/>
            </p:nvSpPr>
            <p:spPr bwMode="auto">
              <a:xfrm>
                <a:off x="4643" y="1230"/>
                <a:ext cx="73" cy="19"/>
              </a:xfrm>
              <a:custGeom>
                <a:avLst/>
                <a:gdLst>
                  <a:gd name="T0" fmla="*/ 148 w 148"/>
                  <a:gd name="T1" fmla="*/ 0 h 38"/>
                  <a:gd name="T2" fmla="*/ 0 w 148"/>
                  <a:gd name="T3" fmla="*/ 34 h 38"/>
                  <a:gd name="T4" fmla="*/ 0 w 148"/>
                  <a:gd name="T5" fmla="*/ 38 h 38"/>
                </a:gdLst>
                <a:ahLst/>
                <a:cxnLst>
                  <a:cxn ang="0">
                    <a:pos x="T0" y="T1"/>
                  </a:cxn>
                  <a:cxn ang="0">
                    <a:pos x="T2" y="T3"/>
                  </a:cxn>
                  <a:cxn ang="0">
                    <a:pos x="T4" y="T5"/>
                  </a:cxn>
                </a:cxnLst>
                <a:rect l="0" t="0" r="r" b="b"/>
                <a:pathLst>
                  <a:path w="148" h="38">
                    <a:moveTo>
                      <a:pt x="148" y="0"/>
                    </a:moveTo>
                    <a:lnTo>
                      <a:pt x="0" y="34"/>
                    </a:lnTo>
                    <a:lnTo>
                      <a:pt x="0" y="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74" name="Line 66"/>
              <p:cNvSpPr>
                <a:spLocks noChangeShapeType="1"/>
              </p:cNvSpPr>
              <p:nvPr/>
            </p:nvSpPr>
            <p:spPr bwMode="auto">
              <a:xfrm>
                <a:off x="4712" y="1231"/>
                <a:ext cx="4"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75" name="Line 67"/>
              <p:cNvSpPr>
                <a:spLocks noChangeShapeType="1"/>
              </p:cNvSpPr>
              <p:nvPr/>
            </p:nvSpPr>
            <p:spPr bwMode="auto">
              <a:xfrm>
                <a:off x="4712" y="1230"/>
                <a:ext cx="66"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76" name="Line 68"/>
              <p:cNvSpPr>
                <a:spLocks noChangeShapeType="1"/>
              </p:cNvSpPr>
              <p:nvPr/>
            </p:nvSpPr>
            <p:spPr bwMode="auto">
              <a:xfrm>
                <a:off x="4640" y="130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77" name="Line 69"/>
              <p:cNvSpPr>
                <a:spLocks noChangeShapeType="1"/>
              </p:cNvSpPr>
              <p:nvPr/>
            </p:nvSpPr>
            <p:spPr bwMode="auto">
              <a:xfrm>
                <a:off x="4716"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78" name="Line 70"/>
              <p:cNvSpPr>
                <a:spLocks noChangeShapeType="1"/>
              </p:cNvSpPr>
              <p:nvPr/>
            </p:nvSpPr>
            <p:spPr bwMode="auto">
              <a:xfrm>
                <a:off x="4780"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79" name="Line 71"/>
              <p:cNvSpPr>
                <a:spLocks noChangeShapeType="1"/>
              </p:cNvSpPr>
              <p:nvPr/>
            </p:nvSpPr>
            <p:spPr bwMode="auto">
              <a:xfrm flipH="1">
                <a:off x="4572" y="1371"/>
                <a:ext cx="65"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80" name="Line 72"/>
              <p:cNvSpPr>
                <a:spLocks noChangeShapeType="1"/>
              </p:cNvSpPr>
              <p:nvPr/>
            </p:nvSpPr>
            <p:spPr bwMode="auto">
              <a:xfrm flipH="1">
                <a:off x="4634" y="1372"/>
                <a:ext cx="2"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81" name="Line 73"/>
              <p:cNvSpPr>
                <a:spLocks noChangeShapeType="1"/>
              </p:cNvSpPr>
              <p:nvPr/>
            </p:nvSpPr>
            <p:spPr bwMode="auto">
              <a:xfrm flipH="1">
                <a:off x="4687" y="1372"/>
                <a:ext cx="26"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82" name="Freeform 74"/>
              <p:cNvSpPr>
                <a:spLocks/>
              </p:cNvSpPr>
              <p:nvPr/>
            </p:nvSpPr>
            <p:spPr bwMode="auto">
              <a:xfrm>
                <a:off x="4713" y="1372"/>
                <a:ext cx="28" cy="29"/>
              </a:xfrm>
              <a:custGeom>
                <a:avLst/>
                <a:gdLst>
                  <a:gd name="T0" fmla="*/ 0 w 55"/>
                  <a:gd name="T1" fmla="*/ 0 h 58"/>
                  <a:gd name="T2" fmla="*/ 55 w 55"/>
                  <a:gd name="T3" fmla="*/ 58 h 58"/>
                  <a:gd name="T4" fmla="*/ 55 w 55"/>
                  <a:gd name="T5" fmla="*/ 54 h 58"/>
                </a:gdLst>
                <a:ahLst/>
                <a:cxnLst>
                  <a:cxn ang="0">
                    <a:pos x="T0" y="T1"/>
                  </a:cxn>
                  <a:cxn ang="0">
                    <a:pos x="T2" y="T3"/>
                  </a:cxn>
                  <a:cxn ang="0">
                    <a:pos x="T4" y="T5"/>
                  </a:cxn>
                </a:cxnLst>
                <a:rect l="0" t="0" r="r" b="b"/>
                <a:pathLst>
                  <a:path w="55" h="58">
                    <a:moveTo>
                      <a:pt x="0" y="0"/>
                    </a:moveTo>
                    <a:lnTo>
                      <a:pt x="55" y="58"/>
                    </a:lnTo>
                    <a:lnTo>
                      <a:pt x="55"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83" name="Line 75"/>
              <p:cNvSpPr>
                <a:spLocks noChangeShapeType="1"/>
              </p:cNvSpPr>
              <p:nvPr/>
            </p:nvSpPr>
            <p:spPr bwMode="auto">
              <a:xfrm>
                <a:off x="4782" y="1374"/>
                <a:ext cx="13"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84" name="Line 76"/>
              <p:cNvSpPr>
                <a:spLocks noChangeShapeType="1"/>
              </p:cNvSpPr>
              <p:nvPr/>
            </p:nvSpPr>
            <p:spPr bwMode="auto">
              <a:xfrm>
                <a:off x="4783" y="1374"/>
                <a:ext cx="68"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85" name="Line 77"/>
              <p:cNvSpPr>
                <a:spLocks noChangeShapeType="1"/>
              </p:cNvSpPr>
              <p:nvPr/>
            </p:nvSpPr>
            <p:spPr bwMode="auto">
              <a:xfrm>
                <a:off x="4852" y="145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886" name="Rectangle 78"/>
            <p:cNvSpPr>
              <a:spLocks noChangeArrowheads="1"/>
            </p:cNvSpPr>
            <p:nvPr/>
          </p:nvSpPr>
          <p:spPr bwMode="auto">
            <a:xfrm>
              <a:off x="47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887" name="Group 79"/>
            <p:cNvGrpSpPr>
              <a:grpSpLocks/>
            </p:cNvGrpSpPr>
            <p:nvPr/>
          </p:nvGrpSpPr>
          <p:grpSpPr bwMode="auto">
            <a:xfrm>
              <a:off x="4818" y="3076"/>
              <a:ext cx="108" cy="135"/>
              <a:chOff x="4557" y="1824"/>
              <a:chExt cx="331" cy="332"/>
            </a:xfrm>
          </p:grpSpPr>
          <p:sp>
            <p:nvSpPr>
              <p:cNvPr id="119888" name="Rectangle 80"/>
              <p:cNvSpPr>
                <a:spLocks noChangeArrowheads="1"/>
              </p:cNvSpPr>
              <p:nvPr/>
            </p:nvSpPr>
            <p:spPr bwMode="auto">
              <a:xfrm>
                <a:off x="4694" y="182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19889" name="Oval 81"/>
              <p:cNvSpPr>
                <a:spLocks noChangeArrowheads="1"/>
              </p:cNvSpPr>
              <p:nvPr/>
            </p:nvSpPr>
            <p:spPr bwMode="auto">
              <a:xfrm>
                <a:off x="4625" y="1888"/>
                <a:ext cx="48" cy="52"/>
              </a:xfrm>
              <a:prstGeom prst="ellipse">
                <a:avLst/>
              </a:prstGeom>
              <a:solidFill>
                <a:srgbClr val="FFFF00"/>
              </a:solidFill>
              <a:ln w="11113">
                <a:solidFill>
                  <a:srgbClr val="000000"/>
                </a:solidFill>
                <a:round/>
                <a:headEnd/>
                <a:tailEnd/>
              </a:ln>
            </p:spPr>
            <p:txBody>
              <a:bodyPr/>
              <a:lstStyle/>
              <a:p>
                <a:endParaRPr lang="en-US"/>
              </a:p>
            </p:txBody>
          </p:sp>
          <p:sp>
            <p:nvSpPr>
              <p:cNvPr id="119890" name="Oval 82"/>
              <p:cNvSpPr>
                <a:spLocks noChangeArrowheads="1"/>
              </p:cNvSpPr>
              <p:nvPr/>
            </p:nvSpPr>
            <p:spPr bwMode="auto">
              <a:xfrm>
                <a:off x="4699" y="1890"/>
                <a:ext cx="45" cy="50"/>
              </a:xfrm>
              <a:prstGeom prst="ellipse">
                <a:avLst/>
              </a:prstGeom>
              <a:solidFill>
                <a:srgbClr val="FFFF00"/>
              </a:solidFill>
              <a:ln w="11113">
                <a:solidFill>
                  <a:srgbClr val="000000"/>
                </a:solidFill>
                <a:round/>
                <a:headEnd/>
                <a:tailEnd/>
              </a:ln>
            </p:spPr>
            <p:txBody>
              <a:bodyPr/>
              <a:lstStyle/>
              <a:p>
                <a:endParaRPr lang="en-US"/>
              </a:p>
            </p:txBody>
          </p:sp>
          <p:sp>
            <p:nvSpPr>
              <p:cNvPr id="119891" name="Oval 83"/>
              <p:cNvSpPr>
                <a:spLocks noChangeArrowheads="1"/>
              </p:cNvSpPr>
              <p:nvPr/>
            </p:nvSpPr>
            <p:spPr bwMode="auto">
              <a:xfrm>
                <a:off x="4763" y="1890"/>
                <a:ext cx="46" cy="49"/>
              </a:xfrm>
              <a:prstGeom prst="ellipse">
                <a:avLst/>
              </a:prstGeom>
              <a:solidFill>
                <a:srgbClr val="FFFF00"/>
              </a:solidFill>
              <a:ln w="11113">
                <a:solidFill>
                  <a:srgbClr val="000000"/>
                </a:solidFill>
                <a:round/>
                <a:headEnd/>
                <a:tailEnd/>
              </a:ln>
            </p:spPr>
            <p:txBody>
              <a:bodyPr/>
              <a:lstStyle/>
              <a:p>
                <a:endParaRPr lang="en-US"/>
              </a:p>
            </p:txBody>
          </p:sp>
          <p:sp>
            <p:nvSpPr>
              <p:cNvPr id="119892" name="Rectangle 84"/>
              <p:cNvSpPr>
                <a:spLocks noChangeArrowheads="1"/>
              </p:cNvSpPr>
              <p:nvPr/>
            </p:nvSpPr>
            <p:spPr bwMode="auto">
              <a:xfrm>
                <a:off x="4617" y="1965"/>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19893" name="Rectangle 85"/>
              <p:cNvSpPr>
                <a:spLocks noChangeArrowheads="1"/>
              </p:cNvSpPr>
              <p:nvPr/>
            </p:nvSpPr>
            <p:spPr bwMode="auto">
              <a:xfrm>
                <a:off x="4692" y="196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19894" name="Rectangle 86"/>
              <p:cNvSpPr>
                <a:spLocks noChangeArrowheads="1"/>
              </p:cNvSpPr>
              <p:nvPr/>
            </p:nvSpPr>
            <p:spPr bwMode="auto">
              <a:xfrm>
                <a:off x="4761" y="1967"/>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19895" name="Oval 87"/>
              <p:cNvSpPr>
                <a:spLocks noChangeArrowheads="1"/>
              </p:cNvSpPr>
              <p:nvPr/>
            </p:nvSpPr>
            <p:spPr bwMode="auto">
              <a:xfrm>
                <a:off x="4557" y="2041"/>
                <a:ext cx="45" cy="50"/>
              </a:xfrm>
              <a:prstGeom prst="ellipse">
                <a:avLst/>
              </a:prstGeom>
              <a:solidFill>
                <a:srgbClr val="FFFF00"/>
              </a:solidFill>
              <a:ln w="11113">
                <a:solidFill>
                  <a:srgbClr val="000000"/>
                </a:solidFill>
                <a:round/>
                <a:headEnd/>
                <a:tailEnd/>
              </a:ln>
            </p:spPr>
            <p:txBody>
              <a:bodyPr/>
              <a:lstStyle/>
              <a:p>
                <a:endParaRPr lang="en-US"/>
              </a:p>
            </p:txBody>
          </p:sp>
          <p:sp>
            <p:nvSpPr>
              <p:cNvPr id="119896" name="Oval 88"/>
              <p:cNvSpPr>
                <a:spLocks noChangeArrowheads="1"/>
              </p:cNvSpPr>
              <p:nvPr/>
            </p:nvSpPr>
            <p:spPr bwMode="auto">
              <a:xfrm>
                <a:off x="4616" y="2040"/>
                <a:ext cx="45" cy="49"/>
              </a:xfrm>
              <a:prstGeom prst="ellipse">
                <a:avLst/>
              </a:prstGeom>
              <a:solidFill>
                <a:srgbClr val="FFFF00"/>
              </a:solidFill>
              <a:ln w="11113">
                <a:solidFill>
                  <a:srgbClr val="000000"/>
                </a:solidFill>
                <a:round/>
                <a:headEnd/>
                <a:tailEnd/>
              </a:ln>
            </p:spPr>
            <p:txBody>
              <a:bodyPr/>
              <a:lstStyle/>
              <a:p>
                <a:endParaRPr lang="en-US"/>
              </a:p>
            </p:txBody>
          </p:sp>
          <p:sp>
            <p:nvSpPr>
              <p:cNvPr id="119897" name="Oval 89"/>
              <p:cNvSpPr>
                <a:spLocks noChangeArrowheads="1"/>
              </p:cNvSpPr>
              <p:nvPr/>
            </p:nvSpPr>
            <p:spPr bwMode="auto">
              <a:xfrm>
                <a:off x="4671" y="2039"/>
                <a:ext cx="45" cy="50"/>
              </a:xfrm>
              <a:prstGeom prst="ellipse">
                <a:avLst/>
              </a:prstGeom>
              <a:solidFill>
                <a:srgbClr val="FFFF00"/>
              </a:solidFill>
              <a:ln w="11113">
                <a:solidFill>
                  <a:srgbClr val="000000"/>
                </a:solidFill>
                <a:round/>
                <a:headEnd/>
                <a:tailEnd/>
              </a:ln>
            </p:spPr>
            <p:txBody>
              <a:bodyPr/>
              <a:lstStyle/>
              <a:p>
                <a:endParaRPr lang="en-US"/>
              </a:p>
            </p:txBody>
          </p:sp>
          <p:sp>
            <p:nvSpPr>
              <p:cNvPr id="119898" name="Oval 90"/>
              <p:cNvSpPr>
                <a:spLocks noChangeArrowheads="1"/>
              </p:cNvSpPr>
              <p:nvPr/>
            </p:nvSpPr>
            <p:spPr bwMode="auto">
              <a:xfrm>
                <a:off x="4725" y="2044"/>
                <a:ext cx="45" cy="49"/>
              </a:xfrm>
              <a:prstGeom prst="ellipse">
                <a:avLst/>
              </a:prstGeom>
              <a:solidFill>
                <a:srgbClr val="FFFF00"/>
              </a:solidFill>
              <a:ln w="11113">
                <a:solidFill>
                  <a:srgbClr val="000000"/>
                </a:solidFill>
                <a:round/>
                <a:headEnd/>
                <a:tailEnd/>
              </a:ln>
            </p:spPr>
            <p:txBody>
              <a:bodyPr/>
              <a:lstStyle/>
              <a:p>
                <a:endParaRPr lang="en-US"/>
              </a:p>
            </p:txBody>
          </p:sp>
          <p:sp>
            <p:nvSpPr>
              <p:cNvPr id="119899" name="Oval 91"/>
              <p:cNvSpPr>
                <a:spLocks noChangeArrowheads="1"/>
              </p:cNvSpPr>
              <p:nvPr/>
            </p:nvSpPr>
            <p:spPr bwMode="auto">
              <a:xfrm>
                <a:off x="4779" y="2042"/>
                <a:ext cx="46" cy="50"/>
              </a:xfrm>
              <a:prstGeom prst="ellipse">
                <a:avLst/>
              </a:prstGeom>
              <a:solidFill>
                <a:srgbClr val="FFFF00"/>
              </a:solidFill>
              <a:ln w="11113">
                <a:solidFill>
                  <a:srgbClr val="000000"/>
                </a:solidFill>
                <a:round/>
                <a:headEnd/>
                <a:tailEnd/>
              </a:ln>
            </p:spPr>
            <p:txBody>
              <a:bodyPr/>
              <a:lstStyle/>
              <a:p>
                <a:endParaRPr lang="en-US"/>
              </a:p>
            </p:txBody>
          </p:sp>
          <p:sp>
            <p:nvSpPr>
              <p:cNvPr id="119900" name="Oval 92"/>
              <p:cNvSpPr>
                <a:spLocks noChangeArrowheads="1"/>
              </p:cNvSpPr>
              <p:nvPr/>
            </p:nvSpPr>
            <p:spPr bwMode="auto">
              <a:xfrm>
                <a:off x="4834" y="2041"/>
                <a:ext cx="46" cy="50"/>
              </a:xfrm>
              <a:prstGeom prst="ellipse">
                <a:avLst/>
              </a:prstGeom>
              <a:solidFill>
                <a:srgbClr val="FFFF00"/>
              </a:solidFill>
              <a:ln w="11113">
                <a:solidFill>
                  <a:srgbClr val="000000"/>
                </a:solidFill>
                <a:round/>
                <a:headEnd/>
                <a:tailEnd/>
              </a:ln>
            </p:spPr>
            <p:txBody>
              <a:bodyPr/>
              <a:lstStyle/>
              <a:p>
                <a:endParaRPr lang="en-US"/>
              </a:p>
            </p:txBody>
          </p:sp>
          <p:sp>
            <p:nvSpPr>
              <p:cNvPr id="119901" name="Rectangle 93"/>
              <p:cNvSpPr>
                <a:spLocks noChangeArrowheads="1"/>
              </p:cNvSpPr>
              <p:nvPr/>
            </p:nvSpPr>
            <p:spPr bwMode="auto">
              <a:xfrm>
                <a:off x="4834" y="211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19902" name="Freeform 94"/>
              <p:cNvSpPr>
                <a:spLocks/>
              </p:cNvSpPr>
              <p:nvPr/>
            </p:nvSpPr>
            <p:spPr bwMode="auto">
              <a:xfrm>
                <a:off x="4651" y="1868"/>
                <a:ext cx="74" cy="18"/>
              </a:xfrm>
              <a:custGeom>
                <a:avLst/>
                <a:gdLst>
                  <a:gd name="T0" fmla="*/ 147 w 147"/>
                  <a:gd name="T1" fmla="*/ 0 h 36"/>
                  <a:gd name="T2" fmla="*/ 0 w 147"/>
                  <a:gd name="T3" fmla="*/ 34 h 36"/>
                  <a:gd name="T4" fmla="*/ 0 w 147"/>
                  <a:gd name="T5" fmla="*/ 36 h 36"/>
                </a:gdLst>
                <a:ahLst/>
                <a:cxnLst>
                  <a:cxn ang="0">
                    <a:pos x="T0" y="T1"/>
                  </a:cxn>
                  <a:cxn ang="0">
                    <a:pos x="T2" y="T3"/>
                  </a:cxn>
                  <a:cxn ang="0">
                    <a:pos x="T4" y="T5"/>
                  </a:cxn>
                </a:cxnLst>
                <a:rect l="0" t="0" r="r" b="b"/>
                <a:pathLst>
                  <a:path w="147" h="36">
                    <a:moveTo>
                      <a:pt x="147" y="0"/>
                    </a:moveTo>
                    <a:lnTo>
                      <a:pt x="0" y="34"/>
                    </a:lnTo>
                    <a:lnTo>
                      <a:pt x="0" y="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903" name="Line 95"/>
              <p:cNvSpPr>
                <a:spLocks noChangeShapeType="1"/>
              </p:cNvSpPr>
              <p:nvPr/>
            </p:nvSpPr>
            <p:spPr bwMode="auto">
              <a:xfrm>
                <a:off x="4720" y="1869"/>
                <a:ext cx="5"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04" name="Line 96"/>
              <p:cNvSpPr>
                <a:spLocks noChangeShapeType="1"/>
              </p:cNvSpPr>
              <p:nvPr/>
            </p:nvSpPr>
            <p:spPr bwMode="auto">
              <a:xfrm>
                <a:off x="4720" y="1868"/>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05" name="Line 97"/>
              <p:cNvSpPr>
                <a:spLocks noChangeShapeType="1"/>
              </p:cNvSpPr>
              <p:nvPr/>
            </p:nvSpPr>
            <p:spPr bwMode="auto">
              <a:xfrm>
                <a:off x="4648" y="1942"/>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06" name="Line 98"/>
              <p:cNvSpPr>
                <a:spLocks noChangeShapeType="1"/>
              </p:cNvSpPr>
              <p:nvPr/>
            </p:nvSpPr>
            <p:spPr bwMode="auto">
              <a:xfrm>
                <a:off x="4725" y="1942"/>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07" name="Line 99"/>
              <p:cNvSpPr>
                <a:spLocks noChangeShapeType="1"/>
              </p:cNvSpPr>
              <p:nvPr/>
            </p:nvSpPr>
            <p:spPr bwMode="auto">
              <a:xfrm>
                <a:off x="4788" y="194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08" name="Line 100"/>
              <p:cNvSpPr>
                <a:spLocks noChangeShapeType="1"/>
              </p:cNvSpPr>
              <p:nvPr/>
            </p:nvSpPr>
            <p:spPr bwMode="auto">
              <a:xfrm flipH="1">
                <a:off x="4581" y="2008"/>
                <a:ext cx="65"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09" name="Line 101"/>
              <p:cNvSpPr>
                <a:spLocks noChangeShapeType="1"/>
              </p:cNvSpPr>
              <p:nvPr/>
            </p:nvSpPr>
            <p:spPr bwMode="auto">
              <a:xfrm flipH="1">
                <a:off x="4642" y="2010"/>
                <a:ext cx="3"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10" name="Line 102"/>
              <p:cNvSpPr>
                <a:spLocks noChangeShapeType="1"/>
              </p:cNvSpPr>
              <p:nvPr/>
            </p:nvSpPr>
            <p:spPr bwMode="auto">
              <a:xfrm flipH="1">
                <a:off x="4696" y="2010"/>
                <a:ext cx="25"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11" name="Freeform 103"/>
              <p:cNvSpPr>
                <a:spLocks/>
              </p:cNvSpPr>
              <p:nvPr/>
            </p:nvSpPr>
            <p:spPr bwMode="auto">
              <a:xfrm>
                <a:off x="4721" y="2010"/>
                <a:ext cx="28" cy="30"/>
              </a:xfrm>
              <a:custGeom>
                <a:avLst/>
                <a:gdLst>
                  <a:gd name="T0" fmla="*/ 0 w 55"/>
                  <a:gd name="T1" fmla="*/ 0 h 61"/>
                  <a:gd name="T2" fmla="*/ 55 w 55"/>
                  <a:gd name="T3" fmla="*/ 61 h 61"/>
                  <a:gd name="T4" fmla="*/ 55 w 55"/>
                  <a:gd name="T5" fmla="*/ 58 h 61"/>
                </a:gdLst>
                <a:ahLst/>
                <a:cxnLst>
                  <a:cxn ang="0">
                    <a:pos x="T0" y="T1"/>
                  </a:cxn>
                  <a:cxn ang="0">
                    <a:pos x="T2" y="T3"/>
                  </a:cxn>
                  <a:cxn ang="0">
                    <a:pos x="T4" y="T5"/>
                  </a:cxn>
                </a:cxnLst>
                <a:rect l="0" t="0" r="r" b="b"/>
                <a:pathLst>
                  <a:path w="55" h="61">
                    <a:moveTo>
                      <a:pt x="0" y="0"/>
                    </a:moveTo>
                    <a:lnTo>
                      <a:pt x="55" y="61"/>
                    </a:lnTo>
                    <a:lnTo>
                      <a:pt x="55"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912" name="Line 104"/>
              <p:cNvSpPr>
                <a:spLocks noChangeShapeType="1"/>
              </p:cNvSpPr>
              <p:nvPr/>
            </p:nvSpPr>
            <p:spPr bwMode="auto">
              <a:xfrm>
                <a:off x="4790" y="2012"/>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13" name="Line 105"/>
              <p:cNvSpPr>
                <a:spLocks noChangeShapeType="1"/>
              </p:cNvSpPr>
              <p:nvPr/>
            </p:nvSpPr>
            <p:spPr bwMode="auto">
              <a:xfrm>
                <a:off x="4791" y="2012"/>
                <a:ext cx="69"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14" name="Line 106"/>
              <p:cNvSpPr>
                <a:spLocks noChangeShapeType="1"/>
              </p:cNvSpPr>
              <p:nvPr/>
            </p:nvSpPr>
            <p:spPr bwMode="auto">
              <a:xfrm>
                <a:off x="4860" y="2092"/>
                <a:ext cx="1" cy="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915" name="Rectangle 107"/>
            <p:cNvSpPr>
              <a:spLocks noChangeArrowheads="1"/>
            </p:cNvSpPr>
            <p:nvPr/>
          </p:nvSpPr>
          <p:spPr bwMode="auto">
            <a:xfrm>
              <a:off x="47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916" name="Group 108"/>
            <p:cNvGrpSpPr>
              <a:grpSpLocks/>
            </p:cNvGrpSpPr>
            <p:nvPr/>
          </p:nvGrpSpPr>
          <p:grpSpPr bwMode="auto">
            <a:xfrm>
              <a:off x="4800" y="3319"/>
              <a:ext cx="144" cy="129"/>
              <a:chOff x="4543" y="2457"/>
              <a:chExt cx="331" cy="333"/>
            </a:xfrm>
          </p:grpSpPr>
          <p:sp>
            <p:nvSpPr>
              <p:cNvPr id="119917" name="Rectangle 109"/>
              <p:cNvSpPr>
                <a:spLocks noChangeArrowheads="1"/>
              </p:cNvSpPr>
              <p:nvPr/>
            </p:nvSpPr>
            <p:spPr bwMode="auto">
              <a:xfrm>
                <a:off x="4694" y="2457"/>
                <a:ext cx="54" cy="42"/>
              </a:xfrm>
              <a:prstGeom prst="rect">
                <a:avLst/>
              </a:prstGeom>
              <a:solidFill>
                <a:srgbClr val="00CE00"/>
              </a:solidFill>
              <a:ln w="11113">
                <a:solidFill>
                  <a:srgbClr val="000000"/>
                </a:solidFill>
                <a:miter lim="800000"/>
                <a:headEnd/>
                <a:tailEnd/>
              </a:ln>
            </p:spPr>
            <p:txBody>
              <a:bodyPr/>
              <a:lstStyle/>
              <a:p>
                <a:endParaRPr lang="en-US"/>
              </a:p>
            </p:txBody>
          </p:sp>
          <p:sp>
            <p:nvSpPr>
              <p:cNvPr id="119918" name="Oval 110"/>
              <p:cNvSpPr>
                <a:spLocks noChangeArrowheads="1"/>
              </p:cNvSpPr>
              <p:nvPr/>
            </p:nvSpPr>
            <p:spPr bwMode="auto">
              <a:xfrm>
                <a:off x="4611" y="2522"/>
                <a:ext cx="48" cy="52"/>
              </a:xfrm>
              <a:prstGeom prst="ellipse">
                <a:avLst/>
              </a:prstGeom>
              <a:solidFill>
                <a:srgbClr val="00CE00"/>
              </a:solidFill>
              <a:ln w="11113">
                <a:solidFill>
                  <a:srgbClr val="000000"/>
                </a:solidFill>
                <a:round/>
                <a:headEnd/>
                <a:tailEnd/>
              </a:ln>
            </p:spPr>
            <p:txBody>
              <a:bodyPr/>
              <a:lstStyle/>
              <a:p>
                <a:endParaRPr lang="en-US"/>
              </a:p>
            </p:txBody>
          </p:sp>
          <p:sp>
            <p:nvSpPr>
              <p:cNvPr id="119919" name="Oval 111"/>
              <p:cNvSpPr>
                <a:spLocks noChangeArrowheads="1"/>
              </p:cNvSpPr>
              <p:nvPr/>
            </p:nvSpPr>
            <p:spPr bwMode="auto">
              <a:xfrm>
                <a:off x="4685" y="2524"/>
                <a:ext cx="45" cy="50"/>
              </a:xfrm>
              <a:prstGeom prst="ellipse">
                <a:avLst/>
              </a:prstGeom>
              <a:solidFill>
                <a:srgbClr val="00CE00"/>
              </a:solidFill>
              <a:ln w="11113">
                <a:solidFill>
                  <a:srgbClr val="000000"/>
                </a:solidFill>
                <a:round/>
                <a:headEnd/>
                <a:tailEnd/>
              </a:ln>
            </p:spPr>
            <p:txBody>
              <a:bodyPr/>
              <a:lstStyle/>
              <a:p>
                <a:endParaRPr lang="en-US"/>
              </a:p>
            </p:txBody>
          </p:sp>
          <p:sp>
            <p:nvSpPr>
              <p:cNvPr id="119920" name="Oval 112"/>
              <p:cNvSpPr>
                <a:spLocks noChangeArrowheads="1"/>
              </p:cNvSpPr>
              <p:nvPr/>
            </p:nvSpPr>
            <p:spPr bwMode="auto">
              <a:xfrm>
                <a:off x="4749" y="2524"/>
                <a:ext cx="46" cy="48"/>
              </a:xfrm>
              <a:prstGeom prst="ellipse">
                <a:avLst/>
              </a:prstGeom>
              <a:solidFill>
                <a:srgbClr val="00CE00"/>
              </a:solidFill>
              <a:ln w="11113">
                <a:solidFill>
                  <a:srgbClr val="000000"/>
                </a:solidFill>
                <a:round/>
                <a:headEnd/>
                <a:tailEnd/>
              </a:ln>
            </p:spPr>
            <p:txBody>
              <a:bodyPr/>
              <a:lstStyle/>
              <a:p>
                <a:endParaRPr lang="en-US"/>
              </a:p>
            </p:txBody>
          </p:sp>
          <p:sp>
            <p:nvSpPr>
              <p:cNvPr id="119921" name="Rectangle 113"/>
              <p:cNvSpPr>
                <a:spLocks noChangeArrowheads="1"/>
              </p:cNvSpPr>
              <p:nvPr/>
            </p:nvSpPr>
            <p:spPr bwMode="auto">
              <a:xfrm>
                <a:off x="4603" y="2599"/>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19922" name="Rectangle 114"/>
              <p:cNvSpPr>
                <a:spLocks noChangeArrowheads="1"/>
              </p:cNvSpPr>
              <p:nvPr/>
            </p:nvSpPr>
            <p:spPr bwMode="auto">
              <a:xfrm>
                <a:off x="4678" y="2600"/>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9923" name="Rectangle 115"/>
              <p:cNvSpPr>
                <a:spLocks noChangeArrowheads="1"/>
              </p:cNvSpPr>
              <p:nvPr/>
            </p:nvSpPr>
            <p:spPr bwMode="auto">
              <a:xfrm>
                <a:off x="4747" y="2601"/>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19924" name="Oval 116"/>
              <p:cNvSpPr>
                <a:spLocks noChangeArrowheads="1"/>
              </p:cNvSpPr>
              <p:nvPr/>
            </p:nvSpPr>
            <p:spPr bwMode="auto">
              <a:xfrm>
                <a:off x="4543" y="2675"/>
                <a:ext cx="45" cy="49"/>
              </a:xfrm>
              <a:prstGeom prst="ellipse">
                <a:avLst/>
              </a:prstGeom>
              <a:solidFill>
                <a:srgbClr val="00CE00"/>
              </a:solidFill>
              <a:ln w="11113">
                <a:solidFill>
                  <a:srgbClr val="000000"/>
                </a:solidFill>
                <a:round/>
                <a:headEnd/>
                <a:tailEnd/>
              </a:ln>
            </p:spPr>
            <p:txBody>
              <a:bodyPr/>
              <a:lstStyle/>
              <a:p>
                <a:endParaRPr lang="en-US"/>
              </a:p>
            </p:txBody>
          </p:sp>
          <p:sp>
            <p:nvSpPr>
              <p:cNvPr id="119925" name="Oval 117"/>
              <p:cNvSpPr>
                <a:spLocks noChangeArrowheads="1"/>
              </p:cNvSpPr>
              <p:nvPr/>
            </p:nvSpPr>
            <p:spPr bwMode="auto">
              <a:xfrm>
                <a:off x="4602" y="2674"/>
                <a:ext cx="45" cy="49"/>
              </a:xfrm>
              <a:prstGeom prst="ellipse">
                <a:avLst/>
              </a:prstGeom>
              <a:solidFill>
                <a:srgbClr val="00CE00"/>
              </a:solidFill>
              <a:ln w="11113">
                <a:solidFill>
                  <a:srgbClr val="000000"/>
                </a:solidFill>
                <a:round/>
                <a:headEnd/>
                <a:tailEnd/>
              </a:ln>
            </p:spPr>
            <p:txBody>
              <a:bodyPr/>
              <a:lstStyle/>
              <a:p>
                <a:endParaRPr lang="en-US"/>
              </a:p>
            </p:txBody>
          </p:sp>
          <p:sp>
            <p:nvSpPr>
              <p:cNvPr id="119926" name="Oval 118"/>
              <p:cNvSpPr>
                <a:spLocks noChangeArrowheads="1"/>
              </p:cNvSpPr>
              <p:nvPr/>
            </p:nvSpPr>
            <p:spPr bwMode="auto">
              <a:xfrm>
                <a:off x="4657" y="2673"/>
                <a:ext cx="45" cy="49"/>
              </a:xfrm>
              <a:prstGeom prst="ellipse">
                <a:avLst/>
              </a:prstGeom>
              <a:solidFill>
                <a:srgbClr val="00CE00"/>
              </a:solidFill>
              <a:ln w="11113">
                <a:solidFill>
                  <a:srgbClr val="000000"/>
                </a:solidFill>
                <a:round/>
                <a:headEnd/>
                <a:tailEnd/>
              </a:ln>
            </p:spPr>
            <p:txBody>
              <a:bodyPr/>
              <a:lstStyle/>
              <a:p>
                <a:endParaRPr lang="en-US"/>
              </a:p>
            </p:txBody>
          </p:sp>
          <p:sp>
            <p:nvSpPr>
              <p:cNvPr id="119927" name="Oval 119"/>
              <p:cNvSpPr>
                <a:spLocks noChangeArrowheads="1"/>
              </p:cNvSpPr>
              <p:nvPr/>
            </p:nvSpPr>
            <p:spPr bwMode="auto">
              <a:xfrm>
                <a:off x="4711" y="2677"/>
                <a:ext cx="45" cy="49"/>
              </a:xfrm>
              <a:prstGeom prst="ellipse">
                <a:avLst/>
              </a:prstGeom>
              <a:solidFill>
                <a:srgbClr val="00CE00"/>
              </a:solidFill>
              <a:ln w="11113">
                <a:solidFill>
                  <a:srgbClr val="000000"/>
                </a:solidFill>
                <a:round/>
                <a:headEnd/>
                <a:tailEnd/>
              </a:ln>
            </p:spPr>
            <p:txBody>
              <a:bodyPr/>
              <a:lstStyle/>
              <a:p>
                <a:endParaRPr lang="en-US"/>
              </a:p>
            </p:txBody>
          </p:sp>
          <p:sp>
            <p:nvSpPr>
              <p:cNvPr id="119928" name="Oval 120"/>
              <p:cNvSpPr>
                <a:spLocks noChangeArrowheads="1"/>
              </p:cNvSpPr>
              <p:nvPr/>
            </p:nvSpPr>
            <p:spPr bwMode="auto">
              <a:xfrm>
                <a:off x="4765" y="2676"/>
                <a:ext cx="46" cy="50"/>
              </a:xfrm>
              <a:prstGeom prst="ellipse">
                <a:avLst/>
              </a:prstGeom>
              <a:solidFill>
                <a:srgbClr val="00CE00"/>
              </a:solidFill>
              <a:ln w="11113">
                <a:solidFill>
                  <a:srgbClr val="000000"/>
                </a:solidFill>
                <a:round/>
                <a:headEnd/>
                <a:tailEnd/>
              </a:ln>
            </p:spPr>
            <p:txBody>
              <a:bodyPr/>
              <a:lstStyle/>
              <a:p>
                <a:endParaRPr lang="en-US"/>
              </a:p>
            </p:txBody>
          </p:sp>
          <p:sp>
            <p:nvSpPr>
              <p:cNvPr id="119929" name="Oval 121"/>
              <p:cNvSpPr>
                <a:spLocks noChangeArrowheads="1"/>
              </p:cNvSpPr>
              <p:nvPr/>
            </p:nvSpPr>
            <p:spPr bwMode="auto">
              <a:xfrm>
                <a:off x="4820" y="2675"/>
                <a:ext cx="46" cy="49"/>
              </a:xfrm>
              <a:prstGeom prst="ellipse">
                <a:avLst/>
              </a:prstGeom>
              <a:solidFill>
                <a:srgbClr val="00CE00"/>
              </a:solidFill>
              <a:ln w="11113">
                <a:solidFill>
                  <a:srgbClr val="000000"/>
                </a:solidFill>
                <a:round/>
                <a:headEnd/>
                <a:tailEnd/>
              </a:ln>
            </p:spPr>
            <p:txBody>
              <a:bodyPr/>
              <a:lstStyle/>
              <a:p>
                <a:endParaRPr lang="en-US"/>
              </a:p>
            </p:txBody>
          </p:sp>
          <p:sp>
            <p:nvSpPr>
              <p:cNvPr id="119930" name="Rectangle 122"/>
              <p:cNvSpPr>
                <a:spLocks noChangeArrowheads="1"/>
              </p:cNvSpPr>
              <p:nvPr/>
            </p:nvSpPr>
            <p:spPr bwMode="auto">
              <a:xfrm>
                <a:off x="4820" y="2747"/>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19931" name="Freeform 123"/>
              <p:cNvSpPr>
                <a:spLocks/>
              </p:cNvSpPr>
              <p:nvPr/>
            </p:nvSpPr>
            <p:spPr bwMode="auto">
              <a:xfrm>
                <a:off x="4637" y="2501"/>
                <a:ext cx="74" cy="19"/>
              </a:xfrm>
              <a:custGeom>
                <a:avLst/>
                <a:gdLst>
                  <a:gd name="T0" fmla="*/ 147 w 147"/>
                  <a:gd name="T1" fmla="*/ 0 h 39"/>
                  <a:gd name="T2" fmla="*/ 0 w 147"/>
                  <a:gd name="T3" fmla="*/ 35 h 39"/>
                  <a:gd name="T4" fmla="*/ 0 w 147"/>
                  <a:gd name="T5" fmla="*/ 39 h 39"/>
                </a:gdLst>
                <a:ahLst/>
                <a:cxnLst>
                  <a:cxn ang="0">
                    <a:pos x="T0" y="T1"/>
                  </a:cxn>
                  <a:cxn ang="0">
                    <a:pos x="T2" y="T3"/>
                  </a:cxn>
                  <a:cxn ang="0">
                    <a:pos x="T4" y="T5"/>
                  </a:cxn>
                </a:cxnLst>
                <a:rect l="0" t="0" r="r" b="b"/>
                <a:pathLst>
                  <a:path w="147" h="39">
                    <a:moveTo>
                      <a:pt x="147" y="0"/>
                    </a:moveTo>
                    <a:lnTo>
                      <a:pt x="0" y="35"/>
                    </a:lnTo>
                    <a:lnTo>
                      <a:pt x="0" y="3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932" name="Line 124"/>
              <p:cNvSpPr>
                <a:spLocks noChangeShapeType="1"/>
              </p:cNvSpPr>
              <p:nvPr/>
            </p:nvSpPr>
            <p:spPr bwMode="auto">
              <a:xfrm>
                <a:off x="4706" y="2502"/>
                <a:ext cx="5"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3" name="Line 125"/>
              <p:cNvSpPr>
                <a:spLocks noChangeShapeType="1"/>
              </p:cNvSpPr>
              <p:nvPr/>
            </p:nvSpPr>
            <p:spPr bwMode="auto">
              <a:xfrm>
                <a:off x="4706" y="2501"/>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4" name="Line 126"/>
              <p:cNvSpPr>
                <a:spLocks noChangeShapeType="1"/>
              </p:cNvSpPr>
              <p:nvPr/>
            </p:nvSpPr>
            <p:spPr bwMode="auto">
              <a:xfrm>
                <a:off x="4634" y="2575"/>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5" name="Line 127"/>
              <p:cNvSpPr>
                <a:spLocks noChangeShapeType="1"/>
              </p:cNvSpPr>
              <p:nvPr/>
            </p:nvSpPr>
            <p:spPr bwMode="auto">
              <a:xfrm>
                <a:off x="4711" y="257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6" name="Line 128"/>
              <p:cNvSpPr>
                <a:spLocks noChangeShapeType="1"/>
              </p:cNvSpPr>
              <p:nvPr/>
            </p:nvSpPr>
            <p:spPr bwMode="auto">
              <a:xfrm>
                <a:off x="4774" y="2574"/>
                <a:ext cx="1"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7" name="Line 129"/>
              <p:cNvSpPr>
                <a:spLocks noChangeShapeType="1"/>
              </p:cNvSpPr>
              <p:nvPr/>
            </p:nvSpPr>
            <p:spPr bwMode="auto">
              <a:xfrm flipH="1">
                <a:off x="4567" y="2642"/>
                <a:ext cx="65"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8" name="Line 130"/>
              <p:cNvSpPr>
                <a:spLocks noChangeShapeType="1"/>
              </p:cNvSpPr>
              <p:nvPr/>
            </p:nvSpPr>
            <p:spPr bwMode="auto">
              <a:xfrm flipH="1">
                <a:off x="4628" y="2643"/>
                <a:ext cx="3"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39" name="Line 131"/>
              <p:cNvSpPr>
                <a:spLocks noChangeShapeType="1"/>
              </p:cNvSpPr>
              <p:nvPr/>
            </p:nvSpPr>
            <p:spPr bwMode="auto">
              <a:xfrm flipH="1">
                <a:off x="4682" y="2643"/>
                <a:ext cx="25"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40" name="Freeform 132"/>
              <p:cNvSpPr>
                <a:spLocks/>
              </p:cNvSpPr>
              <p:nvPr/>
            </p:nvSpPr>
            <p:spPr bwMode="auto">
              <a:xfrm>
                <a:off x="4707" y="2643"/>
                <a:ext cx="28" cy="30"/>
              </a:xfrm>
              <a:custGeom>
                <a:avLst/>
                <a:gdLst>
                  <a:gd name="T0" fmla="*/ 0 w 55"/>
                  <a:gd name="T1" fmla="*/ 0 h 61"/>
                  <a:gd name="T2" fmla="*/ 55 w 55"/>
                  <a:gd name="T3" fmla="*/ 61 h 61"/>
                  <a:gd name="T4" fmla="*/ 55 w 55"/>
                  <a:gd name="T5" fmla="*/ 59 h 61"/>
                </a:gdLst>
                <a:ahLst/>
                <a:cxnLst>
                  <a:cxn ang="0">
                    <a:pos x="T0" y="T1"/>
                  </a:cxn>
                  <a:cxn ang="0">
                    <a:pos x="T2" y="T3"/>
                  </a:cxn>
                  <a:cxn ang="0">
                    <a:pos x="T4" y="T5"/>
                  </a:cxn>
                </a:cxnLst>
                <a:rect l="0" t="0" r="r" b="b"/>
                <a:pathLst>
                  <a:path w="55" h="61">
                    <a:moveTo>
                      <a:pt x="0" y="0"/>
                    </a:moveTo>
                    <a:lnTo>
                      <a:pt x="55" y="61"/>
                    </a:lnTo>
                    <a:lnTo>
                      <a:pt x="55" y="5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941" name="Line 133"/>
              <p:cNvSpPr>
                <a:spLocks noChangeShapeType="1"/>
              </p:cNvSpPr>
              <p:nvPr/>
            </p:nvSpPr>
            <p:spPr bwMode="auto">
              <a:xfrm>
                <a:off x="4776" y="2645"/>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42" name="Line 134"/>
              <p:cNvSpPr>
                <a:spLocks noChangeShapeType="1"/>
              </p:cNvSpPr>
              <p:nvPr/>
            </p:nvSpPr>
            <p:spPr bwMode="auto">
              <a:xfrm>
                <a:off x="4777" y="2645"/>
                <a:ext cx="69"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43" name="Line 135"/>
              <p:cNvSpPr>
                <a:spLocks noChangeShapeType="1"/>
              </p:cNvSpPr>
              <p:nvPr/>
            </p:nvSpPr>
            <p:spPr bwMode="auto">
              <a:xfrm>
                <a:off x="4846" y="2725"/>
                <a:ext cx="1"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944" name="Rectangle 136"/>
            <p:cNvSpPr>
              <a:spLocks noChangeArrowheads="1"/>
            </p:cNvSpPr>
            <p:nvPr/>
          </p:nvSpPr>
          <p:spPr bwMode="auto">
            <a:xfrm>
              <a:off x="47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945" name="Group 137"/>
            <p:cNvGrpSpPr>
              <a:grpSpLocks/>
            </p:cNvGrpSpPr>
            <p:nvPr/>
          </p:nvGrpSpPr>
          <p:grpSpPr bwMode="auto">
            <a:xfrm>
              <a:off x="4818" y="3566"/>
              <a:ext cx="108" cy="116"/>
              <a:chOff x="902" y="803"/>
              <a:chExt cx="214" cy="280"/>
            </a:xfrm>
          </p:grpSpPr>
          <p:sp>
            <p:nvSpPr>
              <p:cNvPr id="119946" name="Rectangle 138"/>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19947" name="Line 139"/>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48" name="Line 140"/>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49" name="Line 141"/>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0" name="Line 142"/>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1" name="Line 143"/>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2" name="Line 144"/>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3" name="Line 145"/>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4" name="Line 146"/>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5" name="Line 147"/>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6" name="Line 148"/>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7" name="Line 149"/>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8" name="Line 150"/>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59" name="Line 151"/>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60" name="Line 152"/>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61" name="Line 153"/>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962" name="Rectangle 154"/>
            <p:cNvSpPr>
              <a:spLocks noChangeArrowheads="1"/>
            </p:cNvSpPr>
            <p:nvPr/>
          </p:nvSpPr>
          <p:spPr bwMode="auto">
            <a:xfrm>
              <a:off x="47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963" name="Rectangle 155"/>
            <p:cNvSpPr>
              <a:spLocks noChangeArrowheads="1"/>
            </p:cNvSpPr>
            <p:nvPr/>
          </p:nvSpPr>
          <p:spPr bwMode="auto">
            <a:xfrm>
              <a:off x="47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964" name="AutoShape 156"/>
            <p:cNvSpPr>
              <a:spLocks noChangeArrowheads="1"/>
            </p:cNvSpPr>
            <p:nvPr/>
          </p:nvSpPr>
          <p:spPr bwMode="auto">
            <a:xfrm>
              <a:off x="48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965" name="Rectangle 157"/>
            <p:cNvSpPr>
              <a:spLocks noChangeArrowheads="1"/>
            </p:cNvSpPr>
            <p:nvPr/>
          </p:nvSpPr>
          <p:spPr bwMode="auto">
            <a:xfrm>
              <a:off x="427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sp>
          <p:nvSpPr>
            <p:cNvPr id="119966" name="Rectangle 158"/>
            <p:cNvSpPr>
              <a:spLocks noChangeArrowheads="1"/>
            </p:cNvSpPr>
            <p:nvPr/>
          </p:nvSpPr>
          <p:spPr bwMode="auto">
            <a:xfrm>
              <a:off x="427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grpSp>
          <p:nvGrpSpPr>
            <p:cNvPr id="119967" name="Group 159"/>
            <p:cNvGrpSpPr>
              <a:grpSpLocks/>
            </p:cNvGrpSpPr>
            <p:nvPr/>
          </p:nvGrpSpPr>
          <p:grpSpPr bwMode="auto">
            <a:xfrm>
              <a:off x="4338" y="2606"/>
              <a:ext cx="108" cy="116"/>
              <a:chOff x="902" y="803"/>
              <a:chExt cx="214" cy="280"/>
            </a:xfrm>
          </p:grpSpPr>
          <p:sp>
            <p:nvSpPr>
              <p:cNvPr id="119968" name="Rectangle 160"/>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19969" name="Line 16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0" name="Line 16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1" name="Line 16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2" name="Line 16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3" name="Line 16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4" name="Line 16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5" name="Line 16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6" name="Line 16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7" name="Line 16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8" name="Line 17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79" name="Line 17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80" name="Line 17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81" name="Line 17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82" name="Line 17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83" name="Line 17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984" name="Rectangle 176"/>
            <p:cNvSpPr>
              <a:spLocks noChangeArrowheads="1"/>
            </p:cNvSpPr>
            <p:nvPr/>
          </p:nvSpPr>
          <p:spPr bwMode="auto">
            <a:xfrm>
              <a:off x="427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9985" name="Group 177"/>
            <p:cNvGrpSpPr>
              <a:grpSpLocks/>
            </p:cNvGrpSpPr>
            <p:nvPr/>
          </p:nvGrpSpPr>
          <p:grpSpPr bwMode="auto">
            <a:xfrm>
              <a:off x="4308" y="2849"/>
              <a:ext cx="169" cy="109"/>
              <a:chOff x="2576" y="1643"/>
              <a:chExt cx="169" cy="109"/>
            </a:xfrm>
          </p:grpSpPr>
          <p:sp>
            <p:nvSpPr>
              <p:cNvPr id="119986" name="Rectangle 178"/>
              <p:cNvSpPr>
                <a:spLocks noChangeArrowheads="1"/>
              </p:cNvSpPr>
              <p:nvPr/>
            </p:nvSpPr>
            <p:spPr bwMode="auto">
              <a:xfrm>
                <a:off x="2644" y="1643"/>
                <a:ext cx="18" cy="20"/>
              </a:xfrm>
              <a:prstGeom prst="rect">
                <a:avLst/>
              </a:prstGeom>
              <a:solidFill>
                <a:srgbClr val="FF9900"/>
              </a:solidFill>
              <a:ln w="11176">
                <a:solidFill>
                  <a:srgbClr val="000000"/>
                </a:solidFill>
                <a:miter lim="800000"/>
                <a:headEnd/>
                <a:tailEnd/>
              </a:ln>
            </p:spPr>
            <p:txBody>
              <a:bodyPr/>
              <a:lstStyle/>
              <a:p>
                <a:endParaRPr lang="en-US"/>
              </a:p>
            </p:txBody>
          </p:sp>
          <p:sp>
            <p:nvSpPr>
              <p:cNvPr id="119987" name="Rectangle 179"/>
              <p:cNvSpPr>
                <a:spLocks noChangeArrowheads="1"/>
              </p:cNvSpPr>
              <p:nvPr/>
            </p:nvSpPr>
            <p:spPr bwMode="auto">
              <a:xfrm>
                <a:off x="2610" y="1688"/>
                <a:ext cx="18" cy="19"/>
              </a:xfrm>
              <a:prstGeom prst="rect">
                <a:avLst/>
              </a:prstGeom>
              <a:solidFill>
                <a:srgbClr val="FF9900"/>
              </a:solidFill>
              <a:ln w="11176">
                <a:solidFill>
                  <a:srgbClr val="000000"/>
                </a:solidFill>
                <a:miter lim="800000"/>
                <a:headEnd/>
                <a:tailEnd/>
              </a:ln>
            </p:spPr>
            <p:txBody>
              <a:bodyPr/>
              <a:lstStyle/>
              <a:p>
                <a:endParaRPr lang="en-US"/>
              </a:p>
            </p:txBody>
          </p:sp>
          <p:sp>
            <p:nvSpPr>
              <p:cNvPr id="119988" name="Rectangle 180"/>
              <p:cNvSpPr>
                <a:spLocks noChangeArrowheads="1"/>
              </p:cNvSpPr>
              <p:nvPr/>
            </p:nvSpPr>
            <p:spPr bwMode="auto">
              <a:xfrm>
                <a:off x="2576" y="1731"/>
                <a:ext cx="18" cy="21"/>
              </a:xfrm>
              <a:prstGeom prst="rect">
                <a:avLst/>
              </a:prstGeom>
              <a:solidFill>
                <a:srgbClr val="FF9900"/>
              </a:solidFill>
              <a:ln w="11176">
                <a:solidFill>
                  <a:srgbClr val="000000"/>
                </a:solidFill>
                <a:miter lim="800000"/>
                <a:headEnd/>
                <a:tailEnd/>
              </a:ln>
            </p:spPr>
            <p:txBody>
              <a:bodyPr/>
              <a:lstStyle/>
              <a:p>
                <a:endParaRPr lang="en-US"/>
              </a:p>
            </p:txBody>
          </p:sp>
          <p:sp>
            <p:nvSpPr>
              <p:cNvPr id="119989" name="Rectangle 181"/>
              <p:cNvSpPr>
                <a:spLocks noChangeArrowheads="1"/>
              </p:cNvSpPr>
              <p:nvPr/>
            </p:nvSpPr>
            <p:spPr bwMode="auto">
              <a:xfrm>
                <a:off x="2639" y="1731"/>
                <a:ext cx="19" cy="19"/>
              </a:xfrm>
              <a:prstGeom prst="rect">
                <a:avLst/>
              </a:prstGeom>
              <a:solidFill>
                <a:srgbClr val="FF9900"/>
              </a:solidFill>
              <a:ln w="11176">
                <a:solidFill>
                  <a:srgbClr val="000000"/>
                </a:solidFill>
                <a:miter lim="800000"/>
                <a:headEnd/>
                <a:tailEnd/>
              </a:ln>
            </p:spPr>
            <p:txBody>
              <a:bodyPr/>
              <a:lstStyle/>
              <a:p>
                <a:endParaRPr lang="en-US"/>
              </a:p>
            </p:txBody>
          </p:sp>
          <p:sp>
            <p:nvSpPr>
              <p:cNvPr id="119990" name="Rectangle 182"/>
              <p:cNvSpPr>
                <a:spLocks noChangeArrowheads="1"/>
              </p:cNvSpPr>
              <p:nvPr/>
            </p:nvSpPr>
            <p:spPr bwMode="auto">
              <a:xfrm>
                <a:off x="2726" y="1731"/>
                <a:ext cx="19" cy="21"/>
              </a:xfrm>
              <a:prstGeom prst="rect">
                <a:avLst/>
              </a:prstGeom>
              <a:solidFill>
                <a:srgbClr val="FF9900"/>
              </a:solidFill>
              <a:ln w="11176">
                <a:solidFill>
                  <a:srgbClr val="000000"/>
                </a:solidFill>
                <a:miter lim="800000"/>
                <a:headEnd/>
                <a:tailEnd/>
              </a:ln>
            </p:spPr>
            <p:txBody>
              <a:bodyPr/>
              <a:lstStyle/>
              <a:p>
                <a:endParaRPr lang="en-US"/>
              </a:p>
            </p:txBody>
          </p:sp>
          <p:sp>
            <p:nvSpPr>
              <p:cNvPr id="119991" name="Rectangle 183"/>
              <p:cNvSpPr>
                <a:spLocks noChangeArrowheads="1"/>
              </p:cNvSpPr>
              <p:nvPr/>
            </p:nvSpPr>
            <p:spPr bwMode="auto">
              <a:xfrm>
                <a:off x="2688" y="1685"/>
                <a:ext cx="20" cy="19"/>
              </a:xfrm>
              <a:prstGeom prst="rect">
                <a:avLst/>
              </a:prstGeom>
              <a:solidFill>
                <a:srgbClr val="FF9900"/>
              </a:solidFill>
              <a:ln w="11176">
                <a:solidFill>
                  <a:srgbClr val="000000"/>
                </a:solidFill>
                <a:miter lim="800000"/>
                <a:headEnd/>
                <a:tailEnd/>
              </a:ln>
            </p:spPr>
            <p:txBody>
              <a:bodyPr/>
              <a:lstStyle/>
              <a:p>
                <a:endParaRPr lang="en-US"/>
              </a:p>
            </p:txBody>
          </p:sp>
          <p:sp>
            <p:nvSpPr>
              <p:cNvPr id="119992" name="Line 184"/>
              <p:cNvSpPr>
                <a:spLocks noChangeShapeType="1"/>
              </p:cNvSpPr>
              <p:nvPr/>
            </p:nvSpPr>
            <p:spPr bwMode="auto">
              <a:xfrm>
                <a:off x="2597"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3" name="Line 185"/>
              <p:cNvSpPr>
                <a:spLocks noChangeShapeType="1"/>
              </p:cNvSpPr>
              <p:nvPr/>
            </p:nvSpPr>
            <p:spPr bwMode="auto">
              <a:xfrm>
                <a:off x="260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4" name="Line 186"/>
              <p:cNvSpPr>
                <a:spLocks noChangeShapeType="1"/>
              </p:cNvSpPr>
              <p:nvPr/>
            </p:nvSpPr>
            <p:spPr bwMode="auto">
              <a:xfrm>
                <a:off x="2608"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5" name="Line 187"/>
              <p:cNvSpPr>
                <a:spLocks noChangeShapeType="1"/>
              </p:cNvSpPr>
              <p:nvPr/>
            </p:nvSpPr>
            <p:spPr bwMode="auto">
              <a:xfrm>
                <a:off x="261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6" name="Line 188"/>
              <p:cNvSpPr>
                <a:spLocks noChangeShapeType="1"/>
              </p:cNvSpPr>
              <p:nvPr/>
            </p:nvSpPr>
            <p:spPr bwMode="auto">
              <a:xfrm>
                <a:off x="2618"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7" name="Line 189"/>
              <p:cNvSpPr>
                <a:spLocks noChangeShapeType="1"/>
              </p:cNvSpPr>
              <p:nvPr/>
            </p:nvSpPr>
            <p:spPr bwMode="auto">
              <a:xfrm>
                <a:off x="262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8" name="Line 190"/>
              <p:cNvSpPr>
                <a:spLocks noChangeShapeType="1"/>
              </p:cNvSpPr>
              <p:nvPr/>
            </p:nvSpPr>
            <p:spPr bwMode="auto">
              <a:xfrm>
                <a:off x="2629"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99" name="Line 191"/>
              <p:cNvSpPr>
                <a:spLocks noChangeShapeType="1"/>
              </p:cNvSpPr>
              <p:nvPr/>
            </p:nvSpPr>
            <p:spPr bwMode="auto">
              <a:xfrm>
                <a:off x="2633"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0" name="Freeform 192"/>
              <p:cNvSpPr>
                <a:spLocks/>
              </p:cNvSpPr>
              <p:nvPr/>
            </p:nvSpPr>
            <p:spPr bwMode="auto">
              <a:xfrm>
                <a:off x="2639" y="1740"/>
                <a:ext cx="0"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01" name="Line 193"/>
              <p:cNvSpPr>
                <a:spLocks noChangeShapeType="1"/>
              </p:cNvSpPr>
              <p:nvPr/>
            </p:nvSpPr>
            <p:spPr bwMode="auto">
              <a:xfrm>
                <a:off x="2660"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2" name="Line 194"/>
              <p:cNvSpPr>
                <a:spLocks noChangeShapeType="1"/>
              </p:cNvSpPr>
              <p:nvPr/>
            </p:nvSpPr>
            <p:spPr bwMode="auto">
              <a:xfrm>
                <a:off x="266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3" name="Line 195"/>
              <p:cNvSpPr>
                <a:spLocks noChangeShapeType="1"/>
              </p:cNvSpPr>
              <p:nvPr/>
            </p:nvSpPr>
            <p:spPr bwMode="auto">
              <a:xfrm>
                <a:off x="2671"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4" name="Line 196"/>
              <p:cNvSpPr>
                <a:spLocks noChangeShapeType="1"/>
              </p:cNvSpPr>
              <p:nvPr/>
            </p:nvSpPr>
            <p:spPr bwMode="auto">
              <a:xfrm>
                <a:off x="267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5" name="Line 197"/>
              <p:cNvSpPr>
                <a:spLocks noChangeShapeType="1"/>
              </p:cNvSpPr>
              <p:nvPr/>
            </p:nvSpPr>
            <p:spPr bwMode="auto">
              <a:xfrm>
                <a:off x="2681"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6" name="Line 198"/>
              <p:cNvSpPr>
                <a:spLocks noChangeShapeType="1"/>
              </p:cNvSpPr>
              <p:nvPr/>
            </p:nvSpPr>
            <p:spPr bwMode="auto">
              <a:xfrm>
                <a:off x="268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7" name="Line 199"/>
              <p:cNvSpPr>
                <a:spLocks noChangeShapeType="1"/>
              </p:cNvSpPr>
              <p:nvPr/>
            </p:nvSpPr>
            <p:spPr bwMode="auto">
              <a:xfrm>
                <a:off x="269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8" name="Line 200"/>
              <p:cNvSpPr>
                <a:spLocks noChangeShapeType="1"/>
              </p:cNvSpPr>
              <p:nvPr/>
            </p:nvSpPr>
            <p:spPr bwMode="auto">
              <a:xfrm>
                <a:off x="270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09" name="Line 201"/>
              <p:cNvSpPr>
                <a:spLocks noChangeShapeType="1"/>
              </p:cNvSpPr>
              <p:nvPr/>
            </p:nvSpPr>
            <p:spPr bwMode="auto">
              <a:xfrm>
                <a:off x="2707"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0" name="Line 202"/>
              <p:cNvSpPr>
                <a:spLocks noChangeShapeType="1"/>
              </p:cNvSpPr>
              <p:nvPr/>
            </p:nvSpPr>
            <p:spPr bwMode="auto">
              <a:xfrm>
                <a:off x="2712"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1" name="Line 203"/>
              <p:cNvSpPr>
                <a:spLocks noChangeShapeType="1"/>
              </p:cNvSpPr>
              <p:nvPr/>
            </p:nvSpPr>
            <p:spPr bwMode="auto">
              <a:xfrm>
                <a:off x="2717"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2" name="Line 204"/>
              <p:cNvSpPr>
                <a:spLocks noChangeShapeType="1"/>
              </p:cNvSpPr>
              <p:nvPr/>
            </p:nvSpPr>
            <p:spPr bwMode="auto">
              <a:xfrm>
                <a:off x="272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3" name="Line 205"/>
              <p:cNvSpPr>
                <a:spLocks noChangeShapeType="1"/>
              </p:cNvSpPr>
              <p:nvPr/>
            </p:nvSpPr>
            <p:spPr bwMode="auto">
              <a:xfrm flipH="1">
                <a:off x="2693" y="1706"/>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4" name="Line 206"/>
              <p:cNvSpPr>
                <a:spLocks noChangeShapeType="1"/>
              </p:cNvSpPr>
              <p:nvPr/>
            </p:nvSpPr>
            <p:spPr bwMode="auto">
              <a:xfrm>
                <a:off x="2688" y="171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5" name="Line 207"/>
              <p:cNvSpPr>
                <a:spLocks noChangeShapeType="1"/>
              </p:cNvSpPr>
              <p:nvPr/>
            </p:nvSpPr>
            <p:spPr bwMode="auto">
              <a:xfrm>
                <a:off x="2683" y="1713"/>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6" name="Line 208"/>
              <p:cNvSpPr>
                <a:spLocks noChangeShapeType="1"/>
              </p:cNvSpPr>
              <p:nvPr/>
            </p:nvSpPr>
            <p:spPr bwMode="auto">
              <a:xfrm flipH="1">
                <a:off x="2673" y="1716"/>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7" name="Line 209"/>
              <p:cNvSpPr>
                <a:spLocks noChangeShapeType="1"/>
              </p:cNvSpPr>
              <p:nvPr/>
            </p:nvSpPr>
            <p:spPr bwMode="auto">
              <a:xfrm>
                <a:off x="2668" y="172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8" name="Line 210"/>
              <p:cNvSpPr>
                <a:spLocks noChangeShapeType="1"/>
              </p:cNvSpPr>
              <p:nvPr/>
            </p:nvSpPr>
            <p:spPr bwMode="auto">
              <a:xfrm>
                <a:off x="2663" y="1723"/>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19" name="Freeform 211"/>
              <p:cNvSpPr>
                <a:spLocks/>
              </p:cNvSpPr>
              <p:nvPr/>
            </p:nvSpPr>
            <p:spPr bwMode="auto">
              <a:xfrm flipV="1">
                <a:off x="2652" y="1727"/>
                <a:ext cx="4" cy="2"/>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20" name="Line 212"/>
              <p:cNvSpPr>
                <a:spLocks noChangeShapeType="1"/>
              </p:cNvSpPr>
              <p:nvPr/>
            </p:nvSpPr>
            <p:spPr bwMode="auto">
              <a:xfrm>
                <a:off x="2699" y="1706"/>
                <a:ext cx="4"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1" name="Line 213"/>
              <p:cNvSpPr>
                <a:spLocks noChangeShapeType="1"/>
              </p:cNvSpPr>
              <p:nvPr/>
            </p:nvSpPr>
            <p:spPr bwMode="auto">
              <a:xfrm>
                <a:off x="2708" y="1712"/>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2" name="Line 214"/>
              <p:cNvSpPr>
                <a:spLocks noChangeShapeType="1"/>
              </p:cNvSpPr>
              <p:nvPr/>
            </p:nvSpPr>
            <p:spPr bwMode="auto">
              <a:xfrm>
                <a:off x="2714" y="1716"/>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3" name="Line 215"/>
              <p:cNvSpPr>
                <a:spLocks noChangeShapeType="1"/>
              </p:cNvSpPr>
              <p:nvPr/>
            </p:nvSpPr>
            <p:spPr bwMode="auto">
              <a:xfrm>
                <a:off x="2720" y="1720"/>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4" name="Line 216"/>
              <p:cNvSpPr>
                <a:spLocks noChangeShapeType="1"/>
              </p:cNvSpPr>
              <p:nvPr/>
            </p:nvSpPr>
            <p:spPr bwMode="auto">
              <a:xfrm>
                <a:off x="2729" y="1727"/>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5" name="Freeform 217"/>
              <p:cNvSpPr>
                <a:spLocks/>
              </p:cNvSpPr>
              <p:nvPr/>
            </p:nvSpPr>
            <p:spPr bwMode="auto">
              <a:xfrm flipV="1">
                <a:off x="2735" y="1729"/>
                <a:ext cx="0"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26" name="Line 218"/>
              <p:cNvSpPr>
                <a:spLocks noChangeShapeType="1"/>
              </p:cNvSpPr>
              <p:nvPr/>
            </p:nvSpPr>
            <p:spPr bwMode="auto">
              <a:xfrm>
                <a:off x="2620" y="1674"/>
                <a:ext cx="7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7" name="Line 219"/>
              <p:cNvSpPr>
                <a:spLocks noChangeShapeType="1"/>
              </p:cNvSpPr>
              <p:nvPr/>
            </p:nvSpPr>
            <p:spPr bwMode="auto">
              <a:xfrm flipV="1">
                <a:off x="2654" y="1663"/>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8" name="Line 220"/>
              <p:cNvSpPr>
                <a:spLocks noChangeShapeType="1"/>
              </p:cNvSpPr>
              <p:nvPr/>
            </p:nvSpPr>
            <p:spPr bwMode="auto">
              <a:xfrm>
                <a:off x="2620" y="1674"/>
                <a:ext cx="0"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29" name="Line 221"/>
              <p:cNvSpPr>
                <a:spLocks noChangeShapeType="1"/>
              </p:cNvSpPr>
              <p:nvPr/>
            </p:nvSpPr>
            <p:spPr bwMode="auto">
              <a:xfrm>
                <a:off x="2696" y="1674"/>
                <a:ext cx="1" cy="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30" name="Line 222"/>
              <p:cNvSpPr>
                <a:spLocks noChangeShapeType="1"/>
              </p:cNvSpPr>
              <p:nvPr/>
            </p:nvSpPr>
            <p:spPr bwMode="auto">
              <a:xfrm>
                <a:off x="2585" y="1718"/>
                <a:ext cx="6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31" name="Line 223"/>
              <p:cNvSpPr>
                <a:spLocks noChangeShapeType="1"/>
              </p:cNvSpPr>
              <p:nvPr/>
            </p:nvSpPr>
            <p:spPr bwMode="auto">
              <a:xfrm>
                <a:off x="2620" y="1708"/>
                <a:ext cx="1" cy="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32" name="Line 224"/>
              <p:cNvSpPr>
                <a:spLocks noChangeShapeType="1"/>
              </p:cNvSpPr>
              <p:nvPr/>
            </p:nvSpPr>
            <p:spPr bwMode="auto">
              <a:xfrm>
                <a:off x="2585" y="1718"/>
                <a:ext cx="1"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33" name="Line 225"/>
              <p:cNvSpPr>
                <a:spLocks noChangeShapeType="1"/>
              </p:cNvSpPr>
              <p:nvPr/>
            </p:nvSpPr>
            <p:spPr bwMode="auto">
              <a:xfrm>
                <a:off x="2649" y="1718"/>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034" name="Rectangle 226"/>
            <p:cNvSpPr>
              <a:spLocks noChangeArrowheads="1"/>
            </p:cNvSpPr>
            <p:nvPr/>
          </p:nvSpPr>
          <p:spPr bwMode="auto">
            <a:xfrm>
              <a:off x="427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035" name="Group 227"/>
            <p:cNvGrpSpPr>
              <a:grpSpLocks/>
            </p:cNvGrpSpPr>
            <p:nvPr/>
          </p:nvGrpSpPr>
          <p:grpSpPr bwMode="auto">
            <a:xfrm>
              <a:off x="4308" y="3090"/>
              <a:ext cx="169" cy="108"/>
              <a:chOff x="3011" y="1858"/>
              <a:chExt cx="497" cy="239"/>
            </a:xfrm>
          </p:grpSpPr>
          <p:sp>
            <p:nvSpPr>
              <p:cNvPr id="120036" name="Rectangle 228"/>
              <p:cNvSpPr>
                <a:spLocks noChangeArrowheads="1"/>
              </p:cNvSpPr>
              <p:nvPr/>
            </p:nvSpPr>
            <p:spPr bwMode="auto">
              <a:xfrm>
                <a:off x="3210" y="1858"/>
                <a:ext cx="54" cy="44"/>
              </a:xfrm>
              <a:prstGeom prst="rect">
                <a:avLst/>
              </a:prstGeom>
              <a:solidFill>
                <a:srgbClr val="FFFF00"/>
              </a:solidFill>
              <a:ln w="11113">
                <a:solidFill>
                  <a:srgbClr val="000000"/>
                </a:solidFill>
                <a:miter lim="800000"/>
                <a:headEnd/>
                <a:tailEnd/>
              </a:ln>
            </p:spPr>
            <p:txBody>
              <a:bodyPr/>
              <a:lstStyle/>
              <a:p>
                <a:endParaRPr lang="en-US"/>
              </a:p>
            </p:txBody>
          </p:sp>
          <p:sp>
            <p:nvSpPr>
              <p:cNvPr id="120037" name="Rectangle 229"/>
              <p:cNvSpPr>
                <a:spLocks noChangeArrowheads="1"/>
              </p:cNvSpPr>
              <p:nvPr/>
            </p:nvSpPr>
            <p:spPr bwMode="auto">
              <a:xfrm>
                <a:off x="3111" y="195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20038" name="Rectangle 230"/>
              <p:cNvSpPr>
                <a:spLocks noChangeArrowheads="1"/>
              </p:cNvSpPr>
              <p:nvPr/>
            </p:nvSpPr>
            <p:spPr bwMode="auto">
              <a:xfrm>
                <a:off x="3011"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0039" name="Rectangle 231"/>
              <p:cNvSpPr>
                <a:spLocks noChangeArrowheads="1"/>
              </p:cNvSpPr>
              <p:nvPr/>
            </p:nvSpPr>
            <p:spPr bwMode="auto">
              <a:xfrm>
                <a:off x="3197" y="2051"/>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0040" name="Rectangle 232"/>
              <p:cNvSpPr>
                <a:spLocks noChangeArrowheads="1"/>
              </p:cNvSpPr>
              <p:nvPr/>
            </p:nvSpPr>
            <p:spPr bwMode="auto">
              <a:xfrm>
                <a:off x="3453"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0041" name="Rectangle 233"/>
              <p:cNvSpPr>
                <a:spLocks noChangeArrowheads="1"/>
              </p:cNvSpPr>
              <p:nvPr/>
            </p:nvSpPr>
            <p:spPr bwMode="auto">
              <a:xfrm>
                <a:off x="3342" y="1950"/>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0042" name="Line 234"/>
              <p:cNvSpPr>
                <a:spLocks noChangeShapeType="1"/>
              </p:cNvSpPr>
              <p:nvPr/>
            </p:nvSpPr>
            <p:spPr bwMode="auto">
              <a:xfrm>
                <a:off x="307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3" name="Line 235"/>
              <p:cNvSpPr>
                <a:spLocks noChangeShapeType="1"/>
              </p:cNvSpPr>
              <p:nvPr/>
            </p:nvSpPr>
            <p:spPr bwMode="auto">
              <a:xfrm>
                <a:off x="309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4" name="Line 236"/>
              <p:cNvSpPr>
                <a:spLocks noChangeShapeType="1"/>
              </p:cNvSpPr>
              <p:nvPr/>
            </p:nvSpPr>
            <p:spPr bwMode="auto">
              <a:xfrm>
                <a:off x="310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5" name="Line 237"/>
              <p:cNvSpPr>
                <a:spLocks noChangeShapeType="1"/>
              </p:cNvSpPr>
              <p:nvPr/>
            </p:nvSpPr>
            <p:spPr bwMode="auto">
              <a:xfrm>
                <a:off x="312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6" name="Line 238"/>
              <p:cNvSpPr>
                <a:spLocks noChangeShapeType="1"/>
              </p:cNvSpPr>
              <p:nvPr/>
            </p:nvSpPr>
            <p:spPr bwMode="auto">
              <a:xfrm>
                <a:off x="313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7" name="Line 239"/>
              <p:cNvSpPr>
                <a:spLocks noChangeShapeType="1"/>
              </p:cNvSpPr>
              <p:nvPr/>
            </p:nvSpPr>
            <p:spPr bwMode="auto">
              <a:xfrm>
                <a:off x="315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8" name="Line 240"/>
              <p:cNvSpPr>
                <a:spLocks noChangeShapeType="1"/>
              </p:cNvSpPr>
              <p:nvPr/>
            </p:nvSpPr>
            <p:spPr bwMode="auto">
              <a:xfrm>
                <a:off x="3166" y="207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49" name="Line 241"/>
              <p:cNvSpPr>
                <a:spLocks noChangeShapeType="1"/>
              </p:cNvSpPr>
              <p:nvPr/>
            </p:nvSpPr>
            <p:spPr bwMode="auto">
              <a:xfrm>
                <a:off x="3181"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0" name="Freeform 242"/>
              <p:cNvSpPr>
                <a:spLocks/>
              </p:cNvSpPr>
              <p:nvPr/>
            </p:nvSpPr>
            <p:spPr bwMode="auto">
              <a:xfrm>
                <a:off x="3196" y="2073"/>
                <a:ext cx="1"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51" name="Line 243"/>
              <p:cNvSpPr>
                <a:spLocks noChangeShapeType="1"/>
              </p:cNvSpPr>
              <p:nvPr/>
            </p:nvSpPr>
            <p:spPr bwMode="auto">
              <a:xfrm>
                <a:off x="3260"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2" name="Line 244"/>
              <p:cNvSpPr>
                <a:spLocks noChangeShapeType="1"/>
              </p:cNvSpPr>
              <p:nvPr/>
            </p:nvSpPr>
            <p:spPr bwMode="auto">
              <a:xfrm>
                <a:off x="327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3" name="Line 245"/>
              <p:cNvSpPr>
                <a:spLocks noChangeShapeType="1"/>
              </p:cNvSpPr>
              <p:nvPr/>
            </p:nvSpPr>
            <p:spPr bwMode="auto">
              <a:xfrm>
                <a:off x="329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4" name="Line 246"/>
              <p:cNvSpPr>
                <a:spLocks noChangeShapeType="1"/>
              </p:cNvSpPr>
              <p:nvPr/>
            </p:nvSpPr>
            <p:spPr bwMode="auto">
              <a:xfrm>
                <a:off x="330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5" name="Line 247"/>
              <p:cNvSpPr>
                <a:spLocks noChangeShapeType="1"/>
              </p:cNvSpPr>
              <p:nvPr/>
            </p:nvSpPr>
            <p:spPr bwMode="auto">
              <a:xfrm>
                <a:off x="332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6" name="Line 248"/>
              <p:cNvSpPr>
                <a:spLocks noChangeShapeType="1"/>
              </p:cNvSpPr>
              <p:nvPr/>
            </p:nvSpPr>
            <p:spPr bwMode="auto">
              <a:xfrm>
                <a:off x="333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7" name="Line 249"/>
              <p:cNvSpPr>
                <a:spLocks noChangeShapeType="1"/>
              </p:cNvSpPr>
              <p:nvPr/>
            </p:nvSpPr>
            <p:spPr bwMode="auto">
              <a:xfrm>
                <a:off x="3351"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8" name="Line 250"/>
              <p:cNvSpPr>
                <a:spLocks noChangeShapeType="1"/>
              </p:cNvSpPr>
              <p:nvPr/>
            </p:nvSpPr>
            <p:spPr bwMode="auto">
              <a:xfrm>
                <a:off x="336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59" name="Line 251"/>
              <p:cNvSpPr>
                <a:spLocks noChangeShapeType="1"/>
              </p:cNvSpPr>
              <p:nvPr/>
            </p:nvSpPr>
            <p:spPr bwMode="auto">
              <a:xfrm>
                <a:off x="338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0" name="Line 252"/>
              <p:cNvSpPr>
                <a:spLocks noChangeShapeType="1"/>
              </p:cNvSpPr>
              <p:nvPr/>
            </p:nvSpPr>
            <p:spPr bwMode="auto">
              <a:xfrm>
                <a:off x="339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1" name="Line 253"/>
              <p:cNvSpPr>
                <a:spLocks noChangeShapeType="1"/>
              </p:cNvSpPr>
              <p:nvPr/>
            </p:nvSpPr>
            <p:spPr bwMode="auto">
              <a:xfrm>
                <a:off x="341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2" name="Line 254"/>
              <p:cNvSpPr>
                <a:spLocks noChangeShapeType="1"/>
              </p:cNvSpPr>
              <p:nvPr/>
            </p:nvSpPr>
            <p:spPr bwMode="auto">
              <a:xfrm>
                <a:off x="342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3" name="Line 255"/>
              <p:cNvSpPr>
                <a:spLocks noChangeShapeType="1"/>
              </p:cNvSpPr>
              <p:nvPr/>
            </p:nvSpPr>
            <p:spPr bwMode="auto">
              <a:xfrm>
                <a:off x="344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4" name="Line 256"/>
              <p:cNvSpPr>
                <a:spLocks noChangeShapeType="1"/>
              </p:cNvSpPr>
              <p:nvPr/>
            </p:nvSpPr>
            <p:spPr bwMode="auto">
              <a:xfrm flipH="1">
                <a:off x="3356" y="199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5" name="Line 257"/>
              <p:cNvSpPr>
                <a:spLocks noChangeShapeType="1"/>
              </p:cNvSpPr>
              <p:nvPr/>
            </p:nvSpPr>
            <p:spPr bwMode="auto">
              <a:xfrm>
                <a:off x="3341" y="200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6" name="Line 258"/>
              <p:cNvSpPr>
                <a:spLocks noChangeShapeType="1"/>
              </p:cNvSpPr>
              <p:nvPr/>
            </p:nvSpPr>
            <p:spPr bwMode="auto">
              <a:xfrm>
                <a:off x="3326" y="201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7" name="Line 259"/>
              <p:cNvSpPr>
                <a:spLocks noChangeShapeType="1"/>
              </p:cNvSpPr>
              <p:nvPr/>
            </p:nvSpPr>
            <p:spPr bwMode="auto">
              <a:xfrm flipH="1">
                <a:off x="3296" y="2019"/>
                <a:ext cx="11"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8" name="Line 260"/>
              <p:cNvSpPr>
                <a:spLocks noChangeShapeType="1"/>
              </p:cNvSpPr>
              <p:nvPr/>
            </p:nvSpPr>
            <p:spPr bwMode="auto">
              <a:xfrm>
                <a:off x="3281" y="20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69" name="Line 261"/>
              <p:cNvSpPr>
                <a:spLocks noChangeShapeType="1"/>
              </p:cNvSpPr>
              <p:nvPr/>
            </p:nvSpPr>
            <p:spPr bwMode="auto">
              <a:xfrm>
                <a:off x="3265" y="203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0" name="Freeform 262"/>
              <p:cNvSpPr>
                <a:spLocks/>
              </p:cNvSpPr>
              <p:nvPr/>
            </p:nvSpPr>
            <p:spPr bwMode="auto">
              <a:xfrm flipV="1">
                <a:off x="3235" y="2042"/>
                <a:ext cx="11" cy="5"/>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1" name="Line 263"/>
              <p:cNvSpPr>
                <a:spLocks noChangeShapeType="1"/>
              </p:cNvSpPr>
              <p:nvPr/>
            </p:nvSpPr>
            <p:spPr bwMode="auto">
              <a:xfrm>
                <a:off x="3374" y="199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2" name="Line 264"/>
              <p:cNvSpPr>
                <a:spLocks noChangeShapeType="1"/>
              </p:cNvSpPr>
              <p:nvPr/>
            </p:nvSpPr>
            <p:spPr bwMode="auto">
              <a:xfrm>
                <a:off x="3400" y="201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3" name="Line 265"/>
              <p:cNvSpPr>
                <a:spLocks noChangeShapeType="1"/>
              </p:cNvSpPr>
              <p:nvPr/>
            </p:nvSpPr>
            <p:spPr bwMode="auto">
              <a:xfrm>
                <a:off x="3416" y="2018"/>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4" name="Line 266"/>
              <p:cNvSpPr>
                <a:spLocks noChangeShapeType="1"/>
              </p:cNvSpPr>
              <p:nvPr/>
            </p:nvSpPr>
            <p:spPr bwMode="auto">
              <a:xfrm>
                <a:off x="3435" y="2027"/>
                <a:ext cx="1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5" name="Line 267"/>
              <p:cNvSpPr>
                <a:spLocks noChangeShapeType="1"/>
              </p:cNvSpPr>
              <p:nvPr/>
            </p:nvSpPr>
            <p:spPr bwMode="auto">
              <a:xfrm>
                <a:off x="3461" y="204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6" name="Freeform 268"/>
              <p:cNvSpPr>
                <a:spLocks/>
              </p:cNvSpPr>
              <p:nvPr/>
            </p:nvSpPr>
            <p:spPr bwMode="auto">
              <a:xfrm flipV="1">
                <a:off x="3476" y="2049"/>
                <a:ext cx="1"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77" name="Line 269"/>
              <p:cNvSpPr>
                <a:spLocks noChangeShapeType="1"/>
              </p:cNvSpPr>
              <p:nvPr/>
            </p:nvSpPr>
            <p:spPr bwMode="auto">
              <a:xfrm>
                <a:off x="3140" y="1925"/>
                <a:ext cx="2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8" name="Line 270"/>
              <p:cNvSpPr>
                <a:spLocks noChangeShapeType="1"/>
              </p:cNvSpPr>
              <p:nvPr/>
            </p:nvSpPr>
            <p:spPr bwMode="auto">
              <a:xfrm flipV="1">
                <a:off x="3239" y="1901"/>
                <a:ext cx="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79" name="Line 271"/>
              <p:cNvSpPr>
                <a:spLocks noChangeShapeType="1"/>
              </p:cNvSpPr>
              <p:nvPr/>
            </p:nvSpPr>
            <p:spPr bwMode="auto">
              <a:xfrm>
                <a:off x="3140" y="1925"/>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80" name="Line 272"/>
              <p:cNvSpPr>
                <a:spLocks noChangeShapeType="1"/>
              </p:cNvSpPr>
              <p:nvPr/>
            </p:nvSpPr>
            <p:spPr bwMode="auto">
              <a:xfrm>
                <a:off x="3366" y="192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81" name="Line 273"/>
              <p:cNvSpPr>
                <a:spLocks noChangeShapeType="1"/>
              </p:cNvSpPr>
              <p:nvPr/>
            </p:nvSpPr>
            <p:spPr bwMode="auto">
              <a:xfrm>
                <a:off x="3039" y="2022"/>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82" name="Line 274"/>
              <p:cNvSpPr>
                <a:spLocks noChangeShapeType="1"/>
              </p:cNvSpPr>
              <p:nvPr/>
            </p:nvSpPr>
            <p:spPr bwMode="auto">
              <a:xfrm>
                <a:off x="3142" y="200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83" name="Line 275"/>
              <p:cNvSpPr>
                <a:spLocks noChangeShapeType="1"/>
              </p:cNvSpPr>
              <p:nvPr/>
            </p:nvSpPr>
            <p:spPr bwMode="auto">
              <a:xfrm>
                <a:off x="3039" y="2022"/>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84" name="Line 276"/>
              <p:cNvSpPr>
                <a:spLocks noChangeShapeType="1"/>
              </p:cNvSpPr>
              <p:nvPr/>
            </p:nvSpPr>
            <p:spPr bwMode="auto">
              <a:xfrm>
                <a:off x="3227" y="2022"/>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085" name="Rectangle 277"/>
            <p:cNvSpPr>
              <a:spLocks noChangeArrowheads="1"/>
            </p:cNvSpPr>
            <p:nvPr/>
          </p:nvSpPr>
          <p:spPr bwMode="auto">
            <a:xfrm>
              <a:off x="427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086" name="Group 278"/>
            <p:cNvGrpSpPr>
              <a:grpSpLocks/>
            </p:cNvGrpSpPr>
            <p:nvPr/>
          </p:nvGrpSpPr>
          <p:grpSpPr bwMode="auto">
            <a:xfrm>
              <a:off x="4308" y="3336"/>
              <a:ext cx="169" cy="96"/>
              <a:chOff x="3011" y="2468"/>
              <a:chExt cx="497" cy="239"/>
            </a:xfrm>
          </p:grpSpPr>
          <p:sp>
            <p:nvSpPr>
              <p:cNvPr id="120087" name="Rectangle 279"/>
              <p:cNvSpPr>
                <a:spLocks noChangeArrowheads="1"/>
              </p:cNvSpPr>
              <p:nvPr/>
            </p:nvSpPr>
            <p:spPr bwMode="auto">
              <a:xfrm>
                <a:off x="3210" y="2468"/>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0088" name="Rectangle 280"/>
              <p:cNvSpPr>
                <a:spLocks noChangeArrowheads="1"/>
              </p:cNvSpPr>
              <p:nvPr/>
            </p:nvSpPr>
            <p:spPr bwMode="auto">
              <a:xfrm>
                <a:off x="3111" y="2566"/>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0089" name="Rectangle 281"/>
              <p:cNvSpPr>
                <a:spLocks noChangeArrowheads="1"/>
              </p:cNvSpPr>
              <p:nvPr/>
            </p:nvSpPr>
            <p:spPr bwMode="auto">
              <a:xfrm>
                <a:off x="3011"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0090" name="Rectangle 282"/>
              <p:cNvSpPr>
                <a:spLocks noChangeArrowheads="1"/>
              </p:cNvSpPr>
              <p:nvPr/>
            </p:nvSpPr>
            <p:spPr bwMode="auto">
              <a:xfrm>
                <a:off x="3197" y="2661"/>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0091" name="Rectangle 283"/>
              <p:cNvSpPr>
                <a:spLocks noChangeArrowheads="1"/>
              </p:cNvSpPr>
              <p:nvPr/>
            </p:nvSpPr>
            <p:spPr bwMode="auto">
              <a:xfrm>
                <a:off x="3453"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0092" name="Rectangle 284"/>
              <p:cNvSpPr>
                <a:spLocks noChangeArrowheads="1"/>
              </p:cNvSpPr>
              <p:nvPr/>
            </p:nvSpPr>
            <p:spPr bwMode="auto">
              <a:xfrm>
                <a:off x="3342" y="2559"/>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0093" name="Line 285"/>
              <p:cNvSpPr>
                <a:spLocks noChangeShapeType="1"/>
              </p:cNvSpPr>
              <p:nvPr/>
            </p:nvSpPr>
            <p:spPr bwMode="auto">
              <a:xfrm>
                <a:off x="3075"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94" name="Line 286"/>
              <p:cNvSpPr>
                <a:spLocks noChangeShapeType="1"/>
              </p:cNvSpPr>
              <p:nvPr/>
            </p:nvSpPr>
            <p:spPr bwMode="auto">
              <a:xfrm>
                <a:off x="3091"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95" name="Line 287"/>
              <p:cNvSpPr>
                <a:spLocks noChangeShapeType="1"/>
              </p:cNvSpPr>
              <p:nvPr/>
            </p:nvSpPr>
            <p:spPr bwMode="auto">
              <a:xfrm>
                <a:off x="3106"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96" name="Line 288"/>
              <p:cNvSpPr>
                <a:spLocks noChangeShapeType="1"/>
              </p:cNvSpPr>
              <p:nvPr/>
            </p:nvSpPr>
            <p:spPr bwMode="auto">
              <a:xfrm>
                <a:off x="312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97" name="Line 289"/>
              <p:cNvSpPr>
                <a:spLocks noChangeShapeType="1"/>
              </p:cNvSpPr>
              <p:nvPr/>
            </p:nvSpPr>
            <p:spPr bwMode="auto">
              <a:xfrm>
                <a:off x="313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98" name="Line 290"/>
              <p:cNvSpPr>
                <a:spLocks noChangeShapeType="1"/>
              </p:cNvSpPr>
              <p:nvPr/>
            </p:nvSpPr>
            <p:spPr bwMode="auto">
              <a:xfrm>
                <a:off x="315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99" name="Line 291"/>
              <p:cNvSpPr>
                <a:spLocks noChangeShapeType="1"/>
              </p:cNvSpPr>
              <p:nvPr/>
            </p:nvSpPr>
            <p:spPr bwMode="auto">
              <a:xfrm>
                <a:off x="316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0" name="Line 292"/>
              <p:cNvSpPr>
                <a:spLocks noChangeShapeType="1"/>
              </p:cNvSpPr>
              <p:nvPr/>
            </p:nvSpPr>
            <p:spPr bwMode="auto">
              <a:xfrm>
                <a:off x="318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1" name="Line 293"/>
              <p:cNvSpPr>
                <a:spLocks noChangeShapeType="1"/>
              </p:cNvSpPr>
              <p:nvPr/>
            </p:nvSpPr>
            <p:spPr bwMode="auto">
              <a:xfrm>
                <a:off x="3260"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2" name="Line 294"/>
              <p:cNvSpPr>
                <a:spLocks noChangeShapeType="1"/>
              </p:cNvSpPr>
              <p:nvPr/>
            </p:nvSpPr>
            <p:spPr bwMode="auto">
              <a:xfrm>
                <a:off x="327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3" name="Line 295"/>
              <p:cNvSpPr>
                <a:spLocks noChangeShapeType="1"/>
              </p:cNvSpPr>
              <p:nvPr/>
            </p:nvSpPr>
            <p:spPr bwMode="auto">
              <a:xfrm>
                <a:off x="329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4" name="Line 296"/>
              <p:cNvSpPr>
                <a:spLocks noChangeShapeType="1"/>
              </p:cNvSpPr>
              <p:nvPr/>
            </p:nvSpPr>
            <p:spPr bwMode="auto">
              <a:xfrm>
                <a:off x="330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5" name="Line 297"/>
              <p:cNvSpPr>
                <a:spLocks noChangeShapeType="1"/>
              </p:cNvSpPr>
              <p:nvPr/>
            </p:nvSpPr>
            <p:spPr bwMode="auto">
              <a:xfrm>
                <a:off x="332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6" name="Line 298"/>
              <p:cNvSpPr>
                <a:spLocks noChangeShapeType="1"/>
              </p:cNvSpPr>
              <p:nvPr/>
            </p:nvSpPr>
            <p:spPr bwMode="auto">
              <a:xfrm>
                <a:off x="333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7" name="Line 299"/>
              <p:cNvSpPr>
                <a:spLocks noChangeShapeType="1"/>
              </p:cNvSpPr>
              <p:nvPr/>
            </p:nvSpPr>
            <p:spPr bwMode="auto">
              <a:xfrm>
                <a:off x="3351"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8" name="Line 300"/>
              <p:cNvSpPr>
                <a:spLocks noChangeShapeType="1"/>
              </p:cNvSpPr>
              <p:nvPr/>
            </p:nvSpPr>
            <p:spPr bwMode="auto">
              <a:xfrm>
                <a:off x="336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09" name="Line 301"/>
              <p:cNvSpPr>
                <a:spLocks noChangeShapeType="1"/>
              </p:cNvSpPr>
              <p:nvPr/>
            </p:nvSpPr>
            <p:spPr bwMode="auto">
              <a:xfrm>
                <a:off x="338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0" name="Line 302"/>
              <p:cNvSpPr>
                <a:spLocks noChangeShapeType="1"/>
              </p:cNvSpPr>
              <p:nvPr/>
            </p:nvSpPr>
            <p:spPr bwMode="auto">
              <a:xfrm>
                <a:off x="339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1" name="Line 303"/>
              <p:cNvSpPr>
                <a:spLocks noChangeShapeType="1"/>
              </p:cNvSpPr>
              <p:nvPr/>
            </p:nvSpPr>
            <p:spPr bwMode="auto">
              <a:xfrm>
                <a:off x="341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2" name="Line 304"/>
              <p:cNvSpPr>
                <a:spLocks noChangeShapeType="1"/>
              </p:cNvSpPr>
              <p:nvPr/>
            </p:nvSpPr>
            <p:spPr bwMode="auto">
              <a:xfrm>
                <a:off x="342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3" name="Line 305"/>
              <p:cNvSpPr>
                <a:spLocks noChangeShapeType="1"/>
              </p:cNvSpPr>
              <p:nvPr/>
            </p:nvSpPr>
            <p:spPr bwMode="auto">
              <a:xfrm>
                <a:off x="344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4" name="Line 306"/>
              <p:cNvSpPr>
                <a:spLocks noChangeShapeType="1"/>
              </p:cNvSpPr>
              <p:nvPr/>
            </p:nvSpPr>
            <p:spPr bwMode="auto">
              <a:xfrm flipH="1">
                <a:off x="3356" y="260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5" name="Line 307"/>
              <p:cNvSpPr>
                <a:spLocks noChangeShapeType="1"/>
              </p:cNvSpPr>
              <p:nvPr/>
            </p:nvSpPr>
            <p:spPr bwMode="auto">
              <a:xfrm>
                <a:off x="3341" y="26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6" name="Line 308"/>
              <p:cNvSpPr>
                <a:spLocks noChangeShapeType="1"/>
              </p:cNvSpPr>
              <p:nvPr/>
            </p:nvSpPr>
            <p:spPr bwMode="auto">
              <a:xfrm>
                <a:off x="3326" y="262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7" name="Line 309"/>
              <p:cNvSpPr>
                <a:spLocks noChangeShapeType="1"/>
              </p:cNvSpPr>
              <p:nvPr/>
            </p:nvSpPr>
            <p:spPr bwMode="auto">
              <a:xfrm flipH="1">
                <a:off x="3296" y="2629"/>
                <a:ext cx="1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8" name="Line 310"/>
              <p:cNvSpPr>
                <a:spLocks noChangeShapeType="1"/>
              </p:cNvSpPr>
              <p:nvPr/>
            </p:nvSpPr>
            <p:spPr bwMode="auto">
              <a:xfrm>
                <a:off x="3281" y="263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19" name="Line 311"/>
              <p:cNvSpPr>
                <a:spLocks noChangeShapeType="1"/>
              </p:cNvSpPr>
              <p:nvPr/>
            </p:nvSpPr>
            <p:spPr bwMode="auto">
              <a:xfrm>
                <a:off x="3265" y="264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0" name="Freeform 312"/>
              <p:cNvSpPr>
                <a:spLocks/>
              </p:cNvSpPr>
              <p:nvPr/>
            </p:nvSpPr>
            <p:spPr bwMode="auto">
              <a:xfrm flipV="1">
                <a:off x="3236" y="2652"/>
                <a:ext cx="10" cy="4"/>
              </a:xfrm>
              <a:custGeom>
                <a:avLst/>
                <a:gdLst>
                  <a:gd name="T0" fmla="*/ 17 w 17"/>
                  <a:gd name="T1" fmla="*/ 6 h 6"/>
                  <a:gd name="T2" fmla="*/ 5 w 17"/>
                  <a:gd name="T3" fmla="*/ 2 h 6"/>
                  <a:gd name="T4" fmla="*/ 0 w 17"/>
                  <a:gd name="T5" fmla="*/ 0 h 6"/>
                </a:gdLst>
                <a:ahLst/>
                <a:cxnLst>
                  <a:cxn ang="0">
                    <a:pos x="T0" y="T1"/>
                  </a:cxn>
                  <a:cxn ang="0">
                    <a:pos x="T2" y="T3"/>
                  </a:cxn>
                  <a:cxn ang="0">
                    <a:pos x="T4" y="T5"/>
                  </a:cxn>
                </a:cxnLst>
                <a:rect l="0" t="0" r="r" b="b"/>
                <a:pathLst>
                  <a:path w="17" h="6">
                    <a:moveTo>
                      <a:pt x="17" y="6"/>
                    </a:moveTo>
                    <a:lnTo>
                      <a:pt x="5"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21" name="Line 313"/>
              <p:cNvSpPr>
                <a:spLocks noChangeShapeType="1"/>
              </p:cNvSpPr>
              <p:nvPr/>
            </p:nvSpPr>
            <p:spPr bwMode="auto">
              <a:xfrm>
                <a:off x="3374" y="260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2" name="Line 314"/>
              <p:cNvSpPr>
                <a:spLocks noChangeShapeType="1"/>
              </p:cNvSpPr>
              <p:nvPr/>
            </p:nvSpPr>
            <p:spPr bwMode="auto">
              <a:xfrm>
                <a:off x="3400" y="261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3" name="Line 315"/>
              <p:cNvSpPr>
                <a:spLocks noChangeShapeType="1"/>
              </p:cNvSpPr>
              <p:nvPr/>
            </p:nvSpPr>
            <p:spPr bwMode="auto">
              <a:xfrm>
                <a:off x="3416" y="2627"/>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4" name="Line 316"/>
              <p:cNvSpPr>
                <a:spLocks noChangeShapeType="1"/>
              </p:cNvSpPr>
              <p:nvPr/>
            </p:nvSpPr>
            <p:spPr bwMode="auto">
              <a:xfrm>
                <a:off x="3435" y="2637"/>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5" name="Line 317"/>
              <p:cNvSpPr>
                <a:spLocks noChangeShapeType="1"/>
              </p:cNvSpPr>
              <p:nvPr/>
            </p:nvSpPr>
            <p:spPr bwMode="auto">
              <a:xfrm>
                <a:off x="3461" y="265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6" name="Freeform 318"/>
              <p:cNvSpPr>
                <a:spLocks/>
              </p:cNvSpPr>
              <p:nvPr/>
            </p:nvSpPr>
            <p:spPr bwMode="auto">
              <a:xfrm flipV="1">
                <a:off x="3476" y="2658"/>
                <a:ext cx="3" cy="2"/>
              </a:xfrm>
              <a:custGeom>
                <a:avLst/>
                <a:gdLst>
                  <a:gd name="T0" fmla="*/ 0 w 4"/>
                  <a:gd name="T1" fmla="*/ 2 h 2"/>
                  <a:gd name="T2" fmla="*/ 0 w 4"/>
                  <a:gd name="T3" fmla="*/ 2 h 2"/>
                  <a:gd name="T4" fmla="*/ 4 w 4"/>
                  <a:gd name="T5" fmla="*/ 0 h 2"/>
                </a:gdLst>
                <a:ahLst/>
                <a:cxnLst>
                  <a:cxn ang="0">
                    <a:pos x="T0" y="T1"/>
                  </a:cxn>
                  <a:cxn ang="0">
                    <a:pos x="T2" y="T3"/>
                  </a:cxn>
                  <a:cxn ang="0">
                    <a:pos x="T4" y="T5"/>
                  </a:cxn>
                </a:cxnLst>
                <a:rect l="0" t="0" r="r" b="b"/>
                <a:pathLst>
                  <a:path w="4" h="2">
                    <a:moveTo>
                      <a:pt x="0" y="2"/>
                    </a:moveTo>
                    <a:lnTo>
                      <a:pt x="0" y="2"/>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27" name="Line 319"/>
              <p:cNvSpPr>
                <a:spLocks noChangeShapeType="1"/>
              </p:cNvSpPr>
              <p:nvPr/>
            </p:nvSpPr>
            <p:spPr bwMode="auto">
              <a:xfrm>
                <a:off x="3140" y="2535"/>
                <a:ext cx="2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8" name="Line 320"/>
              <p:cNvSpPr>
                <a:spLocks noChangeShapeType="1"/>
              </p:cNvSpPr>
              <p:nvPr/>
            </p:nvSpPr>
            <p:spPr bwMode="auto">
              <a:xfrm flipV="1">
                <a:off x="3240" y="2510"/>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29" name="Line 321"/>
              <p:cNvSpPr>
                <a:spLocks noChangeShapeType="1"/>
              </p:cNvSpPr>
              <p:nvPr/>
            </p:nvSpPr>
            <p:spPr bwMode="auto">
              <a:xfrm>
                <a:off x="3140" y="2535"/>
                <a:ext cx="1"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30" name="Line 322"/>
              <p:cNvSpPr>
                <a:spLocks noChangeShapeType="1"/>
              </p:cNvSpPr>
              <p:nvPr/>
            </p:nvSpPr>
            <p:spPr bwMode="auto">
              <a:xfrm>
                <a:off x="3367" y="2535"/>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31" name="Line 323"/>
              <p:cNvSpPr>
                <a:spLocks noChangeShapeType="1"/>
              </p:cNvSpPr>
              <p:nvPr/>
            </p:nvSpPr>
            <p:spPr bwMode="auto">
              <a:xfrm>
                <a:off x="3039" y="2631"/>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32" name="Line 324"/>
              <p:cNvSpPr>
                <a:spLocks noChangeShapeType="1"/>
              </p:cNvSpPr>
              <p:nvPr/>
            </p:nvSpPr>
            <p:spPr bwMode="auto">
              <a:xfrm>
                <a:off x="3142" y="261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33" name="Line 325"/>
              <p:cNvSpPr>
                <a:spLocks noChangeShapeType="1"/>
              </p:cNvSpPr>
              <p:nvPr/>
            </p:nvSpPr>
            <p:spPr bwMode="auto">
              <a:xfrm>
                <a:off x="3039" y="2631"/>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34" name="Line 326"/>
              <p:cNvSpPr>
                <a:spLocks noChangeShapeType="1"/>
              </p:cNvSpPr>
              <p:nvPr/>
            </p:nvSpPr>
            <p:spPr bwMode="auto">
              <a:xfrm>
                <a:off x="3227" y="2631"/>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135" name="Rectangle 327"/>
            <p:cNvSpPr>
              <a:spLocks noChangeArrowheads="1"/>
            </p:cNvSpPr>
            <p:nvPr/>
          </p:nvSpPr>
          <p:spPr bwMode="auto">
            <a:xfrm>
              <a:off x="427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136" name="Group 328"/>
            <p:cNvGrpSpPr>
              <a:grpSpLocks/>
            </p:cNvGrpSpPr>
            <p:nvPr/>
          </p:nvGrpSpPr>
          <p:grpSpPr bwMode="auto">
            <a:xfrm>
              <a:off x="4338" y="3566"/>
              <a:ext cx="108" cy="116"/>
              <a:chOff x="902" y="803"/>
              <a:chExt cx="214" cy="280"/>
            </a:xfrm>
          </p:grpSpPr>
          <p:sp>
            <p:nvSpPr>
              <p:cNvPr id="120137" name="Rectangle 32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138" name="Line 33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39" name="Line 33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0" name="Line 33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1" name="Line 33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2" name="Line 33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3" name="Line 33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4" name="Line 33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5" name="Line 33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6" name="Line 33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7" name="Line 33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8" name="Line 34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49" name="Line 34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50" name="Line 34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51" name="Line 34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52" name="Line 34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153" name="Rectangle 345"/>
            <p:cNvSpPr>
              <a:spLocks noChangeArrowheads="1"/>
            </p:cNvSpPr>
            <p:nvPr/>
          </p:nvSpPr>
          <p:spPr bwMode="auto">
            <a:xfrm>
              <a:off x="427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154" name="Rectangle 346"/>
            <p:cNvSpPr>
              <a:spLocks noChangeArrowheads="1"/>
            </p:cNvSpPr>
            <p:nvPr/>
          </p:nvSpPr>
          <p:spPr bwMode="auto">
            <a:xfrm>
              <a:off x="427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155" name="AutoShape 347"/>
            <p:cNvSpPr>
              <a:spLocks noChangeArrowheads="1"/>
            </p:cNvSpPr>
            <p:nvPr/>
          </p:nvSpPr>
          <p:spPr bwMode="auto">
            <a:xfrm>
              <a:off x="432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156" name="Rectangle 348"/>
            <p:cNvSpPr>
              <a:spLocks noChangeArrowheads="1"/>
            </p:cNvSpPr>
            <p:nvPr/>
          </p:nvSpPr>
          <p:spPr bwMode="auto">
            <a:xfrm>
              <a:off x="451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sp>
          <p:nvSpPr>
            <p:cNvPr id="120157" name="Rectangle 349"/>
            <p:cNvSpPr>
              <a:spLocks noChangeArrowheads="1"/>
            </p:cNvSpPr>
            <p:nvPr/>
          </p:nvSpPr>
          <p:spPr bwMode="auto">
            <a:xfrm>
              <a:off x="451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grpSp>
          <p:nvGrpSpPr>
            <p:cNvPr id="120158" name="Group 350"/>
            <p:cNvGrpSpPr>
              <a:grpSpLocks/>
            </p:cNvGrpSpPr>
            <p:nvPr/>
          </p:nvGrpSpPr>
          <p:grpSpPr bwMode="auto">
            <a:xfrm>
              <a:off x="4578" y="2606"/>
              <a:ext cx="108" cy="116"/>
              <a:chOff x="902" y="803"/>
              <a:chExt cx="214" cy="280"/>
            </a:xfrm>
          </p:grpSpPr>
          <p:sp>
            <p:nvSpPr>
              <p:cNvPr id="120159" name="Rectangle 35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0160" name="Line 35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1" name="Line 35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2" name="Line 35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3" name="Line 35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4" name="Line 35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5" name="Line 35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6" name="Line 35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7" name="Line 35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8" name="Line 36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69" name="Line 36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70" name="Line 36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71" name="Line 36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72" name="Line 36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73" name="Line 36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74" name="Line 36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175" name="Rectangle 367"/>
            <p:cNvSpPr>
              <a:spLocks noChangeArrowheads="1"/>
            </p:cNvSpPr>
            <p:nvPr/>
          </p:nvSpPr>
          <p:spPr bwMode="auto">
            <a:xfrm>
              <a:off x="451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176" name="Group 368"/>
            <p:cNvGrpSpPr>
              <a:grpSpLocks/>
            </p:cNvGrpSpPr>
            <p:nvPr/>
          </p:nvGrpSpPr>
          <p:grpSpPr bwMode="auto">
            <a:xfrm>
              <a:off x="4551" y="2836"/>
              <a:ext cx="162" cy="136"/>
              <a:chOff x="3758" y="1186"/>
              <a:chExt cx="462" cy="336"/>
            </a:xfrm>
          </p:grpSpPr>
          <p:sp>
            <p:nvSpPr>
              <p:cNvPr id="120177" name="Freeform 369"/>
              <p:cNvSpPr>
                <a:spLocks/>
              </p:cNvSpPr>
              <p:nvPr/>
            </p:nvSpPr>
            <p:spPr bwMode="auto">
              <a:xfrm>
                <a:off x="3760" y="1186"/>
                <a:ext cx="147" cy="26"/>
              </a:xfrm>
              <a:custGeom>
                <a:avLst/>
                <a:gdLst>
                  <a:gd name="T0" fmla="*/ 0 w 295"/>
                  <a:gd name="T1" fmla="*/ 53 h 53"/>
                  <a:gd name="T2" fmla="*/ 71 w 295"/>
                  <a:gd name="T3" fmla="*/ 14 h 53"/>
                  <a:gd name="T4" fmla="*/ 147 w 295"/>
                  <a:gd name="T5" fmla="*/ 0 h 53"/>
                  <a:gd name="T6" fmla="*/ 165 w 295"/>
                  <a:gd name="T7" fmla="*/ 0 h 53"/>
                  <a:gd name="T8" fmla="*/ 184 w 295"/>
                  <a:gd name="T9" fmla="*/ 1 h 53"/>
                  <a:gd name="T10" fmla="*/ 222 w 295"/>
                  <a:gd name="T11" fmla="*/ 11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4"/>
                    </a:lnTo>
                    <a:lnTo>
                      <a:pt x="147" y="0"/>
                    </a:lnTo>
                    <a:lnTo>
                      <a:pt x="165" y="0"/>
                    </a:lnTo>
                    <a:lnTo>
                      <a:pt x="184" y="1"/>
                    </a:lnTo>
                    <a:lnTo>
                      <a:pt x="222" y="11"/>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78" name="Freeform 370"/>
              <p:cNvSpPr>
                <a:spLocks/>
              </p:cNvSpPr>
              <p:nvPr/>
            </p:nvSpPr>
            <p:spPr bwMode="auto">
              <a:xfrm>
                <a:off x="3907" y="1211"/>
                <a:ext cx="148" cy="27"/>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79" name="Line 371"/>
              <p:cNvSpPr>
                <a:spLocks noChangeShapeType="1"/>
              </p:cNvSpPr>
              <p:nvPr/>
            </p:nvSpPr>
            <p:spPr bwMode="auto">
              <a:xfrm>
                <a:off x="3761" y="1208"/>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80" name="Freeform 372"/>
              <p:cNvSpPr>
                <a:spLocks/>
              </p:cNvSpPr>
              <p:nvPr/>
            </p:nvSpPr>
            <p:spPr bwMode="auto">
              <a:xfrm>
                <a:off x="4107" y="1186"/>
                <a:ext cx="111" cy="31"/>
              </a:xfrm>
              <a:custGeom>
                <a:avLst/>
                <a:gdLst>
                  <a:gd name="T0" fmla="*/ 222 w 222"/>
                  <a:gd name="T1" fmla="*/ 5 h 61"/>
                  <a:gd name="T2" fmla="*/ 209 w 222"/>
                  <a:gd name="T3" fmla="*/ 3 h 61"/>
                  <a:gd name="T4" fmla="*/ 197 w 222"/>
                  <a:gd name="T5" fmla="*/ 1 h 61"/>
                  <a:gd name="T6" fmla="*/ 183 w 222"/>
                  <a:gd name="T7" fmla="*/ 0 h 61"/>
                  <a:gd name="T8" fmla="*/ 170 w 222"/>
                  <a:gd name="T9" fmla="*/ 0 h 61"/>
                  <a:gd name="T10" fmla="*/ 157 w 222"/>
                  <a:gd name="T11" fmla="*/ 0 h 61"/>
                  <a:gd name="T12" fmla="*/ 142 w 222"/>
                  <a:gd name="T13" fmla="*/ 3 h 61"/>
                  <a:gd name="T14" fmla="*/ 131 w 222"/>
                  <a:gd name="T15" fmla="*/ 4 h 61"/>
                  <a:gd name="T16" fmla="*/ 116 w 222"/>
                  <a:gd name="T17" fmla="*/ 5 h 61"/>
                  <a:gd name="T18" fmla="*/ 103 w 222"/>
                  <a:gd name="T19" fmla="*/ 8 h 61"/>
                  <a:gd name="T20" fmla="*/ 92 w 222"/>
                  <a:gd name="T21" fmla="*/ 12 h 61"/>
                  <a:gd name="T22" fmla="*/ 78 w 222"/>
                  <a:gd name="T23" fmla="*/ 17 h 61"/>
                  <a:gd name="T24" fmla="*/ 65 w 222"/>
                  <a:gd name="T25" fmla="*/ 19 h 61"/>
                  <a:gd name="T26" fmla="*/ 53 w 222"/>
                  <a:gd name="T27" fmla="*/ 26 h 61"/>
                  <a:gd name="T28" fmla="*/ 40 w 222"/>
                  <a:gd name="T29" fmla="*/ 34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3"/>
                    </a:lnTo>
                    <a:lnTo>
                      <a:pt x="197" y="1"/>
                    </a:lnTo>
                    <a:lnTo>
                      <a:pt x="183" y="0"/>
                    </a:lnTo>
                    <a:lnTo>
                      <a:pt x="170" y="0"/>
                    </a:lnTo>
                    <a:lnTo>
                      <a:pt x="157" y="0"/>
                    </a:lnTo>
                    <a:lnTo>
                      <a:pt x="142" y="3"/>
                    </a:lnTo>
                    <a:lnTo>
                      <a:pt x="131" y="4"/>
                    </a:lnTo>
                    <a:lnTo>
                      <a:pt x="116" y="5"/>
                    </a:lnTo>
                    <a:lnTo>
                      <a:pt x="103" y="8"/>
                    </a:lnTo>
                    <a:lnTo>
                      <a:pt x="92" y="12"/>
                    </a:lnTo>
                    <a:lnTo>
                      <a:pt x="78" y="17"/>
                    </a:lnTo>
                    <a:lnTo>
                      <a:pt x="65" y="19"/>
                    </a:lnTo>
                    <a:lnTo>
                      <a:pt x="53" y="26"/>
                    </a:lnTo>
                    <a:lnTo>
                      <a:pt x="40" y="34"/>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1" name="Freeform 373"/>
              <p:cNvSpPr>
                <a:spLocks/>
              </p:cNvSpPr>
              <p:nvPr/>
            </p:nvSpPr>
            <p:spPr bwMode="auto">
              <a:xfrm>
                <a:off x="3806" y="1254"/>
                <a:ext cx="60" cy="15"/>
              </a:xfrm>
              <a:custGeom>
                <a:avLst/>
                <a:gdLst>
                  <a:gd name="T0" fmla="*/ 0 w 118"/>
                  <a:gd name="T1" fmla="*/ 30 h 30"/>
                  <a:gd name="T2" fmla="*/ 58 w 118"/>
                  <a:gd name="T3" fmla="*/ 0 h 30"/>
                  <a:gd name="T4" fmla="*/ 88 w 118"/>
                  <a:gd name="T5" fmla="*/ 7 h 30"/>
                  <a:gd name="T6" fmla="*/ 118 w 118"/>
                  <a:gd name="T7" fmla="*/ 30 h 30"/>
                </a:gdLst>
                <a:ahLst/>
                <a:cxnLst>
                  <a:cxn ang="0">
                    <a:pos x="T0" y="T1"/>
                  </a:cxn>
                  <a:cxn ang="0">
                    <a:pos x="T2" y="T3"/>
                  </a:cxn>
                  <a:cxn ang="0">
                    <a:pos x="T4" y="T5"/>
                  </a:cxn>
                  <a:cxn ang="0">
                    <a:pos x="T6" y="T7"/>
                  </a:cxn>
                </a:cxnLst>
                <a:rect l="0" t="0" r="r" b="b"/>
                <a:pathLst>
                  <a:path w="118" h="30">
                    <a:moveTo>
                      <a:pt x="0" y="30"/>
                    </a:moveTo>
                    <a:lnTo>
                      <a:pt x="58" y="0"/>
                    </a:lnTo>
                    <a:lnTo>
                      <a:pt x="88" y="7"/>
                    </a:lnTo>
                    <a:lnTo>
                      <a:pt x="118"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2" name="Freeform 374"/>
              <p:cNvSpPr>
                <a:spLocks/>
              </p:cNvSpPr>
              <p:nvPr/>
            </p:nvSpPr>
            <p:spPr bwMode="auto">
              <a:xfrm>
                <a:off x="3866" y="1269"/>
                <a:ext cx="59" cy="14"/>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3" name="Line 375"/>
              <p:cNvSpPr>
                <a:spLocks noChangeShapeType="1"/>
              </p:cNvSpPr>
              <p:nvPr/>
            </p:nvSpPr>
            <p:spPr bwMode="auto">
              <a:xfrm>
                <a:off x="3808" y="1267"/>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84" name="Freeform 376"/>
              <p:cNvSpPr>
                <a:spLocks/>
              </p:cNvSpPr>
              <p:nvPr/>
            </p:nvSpPr>
            <p:spPr bwMode="auto">
              <a:xfrm>
                <a:off x="3881" y="1291"/>
                <a:ext cx="75" cy="20"/>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5" name="Freeform 377"/>
              <p:cNvSpPr>
                <a:spLocks/>
              </p:cNvSpPr>
              <p:nvPr/>
            </p:nvSpPr>
            <p:spPr bwMode="auto">
              <a:xfrm>
                <a:off x="3957" y="1311"/>
                <a:ext cx="76" cy="20"/>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6" name="Line 378"/>
              <p:cNvSpPr>
                <a:spLocks noChangeShapeType="1"/>
              </p:cNvSpPr>
              <p:nvPr/>
            </p:nvSpPr>
            <p:spPr bwMode="auto">
              <a:xfrm>
                <a:off x="3881" y="1309"/>
                <a:ext cx="1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87" name="Freeform 379"/>
              <p:cNvSpPr>
                <a:spLocks/>
              </p:cNvSpPr>
              <p:nvPr/>
            </p:nvSpPr>
            <p:spPr bwMode="auto">
              <a:xfrm>
                <a:off x="3843" y="1347"/>
                <a:ext cx="128" cy="26"/>
              </a:xfrm>
              <a:custGeom>
                <a:avLst/>
                <a:gdLst>
                  <a:gd name="T0" fmla="*/ 0 w 255"/>
                  <a:gd name="T1" fmla="*/ 52 h 52"/>
                  <a:gd name="T2" fmla="*/ 61 w 255"/>
                  <a:gd name="T3" fmla="*/ 14 h 52"/>
                  <a:gd name="T4" fmla="*/ 126 w 255"/>
                  <a:gd name="T5" fmla="*/ 0 h 52"/>
                  <a:gd name="T6" fmla="*/ 157 w 255"/>
                  <a:gd name="T7" fmla="*/ 1 h 52"/>
                  <a:gd name="T8" fmla="*/ 191 w 255"/>
                  <a:gd name="T9" fmla="*/ 11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1" y="14"/>
                    </a:lnTo>
                    <a:lnTo>
                      <a:pt x="126" y="0"/>
                    </a:lnTo>
                    <a:lnTo>
                      <a:pt x="157" y="1"/>
                    </a:lnTo>
                    <a:lnTo>
                      <a:pt x="191" y="11"/>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8" name="Freeform 380"/>
              <p:cNvSpPr>
                <a:spLocks/>
              </p:cNvSpPr>
              <p:nvPr/>
            </p:nvSpPr>
            <p:spPr bwMode="auto">
              <a:xfrm>
                <a:off x="3970" y="1373"/>
                <a:ext cx="128" cy="25"/>
              </a:xfrm>
              <a:custGeom>
                <a:avLst/>
                <a:gdLst>
                  <a:gd name="T0" fmla="*/ 255 w 255"/>
                  <a:gd name="T1" fmla="*/ 0 h 51"/>
                  <a:gd name="T2" fmla="*/ 195 w 255"/>
                  <a:gd name="T3" fmla="*/ 36 h 51"/>
                  <a:gd name="T4" fmla="*/ 128 w 255"/>
                  <a:gd name="T5" fmla="*/ 51 h 51"/>
                  <a:gd name="T6" fmla="*/ 62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89" name="Line 381"/>
              <p:cNvSpPr>
                <a:spLocks noChangeShapeType="1"/>
              </p:cNvSpPr>
              <p:nvPr/>
            </p:nvSpPr>
            <p:spPr bwMode="auto">
              <a:xfrm>
                <a:off x="3845" y="1370"/>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0" name="Freeform 382"/>
              <p:cNvSpPr>
                <a:spLocks/>
              </p:cNvSpPr>
              <p:nvPr/>
            </p:nvSpPr>
            <p:spPr bwMode="auto">
              <a:xfrm>
                <a:off x="4041" y="1470"/>
                <a:ext cx="119"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91" name="Freeform 383"/>
              <p:cNvSpPr>
                <a:spLocks/>
              </p:cNvSpPr>
              <p:nvPr/>
            </p:nvSpPr>
            <p:spPr bwMode="auto">
              <a:xfrm>
                <a:off x="4161" y="1495"/>
                <a:ext cx="55" cy="27"/>
              </a:xfrm>
              <a:custGeom>
                <a:avLst/>
                <a:gdLst>
                  <a:gd name="T0" fmla="*/ 0 w 111"/>
                  <a:gd name="T1" fmla="*/ 0 h 54"/>
                  <a:gd name="T2" fmla="*/ 7 w 111"/>
                  <a:gd name="T3" fmla="*/ 7 h 54"/>
                  <a:gd name="T4" fmla="*/ 16 w 111"/>
                  <a:gd name="T5" fmla="*/ 14 h 54"/>
                  <a:gd name="T6" fmla="*/ 25 w 111"/>
                  <a:gd name="T7" fmla="*/ 22 h 54"/>
                  <a:gd name="T8" fmla="*/ 35 w 111"/>
                  <a:gd name="T9" fmla="*/ 28 h 54"/>
                  <a:gd name="T10" fmla="*/ 44 w 111"/>
                  <a:gd name="T11" fmla="*/ 33 h 54"/>
                  <a:gd name="T12" fmla="*/ 53 w 111"/>
                  <a:gd name="T13" fmla="*/ 37 h 54"/>
                  <a:gd name="T14" fmla="*/ 64 w 111"/>
                  <a:gd name="T15" fmla="*/ 42 h 54"/>
                  <a:gd name="T16" fmla="*/ 73 w 111"/>
                  <a:gd name="T17" fmla="*/ 47 h 54"/>
                  <a:gd name="T18" fmla="*/ 82 w 111"/>
                  <a:gd name="T19" fmla="*/ 49 h 54"/>
                  <a:gd name="T20" fmla="*/ 92 w 111"/>
                  <a:gd name="T21" fmla="*/ 53 h 54"/>
                  <a:gd name="T22" fmla="*/ 102 w 111"/>
                  <a:gd name="T23" fmla="*/ 53 h 54"/>
                  <a:gd name="T24" fmla="*/ 111 w 11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4">
                    <a:moveTo>
                      <a:pt x="0" y="0"/>
                    </a:moveTo>
                    <a:lnTo>
                      <a:pt x="7" y="7"/>
                    </a:lnTo>
                    <a:lnTo>
                      <a:pt x="16" y="14"/>
                    </a:lnTo>
                    <a:lnTo>
                      <a:pt x="25" y="22"/>
                    </a:lnTo>
                    <a:lnTo>
                      <a:pt x="35" y="28"/>
                    </a:lnTo>
                    <a:lnTo>
                      <a:pt x="44" y="33"/>
                    </a:lnTo>
                    <a:lnTo>
                      <a:pt x="53" y="37"/>
                    </a:lnTo>
                    <a:lnTo>
                      <a:pt x="64" y="42"/>
                    </a:lnTo>
                    <a:lnTo>
                      <a:pt x="73" y="47"/>
                    </a:lnTo>
                    <a:lnTo>
                      <a:pt x="82" y="49"/>
                    </a:lnTo>
                    <a:lnTo>
                      <a:pt x="92" y="53"/>
                    </a:lnTo>
                    <a:lnTo>
                      <a:pt x="102" y="53"/>
                    </a:lnTo>
                    <a:lnTo>
                      <a:pt x="111"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92" name="Freeform 384"/>
              <p:cNvSpPr>
                <a:spLocks/>
              </p:cNvSpPr>
              <p:nvPr/>
            </p:nvSpPr>
            <p:spPr bwMode="auto">
              <a:xfrm>
                <a:off x="4042" y="1495"/>
                <a:ext cx="175"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193" name="Line 385"/>
              <p:cNvSpPr>
                <a:spLocks noChangeShapeType="1"/>
              </p:cNvSpPr>
              <p:nvPr/>
            </p:nvSpPr>
            <p:spPr bwMode="auto">
              <a:xfrm>
                <a:off x="4108" y="1217"/>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4" name="Line 386"/>
              <p:cNvSpPr>
                <a:spLocks noChangeShapeType="1"/>
              </p:cNvSpPr>
              <p:nvPr/>
            </p:nvSpPr>
            <p:spPr bwMode="auto">
              <a:xfrm flipV="1">
                <a:off x="3801" y="1191"/>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5" name="Line 387"/>
              <p:cNvSpPr>
                <a:spLocks noChangeShapeType="1"/>
              </p:cNvSpPr>
              <p:nvPr/>
            </p:nvSpPr>
            <p:spPr bwMode="auto">
              <a:xfrm flipV="1">
                <a:off x="3840" y="1186"/>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6" name="Line 388"/>
              <p:cNvSpPr>
                <a:spLocks noChangeShapeType="1"/>
              </p:cNvSpPr>
              <p:nvPr/>
            </p:nvSpPr>
            <p:spPr bwMode="auto">
              <a:xfrm flipV="1">
                <a:off x="3879" y="1193"/>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7" name="Line 389"/>
              <p:cNvSpPr>
                <a:spLocks noChangeShapeType="1"/>
              </p:cNvSpPr>
              <p:nvPr/>
            </p:nvSpPr>
            <p:spPr bwMode="auto">
              <a:xfrm flipV="1">
                <a:off x="4098" y="1223"/>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8" name="Line 390"/>
              <p:cNvSpPr>
                <a:spLocks noChangeShapeType="1"/>
              </p:cNvSpPr>
              <p:nvPr/>
            </p:nvSpPr>
            <p:spPr bwMode="auto">
              <a:xfrm flipV="1">
                <a:off x="4038" y="1402"/>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99" name="Oval 391"/>
              <p:cNvSpPr>
                <a:spLocks noChangeArrowheads="1"/>
              </p:cNvSpPr>
              <p:nvPr/>
            </p:nvSpPr>
            <p:spPr bwMode="auto">
              <a:xfrm>
                <a:off x="4023" y="1483"/>
                <a:ext cx="26" cy="27"/>
              </a:xfrm>
              <a:prstGeom prst="ellipse">
                <a:avLst/>
              </a:prstGeom>
              <a:solidFill>
                <a:srgbClr val="FB9214"/>
              </a:solidFill>
              <a:ln w="11113">
                <a:solidFill>
                  <a:srgbClr val="FFFFFF"/>
                </a:solidFill>
                <a:round/>
                <a:headEnd/>
                <a:tailEnd/>
              </a:ln>
            </p:spPr>
            <p:txBody>
              <a:bodyPr/>
              <a:lstStyle/>
              <a:p>
                <a:endParaRPr lang="en-US"/>
              </a:p>
            </p:txBody>
          </p:sp>
          <p:sp>
            <p:nvSpPr>
              <p:cNvPr id="120200" name="Oval 392"/>
              <p:cNvSpPr>
                <a:spLocks noChangeArrowheads="1"/>
              </p:cNvSpPr>
              <p:nvPr/>
            </p:nvSpPr>
            <p:spPr bwMode="auto">
              <a:xfrm>
                <a:off x="3785" y="1253"/>
                <a:ext cx="26" cy="27"/>
              </a:xfrm>
              <a:prstGeom prst="ellipse">
                <a:avLst/>
              </a:prstGeom>
              <a:solidFill>
                <a:srgbClr val="FB9214"/>
              </a:solidFill>
              <a:ln w="11113">
                <a:solidFill>
                  <a:srgbClr val="FFFFFF"/>
                </a:solidFill>
                <a:round/>
                <a:headEnd/>
                <a:tailEnd/>
              </a:ln>
            </p:spPr>
            <p:txBody>
              <a:bodyPr/>
              <a:lstStyle/>
              <a:p>
                <a:endParaRPr lang="en-US"/>
              </a:p>
            </p:txBody>
          </p:sp>
          <p:sp>
            <p:nvSpPr>
              <p:cNvPr id="120201" name="Oval 393"/>
              <p:cNvSpPr>
                <a:spLocks noChangeArrowheads="1"/>
              </p:cNvSpPr>
              <p:nvPr/>
            </p:nvSpPr>
            <p:spPr bwMode="auto">
              <a:xfrm>
                <a:off x="4083" y="1202"/>
                <a:ext cx="26" cy="27"/>
              </a:xfrm>
              <a:prstGeom prst="ellipse">
                <a:avLst/>
              </a:prstGeom>
              <a:solidFill>
                <a:srgbClr val="FB9214"/>
              </a:solidFill>
              <a:ln w="11113">
                <a:solidFill>
                  <a:srgbClr val="FFFFFF"/>
                </a:solidFill>
                <a:round/>
                <a:headEnd/>
                <a:tailEnd/>
              </a:ln>
            </p:spPr>
            <p:txBody>
              <a:bodyPr/>
              <a:lstStyle/>
              <a:p>
                <a:endParaRPr lang="en-US"/>
              </a:p>
            </p:txBody>
          </p:sp>
          <p:sp>
            <p:nvSpPr>
              <p:cNvPr id="120202" name="Oval 394"/>
              <p:cNvSpPr>
                <a:spLocks noChangeArrowheads="1"/>
              </p:cNvSpPr>
              <p:nvPr/>
            </p:nvSpPr>
            <p:spPr bwMode="auto">
              <a:xfrm>
                <a:off x="3862" y="1307"/>
                <a:ext cx="26" cy="27"/>
              </a:xfrm>
              <a:prstGeom prst="ellipse">
                <a:avLst/>
              </a:prstGeom>
              <a:solidFill>
                <a:srgbClr val="FB9214"/>
              </a:solidFill>
              <a:ln w="11113">
                <a:solidFill>
                  <a:srgbClr val="FFFFFF"/>
                </a:solidFill>
                <a:round/>
                <a:headEnd/>
                <a:tailEnd/>
              </a:ln>
            </p:spPr>
            <p:txBody>
              <a:bodyPr/>
              <a:lstStyle/>
              <a:p>
                <a:endParaRPr lang="en-US"/>
              </a:p>
            </p:txBody>
          </p:sp>
          <p:sp>
            <p:nvSpPr>
              <p:cNvPr id="120203" name="Oval 395"/>
              <p:cNvSpPr>
                <a:spLocks noChangeArrowheads="1"/>
              </p:cNvSpPr>
              <p:nvPr/>
            </p:nvSpPr>
            <p:spPr bwMode="auto">
              <a:xfrm>
                <a:off x="3836" y="1360"/>
                <a:ext cx="26" cy="27"/>
              </a:xfrm>
              <a:prstGeom prst="ellipse">
                <a:avLst/>
              </a:prstGeom>
              <a:solidFill>
                <a:srgbClr val="FB9214"/>
              </a:solidFill>
              <a:ln w="11113">
                <a:solidFill>
                  <a:srgbClr val="FFFFFF"/>
                </a:solidFill>
                <a:round/>
                <a:headEnd/>
                <a:tailEnd/>
              </a:ln>
            </p:spPr>
            <p:txBody>
              <a:bodyPr/>
              <a:lstStyle/>
              <a:p>
                <a:endParaRPr lang="en-US"/>
              </a:p>
            </p:txBody>
          </p:sp>
          <p:sp>
            <p:nvSpPr>
              <p:cNvPr id="120204" name="Oval 396"/>
              <p:cNvSpPr>
                <a:spLocks noChangeArrowheads="1"/>
              </p:cNvSpPr>
              <p:nvPr/>
            </p:nvSpPr>
            <p:spPr bwMode="auto">
              <a:xfrm>
                <a:off x="3758" y="1192"/>
                <a:ext cx="26" cy="27"/>
              </a:xfrm>
              <a:prstGeom prst="ellipse">
                <a:avLst/>
              </a:prstGeom>
              <a:solidFill>
                <a:srgbClr val="FB9214"/>
              </a:solidFill>
              <a:ln w="11113">
                <a:solidFill>
                  <a:srgbClr val="FFFFFF"/>
                </a:solidFill>
                <a:round/>
                <a:headEnd/>
                <a:tailEnd/>
              </a:ln>
            </p:spPr>
            <p:txBody>
              <a:bodyPr/>
              <a:lstStyle/>
              <a:p>
                <a:endParaRPr lang="en-US"/>
              </a:p>
            </p:txBody>
          </p:sp>
        </p:grpSp>
        <p:sp>
          <p:nvSpPr>
            <p:cNvPr id="120205" name="Rectangle 397"/>
            <p:cNvSpPr>
              <a:spLocks noChangeArrowheads="1"/>
            </p:cNvSpPr>
            <p:nvPr/>
          </p:nvSpPr>
          <p:spPr bwMode="auto">
            <a:xfrm>
              <a:off x="451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206" name="Group 398"/>
            <p:cNvGrpSpPr>
              <a:grpSpLocks/>
            </p:cNvGrpSpPr>
            <p:nvPr/>
          </p:nvGrpSpPr>
          <p:grpSpPr bwMode="auto">
            <a:xfrm>
              <a:off x="4549" y="3090"/>
              <a:ext cx="166" cy="108"/>
              <a:chOff x="3785" y="1824"/>
              <a:chExt cx="476" cy="336"/>
            </a:xfrm>
          </p:grpSpPr>
          <p:sp>
            <p:nvSpPr>
              <p:cNvPr id="120207" name="Freeform 399"/>
              <p:cNvSpPr>
                <a:spLocks/>
              </p:cNvSpPr>
              <p:nvPr/>
            </p:nvSpPr>
            <p:spPr bwMode="auto">
              <a:xfrm>
                <a:off x="3801" y="1824"/>
                <a:ext cx="148" cy="27"/>
              </a:xfrm>
              <a:custGeom>
                <a:avLst/>
                <a:gdLst>
                  <a:gd name="T0" fmla="*/ 0 w 295"/>
                  <a:gd name="T1" fmla="*/ 53 h 53"/>
                  <a:gd name="T2" fmla="*/ 70 w 295"/>
                  <a:gd name="T3" fmla="*/ 14 h 53"/>
                  <a:gd name="T4" fmla="*/ 146 w 295"/>
                  <a:gd name="T5" fmla="*/ 0 h 53"/>
                  <a:gd name="T6" fmla="*/ 165 w 295"/>
                  <a:gd name="T7" fmla="*/ 0 h 53"/>
                  <a:gd name="T8" fmla="*/ 184 w 295"/>
                  <a:gd name="T9" fmla="*/ 1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0" y="14"/>
                    </a:lnTo>
                    <a:lnTo>
                      <a:pt x="146" y="0"/>
                    </a:lnTo>
                    <a:lnTo>
                      <a:pt x="165" y="0"/>
                    </a:lnTo>
                    <a:lnTo>
                      <a:pt x="184" y="1"/>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08" name="Freeform 400"/>
              <p:cNvSpPr>
                <a:spLocks/>
              </p:cNvSpPr>
              <p:nvPr/>
            </p:nvSpPr>
            <p:spPr bwMode="auto">
              <a:xfrm>
                <a:off x="3949" y="1849"/>
                <a:ext cx="148" cy="27"/>
              </a:xfrm>
              <a:custGeom>
                <a:avLst/>
                <a:gdLst>
                  <a:gd name="T0" fmla="*/ 295 w 295"/>
                  <a:gd name="T1" fmla="*/ 0 h 53"/>
                  <a:gd name="T2" fmla="*/ 225 w 295"/>
                  <a:gd name="T3" fmla="*/ 38 h 53"/>
                  <a:gd name="T4" fmla="*/ 149 w 295"/>
                  <a:gd name="T5" fmla="*/ 53 h 53"/>
                  <a:gd name="T6" fmla="*/ 73 w 295"/>
                  <a:gd name="T7" fmla="*/ 41 h 53"/>
                  <a:gd name="T8" fmla="*/ 0 w 295"/>
                  <a:gd name="T9" fmla="*/ 0 h 53"/>
                </a:gdLst>
                <a:ahLst/>
                <a:cxnLst>
                  <a:cxn ang="0">
                    <a:pos x="T0" y="T1"/>
                  </a:cxn>
                  <a:cxn ang="0">
                    <a:pos x="T2" y="T3"/>
                  </a:cxn>
                  <a:cxn ang="0">
                    <a:pos x="T4" y="T5"/>
                  </a:cxn>
                  <a:cxn ang="0">
                    <a:pos x="T6" y="T7"/>
                  </a:cxn>
                  <a:cxn ang="0">
                    <a:pos x="T8" y="T9"/>
                  </a:cxn>
                </a:cxnLst>
                <a:rect l="0" t="0" r="r" b="b"/>
                <a:pathLst>
                  <a:path w="295" h="53">
                    <a:moveTo>
                      <a:pt x="295" y="0"/>
                    </a:moveTo>
                    <a:lnTo>
                      <a:pt x="225" y="38"/>
                    </a:lnTo>
                    <a:lnTo>
                      <a:pt x="149" y="53"/>
                    </a:lnTo>
                    <a:lnTo>
                      <a:pt x="73"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09" name="Line 401"/>
              <p:cNvSpPr>
                <a:spLocks noChangeShapeType="1"/>
              </p:cNvSpPr>
              <p:nvPr/>
            </p:nvSpPr>
            <p:spPr bwMode="auto">
              <a:xfrm>
                <a:off x="3803" y="1847"/>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10" name="Freeform 402"/>
              <p:cNvSpPr>
                <a:spLocks/>
              </p:cNvSpPr>
              <p:nvPr/>
            </p:nvSpPr>
            <p:spPr bwMode="auto">
              <a:xfrm>
                <a:off x="4149" y="1825"/>
                <a:ext cx="111" cy="30"/>
              </a:xfrm>
              <a:custGeom>
                <a:avLst/>
                <a:gdLst>
                  <a:gd name="T0" fmla="*/ 222 w 222"/>
                  <a:gd name="T1" fmla="*/ 6 h 61"/>
                  <a:gd name="T2" fmla="*/ 210 w 222"/>
                  <a:gd name="T3" fmla="*/ 3 h 61"/>
                  <a:gd name="T4" fmla="*/ 197 w 222"/>
                  <a:gd name="T5" fmla="*/ 2 h 61"/>
                  <a:gd name="T6" fmla="*/ 183 w 222"/>
                  <a:gd name="T7" fmla="*/ 0 h 61"/>
                  <a:gd name="T8" fmla="*/ 171 w 222"/>
                  <a:gd name="T9" fmla="*/ 0 h 61"/>
                  <a:gd name="T10" fmla="*/ 158 w 222"/>
                  <a:gd name="T11" fmla="*/ 0 h 61"/>
                  <a:gd name="T12" fmla="*/ 143 w 222"/>
                  <a:gd name="T13" fmla="*/ 3 h 61"/>
                  <a:gd name="T14" fmla="*/ 131 w 222"/>
                  <a:gd name="T15" fmla="*/ 4 h 61"/>
                  <a:gd name="T16" fmla="*/ 116 w 222"/>
                  <a:gd name="T17" fmla="*/ 6 h 61"/>
                  <a:gd name="T18" fmla="*/ 104 w 222"/>
                  <a:gd name="T19" fmla="*/ 8 h 61"/>
                  <a:gd name="T20" fmla="*/ 92 w 222"/>
                  <a:gd name="T21" fmla="*/ 12 h 61"/>
                  <a:gd name="T22" fmla="*/ 78 w 222"/>
                  <a:gd name="T23" fmla="*/ 17 h 61"/>
                  <a:gd name="T24" fmla="*/ 66 w 222"/>
                  <a:gd name="T25" fmla="*/ 20 h 61"/>
                  <a:gd name="T26" fmla="*/ 53 w 222"/>
                  <a:gd name="T27" fmla="*/ 26 h 61"/>
                  <a:gd name="T28" fmla="*/ 41 w 222"/>
                  <a:gd name="T29" fmla="*/ 34 h 61"/>
                  <a:gd name="T30" fmla="*/ 29 w 222"/>
                  <a:gd name="T31" fmla="*/ 41 h 61"/>
                  <a:gd name="T32" fmla="*/ 18 w 222"/>
                  <a:gd name="T33" fmla="*/ 47 h 61"/>
                  <a:gd name="T34" fmla="*/ 6 w 222"/>
                  <a:gd name="T35" fmla="*/ 55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6"/>
                    </a:moveTo>
                    <a:lnTo>
                      <a:pt x="210" y="3"/>
                    </a:lnTo>
                    <a:lnTo>
                      <a:pt x="197" y="2"/>
                    </a:lnTo>
                    <a:lnTo>
                      <a:pt x="183" y="0"/>
                    </a:lnTo>
                    <a:lnTo>
                      <a:pt x="171" y="0"/>
                    </a:lnTo>
                    <a:lnTo>
                      <a:pt x="158" y="0"/>
                    </a:lnTo>
                    <a:lnTo>
                      <a:pt x="143" y="3"/>
                    </a:lnTo>
                    <a:lnTo>
                      <a:pt x="131" y="4"/>
                    </a:lnTo>
                    <a:lnTo>
                      <a:pt x="116" y="6"/>
                    </a:lnTo>
                    <a:lnTo>
                      <a:pt x="104" y="8"/>
                    </a:lnTo>
                    <a:lnTo>
                      <a:pt x="92" y="12"/>
                    </a:lnTo>
                    <a:lnTo>
                      <a:pt x="78" y="17"/>
                    </a:lnTo>
                    <a:lnTo>
                      <a:pt x="66" y="20"/>
                    </a:lnTo>
                    <a:lnTo>
                      <a:pt x="53" y="26"/>
                    </a:lnTo>
                    <a:lnTo>
                      <a:pt x="41" y="34"/>
                    </a:lnTo>
                    <a:lnTo>
                      <a:pt x="29" y="41"/>
                    </a:lnTo>
                    <a:lnTo>
                      <a:pt x="18" y="47"/>
                    </a:lnTo>
                    <a:lnTo>
                      <a:pt x="6" y="55"/>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1" name="Freeform 403"/>
              <p:cNvSpPr>
                <a:spLocks/>
              </p:cNvSpPr>
              <p:nvPr/>
            </p:nvSpPr>
            <p:spPr bwMode="auto">
              <a:xfrm>
                <a:off x="3848" y="1892"/>
                <a:ext cx="59" cy="15"/>
              </a:xfrm>
              <a:custGeom>
                <a:avLst/>
                <a:gdLst>
                  <a:gd name="T0" fmla="*/ 0 w 119"/>
                  <a:gd name="T1" fmla="*/ 30 h 30"/>
                  <a:gd name="T2" fmla="*/ 58 w 119"/>
                  <a:gd name="T3" fmla="*/ 0 h 30"/>
                  <a:gd name="T4" fmla="*/ 88 w 119"/>
                  <a:gd name="T5" fmla="*/ 6 h 30"/>
                  <a:gd name="T6" fmla="*/ 119 w 119"/>
                  <a:gd name="T7" fmla="*/ 30 h 30"/>
                </a:gdLst>
                <a:ahLst/>
                <a:cxnLst>
                  <a:cxn ang="0">
                    <a:pos x="T0" y="T1"/>
                  </a:cxn>
                  <a:cxn ang="0">
                    <a:pos x="T2" y="T3"/>
                  </a:cxn>
                  <a:cxn ang="0">
                    <a:pos x="T4" y="T5"/>
                  </a:cxn>
                  <a:cxn ang="0">
                    <a:pos x="T6" y="T7"/>
                  </a:cxn>
                </a:cxnLst>
                <a:rect l="0" t="0" r="r" b="b"/>
                <a:pathLst>
                  <a:path w="119" h="30">
                    <a:moveTo>
                      <a:pt x="0" y="30"/>
                    </a:moveTo>
                    <a:lnTo>
                      <a:pt x="58" y="0"/>
                    </a:lnTo>
                    <a:lnTo>
                      <a:pt x="88" y="6"/>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2" name="Freeform 404"/>
              <p:cNvSpPr>
                <a:spLocks/>
              </p:cNvSpPr>
              <p:nvPr/>
            </p:nvSpPr>
            <p:spPr bwMode="auto">
              <a:xfrm>
                <a:off x="3907" y="1907"/>
                <a:ext cx="60" cy="15"/>
              </a:xfrm>
              <a:custGeom>
                <a:avLst/>
                <a:gdLst>
                  <a:gd name="T0" fmla="*/ 118 w 118"/>
                  <a:gd name="T1" fmla="*/ 0 h 29"/>
                  <a:gd name="T2" fmla="*/ 60 w 118"/>
                  <a:gd name="T3" fmla="*/ 29 h 29"/>
                  <a:gd name="T4" fmla="*/ 30 w 118"/>
                  <a:gd name="T5" fmla="*/ 23 h 29"/>
                  <a:gd name="T6" fmla="*/ 0 w 118"/>
                  <a:gd name="T7" fmla="*/ 0 h 29"/>
                </a:gdLst>
                <a:ahLst/>
                <a:cxnLst>
                  <a:cxn ang="0">
                    <a:pos x="T0" y="T1"/>
                  </a:cxn>
                  <a:cxn ang="0">
                    <a:pos x="T2" y="T3"/>
                  </a:cxn>
                  <a:cxn ang="0">
                    <a:pos x="T4" y="T5"/>
                  </a:cxn>
                  <a:cxn ang="0">
                    <a:pos x="T6" y="T7"/>
                  </a:cxn>
                </a:cxnLst>
                <a:rect l="0" t="0" r="r" b="b"/>
                <a:pathLst>
                  <a:path w="118" h="29">
                    <a:moveTo>
                      <a:pt x="118" y="0"/>
                    </a:moveTo>
                    <a:lnTo>
                      <a:pt x="60" y="29"/>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3" name="Line 405"/>
              <p:cNvSpPr>
                <a:spLocks noChangeShapeType="1"/>
              </p:cNvSpPr>
              <p:nvPr/>
            </p:nvSpPr>
            <p:spPr bwMode="auto">
              <a:xfrm>
                <a:off x="3850" y="1905"/>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14" name="Freeform 406"/>
              <p:cNvSpPr>
                <a:spLocks/>
              </p:cNvSpPr>
              <p:nvPr/>
            </p:nvSpPr>
            <p:spPr bwMode="auto">
              <a:xfrm>
                <a:off x="3922" y="1929"/>
                <a:ext cx="76" cy="20"/>
              </a:xfrm>
              <a:custGeom>
                <a:avLst/>
                <a:gdLst>
                  <a:gd name="T0" fmla="*/ 0 w 151"/>
                  <a:gd name="T1" fmla="*/ 41 h 41"/>
                  <a:gd name="T2" fmla="*/ 35 w 151"/>
                  <a:gd name="T3" fmla="*/ 11 h 41"/>
                  <a:gd name="T4" fmla="*/ 76 w 151"/>
                  <a:gd name="T5" fmla="*/ 0 h 41"/>
                  <a:gd name="T6" fmla="*/ 95 w 151"/>
                  <a:gd name="T7" fmla="*/ 1 h 41"/>
                  <a:gd name="T8" fmla="*/ 114 w 151"/>
                  <a:gd name="T9" fmla="*/ 9 h 41"/>
                  <a:gd name="T10" fmla="*/ 151 w 151"/>
                  <a:gd name="T11" fmla="*/ 41 h 41"/>
                </a:gdLst>
                <a:ahLst/>
                <a:cxnLst>
                  <a:cxn ang="0">
                    <a:pos x="T0" y="T1"/>
                  </a:cxn>
                  <a:cxn ang="0">
                    <a:pos x="T2" y="T3"/>
                  </a:cxn>
                  <a:cxn ang="0">
                    <a:pos x="T4" y="T5"/>
                  </a:cxn>
                  <a:cxn ang="0">
                    <a:pos x="T6" y="T7"/>
                  </a:cxn>
                  <a:cxn ang="0">
                    <a:pos x="T8" y="T9"/>
                  </a:cxn>
                  <a:cxn ang="0">
                    <a:pos x="T10" y="T11"/>
                  </a:cxn>
                </a:cxnLst>
                <a:rect l="0" t="0" r="r" b="b"/>
                <a:pathLst>
                  <a:path w="151" h="41">
                    <a:moveTo>
                      <a:pt x="0" y="41"/>
                    </a:moveTo>
                    <a:lnTo>
                      <a:pt x="35" y="11"/>
                    </a:lnTo>
                    <a:lnTo>
                      <a:pt x="76" y="0"/>
                    </a:lnTo>
                    <a:lnTo>
                      <a:pt x="95" y="1"/>
                    </a:lnTo>
                    <a:lnTo>
                      <a:pt x="114" y="9"/>
                    </a:lnTo>
                    <a:lnTo>
                      <a:pt x="151"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5" name="Freeform 407"/>
              <p:cNvSpPr>
                <a:spLocks/>
              </p:cNvSpPr>
              <p:nvPr/>
            </p:nvSpPr>
            <p:spPr bwMode="auto">
              <a:xfrm>
                <a:off x="3999" y="1949"/>
                <a:ext cx="76" cy="21"/>
              </a:xfrm>
              <a:custGeom>
                <a:avLst/>
                <a:gdLst>
                  <a:gd name="T0" fmla="*/ 151 w 151"/>
                  <a:gd name="T1" fmla="*/ 0 h 41"/>
                  <a:gd name="T2" fmla="*/ 116 w 151"/>
                  <a:gd name="T3" fmla="*/ 29 h 41"/>
                  <a:gd name="T4" fmla="*/ 75 w 151"/>
                  <a:gd name="T5" fmla="*/ 41 h 41"/>
                  <a:gd name="T6" fmla="*/ 38 w 151"/>
                  <a:gd name="T7" fmla="*/ 32 h 41"/>
                  <a:gd name="T8" fmla="*/ 0 w 151"/>
                  <a:gd name="T9" fmla="*/ 0 h 41"/>
                </a:gdLst>
                <a:ahLst/>
                <a:cxnLst>
                  <a:cxn ang="0">
                    <a:pos x="T0" y="T1"/>
                  </a:cxn>
                  <a:cxn ang="0">
                    <a:pos x="T2" y="T3"/>
                  </a:cxn>
                  <a:cxn ang="0">
                    <a:pos x="T4" y="T5"/>
                  </a:cxn>
                  <a:cxn ang="0">
                    <a:pos x="T6" y="T7"/>
                  </a:cxn>
                  <a:cxn ang="0">
                    <a:pos x="T8" y="T9"/>
                  </a:cxn>
                </a:cxnLst>
                <a:rect l="0" t="0" r="r" b="b"/>
                <a:pathLst>
                  <a:path w="151" h="41">
                    <a:moveTo>
                      <a:pt x="151" y="0"/>
                    </a:moveTo>
                    <a:lnTo>
                      <a:pt x="116" y="29"/>
                    </a:lnTo>
                    <a:lnTo>
                      <a:pt x="75"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6" name="Line 408"/>
              <p:cNvSpPr>
                <a:spLocks noChangeShapeType="1"/>
              </p:cNvSpPr>
              <p:nvPr/>
            </p:nvSpPr>
            <p:spPr bwMode="auto">
              <a:xfrm>
                <a:off x="3922" y="1948"/>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17" name="Freeform 409"/>
              <p:cNvSpPr>
                <a:spLocks/>
              </p:cNvSpPr>
              <p:nvPr/>
            </p:nvSpPr>
            <p:spPr bwMode="auto">
              <a:xfrm>
                <a:off x="3885" y="1986"/>
                <a:ext cx="128" cy="26"/>
              </a:xfrm>
              <a:custGeom>
                <a:avLst/>
                <a:gdLst>
                  <a:gd name="T0" fmla="*/ 0 w 255"/>
                  <a:gd name="T1" fmla="*/ 52 h 52"/>
                  <a:gd name="T2" fmla="*/ 60 w 255"/>
                  <a:gd name="T3" fmla="*/ 15 h 52"/>
                  <a:gd name="T4" fmla="*/ 126 w 255"/>
                  <a:gd name="T5" fmla="*/ 0 h 52"/>
                  <a:gd name="T6" fmla="*/ 156 w 255"/>
                  <a:gd name="T7" fmla="*/ 2 h 52"/>
                  <a:gd name="T8" fmla="*/ 190 w 255"/>
                  <a:gd name="T9" fmla="*/ 12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0" y="15"/>
                    </a:lnTo>
                    <a:lnTo>
                      <a:pt x="126" y="0"/>
                    </a:lnTo>
                    <a:lnTo>
                      <a:pt x="156" y="2"/>
                    </a:lnTo>
                    <a:lnTo>
                      <a:pt x="190" y="12"/>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8" name="Freeform 410"/>
              <p:cNvSpPr>
                <a:spLocks/>
              </p:cNvSpPr>
              <p:nvPr/>
            </p:nvSpPr>
            <p:spPr bwMode="auto">
              <a:xfrm>
                <a:off x="4012" y="2011"/>
                <a:ext cx="128" cy="25"/>
              </a:xfrm>
              <a:custGeom>
                <a:avLst/>
                <a:gdLst>
                  <a:gd name="T0" fmla="*/ 255 w 255"/>
                  <a:gd name="T1" fmla="*/ 0 h 50"/>
                  <a:gd name="T2" fmla="*/ 196 w 255"/>
                  <a:gd name="T3" fmla="*/ 36 h 50"/>
                  <a:gd name="T4" fmla="*/ 129 w 255"/>
                  <a:gd name="T5" fmla="*/ 50 h 50"/>
                  <a:gd name="T6" fmla="*/ 62 w 255"/>
                  <a:gd name="T7" fmla="*/ 40 h 50"/>
                  <a:gd name="T8" fmla="*/ 0 w 255"/>
                  <a:gd name="T9" fmla="*/ 0 h 50"/>
                </a:gdLst>
                <a:ahLst/>
                <a:cxnLst>
                  <a:cxn ang="0">
                    <a:pos x="T0" y="T1"/>
                  </a:cxn>
                  <a:cxn ang="0">
                    <a:pos x="T2" y="T3"/>
                  </a:cxn>
                  <a:cxn ang="0">
                    <a:pos x="T4" y="T5"/>
                  </a:cxn>
                  <a:cxn ang="0">
                    <a:pos x="T6" y="T7"/>
                  </a:cxn>
                  <a:cxn ang="0">
                    <a:pos x="T8" y="T9"/>
                  </a:cxn>
                </a:cxnLst>
                <a:rect l="0" t="0" r="r" b="b"/>
                <a:pathLst>
                  <a:path w="255" h="50">
                    <a:moveTo>
                      <a:pt x="255" y="0"/>
                    </a:moveTo>
                    <a:lnTo>
                      <a:pt x="196" y="36"/>
                    </a:lnTo>
                    <a:lnTo>
                      <a:pt x="129" y="50"/>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19" name="Line 411"/>
              <p:cNvSpPr>
                <a:spLocks noChangeShapeType="1"/>
              </p:cNvSpPr>
              <p:nvPr/>
            </p:nvSpPr>
            <p:spPr bwMode="auto">
              <a:xfrm>
                <a:off x="3887" y="2008"/>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0" name="Freeform 412"/>
              <p:cNvSpPr>
                <a:spLocks/>
              </p:cNvSpPr>
              <p:nvPr/>
            </p:nvSpPr>
            <p:spPr bwMode="auto">
              <a:xfrm>
                <a:off x="4083" y="2108"/>
                <a:ext cx="118" cy="27"/>
              </a:xfrm>
              <a:custGeom>
                <a:avLst/>
                <a:gdLst>
                  <a:gd name="T0" fmla="*/ 0 w 237"/>
                  <a:gd name="T1" fmla="*/ 53 h 53"/>
                  <a:gd name="T2" fmla="*/ 56 w 237"/>
                  <a:gd name="T3" fmla="*/ 14 h 53"/>
                  <a:gd name="T4" fmla="*/ 117 w 237"/>
                  <a:gd name="T5" fmla="*/ 0 h 53"/>
                  <a:gd name="T6" fmla="*/ 147 w 237"/>
                  <a:gd name="T7" fmla="*/ 1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6" y="14"/>
                    </a:lnTo>
                    <a:lnTo>
                      <a:pt x="117" y="0"/>
                    </a:lnTo>
                    <a:lnTo>
                      <a:pt x="147" y="1"/>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1" name="Freeform 413"/>
              <p:cNvSpPr>
                <a:spLocks/>
              </p:cNvSpPr>
              <p:nvPr/>
            </p:nvSpPr>
            <p:spPr bwMode="auto">
              <a:xfrm>
                <a:off x="4203" y="2133"/>
                <a:ext cx="55" cy="27"/>
              </a:xfrm>
              <a:custGeom>
                <a:avLst/>
                <a:gdLst>
                  <a:gd name="T0" fmla="*/ 0 w 112"/>
                  <a:gd name="T1" fmla="*/ 0 h 54"/>
                  <a:gd name="T2" fmla="*/ 8 w 112"/>
                  <a:gd name="T3" fmla="*/ 8 h 54"/>
                  <a:gd name="T4" fmla="*/ 17 w 112"/>
                  <a:gd name="T5" fmla="*/ 14 h 54"/>
                  <a:gd name="T6" fmla="*/ 26 w 112"/>
                  <a:gd name="T7" fmla="*/ 22 h 54"/>
                  <a:gd name="T8" fmla="*/ 36 w 112"/>
                  <a:gd name="T9" fmla="*/ 29 h 54"/>
                  <a:gd name="T10" fmla="*/ 45 w 112"/>
                  <a:gd name="T11" fmla="*/ 34 h 54"/>
                  <a:gd name="T12" fmla="*/ 53 w 112"/>
                  <a:gd name="T13" fmla="*/ 38 h 54"/>
                  <a:gd name="T14" fmla="*/ 65 w 112"/>
                  <a:gd name="T15" fmla="*/ 43 h 54"/>
                  <a:gd name="T16" fmla="*/ 74 w 112"/>
                  <a:gd name="T17" fmla="*/ 48 h 54"/>
                  <a:gd name="T18" fmla="*/ 83 w 112"/>
                  <a:gd name="T19" fmla="*/ 49 h 54"/>
                  <a:gd name="T20" fmla="*/ 93 w 112"/>
                  <a:gd name="T21" fmla="*/ 53 h 54"/>
                  <a:gd name="T22" fmla="*/ 103 w 112"/>
                  <a:gd name="T23" fmla="*/ 53 h 54"/>
                  <a:gd name="T24" fmla="*/ 112 w 11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4">
                    <a:moveTo>
                      <a:pt x="0" y="0"/>
                    </a:moveTo>
                    <a:lnTo>
                      <a:pt x="8" y="8"/>
                    </a:lnTo>
                    <a:lnTo>
                      <a:pt x="17" y="14"/>
                    </a:lnTo>
                    <a:lnTo>
                      <a:pt x="26" y="22"/>
                    </a:lnTo>
                    <a:lnTo>
                      <a:pt x="36" y="29"/>
                    </a:lnTo>
                    <a:lnTo>
                      <a:pt x="45" y="34"/>
                    </a:lnTo>
                    <a:lnTo>
                      <a:pt x="53" y="38"/>
                    </a:lnTo>
                    <a:lnTo>
                      <a:pt x="65" y="43"/>
                    </a:lnTo>
                    <a:lnTo>
                      <a:pt x="74" y="48"/>
                    </a:lnTo>
                    <a:lnTo>
                      <a:pt x="83" y="49"/>
                    </a:lnTo>
                    <a:lnTo>
                      <a:pt x="93" y="53"/>
                    </a:lnTo>
                    <a:lnTo>
                      <a:pt x="103" y="53"/>
                    </a:lnTo>
                    <a:lnTo>
                      <a:pt x="112"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2" name="Freeform 414"/>
              <p:cNvSpPr>
                <a:spLocks/>
              </p:cNvSpPr>
              <p:nvPr/>
            </p:nvSpPr>
            <p:spPr bwMode="auto">
              <a:xfrm>
                <a:off x="4083" y="2133"/>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3" name="Line 415"/>
              <p:cNvSpPr>
                <a:spLocks noChangeShapeType="1"/>
              </p:cNvSpPr>
              <p:nvPr/>
            </p:nvSpPr>
            <p:spPr bwMode="auto">
              <a:xfrm>
                <a:off x="4150" y="1855"/>
                <a:ext cx="1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4" name="Line 416"/>
              <p:cNvSpPr>
                <a:spLocks noChangeShapeType="1"/>
              </p:cNvSpPr>
              <p:nvPr/>
            </p:nvSpPr>
            <p:spPr bwMode="auto">
              <a:xfrm flipV="1">
                <a:off x="3843" y="1829"/>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5" name="Line 417"/>
              <p:cNvSpPr>
                <a:spLocks noChangeShapeType="1"/>
              </p:cNvSpPr>
              <p:nvPr/>
            </p:nvSpPr>
            <p:spPr bwMode="auto">
              <a:xfrm flipV="1">
                <a:off x="3881" y="1825"/>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6" name="Line 418"/>
              <p:cNvSpPr>
                <a:spLocks noChangeShapeType="1"/>
              </p:cNvSpPr>
              <p:nvPr/>
            </p:nvSpPr>
            <p:spPr bwMode="auto">
              <a:xfrm flipV="1">
                <a:off x="3921" y="1831"/>
                <a:ext cx="1"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7" name="Line 419"/>
              <p:cNvSpPr>
                <a:spLocks noChangeShapeType="1"/>
              </p:cNvSpPr>
              <p:nvPr/>
            </p:nvSpPr>
            <p:spPr bwMode="auto">
              <a:xfrm flipV="1">
                <a:off x="4140" y="1862"/>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8" name="Line 420"/>
              <p:cNvSpPr>
                <a:spLocks noChangeShapeType="1"/>
              </p:cNvSpPr>
              <p:nvPr/>
            </p:nvSpPr>
            <p:spPr bwMode="auto">
              <a:xfrm flipV="1">
                <a:off x="4080" y="2040"/>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29" name="Oval 421"/>
              <p:cNvSpPr>
                <a:spLocks noChangeArrowheads="1"/>
              </p:cNvSpPr>
              <p:nvPr/>
            </p:nvSpPr>
            <p:spPr bwMode="auto">
              <a:xfrm>
                <a:off x="4064" y="2121"/>
                <a:ext cx="27" cy="27"/>
              </a:xfrm>
              <a:prstGeom prst="ellipse">
                <a:avLst/>
              </a:prstGeom>
              <a:solidFill>
                <a:srgbClr val="FFFF00"/>
              </a:solidFill>
              <a:ln w="11113">
                <a:solidFill>
                  <a:srgbClr val="FFFFFF"/>
                </a:solidFill>
                <a:round/>
                <a:headEnd/>
                <a:tailEnd/>
              </a:ln>
            </p:spPr>
            <p:txBody>
              <a:bodyPr/>
              <a:lstStyle/>
              <a:p>
                <a:endParaRPr lang="en-US"/>
              </a:p>
            </p:txBody>
          </p:sp>
          <p:sp>
            <p:nvSpPr>
              <p:cNvPr id="120230" name="Oval 422"/>
              <p:cNvSpPr>
                <a:spLocks noChangeArrowheads="1"/>
              </p:cNvSpPr>
              <p:nvPr/>
            </p:nvSpPr>
            <p:spPr bwMode="auto">
              <a:xfrm>
                <a:off x="3827" y="1892"/>
                <a:ext cx="26" cy="27"/>
              </a:xfrm>
              <a:prstGeom prst="ellipse">
                <a:avLst/>
              </a:prstGeom>
              <a:solidFill>
                <a:srgbClr val="FFFF00"/>
              </a:solidFill>
              <a:ln w="11113">
                <a:solidFill>
                  <a:srgbClr val="FFFFFF"/>
                </a:solidFill>
                <a:round/>
                <a:headEnd/>
                <a:tailEnd/>
              </a:ln>
            </p:spPr>
            <p:txBody>
              <a:bodyPr/>
              <a:lstStyle/>
              <a:p>
                <a:endParaRPr lang="en-US"/>
              </a:p>
            </p:txBody>
          </p:sp>
          <p:sp>
            <p:nvSpPr>
              <p:cNvPr id="120231" name="Oval 423"/>
              <p:cNvSpPr>
                <a:spLocks noChangeArrowheads="1"/>
              </p:cNvSpPr>
              <p:nvPr/>
            </p:nvSpPr>
            <p:spPr bwMode="auto">
              <a:xfrm>
                <a:off x="4124" y="1841"/>
                <a:ext cx="26" cy="27"/>
              </a:xfrm>
              <a:prstGeom prst="ellipse">
                <a:avLst/>
              </a:prstGeom>
              <a:solidFill>
                <a:srgbClr val="FFFF00"/>
              </a:solidFill>
              <a:ln w="11113">
                <a:solidFill>
                  <a:srgbClr val="FFFFFF"/>
                </a:solidFill>
                <a:round/>
                <a:headEnd/>
                <a:tailEnd/>
              </a:ln>
            </p:spPr>
            <p:txBody>
              <a:bodyPr/>
              <a:lstStyle/>
              <a:p>
                <a:endParaRPr lang="en-US"/>
              </a:p>
            </p:txBody>
          </p:sp>
          <p:sp>
            <p:nvSpPr>
              <p:cNvPr id="120232" name="Oval 424"/>
              <p:cNvSpPr>
                <a:spLocks noChangeArrowheads="1"/>
              </p:cNvSpPr>
              <p:nvPr/>
            </p:nvSpPr>
            <p:spPr bwMode="auto">
              <a:xfrm>
                <a:off x="3903" y="1945"/>
                <a:ext cx="27" cy="27"/>
              </a:xfrm>
              <a:prstGeom prst="ellipse">
                <a:avLst/>
              </a:prstGeom>
              <a:solidFill>
                <a:srgbClr val="FFFF00"/>
              </a:solidFill>
              <a:ln w="11113">
                <a:solidFill>
                  <a:srgbClr val="FFFFFF"/>
                </a:solidFill>
                <a:round/>
                <a:headEnd/>
                <a:tailEnd/>
              </a:ln>
            </p:spPr>
            <p:txBody>
              <a:bodyPr/>
              <a:lstStyle/>
              <a:p>
                <a:endParaRPr lang="en-US"/>
              </a:p>
            </p:txBody>
          </p:sp>
          <p:sp>
            <p:nvSpPr>
              <p:cNvPr id="120233" name="Oval 425"/>
              <p:cNvSpPr>
                <a:spLocks noChangeArrowheads="1"/>
              </p:cNvSpPr>
              <p:nvPr/>
            </p:nvSpPr>
            <p:spPr bwMode="auto">
              <a:xfrm>
                <a:off x="3864" y="1999"/>
                <a:ext cx="26" cy="27"/>
              </a:xfrm>
              <a:prstGeom prst="ellipse">
                <a:avLst/>
              </a:prstGeom>
              <a:solidFill>
                <a:srgbClr val="FFFF00"/>
              </a:solidFill>
              <a:ln w="11113">
                <a:solidFill>
                  <a:srgbClr val="FFFFFF"/>
                </a:solidFill>
                <a:round/>
                <a:headEnd/>
                <a:tailEnd/>
              </a:ln>
            </p:spPr>
            <p:txBody>
              <a:bodyPr/>
              <a:lstStyle/>
              <a:p>
                <a:endParaRPr lang="en-US"/>
              </a:p>
            </p:txBody>
          </p:sp>
          <p:sp>
            <p:nvSpPr>
              <p:cNvPr id="120234" name="Oval 426"/>
              <p:cNvSpPr>
                <a:spLocks noChangeArrowheads="1"/>
              </p:cNvSpPr>
              <p:nvPr/>
            </p:nvSpPr>
            <p:spPr bwMode="auto">
              <a:xfrm>
                <a:off x="3785" y="1831"/>
                <a:ext cx="27" cy="27"/>
              </a:xfrm>
              <a:prstGeom prst="ellipse">
                <a:avLst/>
              </a:prstGeom>
              <a:solidFill>
                <a:srgbClr val="FFFF00"/>
              </a:solidFill>
              <a:ln w="11113">
                <a:solidFill>
                  <a:srgbClr val="FFFFFF"/>
                </a:solidFill>
                <a:round/>
                <a:headEnd/>
                <a:tailEnd/>
              </a:ln>
            </p:spPr>
            <p:txBody>
              <a:bodyPr/>
              <a:lstStyle/>
              <a:p>
                <a:endParaRPr lang="en-US"/>
              </a:p>
            </p:txBody>
          </p:sp>
        </p:grpSp>
        <p:sp>
          <p:nvSpPr>
            <p:cNvPr id="120235" name="Rectangle 427"/>
            <p:cNvSpPr>
              <a:spLocks noChangeArrowheads="1"/>
            </p:cNvSpPr>
            <p:nvPr/>
          </p:nvSpPr>
          <p:spPr bwMode="auto">
            <a:xfrm>
              <a:off x="451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236" name="Group 428"/>
            <p:cNvGrpSpPr>
              <a:grpSpLocks/>
            </p:cNvGrpSpPr>
            <p:nvPr/>
          </p:nvGrpSpPr>
          <p:grpSpPr bwMode="auto">
            <a:xfrm>
              <a:off x="4551" y="3330"/>
              <a:ext cx="162" cy="107"/>
              <a:chOff x="3767" y="2450"/>
              <a:chExt cx="476" cy="336"/>
            </a:xfrm>
          </p:grpSpPr>
          <p:sp>
            <p:nvSpPr>
              <p:cNvPr id="120237" name="Freeform 429"/>
              <p:cNvSpPr>
                <a:spLocks/>
              </p:cNvSpPr>
              <p:nvPr/>
            </p:nvSpPr>
            <p:spPr bwMode="auto">
              <a:xfrm>
                <a:off x="3783" y="2450"/>
                <a:ext cx="148" cy="26"/>
              </a:xfrm>
              <a:custGeom>
                <a:avLst/>
                <a:gdLst>
                  <a:gd name="T0" fmla="*/ 0 w 295"/>
                  <a:gd name="T1" fmla="*/ 53 h 53"/>
                  <a:gd name="T2" fmla="*/ 71 w 295"/>
                  <a:gd name="T3" fmla="*/ 15 h 53"/>
                  <a:gd name="T4" fmla="*/ 146 w 295"/>
                  <a:gd name="T5" fmla="*/ 0 h 53"/>
                  <a:gd name="T6" fmla="*/ 165 w 295"/>
                  <a:gd name="T7" fmla="*/ 0 h 53"/>
                  <a:gd name="T8" fmla="*/ 184 w 295"/>
                  <a:gd name="T9" fmla="*/ 2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5"/>
                    </a:lnTo>
                    <a:lnTo>
                      <a:pt x="146" y="0"/>
                    </a:lnTo>
                    <a:lnTo>
                      <a:pt x="165" y="0"/>
                    </a:lnTo>
                    <a:lnTo>
                      <a:pt x="184" y="2"/>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38" name="Freeform 430"/>
              <p:cNvSpPr>
                <a:spLocks/>
              </p:cNvSpPr>
              <p:nvPr/>
            </p:nvSpPr>
            <p:spPr bwMode="auto">
              <a:xfrm>
                <a:off x="3931" y="2475"/>
                <a:ext cx="147" cy="26"/>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39" name="Line 431"/>
              <p:cNvSpPr>
                <a:spLocks noChangeShapeType="1"/>
              </p:cNvSpPr>
              <p:nvPr/>
            </p:nvSpPr>
            <p:spPr bwMode="auto">
              <a:xfrm>
                <a:off x="3785" y="2472"/>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40" name="Freeform 432"/>
              <p:cNvSpPr>
                <a:spLocks/>
              </p:cNvSpPr>
              <p:nvPr/>
            </p:nvSpPr>
            <p:spPr bwMode="auto">
              <a:xfrm>
                <a:off x="4131" y="2450"/>
                <a:ext cx="111" cy="31"/>
              </a:xfrm>
              <a:custGeom>
                <a:avLst/>
                <a:gdLst>
                  <a:gd name="T0" fmla="*/ 222 w 222"/>
                  <a:gd name="T1" fmla="*/ 5 h 61"/>
                  <a:gd name="T2" fmla="*/ 209 w 222"/>
                  <a:gd name="T3" fmla="*/ 2 h 61"/>
                  <a:gd name="T4" fmla="*/ 196 w 222"/>
                  <a:gd name="T5" fmla="*/ 1 h 61"/>
                  <a:gd name="T6" fmla="*/ 183 w 222"/>
                  <a:gd name="T7" fmla="*/ 0 h 61"/>
                  <a:gd name="T8" fmla="*/ 170 w 222"/>
                  <a:gd name="T9" fmla="*/ 0 h 61"/>
                  <a:gd name="T10" fmla="*/ 157 w 222"/>
                  <a:gd name="T11" fmla="*/ 0 h 61"/>
                  <a:gd name="T12" fmla="*/ 142 w 222"/>
                  <a:gd name="T13" fmla="*/ 2 h 61"/>
                  <a:gd name="T14" fmla="*/ 131 w 222"/>
                  <a:gd name="T15" fmla="*/ 4 h 61"/>
                  <a:gd name="T16" fmla="*/ 116 w 222"/>
                  <a:gd name="T17" fmla="*/ 5 h 61"/>
                  <a:gd name="T18" fmla="*/ 103 w 222"/>
                  <a:gd name="T19" fmla="*/ 8 h 61"/>
                  <a:gd name="T20" fmla="*/ 92 w 222"/>
                  <a:gd name="T21" fmla="*/ 11 h 61"/>
                  <a:gd name="T22" fmla="*/ 78 w 222"/>
                  <a:gd name="T23" fmla="*/ 17 h 61"/>
                  <a:gd name="T24" fmla="*/ 65 w 222"/>
                  <a:gd name="T25" fmla="*/ 19 h 61"/>
                  <a:gd name="T26" fmla="*/ 53 w 222"/>
                  <a:gd name="T27" fmla="*/ 26 h 61"/>
                  <a:gd name="T28" fmla="*/ 40 w 222"/>
                  <a:gd name="T29" fmla="*/ 33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2"/>
                    </a:lnTo>
                    <a:lnTo>
                      <a:pt x="196" y="1"/>
                    </a:lnTo>
                    <a:lnTo>
                      <a:pt x="183" y="0"/>
                    </a:lnTo>
                    <a:lnTo>
                      <a:pt x="170" y="0"/>
                    </a:lnTo>
                    <a:lnTo>
                      <a:pt x="157" y="0"/>
                    </a:lnTo>
                    <a:lnTo>
                      <a:pt x="142" y="2"/>
                    </a:lnTo>
                    <a:lnTo>
                      <a:pt x="131" y="4"/>
                    </a:lnTo>
                    <a:lnTo>
                      <a:pt x="116" y="5"/>
                    </a:lnTo>
                    <a:lnTo>
                      <a:pt x="103" y="8"/>
                    </a:lnTo>
                    <a:lnTo>
                      <a:pt x="92" y="11"/>
                    </a:lnTo>
                    <a:lnTo>
                      <a:pt x="78" y="17"/>
                    </a:lnTo>
                    <a:lnTo>
                      <a:pt x="65" y="19"/>
                    </a:lnTo>
                    <a:lnTo>
                      <a:pt x="53" y="26"/>
                    </a:lnTo>
                    <a:lnTo>
                      <a:pt x="40" y="33"/>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1" name="Freeform 433"/>
              <p:cNvSpPr>
                <a:spLocks/>
              </p:cNvSpPr>
              <p:nvPr/>
            </p:nvSpPr>
            <p:spPr bwMode="auto">
              <a:xfrm>
                <a:off x="3830" y="2518"/>
                <a:ext cx="59" cy="14"/>
              </a:xfrm>
              <a:custGeom>
                <a:avLst/>
                <a:gdLst>
                  <a:gd name="T0" fmla="*/ 0 w 119"/>
                  <a:gd name="T1" fmla="*/ 30 h 30"/>
                  <a:gd name="T2" fmla="*/ 59 w 119"/>
                  <a:gd name="T3" fmla="*/ 0 h 30"/>
                  <a:gd name="T4" fmla="*/ 89 w 119"/>
                  <a:gd name="T5" fmla="*/ 7 h 30"/>
                  <a:gd name="T6" fmla="*/ 119 w 119"/>
                  <a:gd name="T7" fmla="*/ 30 h 30"/>
                </a:gdLst>
                <a:ahLst/>
                <a:cxnLst>
                  <a:cxn ang="0">
                    <a:pos x="T0" y="T1"/>
                  </a:cxn>
                  <a:cxn ang="0">
                    <a:pos x="T2" y="T3"/>
                  </a:cxn>
                  <a:cxn ang="0">
                    <a:pos x="T4" y="T5"/>
                  </a:cxn>
                  <a:cxn ang="0">
                    <a:pos x="T6" y="T7"/>
                  </a:cxn>
                </a:cxnLst>
                <a:rect l="0" t="0" r="r" b="b"/>
                <a:pathLst>
                  <a:path w="119" h="30">
                    <a:moveTo>
                      <a:pt x="0" y="30"/>
                    </a:moveTo>
                    <a:lnTo>
                      <a:pt x="59" y="0"/>
                    </a:lnTo>
                    <a:lnTo>
                      <a:pt x="89" y="7"/>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2" name="Freeform 434"/>
              <p:cNvSpPr>
                <a:spLocks/>
              </p:cNvSpPr>
              <p:nvPr/>
            </p:nvSpPr>
            <p:spPr bwMode="auto">
              <a:xfrm>
                <a:off x="3889" y="2532"/>
                <a:ext cx="59" cy="15"/>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3" name="Line 435"/>
              <p:cNvSpPr>
                <a:spLocks noChangeShapeType="1"/>
              </p:cNvSpPr>
              <p:nvPr/>
            </p:nvSpPr>
            <p:spPr bwMode="auto">
              <a:xfrm>
                <a:off x="3832" y="2531"/>
                <a:ext cx="1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44" name="Freeform 436"/>
              <p:cNvSpPr>
                <a:spLocks/>
              </p:cNvSpPr>
              <p:nvPr/>
            </p:nvSpPr>
            <p:spPr bwMode="auto">
              <a:xfrm>
                <a:off x="3904" y="2554"/>
                <a:ext cx="76" cy="21"/>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5" name="Freeform 437"/>
              <p:cNvSpPr>
                <a:spLocks/>
              </p:cNvSpPr>
              <p:nvPr/>
            </p:nvSpPr>
            <p:spPr bwMode="auto">
              <a:xfrm>
                <a:off x="3981" y="2574"/>
                <a:ext cx="75" cy="21"/>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6" name="Line 438"/>
              <p:cNvSpPr>
                <a:spLocks noChangeShapeType="1"/>
              </p:cNvSpPr>
              <p:nvPr/>
            </p:nvSpPr>
            <p:spPr bwMode="auto">
              <a:xfrm>
                <a:off x="3904" y="2573"/>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47" name="Freeform 439"/>
              <p:cNvSpPr>
                <a:spLocks/>
              </p:cNvSpPr>
              <p:nvPr/>
            </p:nvSpPr>
            <p:spPr bwMode="auto">
              <a:xfrm>
                <a:off x="3867" y="2611"/>
                <a:ext cx="127" cy="26"/>
              </a:xfrm>
              <a:custGeom>
                <a:avLst/>
                <a:gdLst>
                  <a:gd name="T0" fmla="*/ 0 w 255"/>
                  <a:gd name="T1" fmla="*/ 51 h 51"/>
                  <a:gd name="T2" fmla="*/ 61 w 255"/>
                  <a:gd name="T3" fmla="*/ 14 h 51"/>
                  <a:gd name="T4" fmla="*/ 126 w 255"/>
                  <a:gd name="T5" fmla="*/ 0 h 51"/>
                  <a:gd name="T6" fmla="*/ 156 w 255"/>
                  <a:gd name="T7" fmla="*/ 1 h 51"/>
                  <a:gd name="T8" fmla="*/ 191 w 255"/>
                  <a:gd name="T9" fmla="*/ 11 h 51"/>
                  <a:gd name="T10" fmla="*/ 255 w 255"/>
                  <a:gd name="T11" fmla="*/ 51 h 51"/>
                </a:gdLst>
                <a:ahLst/>
                <a:cxnLst>
                  <a:cxn ang="0">
                    <a:pos x="T0" y="T1"/>
                  </a:cxn>
                  <a:cxn ang="0">
                    <a:pos x="T2" y="T3"/>
                  </a:cxn>
                  <a:cxn ang="0">
                    <a:pos x="T4" y="T5"/>
                  </a:cxn>
                  <a:cxn ang="0">
                    <a:pos x="T6" y="T7"/>
                  </a:cxn>
                  <a:cxn ang="0">
                    <a:pos x="T8" y="T9"/>
                  </a:cxn>
                  <a:cxn ang="0">
                    <a:pos x="T10" y="T11"/>
                  </a:cxn>
                </a:cxnLst>
                <a:rect l="0" t="0" r="r" b="b"/>
                <a:pathLst>
                  <a:path w="255" h="51">
                    <a:moveTo>
                      <a:pt x="0" y="51"/>
                    </a:moveTo>
                    <a:lnTo>
                      <a:pt x="61" y="14"/>
                    </a:lnTo>
                    <a:lnTo>
                      <a:pt x="126" y="0"/>
                    </a:lnTo>
                    <a:lnTo>
                      <a:pt x="156" y="1"/>
                    </a:lnTo>
                    <a:lnTo>
                      <a:pt x="191" y="11"/>
                    </a:lnTo>
                    <a:lnTo>
                      <a:pt x="255" y="5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8" name="Freeform 440"/>
              <p:cNvSpPr>
                <a:spLocks/>
              </p:cNvSpPr>
              <p:nvPr/>
            </p:nvSpPr>
            <p:spPr bwMode="auto">
              <a:xfrm>
                <a:off x="3994" y="2637"/>
                <a:ext cx="127" cy="25"/>
              </a:xfrm>
              <a:custGeom>
                <a:avLst/>
                <a:gdLst>
                  <a:gd name="T0" fmla="*/ 255 w 255"/>
                  <a:gd name="T1" fmla="*/ 0 h 51"/>
                  <a:gd name="T2" fmla="*/ 195 w 255"/>
                  <a:gd name="T3" fmla="*/ 36 h 51"/>
                  <a:gd name="T4" fmla="*/ 128 w 255"/>
                  <a:gd name="T5" fmla="*/ 51 h 51"/>
                  <a:gd name="T6" fmla="*/ 61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1"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49" name="Line 441"/>
              <p:cNvSpPr>
                <a:spLocks noChangeShapeType="1"/>
              </p:cNvSpPr>
              <p:nvPr/>
            </p:nvSpPr>
            <p:spPr bwMode="auto">
              <a:xfrm>
                <a:off x="3869" y="2634"/>
                <a:ext cx="2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0" name="Freeform 442"/>
              <p:cNvSpPr>
                <a:spLocks/>
              </p:cNvSpPr>
              <p:nvPr/>
            </p:nvSpPr>
            <p:spPr bwMode="auto">
              <a:xfrm>
                <a:off x="4065" y="2734"/>
                <a:ext cx="118"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51" name="Freeform 443"/>
              <p:cNvSpPr>
                <a:spLocks/>
              </p:cNvSpPr>
              <p:nvPr/>
            </p:nvSpPr>
            <p:spPr bwMode="auto">
              <a:xfrm>
                <a:off x="4184" y="2759"/>
                <a:ext cx="56" cy="27"/>
              </a:xfrm>
              <a:custGeom>
                <a:avLst/>
                <a:gdLst>
                  <a:gd name="T0" fmla="*/ 0 w 111"/>
                  <a:gd name="T1" fmla="*/ 0 h 55"/>
                  <a:gd name="T2" fmla="*/ 7 w 111"/>
                  <a:gd name="T3" fmla="*/ 8 h 55"/>
                  <a:gd name="T4" fmla="*/ 16 w 111"/>
                  <a:gd name="T5" fmla="*/ 15 h 55"/>
                  <a:gd name="T6" fmla="*/ 25 w 111"/>
                  <a:gd name="T7" fmla="*/ 22 h 55"/>
                  <a:gd name="T8" fmla="*/ 35 w 111"/>
                  <a:gd name="T9" fmla="*/ 29 h 55"/>
                  <a:gd name="T10" fmla="*/ 44 w 111"/>
                  <a:gd name="T11" fmla="*/ 34 h 55"/>
                  <a:gd name="T12" fmla="*/ 53 w 111"/>
                  <a:gd name="T13" fmla="*/ 38 h 55"/>
                  <a:gd name="T14" fmla="*/ 64 w 111"/>
                  <a:gd name="T15" fmla="*/ 43 h 55"/>
                  <a:gd name="T16" fmla="*/ 73 w 111"/>
                  <a:gd name="T17" fmla="*/ 48 h 55"/>
                  <a:gd name="T18" fmla="*/ 82 w 111"/>
                  <a:gd name="T19" fmla="*/ 50 h 55"/>
                  <a:gd name="T20" fmla="*/ 92 w 111"/>
                  <a:gd name="T21" fmla="*/ 53 h 55"/>
                  <a:gd name="T22" fmla="*/ 102 w 111"/>
                  <a:gd name="T23" fmla="*/ 53 h 55"/>
                  <a:gd name="T24" fmla="*/ 111 w 111"/>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5">
                    <a:moveTo>
                      <a:pt x="0" y="0"/>
                    </a:moveTo>
                    <a:lnTo>
                      <a:pt x="7" y="8"/>
                    </a:lnTo>
                    <a:lnTo>
                      <a:pt x="16" y="15"/>
                    </a:lnTo>
                    <a:lnTo>
                      <a:pt x="25" y="22"/>
                    </a:lnTo>
                    <a:lnTo>
                      <a:pt x="35" y="29"/>
                    </a:lnTo>
                    <a:lnTo>
                      <a:pt x="44" y="34"/>
                    </a:lnTo>
                    <a:lnTo>
                      <a:pt x="53" y="38"/>
                    </a:lnTo>
                    <a:lnTo>
                      <a:pt x="64" y="43"/>
                    </a:lnTo>
                    <a:lnTo>
                      <a:pt x="73" y="48"/>
                    </a:lnTo>
                    <a:lnTo>
                      <a:pt x="82" y="50"/>
                    </a:lnTo>
                    <a:lnTo>
                      <a:pt x="92" y="53"/>
                    </a:lnTo>
                    <a:lnTo>
                      <a:pt x="102" y="53"/>
                    </a:lnTo>
                    <a:lnTo>
                      <a:pt x="111" y="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52" name="Freeform 444"/>
              <p:cNvSpPr>
                <a:spLocks/>
              </p:cNvSpPr>
              <p:nvPr/>
            </p:nvSpPr>
            <p:spPr bwMode="auto">
              <a:xfrm>
                <a:off x="4065" y="2759"/>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53" name="Line 445"/>
              <p:cNvSpPr>
                <a:spLocks noChangeShapeType="1"/>
              </p:cNvSpPr>
              <p:nvPr/>
            </p:nvSpPr>
            <p:spPr bwMode="auto">
              <a:xfrm>
                <a:off x="4131" y="2481"/>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4" name="Line 446"/>
              <p:cNvSpPr>
                <a:spLocks noChangeShapeType="1"/>
              </p:cNvSpPr>
              <p:nvPr/>
            </p:nvSpPr>
            <p:spPr bwMode="auto">
              <a:xfrm flipV="1">
                <a:off x="3825" y="2455"/>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5" name="Line 447"/>
              <p:cNvSpPr>
                <a:spLocks noChangeShapeType="1"/>
              </p:cNvSpPr>
              <p:nvPr/>
            </p:nvSpPr>
            <p:spPr bwMode="auto">
              <a:xfrm flipV="1">
                <a:off x="3863" y="2450"/>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6" name="Line 448"/>
              <p:cNvSpPr>
                <a:spLocks noChangeShapeType="1"/>
              </p:cNvSpPr>
              <p:nvPr/>
            </p:nvSpPr>
            <p:spPr bwMode="auto">
              <a:xfrm flipV="1">
                <a:off x="3903" y="2457"/>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7" name="Line 449"/>
              <p:cNvSpPr>
                <a:spLocks noChangeShapeType="1"/>
              </p:cNvSpPr>
              <p:nvPr/>
            </p:nvSpPr>
            <p:spPr bwMode="auto">
              <a:xfrm flipV="1">
                <a:off x="4122" y="2487"/>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8" name="Line 450"/>
              <p:cNvSpPr>
                <a:spLocks noChangeShapeType="1"/>
              </p:cNvSpPr>
              <p:nvPr/>
            </p:nvSpPr>
            <p:spPr bwMode="auto">
              <a:xfrm flipV="1">
                <a:off x="4061" y="2666"/>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59" name="Oval 451"/>
              <p:cNvSpPr>
                <a:spLocks noChangeArrowheads="1"/>
              </p:cNvSpPr>
              <p:nvPr/>
            </p:nvSpPr>
            <p:spPr bwMode="auto">
              <a:xfrm>
                <a:off x="4046" y="2747"/>
                <a:ext cx="26" cy="27"/>
              </a:xfrm>
              <a:prstGeom prst="ellipse">
                <a:avLst/>
              </a:prstGeom>
              <a:solidFill>
                <a:srgbClr val="00CE00"/>
              </a:solidFill>
              <a:ln w="11113">
                <a:solidFill>
                  <a:srgbClr val="FFFFFF"/>
                </a:solidFill>
                <a:round/>
                <a:headEnd/>
                <a:tailEnd/>
              </a:ln>
            </p:spPr>
            <p:txBody>
              <a:bodyPr/>
              <a:lstStyle/>
              <a:p>
                <a:endParaRPr lang="en-US"/>
              </a:p>
            </p:txBody>
          </p:sp>
          <p:sp>
            <p:nvSpPr>
              <p:cNvPr id="120260" name="Oval 452"/>
              <p:cNvSpPr>
                <a:spLocks noChangeArrowheads="1"/>
              </p:cNvSpPr>
              <p:nvPr/>
            </p:nvSpPr>
            <p:spPr bwMode="auto">
              <a:xfrm>
                <a:off x="3809" y="2517"/>
                <a:ext cx="26" cy="27"/>
              </a:xfrm>
              <a:prstGeom prst="ellipse">
                <a:avLst/>
              </a:prstGeom>
              <a:solidFill>
                <a:srgbClr val="00CE00"/>
              </a:solidFill>
              <a:ln w="11113">
                <a:solidFill>
                  <a:srgbClr val="FFFFFF"/>
                </a:solidFill>
                <a:round/>
                <a:headEnd/>
                <a:tailEnd/>
              </a:ln>
            </p:spPr>
            <p:txBody>
              <a:bodyPr/>
              <a:lstStyle/>
              <a:p>
                <a:endParaRPr lang="en-US"/>
              </a:p>
            </p:txBody>
          </p:sp>
          <p:sp>
            <p:nvSpPr>
              <p:cNvPr id="120261" name="Oval 453"/>
              <p:cNvSpPr>
                <a:spLocks noChangeArrowheads="1"/>
              </p:cNvSpPr>
              <p:nvPr/>
            </p:nvSpPr>
            <p:spPr bwMode="auto">
              <a:xfrm>
                <a:off x="4106" y="2466"/>
                <a:ext cx="26" cy="27"/>
              </a:xfrm>
              <a:prstGeom prst="ellipse">
                <a:avLst/>
              </a:prstGeom>
              <a:solidFill>
                <a:srgbClr val="00CE00"/>
              </a:solidFill>
              <a:ln w="11113">
                <a:solidFill>
                  <a:srgbClr val="FFFFFF"/>
                </a:solidFill>
                <a:round/>
                <a:headEnd/>
                <a:tailEnd/>
              </a:ln>
            </p:spPr>
            <p:txBody>
              <a:bodyPr/>
              <a:lstStyle/>
              <a:p>
                <a:endParaRPr lang="en-US"/>
              </a:p>
            </p:txBody>
          </p:sp>
          <p:sp>
            <p:nvSpPr>
              <p:cNvPr id="120262" name="Oval 454"/>
              <p:cNvSpPr>
                <a:spLocks noChangeArrowheads="1"/>
              </p:cNvSpPr>
              <p:nvPr/>
            </p:nvSpPr>
            <p:spPr bwMode="auto">
              <a:xfrm>
                <a:off x="3885" y="2571"/>
                <a:ext cx="26" cy="27"/>
              </a:xfrm>
              <a:prstGeom prst="ellipse">
                <a:avLst/>
              </a:prstGeom>
              <a:solidFill>
                <a:srgbClr val="00CE00"/>
              </a:solidFill>
              <a:ln w="11113">
                <a:solidFill>
                  <a:srgbClr val="FFFFFF"/>
                </a:solidFill>
                <a:round/>
                <a:headEnd/>
                <a:tailEnd/>
              </a:ln>
            </p:spPr>
            <p:txBody>
              <a:bodyPr/>
              <a:lstStyle/>
              <a:p>
                <a:endParaRPr lang="en-US"/>
              </a:p>
            </p:txBody>
          </p:sp>
          <p:sp>
            <p:nvSpPr>
              <p:cNvPr id="120263" name="Oval 455"/>
              <p:cNvSpPr>
                <a:spLocks noChangeArrowheads="1"/>
              </p:cNvSpPr>
              <p:nvPr/>
            </p:nvSpPr>
            <p:spPr bwMode="auto">
              <a:xfrm>
                <a:off x="3845" y="2625"/>
                <a:ext cx="27" cy="27"/>
              </a:xfrm>
              <a:prstGeom prst="ellipse">
                <a:avLst/>
              </a:prstGeom>
              <a:solidFill>
                <a:srgbClr val="00CE00"/>
              </a:solidFill>
              <a:ln w="11113">
                <a:solidFill>
                  <a:srgbClr val="FFFFFF"/>
                </a:solidFill>
                <a:round/>
                <a:headEnd/>
                <a:tailEnd/>
              </a:ln>
            </p:spPr>
            <p:txBody>
              <a:bodyPr/>
              <a:lstStyle/>
              <a:p>
                <a:endParaRPr lang="en-US"/>
              </a:p>
            </p:txBody>
          </p:sp>
          <p:sp>
            <p:nvSpPr>
              <p:cNvPr id="120264" name="Oval 456"/>
              <p:cNvSpPr>
                <a:spLocks noChangeArrowheads="1"/>
              </p:cNvSpPr>
              <p:nvPr/>
            </p:nvSpPr>
            <p:spPr bwMode="auto">
              <a:xfrm>
                <a:off x="3767" y="2457"/>
                <a:ext cx="26" cy="27"/>
              </a:xfrm>
              <a:prstGeom prst="ellipse">
                <a:avLst/>
              </a:prstGeom>
              <a:solidFill>
                <a:srgbClr val="00CE00"/>
              </a:solidFill>
              <a:ln w="11113">
                <a:solidFill>
                  <a:srgbClr val="FFFFFF"/>
                </a:solidFill>
                <a:round/>
                <a:headEnd/>
                <a:tailEnd/>
              </a:ln>
            </p:spPr>
            <p:txBody>
              <a:bodyPr/>
              <a:lstStyle/>
              <a:p>
                <a:endParaRPr lang="en-US"/>
              </a:p>
            </p:txBody>
          </p:sp>
        </p:grpSp>
        <p:sp>
          <p:nvSpPr>
            <p:cNvPr id="120265" name="Rectangle 457"/>
            <p:cNvSpPr>
              <a:spLocks noChangeArrowheads="1"/>
            </p:cNvSpPr>
            <p:nvPr/>
          </p:nvSpPr>
          <p:spPr bwMode="auto">
            <a:xfrm>
              <a:off x="451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266" name="Group 458"/>
            <p:cNvGrpSpPr>
              <a:grpSpLocks/>
            </p:cNvGrpSpPr>
            <p:nvPr/>
          </p:nvGrpSpPr>
          <p:grpSpPr bwMode="auto">
            <a:xfrm>
              <a:off x="4578" y="3566"/>
              <a:ext cx="108" cy="116"/>
              <a:chOff x="902" y="803"/>
              <a:chExt cx="214" cy="280"/>
            </a:xfrm>
          </p:grpSpPr>
          <p:sp>
            <p:nvSpPr>
              <p:cNvPr id="120267" name="Rectangle 45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268" name="Line 46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69" name="Line 46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0" name="Line 46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1" name="Line 46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2" name="Line 46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3" name="Line 46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4" name="Line 46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5" name="Line 46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6" name="Line 46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7" name="Line 46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8" name="Line 47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79" name="Line 47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80" name="Line 47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81" name="Line 47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82" name="Line 47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283" name="Rectangle 475"/>
            <p:cNvSpPr>
              <a:spLocks noChangeArrowheads="1"/>
            </p:cNvSpPr>
            <p:nvPr/>
          </p:nvSpPr>
          <p:spPr bwMode="auto">
            <a:xfrm>
              <a:off x="451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284" name="Rectangle 476"/>
            <p:cNvSpPr>
              <a:spLocks noChangeArrowheads="1"/>
            </p:cNvSpPr>
            <p:nvPr/>
          </p:nvSpPr>
          <p:spPr bwMode="auto">
            <a:xfrm>
              <a:off x="451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285" name="AutoShape 477"/>
            <p:cNvSpPr>
              <a:spLocks noChangeArrowheads="1"/>
            </p:cNvSpPr>
            <p:nvPr/>
          </p:nvSpPr>
          <p:spPr bwMode="auto">
            <a:xfrm>
              <a:off x="456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286" name="Rectangle 478"/>
            <p:cNvSpPr>
              <a:spLocks noChangeArrowheads="1"/>
            </p:cNvSpPr>
            <p:nvPr/>
          </p:nvSpPr>
          <p:spPr bwMode="auto">
            <a:xfrm>
              <a:off x="403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sp>
          <p:nvSpPr>
            <p:cNvPr id="120287" name="Rectangle 479"/>
            <p:cNvSpPr>
              <a:spLocks noChangeArrowheads="1"/>
            </p:cNvSpPr>
            <p:nvPr/>
          </p:nvSpPr>
          <p:spPr bwMode="auto">
            <a:xfrm>
              <a:off x="403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grpSp>
          <p:nvGrpSpPr>
            <p:cNvPr id="120288" name="Group 480"/>
            <p:cNvGrpSpPr>
              <a:grpSpLocks/>
            </p:cNvGrpSpPr>
            <p:nvPr/>
          </p:nvGrpSpPr>
          <p:grpSpPr bwMode="auto">
            <a:xfrm>
              <a:off x="4098" y="2606"/>
              <a:ext cx="108" cy="116"/>
              <a:chOff x="902" y="803"/>
              <a:chExt cx="214" cy="280"/>
            </a:xfrm>
          </p:grpSpPr>
          <p:sp>
            <p:nvSpPr>
              <p:cNvPr id="120289" name="Rectangle 48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0290" name="Line 48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1" name="Line 48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2" name="Line 48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3" name="Line 48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4" name="Line 48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5" name="Line 48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6" name="Line 48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7" name="Line 48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8" name="Line 49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99" name="Line 49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00" name="Line 49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01" name="Line 49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02" name="Line 49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03" name="Line 49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04" name="Line 49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305" name="Rectangle 497"/>
            <p:cNvSpPr>
              <a:spLocks noChangeArrowheads="1"/>
            </p:cNvSpPr>
            <p:nvPr/>
          </p:nvSpPr>
          <p:spPr bwMode="auto">
            <a:xfrm>
              <a:off x="403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306" name="Group 498"/>
            <p:cNvGrpSpPr>
              <a:grpSpLocks/>
            </p:cNvGrpSpPr>
            <p:nvPr/>
          </p:nvGrpSpPr>
          <p:grpSpPr bwMode="auto">
            <a:xfrm>
              <a:off x="4084" y="2846"/>
              <a:ext cx="135" cy="115"/>
              <a:chOff x="2329" y="1186"/>
              <a:chExt cx="381" cy="268"/>
            </a:xfrm>
          </p:grpSpPr>
          <p:sp>
            <p:nvSpPr>
              <p:cNvPr id="120307" name="Oval 499"/>
              <p:cNvSpPr>
                <a:spLocks noChangeArrowheads="1"/>
              </p:cNvSpPr>
              <p:nvPr/>
            </p:nvSpPr>
            <p:spPr bwMode="auto">
              <a:xfrm>
                <a:off x="2329" y="1293"/>
                <a:ext cx="64" cy="66"/>
              </a:xfrm>
              <a:prstGeom prst="ellipse">
                <a:avLst/>
              </a:prstGeom>
              <a:solidFill>
                <a:srgbClr val="FB9214"/>
              </a:solidFill>
              <a:ln w="11113">
                <a:solidFill>
                  <a:srgbClr val="000000"/>
                </a:solidFill>
                <a:round/>
                <a:headEnd/>
                <a:tailEnd/>
              </a:ln>
            </p:spPr>
            <p:txBody>
              <a:bodyPr/>
              <a:lstStyle/>
              <a:p>
                <a:endParaRPr lang="en-US"/>
              </a:p>
            </p:txBody>
          </p:sp>
          <p:sp>
            <p:nvSpPr>
              <p:cNvPr id="120308" name="Oval 500"/>
              <p:cNvSpPr>
                <a:spLocks noChangeArrowheads="1"/>
              </p:cNvSpPr>
              <p:nvPr/>
            </p:nvSpPr>
            <p:spPr bwMode="auto">
              <a:xfrm>
                <a:off x="2441" y="1201"/>
                <a:ext cx="63" cy="67"/>
              </a:xfrm>
              <a:prstGeom prst="ellipse">
                <a:avLst/>
              </a:prstGeom>
              <a:solidFill>
                <a:srgbClr val="FB9214"/>
              </a:solidFill>
              <a:ln w="11113">
                <a:solidFill>
                  <a:srgbClr val="000000"/>
                </a:solidFill>
                <a:round/>
                <a:headEnd/>
                <a:tailEnd/>
              </a:ln>
            </p:spPr>
            <p:txBody>
              <a:bodyPr/>
              <a:lstStyle/>
              <a:p>
                <a:endParaRPr lang="en-US"/>
              </a:p>
            </p:txBody>
          </p:sp>
          <p:sp>
            <p:nvSpPr>
              <p:cNvPr id="120309" name="Oval 501"/>
              <p:cNvSpPr>
                <a:spLocks noChangeArrowheads="1"/>
              </p:cNvSpPr>
              <p:nvPr/>
            </p:nvSpPr>
            <p:spPr bwMode="auto">
              <a:xfrm>
                <a:off x="2646" y="1186"/>
                <a:ext cx="64" cy="66"/>
              </a:xfrm>
              <a:prstGeom prst="ellipse">
                <a:avLst/>
              </a:prstGeom>
              <a:solidFill>
                <a:srgbClr val="FB9214"/>
              </a:solidFill>
              <a:ln w="11113">
                <a:solidFill>
                  <a:srgbClr val="000000"/>
                </a:solidFill>
                <a:round/>
                <a:headEnd/>
                <a:tailEnd/>
              </a:ln>
            </p:spPr>
            <p:txBody>
              <a:bodyPr/>
              <a:lstStyle/>
              <a:p>
                <a:endParaRPr lang="en-US"/>
              </a:p>
            </p:txBody>
          </p:sp>
          <p:sp>
            <p:nvSpPr>
              <p:cNvPr id="120310" name="Oval 502"/>
              <p:cNvSpPr>
                <a:spLocks noChangeArrowheads="1"/>
              </p:cNvSpPr>
              <p:nvPr/>
            </p:nvSpPr>
            <p:spPr bwMode="auto">
              <a:xfrm>
                <a:off x="2533" y="1387"/>
                <a:ext cx="64" cy="67"/>
              </a:xfrm>
              <a:prstGeom prst="ellipse">
                <a:avLst/>
              </a:prstGeom>
              <a:solidFill>
                <a:srgbClr val="FB9214"/>
              </a:solidFill>
              <a:ln w="11113">
                <a:solidFill>
                  <a:srgbClr val="000000"/>
                </a:solidFill>
                <a:round/>
                <a:headEnd/>
                <a:tailEnd/>
              </a:ln>
            </p:spPr>
            <p:txBody>
              <a:bodyPr/>
              <a:lstStyle/>
              <a:p>
                <a:endParaRPr lang="en-US"/>
              </a:p>
            </p:txBody>
          </p:sp>
          <p:sp>
            <p:nvSpPr>
              <p:cNvPr id="120311" name="Line 503"/>
              <p:cNvSpPr>
                <a:spLocks noChangeShapeType="1"/>
              </p:cNvSpPr>
              <p:nvPr/>
            </p:nvSpPr>
            <p:spPr bwMode="auto">
              <a:xfrm flipH="1" flipV="1">
                <a:off x="2394" y="1340"/>
                <a:ext cx="139"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12" name="Line 504"/>
              <p:cNvSpPr>
                <a:spLocks noChangeShapeType="1"/>
              </p:cNvSpPr>
              <p:nvPr/>
            </p:nvSpPr>
            <p:spPr bwMode="auto">
              <a:xfrm flipV="1">
                <a:off x="2391" y="1257"/>
                <a:ext cx="5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13" name="Line 505"/>
              <p:cNvSpPr>
                <a:spLocks noChangeShapeType="1"/>
              </p:cNvSpPr>
              <p:nvPr/>
            </p:nvSpPr>
            <p:spPr bwMode="auto">
              <a:xfrm flipV="1">
                <a:off x="2506" y="1218"/>
                <a:ext cx="139"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314" name="Rectangle 506"/>
            <p:cNvSpPr>
              <a:spLocks noChangeArrowheads="1"/>
            </p:cNvSpPr>
            <p:nvPr/>
          </p:nvSpPr>
          <p:spPr bwMode="auto">
            <a:xfrm>
              <a:off x="403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315" name="Group 507"/>
            <p:cNvGrpSpPr>
              <a:grpSpLocks/>
            </p:cNvGrpSpPr>
            <p:nvPr/>
          </p:nvGrpSpPr>
          <p:grpSpPr bwMode="auto">
            <a:xfrm>
              <a:off x="4077" y="3108"/>
              <a:ext cx="150" cy="71"/>
              <a:chOff x="2278" y="1841"/>
              <a:chExt cx="484" cy="270"/>
            </a:xfrm>
          </p:grpSpPr>
          <p:sp>
            <p:nvSpPr>
              <p:cNvPr id="120316" name="Oval 508"/>
              <p:cNvSpPr>
                <a:spLocks noChangeArrowheads="1"/>
              </p:cNvSpPr>
              <p:nvPr/>
            </p:nvSpPr>
            <p:spPr bwMode="auto">
              <a:xfrm>
                <a:off x="2678" y="1841"/>
                <a:ext cx="79" cy="29"/>
              </a:xfrm>
              <a:prstGeom prst="ellipse">
                <a:avLst/>
              </a:prstGeom>
              <a:solidFill>
                <a:srgbClr val="FFFF00"/>
              </a:solidFill>
              <a:ln w="11113">
                <a:solidFill>
                  <a:srgbClr val="000000"/>
                </a:solidFill>
                <a:round/>
                <a:headEnd/>
                <a:tailEnd/>
              </a:ln>
            </p:spPr>
            <p:txBody>
              <a:bodyPr/>
              <a:lstStyle/>
              <a:p>
                <a:endParaRPr lang="en-US"/>
              </a:p>
            </p:txBody>
          </p:sp>
          <p:sp>
            <p:nvSpPr>
              <p:cNvPr id="120317" name="Freeform 509"/>
              <p:cNvSpPr>
                <a:spLocks/>
              </p:cNvSpPr>
              <p:nvPr/>
            </p:nvSpPr>
            <p:spPr bwMode="auto">
              <a:xfrm>
                <a:off x="2678" y="1854"/>
                <a:ext cx="84" cy="89"/>
              </a:xfrm>
              <a:custGeom>
                <a:avLst/>
                <a:gdLst>
                  <a:gd name="T0" fmla="*/ 0 w 168"/>
                  <a:gd name="T1" fmla="*/ 149 h 177"/>
                  <a:gd name="T2" fmla="*/ 6 w 168"/>
                  <a:gd name="T3" fmla="*/ 155 h 177"/>
                  <a:gd name="T4" fmla="*/ 10 w 168"/>
                  <a:gd name="T5" fmla="*/ 160 h 177"/>
                  <a:gd name="T6" fmla="*/ 20 w 168"/>
                  <a:gd name="T7" fmla="*/ 165 h 177"/>
                  <a:gd name="T8" fmla="*/ 31 w 168"/>
                  <a:gd name="T9" fmla="*/ 171 h 177"/>
                  <a:gd name="T10" fmla="*/ 44 w 168"/>
                  <a:gd name="T11" fmla="*/ 173 h 177"/>
                  <a:gd name="T12" fmla="*/ 60 w 168"/>
                  <a:gd name="T13" fmla="*/ 176 h 177"/>
                  <a:gd name="T14" fmla="*/ 73 w 168"/>
                  <a:gd name="T15" fmla="*/ 176 h 177"/>
                  <a:gd name="T16" fmla="*/ 91 w 168"/>
                  <a:gd name="T17" fmla="*/ 177 h 177"/>
                  <a:gd name="T18" fmla="*/ 105 w 168"/>
                  <a:gd name="T19" fmla="*/ 176 h 177"/>
                  <a:gd name="T20" fmla="*/ 120 w 168"/>
                  <a:gd name="T21" fmla="*/ 174 h 177"/>
                  <a:gd name="T22" fmla="*/ 132 w 168"/>
                  <a:gd name="T23" fmla="*/ 171 h 177"/>
                  <a:gd name="T24" fmla="*/ 145 w 168"/>
                  <a:gd name="T25" fmla="*/ 168 h 177"/>
                  <a:gd name="T26" fmla="*/ 153 w 168"/>
                  <a:gd name="T27" fmla="*/ 160 h 177"/>
                  <a:gd name="T28" fmla="*/ 163 w 168"/>
                  <a:gd name="T29" fmla="*/ 155 h 177"/>
                  <a:gd name="T30" fmla="*/ 166 w 168"/>
                  <a:gd name="T31" fmla="*/ 149 h 177"/>
                  <a:gd name="T32" fmla="*/ 168 w 168"/>
                  <a:gd name="T33" fmla="*/ 0 h 177"/>
                  <a:gd name="T34" fmla="*/ 166 w 168"/>
                  <a:gd name="T35" fmla="*/ 9 h 177"/>
                  <a:gd name="T36" fmla="*/ 163 w 168"/>
                  <a:gd name="T37" fmla="*/ 13 h 177"/>
                  <a:gd name="T38" fmla="*/ 153 w 168"/>
                  <a:gd name="T39" fmla="*/ 18 h 177"/>
                  <a:gd name="T40" fmla="*/ 145 w 168"/>
                  <a:gd name="T41" fmla="*/ 24 h 177"/>
                  <a:gd name="T42" fmla="*/ 132 w 168"/>
                  <a:gd name="T43" fmla="*/ 28 h 177"/>
                  <a:gd name="T44" fmla="*/ 120 w 168"/>
                  <a:gd name="T45" fmla="*/ 32 h 177"/>
                  <a:gd name="T46" fmla="*/ 105 w 168"/>
                  <a:gd name="T47" fmla="*/ 32 h 177"/>
                  <a:gd name="T48" fmla="*/ 91 w 168"/>
                  <a:gd name="T49" fmla="*/ 36 h 177"/>
                  <a:gd name="T50" fmla="*/ 73 w 168"/>
                  <a:gd name="T51" fmla="*/ 36 h 177"/>
                  <a:gd name="T52" fmla="*/ 60 w 168"/>
                  <a:gd name="T53" fmla="*/ 32 h 177"/>
                  <a:gd name="T54" fmla="*/ 44 w 168"/>
                  <a:gd name="T55" fmla="*/ 30 h 177"/>
                  <a:gd name="T56" fmla="*/ 31 w 168"/>
                  <a:gd name="T57" fmla="*/ 27 h 177"/>
                  <a:gd name="T58" fmla="*/ 22 w 168"/>
                  <a:gd name="T59" fmla="*/ 24 h 177"/>
                  <a:gd name="T60" fmla="*/ 11 w 168"/>
                  <a:gd name="T61" fmla="*/ 18 h 177"/>
                  <a:gd name="T62" fmla="*/ 9 w 168"/>
                  <a:gd name="T63" fmla="*/ 14 h 177"/>
                  <a:gd name="T64" fmla="*/ 2 w 168"/>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77">
                    <a:moveTo>
                      <a:pt x="0" y="0"/>
                    </a:moveTo>
                    <a:lnTo>
                      <a:pt x="0" y="149"/>
                    </a:lnTo>
                    <a:lnTo>
                      <a:pt x="2" y="151"/>
                    </a:lnTo>
                    <a:lnTo>
                      <a:pt x="6" y="155"/>
                    </a:lnTo>
                    <a:lnTo>
                      <a:pt x="9" y="156"/>
                    </a:lnTo>
                    <a:lnTo>
                      <a:pt x="10" y="160"/>
                    </a:lnTo>
                    <a:lnTo>
                      <a:pt x="15" y="163"/>
                    </a:lnTo>
                    <a:lnTo>
                      <a:pt x="20" y="165"/>
                    </a:lnTo>
                    <a:lnTo>
                      <a:pt x="26" y="168"/>
                    </a:lnTo>
                    <a:lnTo>
                      <a:pt x="31" y="171"/>
                    </a:lnTo>
                    <a:lnTo>
                      <a:pt x="36" y="172"/>
                    </a:lnTo>
                    <a:lnTo>
                      <a:pt x="44" y="173"/>
                    </a:lnTo>
                    <a:lnTo>
                      <a:pt x="52" y="174"/>
                    </a:lnTo>
                    <a:lnTo>
                      <a:pt x="60" y="176"/>
                    </a:lnTo>
                    <a:lnTo>
                      <a:pt x="65" y="176"/>
                    </a:lnTo>
                    <a:lnTo>
                      <a:pt x="73" y="176"/>
                    </a:lnTo>
                    <a:lnTo>
                      <a:pt x="79" y="177"/>
                    </a:lnTo>
                    <a:lnTo>
                      <a:pt x="91" y="177"/>
                    </a:lnTo>
                    <a:lnTo>
                      <a:pt x="97" y="176"/>
                    </a:lnTo>
                    <a:lnTo>
                      <a:pt x="105" y="176"/>
                    </a:lnTo>
                    <a:lnTo>
                      <a:pt x="112" y="174"/>
                    </a:lnTo>
                    <a:lnTo>
                      <a:pt x="120" y="174"/>
                    </a:lnTo>
                    <a:lnTo>
                      <a:pt x="125" y="172"/>
                    </a:lnTo>
                    <a:lnTo>
                      <a:pt x="132" y="171"/>
                    </a:lnTo>
                    <a:lnTo>
                      <a:pt x="137" y="171"/>
                    </a:lnTo>
                    <a:lnTo>
                      <a:pt x="145" y="168"/>
                    </a:lnTo>
                    <a:lnTo>
                      <a:pt x="150" y="164"/>
                    </a:lnTo>
                    <a:lnTo>
                      <a:pt x="153" y="160"/>
                    </a:lnTo>
                    <a:lnTo>
                      <a:pt x="156" y="158"/>
                    </a:lnTo>
                    <a:lnTo>
                      <a:pt x="163" y="155"/>
                    </a:lnTo>
                    <a:lnTo>
                      <a:pt x="164" y="151"/>
                    </a:lnTo>
                    <a:lnTo>
                      <a:pt x="166" y="149"/>
                    </a:lnTo>
                    <a:lnTo>
                      <a:pt x="168" y="149"/>
                    </a:lnTo>
                    <a:lnTo>
                      <a:pt x="168" y="0"/>
                    </a:lnTo>
                    <a:lnTo>
                      <a:pt x="166" y="4"/>
                    </a:lnTo>
                    <a:lnTo>
                      <a:pt x="166" y="9"/>
                    </a:lnTo>
                    <a:lnTo>
                      <a:pt x="164" y="10"/>
                    </a:lnTo>
                    <a:lnTo>
                      <a:pt x="163" y="13"/>
                    </a:lnTo>
                    <a:lnTo>
                      <a:pt x="156" y="17"/>
                    </a:lnTo>
                    <a:lnTo>
                      <a:pt x="153" y="18"/>
                    </a:lnTo>
                    <a:lnTo>
                      <a:pt x="149" y="22"/>
                    </a:lnTo>
                    <a:lnTo>
                      <a:pt x="145" y="24"/>
                    </a:lnTo>
                    <a:lnTo>
                      <a:pt x="137" y="27"/>
                    </a:lnTo>
                    <a:lnTo>
                      <a:pt x="132" y="28"/>
                    </a:lnTo>
                    <a:lnTo>
                      <a:pt x="125" y="28"/>
                    </a:lnTo>
                    <a:lnTo>
                      <a:pt x="120" y="32"/>
                    </a:lnTo>
                    <a:lnTo>
                      <a:pt x="112" y="32"/>
                    </a:lnTo>
                    <a:lnTo>
                      <a:pt x="105" y="32"/>
                    </a:lnTo>
                    <a:lnTo>
                      <a:pt x="97" y="36"/>
                    </a:lnTo>
                    <a:lnTo>
                      <a:pt x="91" y="36"/>
                    </a:lnTo>
                    <a:lnTo>
                      <a:pt x="79" y="36"/>
                    </a:lnTo>
                    <a:lnTo>
                      <a:pt x="73" y="36"/>
                    </a:lnTo>
                    <a:lnTo>
                      <a:pt x="65" y="36"/>
                    </a:lnTo>
                    <a:lnTo>
                      <a:pt x="60" y="32"/>
                    </a:lnTo>
                    <a:lnTo>
                      <a:pt x="52" y="32"/>
                    </a:lnTo>
                    <a:lnTo>
                      <a:pt x="44" y="30"/>
                    </a:lnTo>
                    <a:lnTo>
                      <a:pt x="36" y="28"/>
                    </a:lnTo>
                    <a:lnTo>
                      <a:pt x="31" y="27"/>
                    </a:lnTo>
                    <a:lnTo>
                      <a:pt x="26" y="26"/>
                    </a:lnTo>
                    <a:lnTo>
                      <a:pt x="22" y="24"/>
                    </a:lnTo>
                    <a:lnTo>
                      <a:pt x="16" y="22"/>
                    </a:lnTo>
                    <a:lnTo>
                      <a:pt x="11" y="18"/>
                    </a:lnTo>
                    <a:lnTo>
                      <a:pt x="10" y="17"/>
                    </a:lnTo>
                    <a:lnTo>
                      <a:pt x="9" y="14"/>
                    </a:lnTo>
                    <a:lnTo>
                      <a:pt x="6" y="12"/>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20318" name="Oval 510"/>
              <p:cNvSpPr>
                <a:spLocks noChangeArrowheads="1"/>
              </p:cNvSpPr>
              <p:nvPr/>
            </p:nvSpPr>
            <p:spPr bwMode="auto">
              <a:xfrm>
                <a:off x="2358" y="1934"/>
                <a:ext cx="78" cy="29"/>
              </a:xfrm>
              <a:prstGeom prst="ellipse">
                <a:avLst/>
              </a:prstGeom>
              <a:solidFill>
                <a:srgbClr val="FFFF00"/>
              </a:solidFill>
              <a:ln w="11113">
                <a:solidFill>
                  <a:srgbClr val="000000"/>
                </a:solidFill>
                <a:round/>
                <a:headEnd/>
                <a:tailEnd/>
              </a:ln>
            </p:spPr>
            <p:txBody>
              <a:bodyPr/>
              <a:lstStyle/>
              <a:p>
                <a:endParaRPr lang="en-US"/>
              </a:p>
            </p:txBody>
          </p:sp>
          <p:sp>
            <p:nvSpPr>
              <p:cNvPr id="120319" name="Freeform 511"/>
              <p:cNvSpPr>
                <a:spLocks/>
              </p:cNvSpPr>
              <p:nvPr/>
            </p:nvSpPr>
            <p:spPr bwMode="auto">
              <a:xfrm>
                <a:off x="2357" y="1947"/>
                <a:ext cx="85" cy="88"/>
              </a:xfrm>
              <a:custGeom>
                <a:avLst/>
                <a:gdLst>
                  <a:gd name="T0" fmla="*/ 0 w 170"/>
                  <a:gd name="T1" fmla="*/ 151 h 177"/>
                  <a:gd name="T2" fmla="*/ 3 w 170"/>
                  <a:gd name="T3" fmla="*/ 157 h 177"/>
                  <a:gd name="T4" fmla="*/ 12 w 170"/>
                  <a:gd name="T5" fmla="*/ 163 h 177"/>
                  <a:gd name="T6" fmla="*/ 21 w 170"/>
                  <a:gd name="T7" fmla="*/ 167 h 177"/>
                  <a:gd name="T8" fmla="*/ 34 w 170"/>
                  <a:gd name="T9" fmla="*/ 170 h 177"/>
                  <a:gd name="T10" fmla="*/ 45 w 170"/>
                  <a:gd name="T11" fmla="*/ 174 h 177"/>
                  <a:gd name="T12" fmla="*/ 60 w 170"/>
                  <a:gd name="T13" fmla="*/ 176 h 177"/>
                  <a:gd name="T14" fmla="*/ 74 w 170"/>
                  <a:gd name="T15" fmla="*/ 177 h 177"/>
                  <a:gd name="T16" fmla="*/ 89 w 170"/>
                  <a:gd name="T17" fmla="*/ 177 h 177"/>
                  <a:gd name="T18" fmla="*/ 106 w 170"/>
                  <a:gd name="T19" fmla="*/ 176 h 177"/>
                  <a:gd name="T20" fmla="*/ 121 w 170"/>
                  <a:gd name="T21" fmla="*/ 176 h 177"/>
                  <a:gd name="T22" fmla="*/ 132 w 170"/>
                  <a:gd name="T23" fmla="*/ 172 h 177"/>
                  <a:gd name="T24" fmla="*/ 143 w 170"/>
                  <a:gd name="T25" fmla="*/ 168 h 177"/>
                  <a:gd name="T26" fmla="*/ 156 w 170"/>
                  <a:gd name="T27" fmla="*/ 164 h 177"/>
                  <a:gd name="T28" fmla="*/ 162 w 170"/>
                  <a:gd name="T29" fmla="*/ 157 h 177"/>
                  <a:gd name="T30" fmla="*/ 167 w 170"/>
                  <a:gd name="T31" fmla="*/ 151 h 177"/>
                  <a:gd name="T32" fmla="*/ 170 w 170"/>
                  <a:gd name="T33" fmla="*/ 1 h 177"/>
                  <a:gd name="T34" fmla="*/ 167 w 170"/>
                  <a:gd name="T35" fmla="*/ 8 h 177"/>
                  <a:gd name="T36" fmla="*/ 162 w 170"/>
                  <a:gd name="T37" fmla="*/ 14 h 177"/>
                  <a:gd name="T38" fmla="*/ 156 w 170"/>
                  <a:gd name="T39" fmla="*/ 19 h 177"/>
                  <a:gd name="T40" fmla="*/ 143 w 170"/>
                  <a:gd name="T41" fmla="*/ 23 h 177"/>
                  <a:gd name="T42" fmla="*/ 132 w 170"/>
                  <a:gd name="T43" fmla="*/ 29 h 177"/>
                  <a:gd name="T44" fmla="*/ 121 w 170"/>
                  <a:gd name="T45" fmla="*/ 33 h 177"/>
                  <a:gd name="T46" fmla="*/ 106 w 170"/>
                  <a:gd name="T47" fmla="*/ 35 h 177"/>
                  <a:gd name="T48" fmla="*/ 89 w 170"/>
                  <a:gd name="T49" fmla="*/ 35 h 177"/>
                  <a:gd name="T50" fmla="*/ 74 w 170"/>
                  <a:gd name="T51" fmla="*/ 35 h 177"/>
                  <a:gd name="T52" fmla="*/ 60 w 170"/>
                  <a:gd name="T53" fmla="*/ 35 h 177"/>
                  <a:gd name="T54" fmla="*/ 45 w 170"/>
                  <a:gd name="T55" fmla="*/ 33 h 177"/>
                  <a:gd name="T56" fmla="*/ 34 w 170"/>
                  <a:gd name="T57" fmla="*/ 27 h 177"/>
                  <a:gd name="T58" fmla="*/ 22 w 170"/>
                  <a:gd name="T59" fmla="*/ 23 h 177"/>
                  <a:gd name="T60" fmla="*/ 12 w 170"/>
                  <a:gd name="T61" fmla="*/ 19 h 177"/>
                  <a:gd name="T62" fmla="*/ 7 w 170"/>
                  <a:gd name="T63" fmla="*/ 15 h 177"/>
                  <a:gd name="T64" fmla="*/ 2 w 170"/>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77">
                    <a:moveTo>
                      <a:pt x="0" y="0"/>
                    </a:moveTo>
                    <a:lnTo>
                      <a:pt x="0" y="151"/>
                    </a:lnTo>
                    <a:lnTo>
                      <a:pt x="2" y="154"/>
                    </a:lnTo>
                    <a:lnTo>
                      <a:pt x="3" y="157"/>
                    </a:lnTo>
                    <a:lnTo>
                      <a:pt x="7" y="160"/>
                    </a:lnTo>
                    <a:lnTo>
                      <a:pt x="12" y="163"/>
                    </a:lnTo>
                    <a:lnTo>
                      <a:pt x="17" y="164"/>
                    </a:lnTo>
                    <a:lnTo>
                      <a:pt x="21" y="167"/>
                    </a:lnTo>
                    <a:lnTo>
                      <a:pt x="29" y="168"/>
                    </a:lnTo>
                    <a:lnTo>
                      <a:pt x="34" y="170"/>
                    </a:lnTo>
                    <a:lnTo>
                      <a:pt x="37" y="173"/>
                    </a:lnTo>
                    <a:lnTo>
                      <a:pt x="45" y="174"/>
                    </a:lnTo>
                    <a:lnTo>
                      <a:pt x="51" y="176"/>
                    </a:lnTo>
                    <a:lnTo>
                      <a:pt x="60" y="176"/>
                    </a:lnTo>
                    <a:lnTo>
                      <a:pt x="69" y="177"/>
                    </a:lnTo>
                    <a:lnTo>
                      <a:pt x="74" y="177"/>
                    </a:lnTo>
                    <a:lnTo>
                      <a:pt x="82" y="177"/>
                    </a:lnTo>
                    <a:lnTo>
                      <a:pt x="89" y="177"/>
                    </a:lnTo>
                    <a:lnTo>
                      <a:pt x="97" y="177"/>
                    </a:lnTo>
                    <a:lnTo>
                      <a:pt x="106" y="176"/>
                    </a:lnTo>
                    <a:lnTo>
                      <a:pt x="113" y="176"/>
                    </a:lnTo>
                    <a:lnTo>
                      <a:pt x="121" y="176"/>
                    </a:lnTo>
                    <a:lnTo>
                      <a:pt x="127" y="173"/>
                    </a:lnTo>
                    <a:lnTo>
                      <a:pt x="132" y="172"/>
                    </a:lnTo>
                    <a:lnTo>
                      <a:pt x="138" y="170"/>
                    </a:lnTo>
                    <a:lnTo>
                      <a:pt x="143" y="168"/>
                    </a:lnTo>
                    <a:lnTo>
                      <a:pt x="151" y="165"/>
                    </a:lnTo>
                    <a:lnTo>
                      <a:pt x="156" y="164"/>
                    </a:lnTo>
                    <a:lnTo>
                      <a:pt x="159" y="161"/>
                    </a:lnTo>
                    <a:lnTo>
                      <a:pt x="162" y="157"/>
                    </a:lnTo>
                    <a:lnTo>
                      <a:pt x="166" y="155"/>
                    </a:lnTo>
                    <a:lnTo>
                      <a:pt x="167" y="151"/>
                    </a:lnTo>
                    <a:lnTo>
                      <a:pt x="170" y="151"/>
                    </a:lnTo>
                    <a:lnTo>
                      <a:pt x="170" y="1"/>
                    </a:lnTo>
                    <a:lnTo>
                      <a:pt x="169" y="4"/>
                    </a:lnTo>
                    <a:lnTo>
                      <a:pt x="167" y="8"/>
                    </a:lnTo>
                    <a:lnTo>
                      <a:pt x="165" y="11"/>
                    </a:lnTo>
                    <a:lnTo>
                      <a:pt x="162" y="14"/>
                    </a:lnTo>
                    <a:lnTo>
                      <a:pt x="159" y="18"/>
                    </a:lnTo>
                    <a:lnTo>
                      <a:pt x="156" y="19"/>
                    </a:lnTo>
                    <a:lnTo>
                      <a:pt x="151" y="20"/>
                    </a:lnTo>
                    <a:lnTo>
                      <a:pt x="143" y="23"/>
                    </a:lnTo>
                    <a:lnTo>
                      <a:pt x="138" y="27"/>
                    </a:lnTo>
                    <a:lnTo>
                      <a:pt x="132" y="29"/>
                    </a:lnTo>
                    <a:lnTo>
                      <a:pt x="127" y="31"/>
                    </a:lnTo>
                    <a:lnTo>
                      <a:pt x="121" y="33"/>
                    </a:lnTo>
                    <a:lnTo>
                      <a:pt x="113" y="33"/>
                    </a:lnTo>
                    <a:lnTo>
                      <a:pt x="106" y="35"/>
                    </a:lnTo>
                    <a:lnTo>
                      <a:pt x="98" y="35"/>
                    </a:lnTo>
                    <a:lnTo>
                      <a:pt x="89" y="35"/>
                    </a:lnTo>
                    <a:lnTo>
                      <a:pt x="83" y="35"/>
                    </a:lnTo>
                    <a:lnTo>
                      <a:pt x="74" y="35"/>
                    </a:lnTo>
                    <a:lnTo>
                      <a:pt x="69" y="35"/>
                    </a:lnTo>
                    <a:lnTo>
                      <a:pt x="60" y="35"/>
                    </a:lnTo>
                    <a:lnTo>
                      <a:pt x="51" y="33"/>
                    </a:lnTo>
                    <a:lnTo>
                      <a:pt x="45" y="33"/>
                    </a:lnTo>
                    <a:lnTo>
                      <a:pt x="40" y="31"/>
                    </a:lnTo>
                    <a:lnTo>
                      <a:pt x="34" y="27"/>
                    </a:lnTo>
                    <a:lnTo>
                      <a:pt x="29" y="26"/>
                    </a:lnTo>
                    <a:lnTo>
                      <a:pt x="22" y="23"/>
                    </a:lnTo>
                    <a:lnTo>
                      <a:pt x="17" y="20"/>
                    </a:lnTo>
                    <a:lnTo>
                      <a:pt x="12" y="19"/>
                    </a:lnTo>
                    <a:lnTo>
                      <a:pt x="10" y="18"/>
                    </a:lnTo>
                    <a:lnTo>
                      <a:pt x="7" y="15"/>
                    </a:lnTo>
                    <a:lnTo>
                      <a:pt x="3" y="13"/>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20320" name="Freeform 512"/>
              <p:cNvSpPr>
                <a:spLocks/>
              </p:cNvSpPr>
              <p:nvPr/>
            </p:nvSpPr>
            <p:spPr bwMode="auto">
              <a:xfrm>
                <a:off x="2598" y="1902"/>
                <a:ext cx="130" cy="116"/>
              </a:xfrm>
              <a:custGeom>
                <a:avLst/>
                <a:gdLst>
                  <a:gd name="T0" fmla="*/ 161 w 260"/>
                  <a:gd name="T1" fmla="*/ 0 h 231"/>
                  <a:gd name="T2" fmla="*/ 0 w 260"/>
                  <a:gd name="T3" fmla="*/ 0 h 231"/>
                  <a:gd name="T4" fmla="*/ 0 w 260"/>
                  <a:gd name="T5" fmla="*/ 231 h 231"/>
                  <a:gd name="T6" fmla="*/ 260 w 260"/>
                  <a:gd name="T7" fmla="*/ 231 h 231"/>
                  <a:gd name="T8" fmla="*/ 260 w 260"/>
                  <a:gd name="T9" fmla="*/ 81 h 231"/>
                </a:gdLst>
                <a:ahLst/>
                <a:cxnLst>
                  <a:cxn ang="0">
                    <a:pos x="T0" y="T1"/>
                  </a:cxn>
                  <a:cxn ang="0">
                    <a:pos x="T2" y="T3"/>
                  </a:cxn>
                  <a:cxn ang="0">
                    <a:pos x="T4" y="T5"/>
                  </a:cxn>
                  <a:cxn ang="0">
                    <a:pos x="T6" y="T7"/>
                  </a:cxn>
                  <a:cxn ang="0">
                    <a:pos x="T8" y="T9"/>
                  </a:cxn>
                </a:cxnLst>
                <a:rect l="0" t="0" r="r" b="b"/>
                <a:pathLst>
                  <a:path w="260" h="231">
                    <a:moveTo>
                      <a:pt x="161" y="0"/>
                    </a:moveTo>
                    <a:lnTo>
                      <a:pt x="0" y="0"/>
                    </a:lnTo>
                    <a:lnTo>
                      <a:pt x="0" y="231"/>
                    </a:lnTo>
                    <a:lnTo>
                      <a:pt x="260" y="231"/>
                    </a:lnTo>
                    <a:lnTo>
                      <a:pt x="260" y="8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21" name="Freeform 513"/>
              <p:cNvSpPr>
                <a:spLocks/>
              </p:cNvSpPr>
              <p:nvPr/>
            </p:nvSpPr>
            <p:spPr bwMode="auto">
              <a:xfrm>
                <a:off x="2278" y="1995"/>
                <a:ext cx="130" cy="116"/>
              </a:xfrm>
              <a:custGeom>
                <a:avLst/>
                <a:gdLst>
                  <a:gd name="T0" fmla="*/ 160 w 261"/>
                  <a:gd name="T1" fmla="*/ 0 h 233"/>
                  <a:gd name="T2" fmla="*/ 0 w 261"/>
                  <a:gd name="T3" fmla="*/ 0 h 233"/>
                  <a:gd name="T4" fmla="*/ 0 w 261"/>
                  <a:gd name="T5" fmla="*/ 233 h 233"/>
                  <a:gd name="T6" fmla="*/ 261 w 261"/>
                  <a:gd name="T7" fmla="*/ 233 h 233"/>
                  <a:gd name="T8" fmla="*/ 261 w 261"/>
                  <a:gd name="T9" fmla="*/ 82 h 233"/>
                </a:gdLst>
                <a:ahLst/>
                <a:cxnLst>
                  <a:cxn ang="0">
                    <a:pos x="T0" y="T1"/>
                  </a:cxn>
                  <a:cxn ang="0">
                    <a:pos x="T2" y="T3"/>
                  </a:cxn>
                  <a:cxn ang="0">
                    <a:pos x="T4" y="T5"/>
                  </a:cxn>
                  <a:cxn ang="0">
                    <a:pos x="T6" y="T7"/>
                  </a:cxn>
                  <a:cxn ang="0">
                    <a:pos x="T8" y="T9"/>
                  </a:cxn>
                </a:cxnLst>
                <a:rect l="0" t="0" r="r" b="b"/>
                <a:pathLst>
                  <a:path w="261" h="233">
                    <a:moveTo>
                      <a:pt x="160" y="0"/>
                    </a:moveTo>
                    <a:lnTo>
                      <a:pt x="0" y="0"/>
                    </a:lnTo>
                    <a:lnTo>
                      <a:pt x="0" y="233"/>
                    </a:lnTo>
                    <a:lnTo>
                      <a:pt x="261" y="233"/>
                    </a:lnTo>
                    <a:lnTo>
                      <a:pt x="261" y="8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22" name="Freeform 514"/>
              <p:cNvSpPr>
                <a:spLocks/>
              </p:cNvSpPr>
              <p:nvPr/>
            </p:nvSpPr>
            <p:spPr bwMode="auto">
              <a:xfrm>
                <a:off x="2441" y="1948"/>
                <a:ext cx="157" cy="47"/>
              </a:xfrm>
              <a:custGeom>
                <a:avLst/>
                <a:gdLst>
                  <a:gd name="T0" fmla="*/ 0 w 313"/>
                  <a:gd name="T1" fmla="*/ 94 h 94"/>
                  <a:gd name="T2" fmla="*/ 199 w 313"/>
                  <a:gd name="T3" fmla="*/ 94 h 94"/>
                  <a:gd name="T4" fmla="*/ 115 w 313"/>
                  <a:gd name="T5" fmla="*/ 0 h 94"/>
                  <a:gd name="T6" fmla="*/ 313 w 313"/>
                  <a:gd name="T7" fmla="*/ 0 h 94"/>
                </a:gdLst>
                <a:ahLst/>
                <a:cxnLst>
                  <a:cxn ang="0">
                    <a:pos x="T0" y="T1"/>
                  </a:cxn>
                  <a:cxn ang="0">
                    <a:pos x="T2" y="T3"/>
                  </a:cxn>
                  <a:cxn ang="0">
                    <a:pos x="T4" y="T5"/>
                  </a:cxn>
                  <a:cxn ang="0">
                    <a:pos x="T6" y="T7"/>
                  </a:cxn>
                </a:cxnLst>
                <a:rect l="0" t="0" r="r" b="b"/>
                <a:pathLst>
                  <a:path w="313" h="94">
                    <a:moveTo>
                      <a:pt x="0" y="94"/>
                    </a:moveTo>
                    <a:lnTo>
                      <a:pt x="199" y="94"/>
                    </a:lnTo>
                    <a:lnTo>
                      <a:pt x="115" y="0"/>
                    </a:lnTo>
                    <a:lnTo>
                      <a:pt x="3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323" name="Line 515"/>
            <p:cNvSpPr>
              <a:spLocks noChangeShapeType="1"/>
            </p:cNvSpPr>
            <p:nvPr/>
          </p:nvSpPr>
          <p:spPr bwMode="auto">
            <a:xfrm>
              <a:off x="4197" y="3298"/>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24" name="Rectangle 516"/>
            <p:cNvSpPr>
              <a:spLocks noChangeArrowheads="1"/>
            </p:cNvSpPr>
            <p:nvPr/>
          </p:nvSpPr>
          <p:spPr bwMode="auto">
            <a:xfrm>
              <a:off x="403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325" name="Group 517"/>
            <p:cNvGrpSpPr>
              <a:grpSpLocks/>
            </p:cNvGrpSpPr>
            <p:nvPr/>
          </p:nvGrpSpPr>
          <p:grpSpPr bwMode="auto">
            <a:xfrm>
              <a:off x="4057" y="3330"/>
              <a:ext cx="189" cy="107"/>
              <a:chOff x="2261" y="2431"/>
              <a:chExt cx="539" cy="298"/>
            </a:xfrm>
          </p:grpSpPr>
          <p:sp>
            <p:nvSpPr>
              <p:cNvPr id="120326" name="Freeform 518"/>
              <p:cNvSpPr>
                <a:spLocks/>
              </p:cNvSpPr>
              <p:nvPr/>
            </p:nvSpPr>
            <p:spPr bwMode="auto">
              <a:xfrm>
                <a:off x="2261" y="2641"/>
                <a:ext cx="183" cy="23"/>
              </a:xfrm>
              <a:custGeom>
                <a:avLst/>
                <a:gdLst>
                  <a:gd name="T0" fmla="*/ 48 w 366"/>
                  <a:gd name="T1" fmla="*/ 0 h 47"/>
                  <a:gd name="T2" fmla="*/ 0 w 366"/>
                  <a:gd name="T3" fmla="*/ 47 h 47"/>
                  <a:gd name="T4" fmla="*/ 366 w 366"/>
                  <a:gd name="T5" fmla="*/ 47 h 47"/>
                  <a:gd name="T6" fmla="*/ 318 w 366"/>
                  <a:gd name="T7" fmla="*/ 0 h 47"/>
                  <a:gd name="T8" fmla="*/ 48 w 366"/>
                  <a:gd name="T9" fmla="*/ 0 h 47"/>
                </a:gdLst>
                <a:ahLst/>
                <a:cxnLst>
                  <a:cxn ang="0">
                    <a:pos x="T0" y="T1"/>
                  </a:cxn>
                  <a:cxn ang="0">
                    <a:pos x="T2" y="T3"/>
                  </a:cxn>
                  <a:cxn ang="0">
                    <a:pos x="T4" y="T5"/>
                  </a:cxn>
                  <a:cxn ang="0">
                    <a:pos x="T6" y="T7"/>
                  </a:cxn>
                  <a:cxn ang="0">
                    <a:pos x="T8" y="T9"/>
                  </a:cxn>
                </a:cxnLst>
                <a:rect l="0" t="0" r="r" b="b"/>
                <a:pathLst>
                  <a:path w="366" h="47">
                    <a:moveTo>
                      <a:pt x="48" y="0"/>
                    </a:moveTo>
                    <a:lnTo>
                      <a:pt x="0" y="47"/>
                    </a:lnTo>
                    <a:lnTo>
                      <a:pt x="366" y="47"/>
                    </a:lnTo>
                    <a:lnTo>
                      <a:pt x="318" y="0"/>
                    </a:lnTo>
                    <a:lnTo>
                      <a:pt x="48" y="0"/>
                    </a:lnTo>
                    <a:close/>
                  </a:path>
                </a:pathLst>
              </a:custGeom>
              <a:solidFill>
                <a:srgbClr val="009800"/>
              </a:solidFill>
              <a:ln w="11113">
                <a:solidFill>
                  <a:srgbClr val="000000"/>
                </a:solidFill>
                <a:prstDash val="solid"/>
                <a:round/>
                <a:headEnd/>
                <a:tailEnd/>
              </a:ln>
            </p:spPr>
            <p:txBody>
              <a:bodyPr/>
              <a:lstStyle/>
              <a:p>
                <a:endParaRPr lang="en-US"/>
              </a:p>
            </p:txBody>
          </p:sp>
          <p:sp>
            <p:nvSpPr>
              <p:cNvPr id="120327" name="Rectangle 519"/>
              <p:cNvSpPr>
                <a:spLocks noChangeArrowheads="1"/>
              </p:cNvSpPr>
              <p:nvPr/>
            </p:nvSpPr>
            <p:spPr bwMode="auto">
              <a:xfrm>
                <a:off x="2265" y="2667"/>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28" name="Rectangle 520"/>
              <p:cNvSpPr>
                <a:spLocks noChangeArrowheads="1"/>
              </p:cNvSpPr>
              <p:nvPr/>
            </p:nvSpPr>
            <p:spPr bwMode="auto">
              <a:xfrm>
                <a:off x="2285" y="2676"/>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20329" name="Rectangle 521"/>
              <p:cNvSpPr>
                <a:spLocks noChangeArrowheads="1"/>
              </p:cNvSpPr>
              <p:nvPr/>
            </p:nvSpPr>
            <p:spPr bwMode="auto">
              <a:xfrm>
                <a:off x="2285" y="2510"/>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20330" name="Line 522"/>
              <p:cNvSpPr>
                <a:spLocks noChangeShapeType="1"/>
              </p:cNvSpPr>
              <p:nvPr/>
            </p:nvSpPr>
            <p:spPr bwMode="auto">
              <a:xfrm>
                <a:off x="2353" y="2506"/>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31" name="Line 523"/>
              <p:cNvSpPr>
                <a:spLocks noChangeShapeType="1"/>
              </p:cNvSpPr>
              <p:nvPr/>
            </p:nvSpPr>
            <p:spPr bwMode="auto">
              <a:xfrm>
                <a:off x="2353" y="2596"/>
                <a:ext cx="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32" name="Line 524"/>
              <p:cNvSpPr>
                <a:spLocks noChangeShapeType="1"/>
              </p:cNvSpPr>
              <p:nvPr/>
            </p:nvSpPr>
            <p:spPr bwMode="auto">
              <a:xfrm flipV="1">
                <a:off x="2384" y="2506"/>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33" name="Rectangle 525"/>
              <p:cNvSpPr>
                <a:spLocks noChangeArrowheads="1"/>
              </p:cNvSpPr>
              <p:nvPr/>
            </p:nvSpPr>
            <p:spPr bwMode="auto">
              <a:xfrm>
                <a:off x="2288" y="2500"/>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34" name="Freeform 526"/>
              <p:cNvSpPr>
                <a:spLocks/>
              </p:cNvSpPr>
              <p:nvPr/>
            </p:nvSpPr>
            <p:spPr bwMode="auto">
              <a:xfrm>
                <a:off x="2297" y="2555"/>
                <a:ext cx="41" cy="1"/>
              </a:xfrm>
              <a:custGeom>
                <a:avLst/>
                <a:gdLst>
                  <a:gd name="T0" fmla="*/ 0 w 84"/>
                  <a:gd name="T1" fmla="*/ 2 h 2"/>
                  <a:gd name="T2" fmla="*/ 41 w 84"/>
                  <a:gd name="T3" fmla="*/ 0 h 2"/>
                  <a:gd name="T4" fmla="*/ 60 w 84"/>
                  <a:gd name="T5" fmla="*/ 0 h 2"/>
                  <a:gd name="T6" fmla="*/ 84 w 84"/>
                  <a:gd name="T7" fmla="*/ 2 h 2"/>
                </a:gdLst>
                <a:ahLst/>
                <a:cxnLst>
                  <a:cxn ang="0">
                    <a:pos x="T0" y="T1"/>
                  </a:cxn>
                  <a:cxn ang="0">
                    <a:pos x="T2" y="T3"/>
                  </a:cxn>
                  <a:cxn ang="0">
                    <a:pos x="T4" y="T5"/>
                  </a:cxn>
                  <a:cxn ang="0">
                    <a:pos x="T6" y="T7"/>
                  </a:cxn>
                </a:cxnLst>
                <a:rect l="0" t="0" r="r" b="b"/>
                <a:pathLst>
                  <a:path w="84" h="2">
                    <a:moveTo>
                      <a:pt x="0" y="2"/>
                    </a:moveTo>
                    <a:lnTo>
                      <a:pt x="41" y="0"/>
                    </a:lnTo>
                    <a:lnTo>
                      <a:pt x="60" y="0"/>
                    </a:lnTo>
                    <a:lnTo>
                      <a:pt x="84" y="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35" name="Freeform 527"/>
              <p:cNvSpPr>
                <a:spLocks/>
              </p:cNvSpPr>
              <p:nvPr/>
            </p:nvSpPr>
            <p:spPr bwMode="auto">
              <a:xfrm>
                <a:off x="2297" y="2584"/>
                <a:ext cx="41" cy="1"/>
              </a:xfrm>
              <a:custGeom>
                <a:avLst/>
                <a:gdLst>
                  <a:gd name="T0" fmla="*/ 84 w 84"/>
                  <a:gd name="T1" fmla="*/ 0 h 2"/>
                  <a:gd name="T2" fmla="*/ 43 w 84"/>
                  <a:gd name="T3" fmla="*/ 2 h 2"/>
                  <a:gd name="T4" fmla="*/ 24 w 84"/>
                  <a:gd name="T5" fmla="*/ 2 h 2"/>
                  <a:gd name="T6" fmla="*/ 0 w 84"/>
                  <a:gd name="T7" fmla="*/ 0 h 2"/>
                </a:gdLst>
                <a:ahLst/>
                <a:cxnLst>
                  <a:cxn ang="0">
                    <a:pos x="T0" y="T1"/>
                  </a:cxn>
                  <a:cxn ang="0">
                    <a:pos x="T2" y="T3"/>
                  </a:cxn>
                  <a:cxn ang="0">
                    <a:pos x="T4" y="T5"/>
                  </a:cxn>
                  <a:cxn ang="0">
                    <a:pos x="T6" y="T7"/>
                  </a:cxn>
                </a:cxnLst>
                <a:rect l="0" t="0" r="r" b="b"/>
                <a:pathLst>
                  <a:path w="84" h="2">
                    <a:moveTo>
                      <a:pt x="84"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36" name="Freeform 528"/>
              <p:cNvSpPr>
                <a:spLocks/>
              </p:cNvSpPr>
              <p:nvPr/>
            </p:nvSpPr>
            <p:spPr bwMode="auto">
              <a:xfrm>
                <a:off x="2294" y="2558"/>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37" name="Freeform 529"/>
              <p:cNvSpPr>
                <a:spLocks/>
              </p:cNvSpPr>
              <p:nvPr/>
            </p:nvSpPr>
            <p:spPr bwMode="auto">
              <a:xfrm>
                <a:off x="2341" y="2558"/>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38" name="Line 530"/>
              <p:cNvSpPr>
                <a:spLocks noChangeShapeType="1"/>
              </p:cNvSpPr>
              <p:nvPr/>
            </p:nvSpPr>
            <p:spPr bwMode="auto">
              <a:xfrm>
                <a:off x="2338"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39" name="Line 531"/>
              <p:cNvSpPr>
                <a:spLocks noChangeShapeType="1"/>
              </p:cNvSpPr>
              <p:nvPr/>
            </p:nvSpPr>
            <p:spPr bwMode="auto">
              <a:xfrm flipH="1">
                <a:off x="2338"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0" name="Line 532"/>
              <p:cNvSpPr>
                <a:spLocks noChangeShapeType="1"/>
              </p:cNvSpPr>
              <p:nvPr/>
            </p:nvSpPr>
            <p:spPr bwMode="auto">
              <a:xfrm flipV="1">
                <a:off x="2295"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1" name="Line 533"/>
              <p:cNvSpPr>
                <a:spLocks noChangeShapeType="1"/>
              </p:cNvSpPr>
              <p:nvPr/>
            </p:nvSpPr>
            <p:spPr bwMode="auto">
              <a:xfrm flipH="1" flipV="1">
                <a:off x="2295"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2" name="Rectangle 534"/>
              <p:cNvSpPr>
                <a:spLocks noChangeArrowheads="1"/>
              </p:cNvSpPr>
              <p:nvPr/>
            </p:nvSpPr>
            <p:spPr bwMode="auto">
              <a:xfrm>
                <a:off x="2360" y="2611"/>
                <a:ext cx="30" cy="13"/>
              </a:xfrm>
              <a:prstGeom prst="rect">
                <a:avLst/>
              </a:prstGeom>
              <a:solidFill>
                <a:srgbClr val="00CE00"/>
              </a:solidFill>
              <a:ln w="11113">
                <a:solidFill>
                  <a:srgbClr val="000000"/>
                </a:solidFill>
                <a:miter lim="800000"/>
                <a:headEnd/>
                <a:tailEnd/>
              </a:ln>
            </p:spPr>
            <p:txBody>
              <a:bodyPr/>
              <a:lstStyle/>
              <a:p>
                <a:endParaRPr lang="en-US"/>
              </a:p>
            </p:txBody>
          </p:sp>
          <p:sp>
            <p:nvSpPr>
              <p:cNvPr id="120343" name="Line 535"/>
              <p:cNvSpPr>
                <a:spLocks noChangeShapeType="1"/>
              </p:cNvSpPr>
              <p:nvPr/>
            </p:nvSpPr>
            <p:spPr bwMode="auto">
              <a:xfrm flipH="1">
                <a:off x="2360" y="261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4" name="Line 536"/>
              <p:cNvSpPr>
                <a:spLocks noChangeShapeType="1"/>
              </p:cNvSpPr>
              <p:nvPr/>
            </p:nvSpPr>
            <p:spPr bwMode="auto">
              <a:xfrm>
                <a:off x="2377"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5" name="Line 537"/>
              <p:cNvSpPr>
                <a:spLocks noChangeShapeType="1"/>
              </p:cNvSpPr>
              <p:nvPr/>
            </p:nvSpPr>
            <p:spPr bwMode="auto">
              <a:xfrm>
                <a:off x="2369"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6" name="Line 538"/>
              <p:cNvSpPr>
                <a:spLocks noChangeShapeType="1"/>
              </p:cNvSpPr>
              <p:nvPr/>
            </p:nvSpPr>
            <p:spPr bwMode="auto">
              <a:xfrm>
                <a:off x="2385"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47" name="Oval 539"/>
              <p:cNvSpPr>
                <a:spLocks noChangeArrowheads="1"/>
              </p:cNvSpPr>
              <p:nvPr/>
            </p:nvSpPr>
            <p:spPr bwMode="auto">
              <a:xfrm>
                <a:off x="2401" y="2618"/>
                <a:ext cx="1" cy="0"/>
              </a:xfrm>
              <a:prstGeom prst="ellipse">
                <a:avLst/>
              </a:prstGeom>
              <a:solidFill>
                <a:srgbClr val="00CE00"/>
              </a:solidFill>
              <a:ln w="11113">
                <a:solidFill>
                  <a:srgbClr val="000000"/>
                </a:solidFill>
                <a:round/>
                <a:headEnd/>
                <a:tailEnd/>
              </a:ln>
            </p:spPr>
            <p:txBody>
              <a:bodyPr/>
              <a:lstStyle/>
              <a:p>
                <a:endParaRPr lang="en-US"/>
              </a:p>
            </p:txBody>
          </p:sp>
          <p:sp>
            <p:nvSpPr>
              <p:cNvPr id="120348" name="Oval 540"/>
              <p:cNvSpPr>
                <a:spLocks noChangeArrowheads="1"/>
              </p:cNvSpPr>
              <p:nvPr/>
            </p:nvSpPr>
            <p:spPr bwMode="auto">
              <a:xfrm>
                <a:off x="2413" y="2618"/>
                <a:ext cx="0" cy="0"/>
              </a:xfrm>
              <a:prstGeom prst="ellipse">
                <a:avLst/>
              </a:prstGeom>
              <a:solidFill>
                <a:srgbClr val="00CE00"/>
              </a:solidFill>
              <a:ln w="11113">
                <a:solidFill>
                  <a:srgbClr val="000000"/>
                </a:solidFill>
                <a:round/>
                <a:headEnd/>
                <a:tailEnd/>
              </a:ln>
            </p:spPr>
            <p:txBody>
              <a:bodyPr/>
              <a:lstStyle/>
              <a:p>
                <a:endParaRPr lang="en-US"/>
              </a:p>
            </p:txBody>
          </p:sp>
          <p:sp>
            <p:nvSpPr>
              <p:cNvPr id="120349" name="Oval 541"/>
              <p:cNvSpPr>
                <a:spLocks noChangeArrowheads="1"/>
              </p:cNvSpPr>
              <p:nvPr/>
            </p:nvSpPr>
            <p:spPr bwMode="auto">
              <a:xfrm>
                <a:off x="2413"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20350" name="Oval 542"/>
              <p:cNvSpPr>
                <a:spLocks noChangeArrowheads="1"/>
              </p:cNvSpPr>
              <p:nvPr/>
            </p:nvSpPr>
            <p:spPr bwMode="auto">
              <a:xfrm>
                <a:off x="2400" y="2588"/>
                <a:ext cx="1" cy="0"/>
              </a:xfrm>
              <a:prstGeom prst="ellipse">
                <a:avLst/>
              </a:prstGeom>
              <a:solidFill>
                <a:srgbClr val="00CE00"/>
              </a:solidFill>
              <a:ln w="11113">
                <a:solidFill>
                  <a:srgbClr val="000000"/>
                </a:solidFill>
                <a:round/>
                <a:headEnd/>
                <a:tailEnd/>
              </a:ln>
            </p:spPr>
            <p:txBody>
              <a:bodyPr/>
              <a:lstStyle/>
              <a:p>
                <a:endParaRPr lang="en-US"/>
              </a:p>
            </p:txBody>
          </p:sp>
          <p:sp>
            <p:nvSpPr>
              <p:cNvPr id="120351" name="Oval 543"/>
              <p:cNvSpPr>
                <a:spLocks noChangeArrowheads="1"/>
              </p:cNvSpPr>
              <p:nvPr/>
            </p:nvSpPr>
            <p:spPr bwMode="auto">
              <a:xfrm>
                <a:off x="2388"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20352" name="Oval 544"/>
              <p:cNvSpPr>
                <a:spLocks noChangeArrowheads="1"/>
              </p:cNvSpPr>
              <p:nvPr/>
            </p:nvSpPr>
            <p:spPr bwMode="auto">
              <a:xfrm>
                <a:off x="2375" y="2512"/>
                <a:ext cx="1" cy="1"/>
              </a:xfrm>
              <a:prstGeom prst="ellipse">
                <a:avLst/>
              </a:prstGeom>
              <a:solidFill>
                <a:srgbClr val="00CE00"/>
              </a:solidFill>
              <a:ln w="11113">
                <a:solidFill>
                  <a:srgbClr val="000000"/>
                </a:solidFill>
                <a:round/>
                <a:headEnd/>
                <a:tailEnd/>
              </a:ln>
            </p:spPr>
            <p:txBody>
              <a:bodyPr/>
              <a:lstStyle/>
              <a:p>
                <a:endParaRPr lang="en-US"/>
              </a:p>
            </p:txBody>
          </p:sp>
          <p:sp>
            <p:nvSpPr>
              <p:cNvPr id="120353" name="Oval 545"/>
              <p:cNvSpPr>
                <a:spLocks noChangeArrowheads="1"/>
              </p:cNvSpPr>
              <p:nvPr/>
            </p:nvSpPr>
            <p:spPr bwMode="auto">
              <a:xfrm>
                <a:off x="2375" y="2523"/>
                <a:ext cx="1" cy="1"/>
              </a:xfrm>
              <a:prstGeom prst="ellipse">
                <a:avLst/>
              </a:prstGeom>
              <a:solidFill>
                <a:srgbClr val="00CE00"/>
              </a:solidFill>
              <a:ln w="11113">
                <a:solidFill>
                  <a:srgbClr val="000000"/>
                </a:solidFill>
                <a:round/>
                <a:headEnd/>
                <a:tailEnd/>
              </a:ln>
            </p:spPr>
            <p:txBody>
              <a:bodyPr/>
              <a:lstStyle/>
              <a:p>
                <a:endParaRPr lang="en-US"/>
              </a:p>
            </p:txBody>
          </p:sp>
          <p:sp>
            <p:nvSpPr>
              <p:cNvPr id="120354" name="Oval 546"/>
              <p:cNvSpPr>
                <a:spLocks noChangeArrowheads="1"/>
              </p:cNvSpPr>
              <p:nvPr/>
            </p:nvSpPr>
            <p:spPr bwMode="auto">
              <a:xfrm>
                <a:off x="2413"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20355" name="Oval 547"/>
              <p:cNvSpPr>
                <a:spLocks noChangeArrowheads="1"/>
              </p:cNvSpPr>
              <p:nvPr/>
            </p:nvSpPr>
            <p:spPr bwMode="auto">
              <a:xfrm>
                <a:off x="2400" y="2517"/>
                <a:ext cx="1" cy="0"/>
              </a:xfrm>
              <a:prstGeom prst="ellipse">
                <a:avLst/>
              </a:prstGeom>
              <a:solidFill>
                <a:srgbClr val="00CE00"/>
              </a:solidFill>
              <a:ln w="11113">
                <a:solidFill>
                  <a:srgbClr val="000000"/>
                </a:solidFill>
                <a:round/>
                <a:headEnd/>
                <a:tailEnd/>
              </a:ln>
            </p:spPr>
            <p:txBody>
              <a:bodyPr/>
              <a:lstStyle/>
              <a:p>
                <a:endParaRPr lang="en-US"/>
              </a:p>
            </p:txBody>
          </p:sp>
          <p:sp>
            <p:nvSpPr>
              <p:cNvPr id="120356" name="Oval 548"/>
              <p:cNvSpPr>
                <a:spLocks noChangeArrowheads="1"/>
              </p:cNvSpPr>
              <p:nvPr/>
            </p:nvSpPr>
            <p:spPr bwMode="auto">
              <a:xfrm>
                <a:off x="2388"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20357" name="Line 549"/>
              <p:cNvSpPr>
                <a:spLocks noChangeShapeType="1"/>
              </p:cNvSpPr>
              <p:nvPr/>
            </p:nvSpPr>
            <p:spPr bwMode="auto">
              <a:xfrm>
                <a:off x="2390"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58" name="Line 550"/>
              <p:cNvSpPr>
                <a:spLocks noChangeShapeType="1"/>
              </p:cNvSpPr>
              <p:nvPr/>
            </p:nvSpPr>
            <p:spPr bwMode="auto">
              <a:xfrm>
                <a:off x="2403"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59" name="Line 551"/>
              <p:cNvSpPr>
                <a:spLocks noChangeShapeType="1"/>
              </p:cNvSpPr>
              <p:nvPr/>
            </p:nvSpPr>
            <p:spPr bwMode="auto">
              <a:xfrm>
                <a:off x="2415"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60" name="Line 552"/>
              <p:cNvSpPr>
                <a:spLocks noChangeShapeType="1"/>
              </p:cNvSpPr>
              <p:nvPr/>
            </p:nvSpPr>
            <p:spPr bwMode="auto">
              <a:xfrm flipH="1">
                <a:off x="2353" y="2528"/>
                <a:ext cx="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61" name="Rectangle 553"/>
              <p:cNvSpPr>
                <a:spLocks noChangeArrowheads="1"/>
              </p:cNvSpPr>
              <p:nvPr/>
            </p:nvSpPr>
            <p:spPr bwMode="auto">
              <a:xfrm>
                <a:off x="2358" y="2517"/>
                <a:ext cx="7" cy="3"/>
              </a:xfrm>
              <a:prstGeom prst="rect">
                <a:avLst/>
              </a:prstGeom>
              <a:solidFill>
                <a:srgbClr val="00CE00"/>
              </a:solidFill>
              <a:ln w="11113">
                <a:solidFill>
                  <a:srgbClr val="000000"/>
                </a:solidFill>
                <a:miter lim="800000"/>
                <a:headEnd/>
                <a:tailEnd/>
              </a:ln>
            </p:spPr>
            <p:txBody>
              <a:bodyPr/>
              <a:lstStyle/>
              <a:p>
                <a:endParaRPr lang="en-US"/>
              </a:p>
            </p:txBody>
          </p:sp>
          <p:sp>
            <p:nvSpPr>
              <p:cNvPr id="120362" name="Freeform 554"/>
              <p:cNvSpPr>
                <a:spLocks/>
              </p:cNvSpPr>
              <p:nvPr/>
            </p:nvSpPr>
            <p:spPr bwMode="auto">
              <a:xfrm>
                <a:off x="2585" y="2573"/>
                <a:ext cx="182" cy="23"/>
              </a:xfrm>
              <a:custGeom>
                <a:avLst/>
                <a:gdLst>
                  <a:gd name="T0" fmla="*/ 47 w 364"/>
                  <a:gd name="T1" fmla="*/ 0 h 47"/>
                  <a:gd name="T2" fmla="*/ 0 w 364"/>
                  <a:gd name="T3" fmla="*/ 47 h 47"/>
                  <a:gd name="T4" fmla="*/ 364 w 364"/>
                  <a:gd name="T5" fmla="*/ 47 h 47"/>
                  <a:gd name="T6" fmla="*/ 318 w 364"/>
                  <a:gd name="T7" fmla="*/ 0 h 47"/>
                  <a:gd name="T8" fmla="*/ 47 w 364"/>
                  <a:gd name="T9" fmla="*/ 0 h 47"/>
                </a:gdLst>
                <a:ahLst/>
                <a:cxnLst>
                  <a:cxn ang="0">
                    <a:pos x="T0" y="T1"/>
                  </a:cxn>
                  <a:cxn ang="0">
                    <a:pos x="T2" y="T3"/>
                  </a:cxn>
                  <a:cxn ang="0">
                    <a:pos x="T4" y="T5"/>
                  </a:cxn>
                  <a:cxn ang="0">
                    <a:pos x="T6" y="T7"/>
                  </a:cxn>
                  <a:cxn ang="0">
                    <a:pos x="T8" y="T9"/>
                  </a:cxn>
                </a:cxnLst>
                <a:rect l="0" t="0" r="r" b="b"/>
                <a:pathLst>
                  <a:path w="364" h="47">
                    <a:moveTo>
                      <a:pt x="47" y="0"/>
                    </a:moveTo>
                    <a:lnTo>
                      <a:pt x="0" y="47"/>
                    </a:lnTo>
                    <a:lnTo>
                      <a:pt x="364" y="47"/>
                    </a:lnTo>
                    <a:lnTo>
                      <a:pt x="318" y="0"/>
                    </a:lnTo>
                    <a:lnTo>
                      <a:pt x="47" y="0"/>
                    </a:lnTo>
                    <a:close/>
                  </a:path>
                </a:pathLst>
              </a:custGeom>
              <a:solidFill>
                <a:srgbClr val="009800"/>
              </a:solidFill>
              <a:ln w="11113">
                <a:solidFill>
                  <a:srgbClr val="000000"/>
                </a:solidFill>
                <a:prstDash val="solid"/>
                <a:round/>
                <a:headEnd/>
                <a:tailEnd/>
              </a:ln>
            </p:spPr>
            <p:txBody>
              <a:bodyPr/>
              <a:lstStyle/>
              <a:p>
                <a:endParaRPr lang="en-US"/>
              </a:p>
            </p:txBody>
          </p:sp>
          <p:sp>
            <p:nvSpPr>
              <p:cNvPr id="120363" name="Rectangle 555"/>
              <p:cNvSpPr>
                <a:spLocks noChangeArrowheads="1"/>
              </p:cNvSpPr>
              <p:nvPr/>
            </p:nvSpPr>
            <p:spPr bwMode="auto">
              <a:xfrm>
                <a:off x="2588" y="2599"/>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64" name="Rectangle 556"/>
              <p:cNvSpPr>
                <a:spLocks noChangeArrowheads="1"/>
              </p:cNvSpPr>
              <p:nvPr/>
            </p:nvSpPr>
            <p:spPr bwMode="auto">
              <a:xfrm>
                <a:off x="2608" y="2607"/>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20365" name="Rectangle 557"/>
              <p:cNvSpPr>
                <a:spLocks noChangeArrowheads="1"/>
              </p:cNvSpPr>
              <p:nvPr/>
            </p:nvSpPr>
            <p:spPr bwMode="auto">
              <a:xfrm>
                <a:off x="2608" y="2442"/>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20366" name="Line 558"/>
              <p:cNvSpPr>
                <a:spLocks noChangeShapeType="1"/>
              </p:cNvSpPr>
              <p:nvPr/>
            </p:nvSpPr>
            <p:spPr bwMode="auto">
              <a:xfrm>
                <a:off x="2676" y="2437"/>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67" name="Line 559"/>
              <p:cNvSpPr>
                <a:spLocks noChangeShapeType="1"/>
              </p:cNvSpPr>
              <p:nvPr/>
            </p:nvSpPr>
            <p:spPr bwMode="auto">
              <a:xfrm>
                <a:off x="2676" y="252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68" name="Line 560"/>
              <p:cNvSpPr>
                <a:spLocks noChangeShapeType="1"/>
              </p:cNvSpPr>
              <p:nvPr/>
            </p:nvSpPr>
            <p:spPr bwMode="auto">
              <a:xfrm flipV="1">
                <a:off x="2708" y="2437"/>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69" name="Rectangle 561"/>
              <p:cNvSpPr>
                <a:spLocks noChangeArrowheads="1"/>
              </p:cNvSpPr>
              <p:nvPr/>
            </p:nvSpPr>
            <p:spPr bwMode="auto">
              <a:xfrm>
                <a:off x="2611" y="2431"/>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70" name="Freeform 562"/>
              <p:cNvSpPr>
                <a:spLocks/>
              </p:cNvSpPr>
              <p:nvPr/>
            </p:nvSpPr>
            <p:spPr bwMode="auto">
              <a:xfrm>
                <a:off x="2620" y="2487"/>
                <a:ext cx="41" cy="1"/>
              </a:xfrm>
              <a:custGeom>
                <a:avLst/>
                <a:gdLst>
                  <a:gd name="T0" fmla="*/ 0 w 83"/>
                  <a:gd name="T1" fmla="*/ 1 h 1"/>
                  <a:gd name="T2" fmla="*/ 40 w 83"/>
                  <a:gd name="T3" fmla="*/ 0 h 1"/>
                  <a:gd name="T4" fmla="*/ 59 w 83"/>
                  <a:gd name="T5" fmla="*/ 0 h 1"/>
                  <a:gd name="T6" fmla="*/ 83 w 83"/>
                  <a:gd name="T7" fmla="*/ 1 h 1"/>
                </a:gdLst>
                <a:ahLst/>
                <a:cxnLst>
                  <a:cxn ang="0">
                    <a:pos x="T0" y="T1"/>
                  </a:cxn>
                  <a:cxn ang="0">
                    <a:pos x="T2" y="T3"/>
                  </a:cxn>
                  <a:cxn ang="0">
                    <a:pos x="T4" y="T5"/>
                  </a:cxn>
                  <a:cxn ang="0">
                    <a:pos x="T6" y="T7"/>
                  </a:cxn>
                </a:cxnLst>
                <a:rect l="0" t="0" r="r" b="b"/>
                <a:pathLst>
                  <a:path w="83" h="1">
                    <a:moveTo>
                      <a:pt x="0" y="1"/>
                    </a:moveTo>
                    <a:lnTo>
                      <a:pt x="40" y="0"/>
                    </a:lnTo>
                    <a:lnTo>
                      <a:pt x="59" y="0"/>
                    </a:lnTo>
                    <a:lnTo>
                      <a:pt x="83" y="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71" name="Freeform 563"/>
              <p:cNvSpPr>
                <a:spLocks/>
              </p:cNvSpPr>
              <p:nvPr/>
            </p:nvSpPr>
            <p:spPr bwMode="auto">
              <a:xfrm>
                <a:off x="2620" y="2516"/>
                <a:ext cx="41" cy="1"/>
              </a:xfrm>
              <a:custGeom>
                <a:avLst/>
                <a:gdLst>
                  <a:gd name="T0" fmla="*/ 83 w 83"/>
                  <a:gd name="T1" fmla="*/ 0 h 2"/>
                  <a:gd name="T2" fmla="*/ 43 w 83"/>
                  <a:gd name="T3" fmla="*/ 2 h 2"/>
                  <a:gd name="T4" fmla="*/ 24 w 83"/>
                  <a:gd name="T5" fmla="*/ 2 h 2"/>
                  <a:gd name="T6" fmla="*/ 0 w 83"/>
                  <a:gd name="T7" fmla="*/ 0 h 2"/>
                </a:gdLst>
                <a:ahLst/>
                <a:cxnLst>
                  <a:cxn ang="0">
                    <a:pos x="T0" y="T1"/>
                  </a:cxn>
                  <a:cxn ang="0">
                    <a:pos x="T2" y="T3"/>
                  </a:cxn>
                  <a:cxn ang="0">
                    <a:pos x="T4" y="T5"/>
                  </a:cxn>
                  <a:cxn ang="0">
                    <a:pos x="T6" y="T7"/>
                  </a:cxn>
                </a:cxnLst>
                <a:rect l="0" t="0" r="r" b="b"/>
                <a:pathLst>
                  <a:path w="83" h="2">
                    <a:moveTo>
                      <a:pt x="83"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72" name="Freeform 564"/>
              <p:cNvSpPr>
                <a:spLocks/>
              </p:cNvSpPr>
              <p:nvPr/>
            </p:nvSpPr>
            <p:spPr bwMode="auto">
              <a:xfrm>
                <a:off x="2617" y="2489"/>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73" name="Freeform 565"/>
              <p:cNvSpPr>
                <a:spLocks/>
              </p:cNvSpPr>
              <p:nvPr/>
            </p:nvSpPr>
            <p:spPr bwMode="auto">
              <a:xfrm>
                <a:off x="2664" y="2489"/>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74" name="Line 566"/>
              <p:cNvSpPr>
                <a:spLocks noChangeShapeType="1"/>
              </p:cNvSpPr>
              <p:nvPr/>
            </p:nvSpPr>
            <p:spPr bwMode="auto">
              <a:xfrm>
                <a:off x="2661"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75" name="Line 567"/>
              <p:cNvSpPr>
                <a:spLocks noChangeShapeType="1"/>
              </p:cNvSpPr>
              <p:nvPr/>
            </p:nvSpPr>
            <p:spPr bwMode="auto">
              <a:xfrm flipH="1">
                <a:off x="2661"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76" name="Line 568"/>
              <p:cNvSpPr>
                <a:spLocks noChangeShapeType="1"/>
              </p:cNvSpPr>
              <p:nvPr/>
            </p:nvSpPr>
            <p:spPr bwMode="auto">
              <a:xfrm flipV="1">
                <a:off x="2618"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77" name="Line 569"/>
              <p:cNvSpPr>
                <a:spLocks noChangeShapeType="1"/>
              </p:cNvSpPr>
              <p:nvPr/>
            </p:nvSpPr>
            <p:spPr bwMode="auto">
              <a:xfrm flipH="1" flipV="1">
                <a:off x="2618"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78" name="Rectangle 570"/>
              <p:cNvSpPr>
                <a:spLocks noChangeArrowheads="1"/>
              </p:cNvSpPr>
              <p:nvPr/>
            </p:nvSpPr>
            <p:spPr bwMode="auto">
              <a:xfrm>
                <a:off x="2683" y="2543"/>
                <a:ext cx="30" cy="12"/>
              </a:xfrm>
              <a:prstGeom prst="rect">
                <a:avLst/>
              </a:prstGeom>
              <a:solidFill>
                <a:srgbClr val="00CE00"/>
              </a:solidFill>
              <a:ln w="11113">
                <a:solidFill>
                  <a:srgbClr val="000000"/>
                </a:solidFill>
                <a:miter lim="800000"/>
                <a:headEnd/>
                <a:tailEnd/>
              </a:ln>
            </p:spPr>
            <p:txBody>
              <a:bodyPr/>
              <a:lstStyle/>
              <a:p>
                <a:endParaRPr lang="en-US"/>
              </a:p>
            </p:txBody>
          </p:sp>
          <p:sp>
            <p:nvSpPr>
              <p:cNvPr id="120379" name="Line 571"/>
              <p:cNvSpPr>
                <a:spLocks noChangeShapeType="1"/>
              </p:cNvSpPr>
              <p:nvPr/>
            </p:nvSpPr>
            <p:spPr bwMode="auto">
              <a:xfrm flipH="1">
                <a:off x="2683" y="25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80" name="Line 572"/>
              <p:cNvSpPr>
                <a:spLocks noChangeShapeType="1"/>
              </p:cNvSpPr>
              <p:nvPr/>
            </p:nvSpPr>
            <p:spPr bwMode="auto">
              <a:xfrm>
                <a:off x="2700"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81" name="Line 573"/>
              <p:cNvSpPr>
                <a:spLocks noChangeShapeType="1"/>
              </p:cNvSpPr>
              <p:nvPr/>
            </p:nvSpPr>
            <p:spPr bwMode="auto">
              <a:xfrm>
                <a:off x="2693"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82" name="Line 574"/>
              <p:cNvSpPr>
                <a:spLocks noChangeShapeType="1"/>
              </p:cNvSpPr>
              <p:nvPr/>
            </p:nvSpPr>
            <p:spPr bwMode="auto">
              <a:xfrm>
                <a:off x="2709"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83" name="Oval 575"/>
              <p:cNvSpPr>
                <a:spLocks noChangeArrowheads="1"/>
              </p:cNvSpPr>
              <p:nvPr/>
            </p:nvSpPr>
            <p:spPr bwMode="auto">
              <a:xfrm>
                <a:off x="2724" y="2549"/>
                <a:ext cx="1" cy="1"/>
              </a:xfrm>
              <a:prstGeom prst="ellipse">
                <a:avLst/>
              </a:prstGeom>
              <a:solidFill>
                <a:srgbClr val="00CE00"/>
              </a:solidFill>
              <a:ln w="11113">
                <a:solidFill>
                  <a:srgbClr val="000000"/>
                </a:solidFill>
                <a:round/>
                <a:headEnd/>
                <a:tailEnd/>
              </a:ln>
            </p:spPr>
            <p:txBody>
              <a:bodyPr/>
              <a:lstStyle/>
              <a:p>
                <a:endParaRPr lang="en-US"/>
              </a:p>
            </p:txBody>
          </p:sp>
          <p:sp>
            <p:nvSpPr>
              <p:cNvPr id="120384" name="Oval 576"/>
              <p:cNvSpPr>
                <a:spLocks noChangeArrowheads="1"/>
              </p:cNvSpPr>
              <p:nvPr/>
            </p:nvSpPr>
            <p:spPr bwMode="auto">
              <a:xfrm>
                <a:off x="2736" y="2549"/>
                <a:ext cx="0" cy="1"/>
              </a:xfrm>
              <a:prstGeom prst="ellipse">
                <a:avLst/>
              </a:prstGeom>
              <a:solidFill>
                <a:srgbClr val="00CE00"/>
              </a:solidFill>
              <a:ln w="11113">
                <a:solidFill>
                  <a:srgbClr val="000000"/>
                </a:solidFill>
                <a:round/>
                <a:headEnd/>
                <a:tailEnd/>
              </a:ln>
            </p:spPr>
            <p:txBody>
              <a:bodyPr/>
              <a:lstStyle/>
              <a:p>
                <a:endParaRPr lang="en-US"/>
              </a:p>
            </p:txBody>
          </p:sp>
          <p:sp>
            <p:nvSpPr>
              <p:cNvPr id="120385" name="Oval 577"/>
              <p:cNvSpPr>
                <a:spLocks noChangeArrowheads="1"/>
              </p:cNvSpPr>
              <p:nvPr/>
            </p:nvSpPr>
            <p:spPr bwMode="auto">
              <a:xfrm>
                <a:off x="2736"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20386" name="Oval 578"/>
              <p:cNvSpPr>
                <a:spLocks noChangeArrowheads="1"/>
              </p:cNvSpPr>
              <p:nvPr/>
            </p:nvSpPr>
            <p:spPr bwMode="auto">
              <a:xfrm>
                <a:off x="2723" y="2519"/>
                <a:ext cx="1" cy="1"/>
              </a:xfrm>
              <a:prstGeom prst="ellipse">
                <a:avLst/>
              </a:prstGeom>
              <a:solidFill>
                <a:srgbClr val="00CE00"/>
              </a:solidFill>
              <a:ln w="11113">
                <a:solidFill>
                  <a:srgbClr val="000000"/>
                </a:solidFill>
                <a:round/>
                <a:headEnd/>
                <a:tailEnd/>
              </a:ln>
            </p:spPr>
            <p:txBody>
              <a:bodyPr/>
              <a:lstStyle/>
              <a:p>
                <a:endParaRPr lang="en-US"/>
              </a:p>
            </p:txBody>
          </p:sp>
          <p:sp>
            <p:nvSpPr>
              <p:cNvPr id="120387" name="Oval 579"/>
              <p:cNvSpPr>
                <a:spLocks noChangeArrowheads="1"/>
              </p:cNvSpPr>
              <p:nvPr/>
            </p:nvSpPr>
            <p:spPr bwMode="auto">
              <a:xfrm>
                <a:off x="2711"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20388" name="Oval 580"/>
              <p:cNvSpPr>
                <a:spLocks noChangeArrowheads="1"/>
              </p:cNvSpPr>
              <p:nvPr/>
            </p:nvSpPr>
            <p:spPr bwMode="auto">
              <a:xfrm>
                <a:off x="2699" y="2444"/>
                <a:ext cx="0" cy="0"/>
              </a:xfrm>
              <a:prstGeom prst="ellipse">
                <a:avLst/>
              </a:prstGeom>
              <a:solidFill>
                <a:srgbClr val="00CE00"/>
              </a:solidFill>
              <a:ln w="11113">
                <a:solidFill>
                  <a:srgbClr val="000000"/>
                </a:solidFill>
                <a:round/>
                <a:headEnd/>
                <a:tailEnd/>
              </a:ln>
            </p:spPr>
            <p:txBody>
              <a:bodyPr/>
              <a:lstStyle/>
              <a:p>
                <a:endParaRPr lang="en-US"/>
              </a:p>
            </p:txBody>
          </p:sp>
          <p:sp>
            <p:nvSpPr>
              <p:cNvPr id="120389" name="Oval 581"/>
              <p:cNvSpPr>
                <a:spLocks noChangeArrowheads="1"/>
              </p:cNvSpPr>
              <p:nvPr/>
            </p:nvSpPr>
            <p:spPr bwMode="auto">
              <a:xfrm>
                <a:off x="2699" y="2455"/>
                <a:ext cx="0" cy="0"/>
              </a:xfrm>
              <a:prstGeom prst="ellipse">
                <a:avLst/>
              </a:prstGeom>
              <a:solidFill>
                <a:srgbClr val="00CE00"/>
              </a:solidFill>
              <a:ln w="11113">
                <a:solidFill>
                  <a:srgbClr val="000000"/>
                </a:solidFill>
                <a:round/>
                <a:headEnd/>
                <a:tailEnd/>
              </a:ln>
            </p:spPr>
            <p:txBody>
              <a:bodyPr/>
              <a:lstStyle/>
              <a:p>
                <a:endParaRPr lang="en-US"/>
              </a:p>
            </p:txBody>
          </p:sp>
          <p:sp>
            <p:nvSpPr>
              <p:cNvPr id="120390" name="Oval 582"/>
              <p:cNvSpPr>
                <a:spLocks noChangeArrowheads="1"/>
              </p:cNvSpPr>
              <p:nvPr/>
            </p:nvSpPr>
            <p:spPr bwMode="auto">
              <a:xfrm>
                <a:off x="2736"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20391" name="Oval 583"/>
              <p:cNvSpPr>
                <a:spLocks noChangeArrowheads="1"/>
              </p:cNvSpPr>
              <p:nvPr/>
            </p:nvSpPr>
            <p:spPr bwMode="auto">
              <a:xfrm>
                <a:off x="2723" y="2448"/>
                <a:ext cx="1" cy="1"/>
              </a:xfrm>
              <a:prstGeom prst="ellipse">
                <a:avLst/>
              </a:prstGeom>
              <a:solidFill>
                <a:srgbClr val="00CE00"/>
              </a:solidFill>
              <a:ln w="11113">
                <a:solidFill>
                  <a:srgbClr val="000000"/>
                </a:solidFill>
                <a:round/>
                <a:headEnd/>
                <a:tailEnd/>
              </a:ln>
            </p:spPr>
            <p:txBody>
              <a:bodyPr/>
              <a:lstStyle/>
              <a:p>
                <a:endParaRPr lang="en-US"/>
              </a:p>
            </p:txBody>
          </p:sp>
          <p:sp>
            <p:nvSpPr>
              <p:cNvPr id="120392" name="Oval 584"/>
              <p:cNvSpPr>
                <a:spLocks noChangeArrowheads="1"/>
              </p:cNvSpPr>
              <p:nvPr/>
            </p:nvSpPr>
            <p:spPr bwMode="auto">
              <a:xfrm>
                <a:off x="2711"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20393" name="Line 585"/>
              <p:cNvSpPr>
                <a:spLocks noChangeShapeType="1"/>
              </p:cNvSpPr>
              <p:nvPr/>
            </p:nvSpPr>
            <p:spPr bwMode="auto">
              <a:xfrm>
                <a:off x="2713"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94" name="Line 586"/>
              <p:cNvSpPr>
                <a:spLocks noChangeShapeType="1"/>
              </p:cNvSpPr>
              <p:nvPr/>
            </p:nvSpPr>
            <p:spPr bwMode="auto">
              <a:xfrm>
                <a:off x="2725"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95" name="Line 587"/>
              <p:cNvSpPr>
                <a:spLocks noChangeShapeType="1"/>
              </p:cNvSpPr>
              <p:nvPr/>
            </p:nvSpPr>
            <p:spPr bwMode="auto">
              <a:xfrm>
                <a:off x="2738"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96" name="Line 588"/>
              <p:cNvSpPr>
                <a:spLocks noChangeShapeType="1"/>
              </p:cNvSpPr>
              <p:nvPr/>
            </p:nvSpPr>
            <p:spPr bwMode="auto">
              <a:xfrm flipH="1">
                <a:off x="2676" y="2459"/>
                <a:ext cx="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97" name="Rectangle 589"/>
              <p:cNvSpPr>
                <a:spLocks noChangeArrowheads="1"/>
              </p:cNvSpPr>
              <p:nvPr/>
            </p:nvSpPr>
            <p:spPr bwMode="auto">
              <a:xfrm>
                <a:off x="2682" y="2448"/>
                <a:ext cx="6" cy="4"/>
              </a:xfrm>
              <a:prstGeom prst="rect">
                <a:avLst/>
              </a:prstGeom>
              <a:solidFill>
                <a:srgbClr val="00CE00"/>
              </a:solidFill>
              <a:ln w="11113">
                <a:solidFill>
                  <a:srgbClr val="000000"/>
                </a:solidFill>
                <a:miter lim="800000"/>
                <a:headEnd/>
                <a:tailEnd/>
              </a:ln>
            </p:spPr>
            <p:txBody>
              <a:bodyPr/>
              <a:lstStyle/>
              <a:p>
                <a:endParaRPr lang="en-US"/>
              </a:p>
            </p:txBody>
          </p:sp>
          <p:sp>
            <p:nvSpPr>
              <p:cNvPr id="120398" name="Rectangle 590"/>
              <p:cNvSpPr>
                <a:spLocks noChangeArrowheads="1"/>
              </p:cNvSpPr>
              <p:nvPr/>
            </p:nvSpPr>
            <p:spPr bwMode="auto">
              <a:xfrm>
                <a:off x="2747" y="2442"/>
                <a:ext cx="50" cy="2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99" name="Line 591"/>
              <p:cNvSpPr>
                <a:spLocks noChangeShapeType="1"/>
              </p:cNvSpPr>
              <p:nvPr/>
            </p:nvSpPr>
            <p:spPr bwMode="auto">
              <a:xfrm>
                <a:off x="2744" y="2575"/>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00" name="Freeform 592"/>
              <p:cNvSpPr>
                <a:spLocks/>
              </p:cNvSpPr>
              <p:nvPr/>
            </p:nvSpPr>
            <p:spPr bwMode="auto">
              <a:xfrm>
                <a:off x="2456" y="2528"/>
                <a:ext cx="130" cy="98"/>
              </a:xfrm>
              <a:custGeom>
                <a:avLst/>
                <a:gdLst>
                  <a:gd name="T0" fmla="*/ 260 w 260"/>
                  <a:gd name="T1" fmla="*/ 0 h 196"/>
                  <a:gd name="T2" fmla="*/ 70 w 260"/>
                  <a:gd name="T3" fmla="*/ 105 h 196"/>
                  <a:gd name="T4" fmla="*/ 187 w 260"/>
                  <a:gd name="T5" fmla="*/ 105 h 196"/>
                  <a:gd name="T6" fmla="*/ 0 w 260"/>
                  <a:gd name="T7" fmla="*/ 196 h 196"/>
                </a:gdLst>
                <a:ahLst/>
                <a:cxnLst>
                  <a:cxn ang="0">
                    <a:pos x="T0" y="T1"/>
                  </a:cxn>
                  <a:cxn ang="0">
                    <a:pos x="T2" y="T3"/>
                  </a:cxn>
                  <a:cxn ang="0">
                    <a:pos x="T4" y="T5"/>
                  </a:cxn>
                  <a:cxn ang="0">
                    <a:pos x="T6" y="T7"/>
                  </a:cxn>
                </a:cxnLst>
                <a:rect l="0" t="0" r="r" b="b"/>
                <a:pathLst>
                  <a:path w="260" h="196">
                    <a:moveTo>
                      <a:pt x="260" y="0"/>
                    </a:moveTo>
                    <a:lnTo>
                      <a:pt x="70" y="105"/>
                    </a:lnTo>
                    <a:lnTo>
                      <a:pt x="187" y="105"/>
                    </a:lnTo>
                    <a:lnTo>
                      <a:pt x="0" y="19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401" name="Rectangle 593"/>
            <p:cNvSpPr>
              <a:spLocks noChangeArrowheads="1"/>
            </p:cNvSpPr>
            <p:nvPr/>
          </p:nvSpPr>
          <p:spPr bwMode="auto">
            <a:xfrm>
              <a:off x="403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402" name="Group 594"/>
            <p:cNvGrpSpPr>
              <a:grpSpLocks/>
            </p:cNvGrpSpPr>
            <p:nvPr/>
          </p:nvGrpSpPr>
          <p:grpSpPr bwMode="auto">
            <a:xfrm>
              <a:off x="4098" y="3566"/>
              <a:ext cx="108" cy="116"/>
              <a:chOff x="902" y="803"/>
              <a:chExt cx="214" cy="280"/>
            </a:xfrm>
          </p:grpSpPr>
          <p:sp>
            <p:nvSpPr>
              <p:cNvPr id="120403" name="Rectangle 595"/>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404" name="Line 596"/>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05" name="Line 597"/>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06" name="Line 598"/>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07" name="Line 599"/>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08" name="Line 600"/>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09" name="Line 601"/>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0" name="Line 602"/>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1" name="Line 603"/>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2" name="Line 604"/>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3" name="Line 605"/>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4" name="Line 606"/>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5" name="Line 607"/>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6" name="Line 608"/>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7" name="Line 609"/>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18" name="Line 610"/>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419" name="Rectangle 611"/>
            <p:cNvSpPr>
              <a:spLocks noChangeArrowheads="1"/>
            </p:cNvSpPr>
            <p:nvPr/>
          </p:nvSpPr>
          <p:spPr bwMode="auto">
            <a:xfrm>
              <a:off x="403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420" name="Rectangle 612"/>
            <p:cNvSpPr>
              <a:spLocks noChangeArrowheads="1"/>
            </p:cNvSpPr>
            <p:nvPr/>
          </p:nvSpPr>
          <p:spPr bwMode="auto">
            <a:xfrm>
              <a:off x="403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421" name="AutoShape 613"/>
            <p:cNvSpPr>
              <a:spLocks noChangeArrowheads="1"/>
            </p:cNvSpPr>
            <p:nvPr/>
          </p:nvSpPr>
          <p:spPr bwMode="auto">
            <a:xfrm>
              <a:off x="408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422" name="Rectangle 614"/>
            <p:cNvSpPr>
              <a:spLocks noChangeArrowheads="1"/>
            </p:cNvSpPr>
            <p:nvPr/>
          </p:nvSpPr>
          <p:spPr bwMode="auto">
            <a:xfrm>
              <a:off x="35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sp>
          <p:nvSpPr>
            <p:cNvPr id="120423" name="Rectangle 615"/>
            <p:cNvSpPr>
              <a:spLocks noChangeArrowheads="1"/>
            </p:cNvSpPr>
            <p:nvPr/>
          </p:nvSpPr>
          <p:spPr bwMode="auto">
            <a:xfrm>
              <a:off x="35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grpSp>
          <p:nvGrpSpPr>
            <p:cNvPr id="120424" name="Group 616"/>
            <p:cNvGrpSpPr>
              <a:grpSpLocks/>
            </p:cNvGrpSpPr>
            <p:nvPr/>
          </p:nvGrpSpPr>
          <p:grpSpPr bwMode="auto">
            <a:xfrm>
              <a:off x="3618" y="2606"/>
              <a:ext cx="108" cy="116"/>
              <a:chOff x="902" y="803"/>
              <a:chExt cx="214" cy="280"/>
            </a:xfrm>
          </p:grpSpPr>
          <p:sp>
            <p:nvSpPr>
              <p:cNvPr id="120425" name="Rectangle 617"/>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0426" name="Line 61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7" name="Line 61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8" name="Line 62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9" name="Line 62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0" name="Line 62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1" name="Line 62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2" name="Line 62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3" name="Line 62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4" name="Line 62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5" name="Line 62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6" name="Line 62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7" name="Line 62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8" name="Line 63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39" name="Line 63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40" name="Line 63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441" name="Rectangle 633"/>
            <p:cNvSpPr>
              <a:spLocks noChangeArrowheads="1"/>
            </p:cNvSpPr>
            <p:nvPr/>
          </p:nvSpPr>
          <p:spPr bwMode="auto">
            <a:xfrm>
              <a:off x="35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442" name="Group 634"/>
            <p:cNvGrpSpPr>
              <a:grpSpLocks/>
            </p:cNvGrpSpPr>
            <p:nvPr/>
          </p:nvGrpSpPr>
          <p:grpSpPr bwMode="auto">
            <a:xfrm>
              <a:off x="3591" y="2864"/>
              <a:ext cx="162" cy="81"/>
              <a:chOff x="818" y="1188"/>
              <a:chExt cx="473" cy="240"/>
            </a:xfrm>
          </p:grpSpPr>
          <p:sp>
            <p:nvSpPr>
              <p:cNvPr id="120443" name="Freeform 635"/>
              <p:cNvSpPr>
                <a:spLocks/>
              </p:cNvSpPr>
              <p:nvPr/>
            </p:nvSpPr>
            <p:spPr bwMode="auto">
              <a:xfrm>
                <a:off x="996" y="1234"/>
                <a:ext cx="113" cy="138"/>
              </a:xfrm>
              <a:custGeom>
                <a:avLst/>
                <a:gdLst>
                  <a:gd name="T0" fmla="*/ 0 w 227"/>
                  <a:gd name="T1" fmla="*/ 146 h 277"/>
                  <a:gd name="T2" fmla="*/ 112 w 227"/>
                  <a:gd name="T3" fmla="*/ 0 h 277"/>
                  <a:gd name="T4" fmla="*/ 227 w 227"/>
                  <a:gd name="T5" fmla="*/ 137 h 277"/>
                  <a:gd name="T6" fmla="*/ 112 w 227"/>
                  <a:gd name="T7" fmla="*/ 277 h 277"/>
                  <a:gd name="T8" fmla="*/ 0 w 227"/>
                  <a:gd name="T9" fmla="*/ 146 h 277"/>
                </a:gdLst>
                <a:ahLst/>
                <a:cxnLst>
                  <a:cxn ang="0">
                    <a:pos x="T0" y="T1"/>
                  </a:cxn>
                  <a:cxn ang="0">
                    <a:pos x="T2" y="T3"/>
                  </a:cxn>
                  <a:cxn ang="0">
                    <a:pos x="T4" y="T5"/>
                  </a:cxn>
                  <a:cxn ang="0">
                    <a:pos x="T6" y="T7"/>
                  </a:cxn>
                  <a:cxn ang="0">
                    <a:pos x="T8" y="T9"/>
                  </a:cxn>
                </a:cxnLst>
                <a:rect l="0" t="0" r="r" b="b"/>
                <a:pathLst>
                  <a:path w="227" h="277">
                    <a:moveTo>
                      <a:pt x="0" y="146"/>
                    </a:moveTo>
                    <a:lnTo>
                      <a:pt x="112" y="0"/>
                    </a:lnTo>
                    <a:lnTo>
                      <a:pt x="227" y="137"/>
                    </a:lnTo>
                    <a:lnTo>
                      <a:pt x="112" y="277"/>
                    </a:lnTo>
                    <a:lnTo>
                      <a:pt x="0" y="146"/>
                    </a:lnTo>
                    <a:close/>
                  </a:path>
                </a:pathLst>
              </a:custGeom>
              <a:solidFill>
                <a:srgbClr val="FB9214"/>
              </a:solidFill>
              <a:ln w="11113">
                <a:solidFill>
                  <a:srgbClr val="000000"/>
                </a:solidFill>
                <a:prstDash val="solid"/>
                <a:round/>
                <a:headEnd/>
                <a:tailEnd/>
              </a:ln>
            </p:spPr>
            <p:txBody>
              <a:bodyPr/>
              <a:lstStyle/>
              <a:p>
                <a:endParaRPr lang="en-US"/>
              </a:p>
            </p:txBody>
          </p:sp>
          <p:sp>
            <p:nvSpPr>
              <p:cNvPr id="120444" name="Rectangle 636"/>
              <p:cNvSpPr>
                <a:spLocks noChangeArrowheads="1"/>
              </p:cNvSpPr>
              <p:nvPr/>
            </p:nvSpPr>
            <p:spPr bwMode="auto">
              <a:xfrm>
                <a:off x="818" y="1188"/>
                <a:ext cx="126" cy="91"/>
              </a:xfrm>
              <a:prstGeom prst="rect">
                <a:avLst/>
              </a:prstGeom>
              <a:solidFill>
                <a:srgbClr val="FB9214"/>
              </a:solidFill>
              <a:ln w="11113">
                <a:solidFill>
                  <a:srgbClr val="000000"/>
                </a:solidFill>
                <a:miter lim="800000"/>
                <a:headEnd/>
                <a:tailEnd/>
              </a:ln>
            </p:spPr>
            <p:txBody>
              <a:bodyPr/>
              <a:lstStyle/>
              <a:p>
                <a:endParaRPr lang="en-US"/>
              </a:p>
            </p:txBody>
          </p:sp>
          <p:sp>
            <p:nvSpPr>
              <p:cNvPr id="120445" name="Freeform 637"/>
              <p:cNvSpPr>
                <a:spLocks/>
              </p:cNvSpPr>
              <p:nvPr/>
            </p:nvSpPr>
            <p:spPr bwMode="auto">
              <a:xfrm>
                <a:off x="1157" y="1331"/>
                <a:ext cx="134" cy="97"/>
              </a:xfrm>
              <a:custGeom>
                <a:avLst/>
                <a:gdLst>
                  <a:gd name="T0" fmla="*/ 266 w 266"/>
                  <a:gd name="T1" fmla="*/ 0 h 195"/>
                  <a:gd name="T2" fmla="*/ 0 w 266"/>
                  <a:gd name="T3" fmla="*/ 1 h 195"/>
                  <a:gd name="T4" fmla="*/ 2 w 266"/>
                  <a:gd name="T5" fmla="*/ 195 h 195"/>
                  <a:gd name="T6" fmla="*/ 266 w 266"/>
                  <a:gd name="T7" fmla="*/ 195 h 195"/>
                  <a:gd name="T8" fmla="*/ 266 w 266"/>
                  <a:gd name="T9" fmla="*/ 0 h 195"/>
                </a:gdLst>
                <a:ahLst/>
                <a:cxnLst>
                  <a:cxn ang="0">
                    <a:pos x="T0" y="T1"/>
                  </a:cxn>
                  <a:cxn ang="0">
                    <a:pos x="T2" y="T3"/>
                  </a:cxn>
                  <a:cxn ang="0">
                    <a:pos x="T4" y="T5"/>
                  </a:cxn>
                  <a:cxn ang="0">
                    <a:pos x="T6" y="T7"/>
                  </a:cxn>
                  <a:cxn ang="0">
                    <a:pos x="T8" y="T9"/>
                  </a:cxn>
                </a:cxnLst>
                <a:rect l="0" t="0" r="r" b="b"/>
                <a:pathLst>
                  <a:path w="266" h="195">
                    <a:moveTo>
                      <a:pt x="266" y="0"/>
                    </a:moveTo>
                    <a:lnTo>
                      <a:pt x="0" y="1"/>
                    </a:lnTo>
                    <a:lnTo>
                      <a:pt x="2" y="195"/>
                    </a:lnTo>
                    <a:lnTo>
                      <a:pt x="266" y="195"/>
                    </a:lnTo>
                    <a:lnTo>
                      <a:pt x="266" y="0"/>
                    </a:lnTo>
                    <a:close/>
                  </a:path>
                </a:pathLst>
              </a:custGeom>
              <a:solidFill>
                <a:srgbClr val="FB9214"/>
              </a:solidFill>
              <a:ln w="11113">
                <a:solidFill>
                  <a:srgbClr val="000000"/>
                </a:solidFill>
                <a:prstDash val="solid"/>
                <a:round/>
                <a:headEnd/>
                <a:tailEnd/>
              </a:ln>
            </p:spPr>
            <p:txBody>
              <a:bodyPr/>
              <a:lstStyle/>
              <a:p>
                <a:endParaRPr lang="en-US"/>
              </a:p>
            </p:txBody>
          </p:sp>
          <p:sp>
            <p:nvSpPr>
              <p:cNvPr id="120446" name="Line 638"/>
              <p:cNvSpPr>
                <a:spLocks noChangeShapeType="1"/>
              </p:cNvSpPr>
              <p:nvPr/>
            </p:nvSpPr>
            <p:spPr bwMode="auto">
              <a:xfrm>
                <a:off x="945" y="1234"/>
                <a:ext cx="69"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47" name="Line 639"/>
              <p:cNvSpPr>
                <a:spLocks noChangeShapeType="1"/>
              </p:cNvSpPr>
              <p:nvPr/>
            </p:nvSpPr>
            <p:spPr bwMode="auto">
              <a:xfrm>
                <a:off x="1088" y="1339"/>
                <a:ext cx="6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448" name="Rectangle 640"/>
            <p:cNvSpPr>
              <a:spLocks noChangeArrowheads="1"/>
            </p:cNvSpPr>
            <p:nvPr/>
          </p:nvSpPr>
          <p:spPr bwMode="auto">
            <a:xfrm>
              <a:off x="35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449" name="Group 641"/>
            <p:cNvGrpSpPr>
              <a:grpSpLocks/>
            </p:cNvGrpSpPr>
            <p:nvPr/>
          </p:nvGrpSpPr>
          <p:grpSpPr bwMode="auto">
            <a:xfrm>
              <a:off x="3591" y="3090"/>
              <a:ext cx="162" cy="108"/>
              <a:chOff x="741" y="1857"/>
              <a:chExt cx="578" cy="230"/>
            </a:xfrm>
          </p:grpSpPr>
          <p:sp>
            <p:nvSpPr>
              <p:cNvPr id="120450" name="Rectangle 642"/>
              <p:cNvSpPr>
                <a:spLocks noChangeArrowheads="1"/>
              </p:cNvSpPr>
              <p:nvPr/>
            </p:nvSpPr>
            <p:spPr bwMode="auto">
              <a:xfrm>
                <a:off x="741" y="1857"/>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20451" name="Rectangle 643"/>
              <p:cNvSpPr>
                <a:spLocks noChangeArrowheads="1"/>
              </p:cNvSpPr>
              <p:nvPr/>
            </p:nvSpPr>
            <p:spPr bwMode="auto">
              <a:xfrm>
                <a:off x="990" y="1857"/>
                <a:ext cx="118" cy="82"/>
              </a:xfrm>
              <a:prstGeom prst="rect">
                <a:avLst/>
              </a:prstGeom>
              <a:solidFill>
                <a:srgbClr val="FFFF00"/>
              </a:solidFill>
              <a:ln w="11113">
                <a:solidFill>
                  <a:srgbClr val="000000"/>
                </a:solidFill>
                <a:miter lim="800000"/>
                <a:headEnd/>
                <a:tailEnd/>
              </a:ln>
            </p:spPr>
            <p:txBody>
              <a:bodyPr/>
              <a:lstStyle/>
              <a:p>
                <a:endParaRPr lang="en-US"/>
              </a:p>
            </p:txBody>
          </p:sp>
          <p:sp>
            <p:nvSpPr>
              <p:cNvPr id="120452" name="Rectangle 644"/>
              <p:cNvSpPr>
                <a:spLocks noChangeArrowheads="1"/>
              </p:cNvSpPr>
              <p:nvPr/>
            </p:nvSpPr>
            <p:spPr bwMode="auto">
              <a:xfrm>
                <a:off x="1202" y="2005"/>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20453" name="Line 645"/>
              <p:cNvSpPr>
                <a:spLocks noChangeShapeType="1"/>
              </p:cNvSpPr>
              <p:nvPr/>
            </p:nvSpPr>
            <p:spPr bwMode="auto">
              <a:xfrm flipH="1" flipV="1">
                <a:off x="1111" y="1878"/>
                <a:ext cx="89" cy="1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54" name="Line 646"/>
              <p:cNvSpPr>
                <a:spLocks noChangeShapeType="1"/>
              </p:cNvSpPr>
              <p:nvPr/>
            </p:nvSpPr>
            <p:spPr bwMode="auto">
              <a:xfrm flipH="1" flipV="1">
                <a:off x="1111" y="1914"/>
                <a:ext cx="89"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55" name="Line 647"/>
              <p:cNvSpPr>
                <a:spLocks noChangeShapeType="1"/>
              </p:cNvSpPr>
              <p:nvPr/>
            </p:nvSpPr>
            <p:spPr bwMode="auto">
              <a:xfrm flipH="1">
                <a:off x="862" y="1914"/>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56" name="Line 648"/>
              <p:cNvSpPr>
                <a:spLocks noChangeShapeType="1"/>
              </p:cNvSpPr>
              <p:nvPr/>
            </p:nvSpPr>
            <p:spPr bwMode="auto">
              <a:xfrm flipH="1">
                <a:off x="862" y="1883"/>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57" name="Freeform 649"/>
              <p:cNvSpPr>
                <a:spLocks/>
              </p:cNvSpPr>
              <p:nvPr/>
            </p:nvSpPr>
            <p:spPr bwMode="auto">
              <a:xfrm>
                <a:off x="862" y="1871"/>
                <a:ext cx="20" cy="23"/>
              </a:xfrm>
              <a:custGeom>
                <a:avLst/>
                <a:gdLst>
                  <a:gd name="T0" fmla="*/ 39 w 39"/>
                  <a:gd name="T1" fmla="*/ 0 h 45"/>
                  <a:gd name="T2" fmla="*/ 0 w 39"/>
                  <a:gd name="T3" fmla="*/ 23 h 45"/>
                  <a:gd name="T4" fmla="*/ 39 w 39"/>
                  <a:gd name="T5" fmla="*/ 45 h 45"/>
                </a:gdLst>
                <a:ahLst/>
                <a:cxnLst>
                  <a:cxn ang="0">
                    <a:pos x="T0" y="T1"/>
                  </a:cxn>
                  <a:cxn ang="0">
                    <a:pos x="T2" y="T3"/>
                  </a:cxn>
                  <a:cxn ang="0">
                    <a:pos x="T4" y="T5"/>
                  </a:cxn>
                </a:cxnLst>
                <a:rect l="0" t="0" r="r" b="b"/>
                <a:pathLst>
                  <a:path w="39" h="45">
                    <a:moveTo>
                      <a:pt x="39" y="0"/>
                    </a:moveTo>
                    <a:lnTo>
                      <a:pt x="0" y="23"/>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58" name="Freeform 650"/>
              <p:cNvSpPr>
                <a:spLocks/>
              </p:cNvSpPr>
              <p:nvPr/>
            </p:nvSpPr>
            <p:spPr bwMode="auto">
              <a:xfrm>
                <a:off x="862" y="1904"/>
                <a:ext cx="20" cy="22"/>
              </a:xfrm>
              <a:custGeom>
                <a:avLst/>
                <a:gdLst>
                  <a:gd name="T0" fmla="*/ 39 w 39"/>
                  <a:gd name="T1" fmla="*/ 0 h 45"/>
                  <a:gd name="T2" fmla="*/ 0 w 39"/>
                  <a:gd name="T3" fmla="*/ 21 h 45"/>
                  <a:gd name="T4" fmla="*/ 39 w 39"/>
                  <a:gd name="T5" fmla="*/ 45 h 45"/>
                </a:gdLst>
                <a:ahLst/>
                <a:cxnLst>
                  <a:cxn ang="0">
                    <a:pos x="T0" y="T1"/>
                  </a:cxn>
                  <a:cxn ang="0">
                    <a:pos x="T2" y="T3"/>
                  </a:cxn>
                  <a:cxn ang="0">
                    <a:pos x="T4" y="T5"/>
                  </a:cxn>
                </a:cxnLst>
                <a:rect l="0" t="0" r="r" b="b"/>
                <a:pathLst>
                  <a:path w="39" h="45">
                    <a:moveTo>
                      <a:pt x="39" y="0"/>
                    </a:moveTo>
                    <a:lnTo>
                      <a:pt x="0" y="21"/>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59" name="Freeform 651"/>
              <p:cNvSpPr>
                <a:spLocks/>
              </p:cNvSpPr>
              <p:nvPr/>
            </p:nvSpPr>
            <p:spPr bwMode="auto">
              <a:xfrm>
                <a:off x="969" y="1904"/>
                <a:ext cx="20" cy="22"/>
              </a:xfrm>
              <a:custGeom>
                <a:avLst/>
                <a:gdLst>
                  <a:gd name="T0" fmla="*/ 0 w 40"/>
                  <a:gd name="T1" fmla="*/ 0 h 45"/>
                  <a:gd name="T2" fmla="*/ 40 w 40"/>
                  <a:gd name="T3" fmla="*/ 21 h 45"/>
                  <a:gd name="T4" fmla="*/ 0 w 40"/>
                  <a:gd name="T5" fmla="*/ 45 h 45"/>
                </a:gdLst>
                <a:ahLst/>
                <a:cxnLst>
                  <a:cxn ang="0">
                    <a:pos x="T0" y="T1"/>
                  </a:cxn>
                  <a:cxn ang="0">
                    <a:pos x="T2" y="T3"/>
                  </a:cxn>
                  <a:cxn ang="0">
                    <a:pos x="T4" y="T5"/>
                  </a:cxn>
                </a:cxnLst>
                <a:rect l="0" t="0" r="r" b="b"/>
                <a:pathLst>
                  <a:path w="40" h="45">
                    <a:moveTo>
                      <a:pt x="0" y="0"/>
                    </a:moveTo>
                    <a:lnTo>
                      <a:pt x="40" y="21"/>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60" name="Freeform 652"/>
              <p:cNvSpPr>
                <a:spLocks/>
              </p:cNvSpPr>
              <p:nvPr/>
            </p:nvSpPr>
            <p:spPr bwMode="auto">
              <a:xfrm>
                <a:off x="969" y="1871"/>
                <a:ext cx="20" cy="23"/>
              </a:xfrm>
              <a:custGeom>
                <a:avLst/>
                <a:gdLst>
                  <a:gd name="T0" fmla="*/ 0 w 40"/>
                  <a:gd name="T1" fmla="*/ 0 h 45"/>
                  <a:gd name="T2" fmla="*/ 40 w 40"/>
                  <a:gd name="T3" fmla="*/ 23 h 45"/>
                  <a:gd name="T4" fmla="*/ 0 w 40"/>
                  <a:gd name="T5" fmla="*/ 45 h 45"/>
                </a:gdLst>
                <a:ahLst/>
                <a:cxnLst>
                  <a:cxn ang="0">
                    <a:pos x="T0" y="T1"/>
                  </a:cxn>
                  <a:cxn ang="0">
                    <a:pos x="T2" y="T3"/>
                  </a:cxn>
                  <a:cxn ang="0">
                    <a:pos x="T4" y="T5"/>
                  </a:cxn>
                </a:cxnLst>
                <a:rect l="0" t="0" r="r" b="b"/>
                <a:pathLst>
                  <a:path w="40" h="45">
                    <a:moveTo>
                      <a:pt x="0" y="0"/>
                    </a:moveTo>
                    <a:lnTo>
                      <a:pt x="40" y="23"/>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61" name="Freeform 653"/>
              <p:cNvSpPr>
                <a:spLocks/>
              </p:cNvSpPr>
              <p:nvPr/>
            </p:nvSpPr>
            <p:spPr bwMode="auto">
              <a:xfrm>
                <a:off x="1112" y="1877"/>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62" name="Freeform 654"/>
              <p:cNvSpPr>
                <a:spLocks/>
              </p:cNvSpPr>
              <p:nvPr/>
            </p:nvSpPr>
            <p:spPr bwMode="auto">
              <a:xfrm>
                <a:off x="1112" y="1916"/>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63" name="Freeform 655"/>
              <p:cNvSpPr>
                <a:spLocks/>
              </p:cNvSpPr>
              <p:nvPr/>
            </p:nvSpPr>
            <p:spPr bwMode="auto">
              <a:xfrm>
                <a:off x="1180" y="2006"/>
                <a:ext cx="20" cy="23"/>
              </a:xfrm>
              <a:custGeom>
                <a:avLst/>
                <a:gdLst>
                  <a:gd name="T0" fmla="*/ 0 w 40"/>
                  <a:gd name="T1" fmla="*/ 26 h 47"/>
                  <a:gd name="T2" fmla="*/ 40 w 40"/>
                  <a:gd name="T3" fmla="*/ 47 h 47"/>
                  <a:gd name="T4" fmla="*/ 32 w 40"/>
                  <a:gd name="T5" fmla="*/ 0 h 47"/>
                </a:gdLst>
                <a:ahLst/>
                <a:cxnLst>
                  <a:cxn ang="0">
                    <a:pos x="T0" y="T1"/>
                  </a:cxn>
                  <a:cxn ang="0">
                    <a:pos x="T2" y="T3"/>
                  </a:cxn>
                  <a:cxn ang="0">
                    <a:pos x="T4" y="T5"/>
                  </a:cxn>
                </a:cxnLst>
                <a:rect l="0" t="0" r="r" b="b"/>
                <a:pathLst>
                  <a:path w="40" h="47">
                    <a:moveTo>
                      <a:pt x="0" y="26"/>
                    </a:moveTo>
                    <a:lnTo>
                      <a:pt x="40" y="47"/>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464" name="Freeform 656"/>
              <p:cNvSpPr>
                <a:spLocks/>
              </p:cNvSpPr>
              <p:nvPr/>
            </p:nvSpPr>
            <p:spPr bwMode="auto">
              <a:xfrm>
                <a:off x="1180" y="2037"/>
                <a:ext cx="20" cy="22"/>
              </a:xfrm>
              <a:custGeom>
                <a:avLst/>
                <a:gdLst>
                  <a:gd name="T0" fmla="*/ 0 w 40"/>
                  <a:gd name="T1" fmla="*/ 28 h 44"/>
                  <a:gd name="T2" fmla="*/ 40 w 40"/>
                  <a:gd name="T3" fmla="*/ 44 h 44"/>
                  <a:gd name="T4" fmla="*/ 34 w 40"/>
                  <a:gd name="T5" fmla="*/ 0 h 44"/>
                </a:gdLst>
                <a:ahLst/>
                <a:cxnLst>
                  <a:cxn ang="0">
                    <a:pos x="T0" y="T1"/>
                  </a:cxn>
                  <a:cxn ang="0">
                    <a:pos x="T2" y="T3"/>
                  </a:cxn>
                  <a:cxn ang="0">
                    <a:pos x="T4" y="T5"/>
                  </a:cxn>
                </a:cxnLst>
                <a:rect l="0" t="0" r="r" b="b"/>
                <a:pathLst>
                  <a:path w="40" h="44">
                    <a:moveTo>
                      <a:pt x="0" y="28"/>
                    </a:moveTo>
                    <a:lnTo>
                      <a:pt x="40" y="44"/>
                    </a:lnTo>
                    <a:lnTo>
                      <a:pt x="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465" name="Rectangle 657"/>
            <p:cNvSpPr>
              <a:spLocks noChangeArrowheads="1"/>
            </p:cNvSpPr>
            <p:nvPr/>
          </p:nvSpPr>
          <p:spPr bwMode="auto">
            <a:xfrm>
              <a:off x="35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466" name="Group 658"/>
            <p:cNvGrpSpPr>
              <a:grpSpLocks/>
            </p:cNvGrpSpPr>
            <p:nvPr/>
          </p:nvGrpSpPr>
          <p:grpSpPr bwMode="auto">
            <a:xfrm>
              <a:off x="3604" y="3330"/>
              <a:ext cx="135" cy="107"/>
              <a:chOff x="825" y="2482"/>
              <a:chExt cx="350" cy="231"/>
            </a:xfrm>
          </p:grpSpPr>
          <p:sp>
            <p:nvSpPr>
              <p:cNvPr id="120467" name="Rectangle 659"/>
              <p:cNvSpPr>
                <a:spLocks noChangeArrowheads="1"/>
              </p:cNvSpPr>
              <p:nvPr/>
            </p:nvSpPr>
            <p:spPr bwMode="auto">
              <a:xfrm>
                <a:off x="848" y="2482"/>
                <a:ext cx="88" cy="64"/>
              </a:xfrm>
              <a:prstGeom prst="rect">
                <a:avLst/>
              </a:prstGeom>
              <a:solidFill>
                <a:srgbClr val="00CE00"/>
              </a:solidFill>
              <a:ln w="11113">
                <a:solidFill>
                  <a:srgbClr val="000000"/>
                </a:solidFill>
                <a:miter lim="800000"/>
                <a:headEnd/>
                <a:tailEnd/>
              </a:ln>
            </p:spPr>
            <p:txBody>
              <a:bodyPr/>
              <a:lstStyle/>
              <a:p>
                <a:endParaRPr lang="en-US"/>
              </a:p>
            </p:txBody>
          </p:sp>
          <p:sp>
            <p:nvSpPr>
              <p:cNvPr id="120468" name="Rectangle 660"/>
              <p:cNvSpPr>
                <a:spLocks noChangeArrowheads="1"/>
              </p:cNvSpPr>
              <p:nvPr/>
            </p:nvSpPr>
            <p:spPr bwMode="auto">
              <a:xfrm>
                <a:off x="1057" y="2482"/>
                <a:ext cx="89" cy="64"/>
              </a:xfrm>
              <a:prstGeom prst="rect">
                <a:avLst/>
              </a:prstGeom>
              <a:solidFill>
                <a:srgbClr val="00CE00"/>
              </a:solidFill>
              <a:ln w="11113">
                <a:solidFill>
                  <a:srgbClr val="000000"/>
                </a:solidFill>
                <a:miter lim="800000"/>
                <a:headEnd/>
                <a:tailEnd/>
              </a:ln>
            </p:spPr>
            <p:txBody>
              <a:bodyPr/>
              <a:lstStyle/>
              <a:p>
                <a:endParaRPr lang="en-US"/>
              </a:p>
            </p:txBody>
          </p:sp>
          <p:sp>
            <p:nvSpPr>
              <p:cNvPr id="120469" name="Rectangle 661"/>
              <p:cNvSpPr>
                <a:spLocks noChangeArrowheads="1"/>
              </p:cNvSpPr>
              <p:nvPr/>
            </p:nvSpPr>
            <p:spPr bwMode="auto">
              <a:xfrm>
                <a:off x="1036" y="2635"/>
                <a:ext cx="139" cy="78"/>
              </a:xfrm>
              <a:prstGeom prst="rect">
                <a:avLst/>
              </a:prstGeom>
              <a:solidFill>
                <a:srgbClr val="00CE00"/>
              </a:solidFill>
              <a:ln w="11113">
                <a:solidFill>
                  <a:srgbClr val="000000"/>
                </a:solidFill>
                <a:miter lim="800000"/>
                <a:headEnd/>
                <a:tailEnd/>
              </a:ln>
            </p:spPr>
            <p:txBody>
              <a:bodyPr/>
              <a:lstStyle/>
              <a:p>
                <a:endParaRPr lang="en-US"/>
              </a:p>
            </p:txBody>
          </p:sp>
          <p:sp>
            <p:nvSpPr>
              <p:cNvPr id="120470" name="Rectangle 662"/>
              <p:cNvSpPr>
                <a:spLocks noChangeArrowheads="1"/>
              </p:cNvSpPr>
              <p:nvPr/>
            </p:nvSpPr>
            <p:spPr bwMode="auto">
              <a:xfrm>
                <a:off x="825" y="2635"/>
                <a:ext cx="140" cy="78"/>
              </a:xfrm>
              <a:prstGeom prst="rect">
                <a:avLst/>
              </a:prstGeom>
              <a:solidFill>
                <a:srgbClr val="00CE00"/>
              </a:solidFill>
              <a:ln w="11113">
                <a:solidFill>
                  <a:srgbClr val="000000"/>
                </a:solidFill>
                <a:miter lim="800000"/>
                <a:headEnd/>
                <a:tailEnd/>
              </a:ln>
            </p:spPr>
            <p:txBody>
              <a:bodyPr/>
              <a:lstStyle/>
              <a:p>
                <a:endParaRPr lang="en-US"/>
              </a:p>
            </p:txBody>
          </p:sp>
          <p:sp>
            <p:nvSpPr>
              <p:cNvPr id="120471" name="Line 663"/>
              <p:cNvSpPr>
                <a:spLocks noChangeShapeType="1"/>
              </p:cNvSpPr>
              <p:nvPr/>
            </p:nvSpPr>
            <p:spPr bwMode="auto">
              <a:xfrm flipV="1">
                <a:off x="89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72" name="Line 664"/>
              <p:cNvSpPr>
                <a:spLocks noChangeShapeType="1"/>
              </p:cNvSpPr>
              <p:nvPr/>
            </p:nvSpPr>
            <p:spPr bwMode="auto">
              <a:xfrm flipV="1">
                <a:off x="110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473" name="Rectangle 665"/>
            <p:cNvSpPr>
              <a:spLocks noChangeArrowheads="1"/>
            </p:cNvSpPr>
            <p:nvPr/>
          </p:nvSpPr>
          <p:spPr bwMode="auto">
            <a:xfrm>
              <a:off x="35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474" name="Group 666"/>
            <p:cNvGrpSpPr>
              <a:grpSpLocks/>
            </p:cNvGrpSpPr>
            <p:nvPr/>
          </p:nvGrpSpPr>
          <p:grpSpPr bwMode="auto">
            <a:xfrm>
              <a:off x="3618" y="3566"/>
              <a:ext cx="108" cy="116"/>
              <a:chOff x="902" y="803"/>
              <a:chExt cx="214" cy="280"/>
            </a:xfrm>
          </p:grpSpPr>
          <p:sp>
            <p:nvSpPr>
              <p:cNvPr id="120475" name="Rectangle 667"/>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476" name="Line 66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77" name="Line 66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78" name="Line 67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79" name="Line 67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0" name="Line 67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1" name="Line 67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2" name="Line 67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3" name="Line 67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4" name="Line 67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5" name="Line 67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6" name="Line 67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7" name="Line 67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8" name="Line 68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89" name="Line 68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90" name="Line 68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491" name="Rectangle 683"/>
            <p:cNvSpPr>
              <a:spLocks noChangeArrowheads="1"/>
            </p:cNvSpPr>
            <p:nvPr/>
          </p:nvSpPr>
          <p:spPr bwMode="auto">
            <a:xfrm>
              <a:off x="35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492" name="Rectangle 684"/>
            <p:cNvSpPr>
              <a:spLocks noChangeArrowheads="1"/>
            </p:cNvSpPr>
            <p:nvPr/>
          </p:nvSpPr>
          <p:spPr bwMode="auto">
            <a:xfrm>
              <a:off x="35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493" name="AutoShape 685"/>
            <p:cNvSpPr>
              <a:spLocks noChangeArrowheads="1"/>
            </p:cNvSpPr>
            <p:nvPr/>
          </p:nvSpPr>
          <p:spPr bwMode="auto">
            <a:xfrm>
              <a:off x="36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494" name="Rectangle 686"/>
            <p:cNvSpPr>
              <a:spLocks noChangeArrowheads="1"/>
            </p:cNvSpPr>
            <p:nvPr/>
          </p:nvSpPr>
          <p:spPr bwMode="auto">
            <a:xfrm>
              <a:off x="379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sp>
          <p:nvSpPr>
            <p:cNvPr id="120495" name="Rectangle 687"/>
            <p:cNvSpPr>
              <a:spLocks noChangeArrowheads="1"/>
            </p:cNvSpPr>
            <p:nvPr/>
          </p:nvSpPr>
          <p:spPr bwMode="auto">
            <a:xfrm>
              <a:off x="379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grpSp>
          <p:nvGrpSpPr>
            <p:cNvPr id="120496" name="Group 688"/>
            <p:cNvGrpSpPr>
              <a:grpSpLocks/>
            </p:cNvGrpSpPr>
            <p:nvPr/>
          </p:nvGrpSpPr>
          <p:grpSpPr bwMode="auto">
            <a:xfrm>
              <a:off x="3858" y="2606"/>
              <a:ext cx="108" cy="116"/>
              <a:chOff x="902" y="803"/>
              <a:chExt cx="214" cy="280"/>
            </a:xfrm>
          </p:grpSpPr>
          <p:sp>
            <p:nvSpPr>
              <p:cNvPr id="120497" name="Rectangle 689"/>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0498" name="Line 69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99" name="Line 69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0" name="Line 69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1" name="Line 69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2" name="Line 69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3" name="Line 69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4" name="Line 69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5" name="Line 69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6" name="Line 69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7" name="Line 69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8" name="Line 70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09" name="Line 70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10" name="Line 70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11" name="Line 70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12" name="Line 70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513" name="Rectangle 705"/>
            <p:cNvSpPr>
              <a:spLocks noChangeArrowheads="1"/>
            </p:cNvSpPr>
            <p:nvPr/>
          </p:nvSpPr>
          <p:spPr bwMode="auto">
            <a:xfrm>
              <a:off x="379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514" name="Group 706"/>
            <p:cNvGrpSpPr>
              <a:grpSpLocks/>
            </p:cNvGrpSpPr>
            <p:nvPr/>
          </p:nvGrpSpPr>
          <p:grpSpPr bwMode="auto">
            <a:xfrm>
              <a:off x="3820" y="2847"/>
              <a:ext cx="184" cy="114"/>
              <a:chOff x="1593" y="1187"/>
              <a:chExt cx="403" cy="357"/>
            </a:xfrm>
          </p:grpSpPr>
          <p:sp>
            <p:nvSpPr>
              <p:cNvPr id="120515" name="Rectangle 707"/>
              <p:cNvSpPr>
                <a:spLocks noChangeArrowheads="1"/>
              </p:cNvSpPr>
              <p:nvPr/>
            </p:nvSpPr>
            <p:spPr bwMode="auto">
              <a:xfrm>
                <a:off x="1730" y="1318"/>
                <a:ext cx="123" cy="96"/>
              </a:xfrm>
              <a:prstGeom prst="rect">
                <a:avLst/>
              </a:prstGeom>
              <a:solidFill>
                <a:srgbClr val="FB9214"/>
              </a:solidFill>
              <a:ln w="11113">
                <a:solidFill>
                  <a:srgbClr val="000000"/>
                </a:solidFill>
                <a:miter lim="800000"/>
                <a:headEnd/>
                <a:tailEnd/>
              </a:ln>
            </p:spPr>
            <p:txBody>
              <a:bodyPr/>
              <a:lstStyle/>
              <a:p>
                <a:endParaRPr lang="en-US"/>
              </a:p>
            </p:txBody>
          </p:sp>
          <p:sp>
            <p:nvSpPr>
              <p:cNvPr id="120516" name="Line 708"/>
              <p:cNvSpPr>
                <a:spLocks noChangeShapeType="1"/>
              </p:cNvSpPr>
              <p:nvPr/>
            </p:nvSpPr>
            <p:spPr bwMode="auto">
              <a:xfrm>
                <a:off x="1848" y="136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17" name="Freeform 709"/>
              <p:cNvSpPr>
                <a:spLocks/>
              </p:cNvSpPr>
              <p:nvPr/>
            </p:nvSpPr>
            <p:spPr bwMode="auto">
              <a:xfrm>
                <a:off x="1926" y="1348"/>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0518" name="Line 710"/>
              <p:cNvSpPr>
                <a:spLocks noChangeShapeType="1"/>
              </p:cNvSpPr>
              <p:nvPr/>
            </p:nvSpPr>
            <p:spPr bwMode="auto">
              <a:xfrm>
                <a:off x="1593" y="1361"/>
                <a:ext cx="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19" name="Freeform 711"/>
              <p:cNvSpPr>
                <a:spLocks/>
              </p:cNvSpPr>
              <p:nvPr/>
            </p:nvSpPr>
            <p:spPr bwMode="auto">
              <a:xfrm>
                <a:off x="1657" y="1343"/>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0520" name="Line 712"/>
              <p:cNvSpPr>
                <a:spLocks noChangeShapeType="1"/>
              </p:cNvSpPr>
              <p:nvPr/>
            </p:nvSpPr>
            <p:spPr bwMode="auto">
              <a:xfrm>
                <a:off x="1793" y="1187"/>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21" name="Freeform 713"/>
              <p:cNvSpPr>
                <a:spLocks/>
              </p:cNvSpPr>
              <p:nvPr/>
            </p:nvSpPr>
            <p:spPr bwMode="auto">
              <a:xfrm>
                <a:off x="1775" y="1255"/>
                <a:ext cx="36" cy="73"/>
              </a:xfrm>
              <a:custGeom>
                <a:avLst/>
                <a:gdLst>
                  <a:gd name="T0" fmla="*/ 70 w 70"/>
                  <a:gd name="T1" fmla="*/ 0 h 144"/>
                  <a:gd name="T2" fmla="*/ 35 w 70"/>
                  <a:gd name="T3" fmla="*/ 144 h 144"/>
                  <a:gd name="T4" fmla="*/ 0 w 70"/>
                  <a:gd name="T5" fmla="*/ 0 h 144"/>
                  <a:gd name="T6" fmla="*/ 70 w 70"/>
                  <a:gd name="T7" fmla="*/ 0 h 144"/>
                </a:gdLst>
                <a:ahLst/>
                <a:cxnLst>
                  <a:cxn ang="0">
                    <a:pos x="T0" y="T1"/>
                  </a:cxn>
                  <a:cxn ang="0">
                    <a:pos x="T2" y="T3"/>
                  </a:cxn>
                  <a:cxn ang="0">
                    <a:pos x="T4" y="T5"/>
                  </a:cxn>
                  <a:cxn ang="0">
                    <a:pos x="T6" y="T7"/>
                  </a:cxn>
                </a:cxnLst>
                <a:rect l="0" t="0" r="r" b="b"/>
                <a:pathLst>
                  <a:path w="70" h="144">
                    <a:moveTo>
                      <a:pt x="70" y="0"/>
                    </a:moveTo>
                    <a:lnTo>
                      <a:pt x="35" y="144"/>
                    </a:lnTo>
                    <a:lnTo>
                      <a:pt x="0" y="0"/>
                    </a:lnTo>
                    <a:lnTo>
                      <a:pt x="70" y="0"/>
                    </a:lnTo>
                    <a:close/>
                  </a:path>
                </a:pathLst>
              </a:custGeom>
              <a:solidFill>
                <a:srgbClr val="000000"/>
              </a:solidFill>
              <a:ln w="11113">
                <a:solidFill>
                  <a:srgbClr val="000000"/>
                </a:solidFill>
                <a:prstDash val="solid"/>
                <a:round/>
                <a:headEnd/>
                <a:tailEnd/>
              </a:ln>
            </p:spPr>
            <p:txBody>
              <a:bodyPr/>
              <a:lstStyle/>
              <a:p>
                <a:endParaRPr lang="en-US"/>
              </a:p>
            </p:txBody>
          </p:sp>
          <p:sp>
            <p:nvSpPr>
              <p:cNvPr id="120522" name="Line 714"/>
              <p:cNvSpPr>
                <a:spLocks noChangeShapeType="1"/>
              </p:cNvSpPr>
              <p:nvPr/>
            </p:nvSpPr>
            <p:spPr bwMode="auto">
              <a:xfrm flipV="1">
                <a:off x="1793" y="1417"/>
                <a:ext cx="1" cy="1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23" name="Freeform 715"/>
              <p:cNvSpPr>
                <a:spLocks/>
              </p:cNvSpPr>
              <p:nvPr/>
            </p:nvSpPr>
            <p:spPr bwMode="auto">
              <a:xfrm>
                <a:off x="1775" y="1403"/>
                <a:ext cx="36" cy="72"/>
              </a:xfrm>
              <a:custGeom>
                <a:avLst/>
                <a:gdLst>
                  <a:gd name="T0" fmla="*/ 0 w 70"/>
                  <a:gd name="T1" fmla="*/ 145 h 145"/>
                  <a:gd name="T2" fmla="*/ 35 w 70"/>
                  <a:gd name="T3" fmla="*/ 0 h 145"/>
                  <a:gd name="T4" fmla="*/ 70 w 70"/>
                  <a:gd name="T5" fmla="*/ 145 h 145"/>
                  <a:gd name="T6" fmla="*/ 0 w 70"/>
                  <a:gd name="T7" fmla="*/ 145 h 145"/>
                </a:gdLst>
                <a:ahLst/>
                <a:cxnLst>
                  <a:cxn ang="0">
                    <a:pos x="T0" y="T1"/>
                  </a:cxn>
                  <a:cxn ang="0">
                    <a:pos x="T2" y="T3"/>
                  </a:cxn>
                  <a:cxn ang="0">
                    <a:pos x="T4" y="T5"/>
                  </a:cxn>
                  <a:cxn ang="0">
                    <a:pos x="T6" y="T7"/>
                  </a:cxn>
                </a:cxnLst>
                <a:rect l="0" t="0" r="r" b="b"/>
                <a:pathLst>
                  <a:path w="70" h="145">
                    <a:moveTo>
                      <a:pt x="0" y="145"/>
                    </a:moveTo>
                    <a:lnTo>
                      <a:pt x="35" y="0"/>
                    </a:lnTo>
                    <a:lnTo>
                      <a:pt x="70"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20524" name="Rectangle 716"/>
            <p:cNvSpPr>
              <a:spLocks noChangeArrowheads="1"/>
            </p:cNvSpPr>
            <p:nvPr/>
          </p:nvSpPr>
          <p:spPr bwMode="auto">
            <a:xfrm>
              <a:off x="379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525" name="Group 717"/>
            <p:cNvGrpSpPr>
              <a:grpSpLocks/>
            </p:cNvGrpSpPr>
            <p:nvPr/>
          </p:nvGrpSpPr>
          <p:grpSpPr bwMode="auto">
            <a:xfrm>
              <a:off x="3831" y="3085"/>
              <a:ext cx="162" cy="117"/>
              <a:chOff x="1571" y="1808"/>
              <a:chExt cx="423" cy="348"/>
            </a:xfrm>
          </p:grpSpPr>
          <p:sp>
            <p:nvSpPr>
              <p:cNvPr id="120526" name="Rectangle 718"/>
              <p:cNvSpPr>
                <a:spLocks noChangeArrowheads="1"/>
              </p:cNvSpPr>
              <p:nvPr/>
            </p:nvSpPr>
            <p:spPr bwMode="auto">
              <a:xfrm>
                <a:off x="1720" y="1945"/>
                <a:ext cx="123" cy="86"/>
              </a:xfrm>
              <a:prstGeom prst="rect">
                <a:avLst/>
              </a:prstGeom>
              <a:solidFill>
                <a:srgbClr val="FFFF00"/>
              </a:solidFill>
              <a:ln w="11113">
                <a:solidFill>
                  <a:srgbClr val="000000"/>
                </a:solidFill>
                <a:miter lim="800000"/>
                <a:headEnd/>
                <a:tailEnd/>
              </a:ln>
            </p:spPr>
            <p:txBody>
              <a:bodyPr/>
              <a:lstStyle/>
              <a:p>
                <a:endParaRPr lang="en-US"/>
              </a:p>
            </p:txBody>
          </p:sp>
          <p:sp>
            <p:nvSpPr>
              <p:cNvPr id="120527" name="Line 719"/>
              <p:cNvSpPr>
                <a:spLocks noChangeShapeType="1"/>
              </p:cNvSpPr>
              <p:nvPr/>
            </p:nvSpPr>
            <p:spPr bwMode="auto">
              <a:xfrm>
                <a:off x="1846" y="198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28" name="Freeform 720"/>
              <p:cNvSpPr>
                <a:spLocks/>
              </p:cNvSpPr>
              <p:nvPr/>
            </p:nvSpPr>
            <p:spPr bwMode="auto">
              <a:xfrm>
                <a:off x="1923" y="1968"/>
                <a:ext cx="71" cy="36"/>
              </a:xfrm>
              <a:custGeom>
                <a:avLst/>
                <a:gdLst>
                  <a:gd name="T0" fmla="*/ 0 w 141"/>
                  <a:gd name="T1" fmla="*/ 0 h 73"/>
                  <a:gd name="T2" fmla="*/ 141 w 141"/>
                  <a:gd name="T3" fmla="*/ 37 h 73"/>
                  <a:gd name="T4" fmla="*/ 0 w 141"/>
                  <a:gd name="T5" fmla="*/ 73 h 73"/>
                  <a:gd name="T6" fmla="*/ 0 w 141"/>
                  <a:gd name="T7" fmla="*/ 0 h 73"/>
                </a:gdLst>
                <a:ahLst/>
                <a:cxnLst>
                  <a:cxn ang="0">
                    <a:pos x="T0" y="T1"/>
                  </a:cxn>
                  <a:cxn ang="0">
                    <a:pos x="T2" y="T3"/>
                  </a:cxn>
                  <a:cxn ang="0">
                    <a:pos x="T4" y="T5"/>
                  </a:cxn>
                  <a:cxn ang="0">
                    <a:pos x="T6" y="T7"/>
                  </a:cxn>
                </a:cxnLst>
                <a:rect l="0" t="0" r="r" b="b"/>
                <a:pathLst>
                  <a:path w="141" h="73">
                    <a:moveTo>
                      <a:pt x="0" y="0"/>
                    </a:moveTo>
                    <a:lnTo>
                      <a:pt x="141"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0529" name="Line 721"/>
              <p:cNvSpPr>
                <a:spLocks noChangeShapeType="1"/>
              </p:cNvSpPr>
              <p:nvPr/>
            </p:nvSpPr>
            <p:spPr bwMode="auto">
              <a:xfrm>
                <a:off x="1571" y="1986"/>
                <a:ext cx="1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30" name="Freeform 722"/>
              <p:cNvSpPr>
                <a:spLocks/>
              </p:cNvSpPr>
              <p:nvPr/>
            </p:nvSpPr>
            <p:spPr bwMode="auto">
              <a:xfrm>
                <a:off x="1647" y="1968"/>
                <a:ext cx="71"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0531" name="Line 723"/>
              <p:cNvSpPr>
                <a:spLocks noChangeShapeType="1"/>
              </p:cNvSpPr>
              <p:nvPr/>
            </p:nvSpPr>
            <p:spPr bwMode="auto">
              <a:xfrm>
                <a:off x="1773" y="1808"/>
                <a:ext cx="1" cy="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32" name="Freeform 724"/>
              <p:cNvSpPr>
                <a:spLocks/>
              </p:cNvSpPr>
              <p:nvPr/>
            </p:nvSpPr>
            <p:spPr bwMode="auto">
              <a:xfrm>
                <a:off x="1755" y="1865"/>
                <a:ext cx="36" cy="72"/>
              </a:xfrm>
              <a:custGeom>
                <a:avLst/>
                <a:gdLst>
                  <a:gd name="T0" fmla="*/ 71 w 71"/>
                  <a:gd name="T1" fmla="*/ 0 h 144"/>
                  <a:gd name="T2" fmla="*/ 36 w 71"/>
                  <a:gd name="T3" fmla="*/ 144 h 144"/>
                  <a:gd name="T4" fmla="*/ 0 w 71"/>
                  <a:gd name="T5" fmla="*/ 0 h 144"/>
                  <a:gd name="T6" fmla="*/ 71 w 71"/>
                  <a:gd name="T7" fmla="*/ 0 h 144"/>
                </a:gdLst>
                <a:ahLst/>
                <a:cxnLst>
                  <a:cxn ang="0">
                    <a:pos x="T0" y="T1"/>
                  </a:cxn>
                  <a:cxn ang="0">
                    <a:pos x="T2" y="T3"/>
                  </a:cxn>
                  <a:cxn ang="0">
                    <a:pos x="T4" y="T5"/>
                  </a:cxn>
                  <a:cxn ang="0">
                    <a:pos x="T6" y="T7"/>
                  </a:cxn>
                </a:cxnLst>
                <a:rect l="0" t="0" r="r" b="b"/>
                <a:pathLst>
                  <a:path w="71" h="144">
                    <a:moveTo>
                      <a:pt x="71" y="0"/>
                    </a:moveTo>
                    <a:lnTo>
                      <a:pt x="36" y="144"/>
                    </a:lnTo>
                    <a:lnTo>
                      <a:pt x="0" y="0"/>
                    </a:lnTo>
                    <a:lnTo>
                      <a:pt x="71" y="0"/>
                    </a:lnTo>
                    <a:close/>
                  </a:path>
                </a:pathLst>
              </a:custGeom>
              <a:solidFill>
                <a:srgbClr val="000000"/>
              </a:solidFill>
              <a:ln w="11113">
                <a:solidFill>
                  <a:srgbClr val="000000"/>
                </a:solidFill>
                <a:prstDash val="solid"/>
                <a:round/>
                <a:headEnd/>
                <a:tailEnd/>
              </a:ln>
            </p:spPr>
            <p:txBody>
              <a:bodyPr/>
              <a:lstStyle/>
              <a:p>
                <a:endParaRPr lang="en-US"/>
              </a:p>
            </p:txBody>
          </p:sp>
          <p:sp>
            <p:nvSpPr>
              <p:cNvPr id="120533" name="Line 725"/>
              <p:cNvSpPr>
                <a:spLocks noChangeShapeType="1"/>
              </p:cNvSpPr>
              <p:nvPr/>
            </p:nvSpPr>
            <p:spPr bwMode="auto">
              <a:xfrm flipV="1">
                <a:off x="1773" y="2042"/>
                <a:ext cx="1" cy="1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34" name="Freeform 726"/>
              <p:cNvSpPr>
                <a:spLocks/>
              </p:cNvSpPr>
              <p:nvPr/>
            </p:nvSpPr>
            <p:spPr bwMode="auto">
              <a:xfrm>
                <a:off x="1755" y="2028"/>
                <a:ext cx="36" cy="72"/>
              </a:xfrm>
              <a:custGeom>
                <a:avLst/>
                <a:gdLst>
                  <a:gd name="T0" fmla="*/ 0 w 71"/>
                  <a:gd name="T1" fmla="*/ 145 h 145"/>
                  <a:gd name="T2" fmla="*/ 36 w 71"/>
                  <a:gd name="T3" fmla="*/ 0 h 145"/>
                  <a:gd name="T4" fmla="*/ 71 w 71"/>
                  <a:gd name="T5" fmla="*/ 145 h 145"/>
                  <a:gd name="T6" fmla="*/ 0 w 71"/>
                  <a:gd name="T7" fmla="*/ 145 h 145"/>
                </a:gdLst>
                <a:ahLst/>
                <a:cxnLst>
                  <a:cxn ang="0">
                    <a:pos x="T0" y="T1"/>
                  </a:cxn>
                  <a:cxn ang="0">
                    <a:pos x="T2" y="T3"/>
                  </a:cxn>
                  <a:cxn ang="0">
                    <a:pos x="T4" y="T5"/>
                  </a:cxn>
                  <a:cxn ang="0">
                    <a:pos x="T6" y="T7"/>
                  </a:cxn>
                </a:cxnLst>
                <a:rect l="0" t="0" r="r" b="b"/>
                <a:pathLst>
                  <a:path w="71" h="145">
                    <a:moveTo>
                      <a:pt x="0" y="145"/>
                    </a:moveTo>
                    <a:lnTo>
                      <a:pt x="36" y="0"/>
                    </a:lnTo>
                    <a:lnTo>
                      <a:pt x="71"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20535" name="Rectangle 727"/>
            <p:cNvSpPr>
              <a:spLocks noChangeArrowheads="1"/>
            </p:cNvSpPr>
            <p:nvPr/>
          </p:nvSpPr>
          <p:spPr bwMode="auto">
            <a:xfrm>
              <a:off x="379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536" name="Group 728"/>
            <p:cNvGrpSpPr>
              <a:grpSpLocks/>
            </p:cNvGrpSpPr>
            <p:nvPr/>
          </p:nvGrpSpPr>
          <p:grpSpPr bwMode="auto">
            <a:xfrm>
              <a:off x="3844" y="3344"/>
              <a:ext cx="135" cy="80"/>
              <a:chOff x="1624" y="2473"/>
              <a:chExt cx="295" cy="218"/>
            </a:xfrm>
          </p:grpSpPr>
          <p:sp>
            <p:nvSpPr>
              <p:cNvPr id="120537" name="Rectangle 729"/>
              <p:cNvSpPr>
                <a:spLocks noChangeArrowheads="1"/>
              </p:cNvSpPr>
              <p:nvPr/>
            </p:nvSpPr>
            <p:spPr bwMode="auto">
              <a:xfrm>
                <a:off x="1686" y="2585"/>
                <a:ext cx="170" cy="3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538" name="Line 730"/>
              <p:cNvSpPr>
                <a:spLocks noChangeShapeType="1"/>
              </p:cNvSpPr>
              <p:nvPr/>
            </p:nvSpPr>
            <p:spPr bwMode="auto">
              <a:xfrm flipV="1">
                <a:off x="1773" y="2539"/>
                <a:ext cx="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39" name="Rectangle 731"/>
              <p:cNvSpPr>
                <a:spLocks noChangeArrowheads="1"/>
              </p:cNvSpPr>
              <p:nvPr/>
            </p:nvSpPr>
            <p:spPr bwMode="auto">
              <a:xfrm>
                <a:off x="1715" y="2473"/>
                <a:ext cx="120" cy="64"/>
              </a:xfrm>
              <a:prstGeom prst="rect">
                <a:avLst/>
              </a:prstGeom>
              <a:solidFill>
                <a:srgbClr val="009800"/>
              </a:solidFill>
              <a:ln w="11113">
                <a:solidFill>
                  <a:srgbClr val="000000"/>
                </a:solidFill>
                <a:miter lim="800000"/>
                <a:headEnd/>
                <a:tailEnd/>
              </a:ln>
            </p:spPr>
            <p:txBody>
              <a:bodyPr/>
              <a:lstStyle/>
              <a:p>
                <a:endParaRPr lang="en-US"/>
              </a:p>
            </p:txBody>
          </p:sp>
          <p:sp>
            <p:nvSpPr>
              <p:cNvPr id="120540" name="Rectangle 732"/>
              <p:cNvSpPr>
                <a:spLocks noChangeArrowheads="1"/>
              </p:cNvSpPr>
              <p:nvPr/>
            </p:nvSpPr>
            <p:spPr bwMode="auto">
              <a:xfrm>
                <a:off x="1799" y="2625"/>
                <a:ext cx="120" cy="66"/>
              </a:xfrm>
              <a:prstGeom prst="rect">
                <a:avLst/>
              </a:prstGeom>
              <a:solidFill>
                <a:srgbClr val="009800"/>
              </a:solidFill>
              <a:ln w="11113">
                <a:solidFill>
                  <a:srgbClr val="000000"/>
                </a:solidFill>
                <a:miter lim="800000"/>
                <a:headEnd/>
                <a:tailEnd/>
              </a:ln>
            </p:spPr>
            <p:txBody>
              <a:bodyPr/>
              <a:lstStyle/>
              <a:p>
                <a:endParaRPr lang="en-US"/>
              </a:p>
            </p:txBody>
          </p:sp>
          <p:sp>
            <p:nvSpPr>
              <p:cNvPr id="120541" name="Rectangle 733"/>
              <p:cNvSpPr>
                <a:spLocks noChangeArrowheads="1"/>
              </p:cNvSpPr>
              <p:nvPr/>
            </p:nvSpPr>
            <p:spPr bwMode="auto">
              <a:xfrm>
                <a:off x="1624" y="2625"/>
                <a:ext cx="119" cy="66"/>
              </a:xfrm>
              <a:prstGeom prst="rect">
                <a:avLst/>
              </a:prstGeom>
              <a:solidFill>
                <a:srgbClr val="009800"/>
              </a:solidFill>
              <a:ln w="11113">
                <a:solidFill>
                  <a:srgbClr val="000000"/>
                </a:solidFill>
                <a:miter lim="800000"/>
                <a:headEnd/>
                <a:tailEnd/>
              </a:ln>
            </p:spPr>
            <p:txBody>
              <a:bodyPr/>
              <a:lstStyle/>
              <a:p>
                <a:endParaRPr lang="en-US"/>
              </a:p>
            </p:txBody>
          </p:sp>
        </p:grpSp>
        <p:sp>
          <p:nvSpPr>
            <p:cNvPr id="120542" name="Rectangle 734"/>
            <p:cNvSpPr>
              <a:spLocks noChangeArrowheads="1"/>
            </p:cNvSpPr>
            <p:nvPr/>
          </p:nvSpPr>
          <p:spPr bwMode="auto">
            <a:xfrm>
              <a:off x="379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543" name="Group 735"/>
            <p:cNvGrpSpPr>
              <a:grpSpLocks/>
            </p:cNvGrpSpPr>
            <p:nvPr/>
          </p:nvGrpSpPr>
          <p:grpSpPr bwMode="auto">
            <a:xfrm>
              <a:off x="3858" y="3566"/>
              <a:ext cx="108" cy="116"/>
              <a:chOff x="902" y="803"/>
              <a:chExt cx="214" cy="280"/>
            </a:xfrm>
          </p:grpSpPr>
          <p:sp>
            <p:nvSpPr>
              <p:cNvPr id="120544" name="Rectangle 736"/>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545" name="Line 737"/>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46" name="Line 738"/>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47" name="Line 739"/>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48" name="Line 740"/>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49" name="Line 741"/>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0" name="Line 742"/>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1" name="Line 743"/>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2" name="Line 744"/>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3" name="Line 745"/>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4" name="Line 746"/>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5" name="Line 747"/>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6" name="Line 748"/>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7" name="Line 749"/>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8" name="Line 750"/>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59" name="Line 751"/>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560" name="Rectangle 752"/>
            <p:cNvSpPr>
              <a:spLocks noChangeArrowheads="1"/>
            </p:cNvSpPr>
            <p:nvPr/>
          </p:nvSpPr>
          <p:spPr bwMode="auto">
            <a:xfrm>
              <a:off x="379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561" name="Rectangle 753"/>
            <p:cNvSpPr>
              <a:spLocks noChangeArrowheads="1"/>
            </p:cNvSpPr>
            <p:nvPr/>
          </p:nvSpPr>
          <p:spPr bwMode="auto">
            <a:xfrm>
              <a:off x="379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562" name="AutoShape 754"/>
            <p:cNvSpPr>
              <a:spLocks noChangeArrowheads="1"/>
            </p:cNvSpPr>
            <p:nvPr/>
          </p:nvSpPr>
          <p:spPr bwMode="auto">
            <a:xfrm>
              <a:off x="384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dirty="0"/>
              <a:t>Row 4  </a:t>
            </a:r>
          </a:p>
        </p:txBody>
      </p:sp>
      <p:sp>
        <p:nvSpPr>
          <p:cNvPr id="758" name="Content Placeholder 2"/>
          <p:cNvSpPr>
            <a:spLocks noGrp="1"/>
          </p:cNvSpPr>
          <p:nvPr>
            <p:ph sz="half" idx="2"/>
          </p:nvPr>
        </p:nvSpPr>
        <p:spPr/>
        <p:txBody>
          <a:bodyPr/>
          <a:lstStyle/>
          <a:p>
            <a:r>
              <a:rPr lang="en-US" dirty="0"/>
              <a:t>Perspective: Technology</a:t>
            </a:r>
          </a:p>
          <a:p>
            <a:r>
              <a:rPr lang="en-US" dirty="0"/>
              <a:t>Role: builder</a:t>
            </a:r>
          </a:p>
          <a:p>
            <a:endParaRPr lang="en-US" dirty="0"/>
          </a:p>
        </p:txBody>
      </p:sp>
    </p:spTree>
    <p:extLst>
      <p:ext uri="{BB962C8B-B14F-4D97-AF65-F5344CB8AC3E}">
        <p14:creationId xmlns:p14="http://schemas.microsoft.com/office/powerpoint/2010/main" val="33031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9824"/>
                                        </p:tgtEl>
                                        <p:attrNameLst>
                                          <p:attrName>style.visibility</p:attrName>
                                        </p:attrNameLst>
                                      </p:cBhvr>
                                      <p:to>
                                        <p:strVal val="visible"/>
                                      </p:to>
                                    </p:set>
                                    <p:anim calcmode="lin" valueType="num">
                                      <p:cBhvr>
                                        <p:cTn id="7" dur="500" fill="hold"/>
                                        <p:tgtEl>
                                          <p:spTgt spid="119824"/>
                                        </p:tgtEl>
                                        <p:attrNameLst>
                                          <p:attrName>ppt_w</p:attrName>
                                        </p:attrNameLst>
                                      </p:cBhvr>
                                      <p:tavLst>
                                        <p:tav tm="0">
                                          <p:val>
                                            <p:strVal val="4*#ppt_w"/>
                                          </p:val>
                                        </p:tav>
                                        <p:tav tm="100000">
                                          <p:val>
                                            <p:strVal val="#ppt_w"/>
                                          </p:val>
                                        </p:tav>
                                      </p:tavLst>
                                    </p:anim>
                                    <p:anim calcmode="lin" valueType="num">
                                      <p:cBhvr>
                                        <p:cTn id="8" dur="500" fill="hold"/>
                                        <p:tgtEl>
                                          <p:spTgt spid="119824"/>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3">
                                            <p:txEl>
                                              <p:pRg st="0" end="0"/>
                                            </p:txEl>
                                          </p:spTgt>
                                        </p:tgtEl>
                                        <p:attrNameLst>
                                          <p:attrName>style.visibility</p:attrName>
                                        </p:attrNameLst>
                                      </p:cBhvr>
                                      <p:to>
                                        <p:strVal val="visible"/>
                                      </p:to>
                                    </p:set>
                                    <p:anim calcmode="lin" valueType="num">
                                      <p:cBhvr additive="base">
                                        <p:cTn id="13" dur="500" fill="hold"/>
                                        <p:tgtEl>
                                          <p:spTgt spid="1198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9813">
                                            <p:txEl>
                                              <p:pRg st="1" end="1"/>
                                            </p:txEl>
                                          </p:spTgt>
                                        </p:tgtEl>
                                        <p:attrNameLst>
                                          <p:attrName>style.visibility</p:attrName>
                                        </p:attrNameLst>
                                      </p:cBhvr>
                                      <p:to>
                                        <p:strVal val="visible"/>
                                      </p:to>
                                    </p:set>
                                    <p:anim calcmode="lin" valueType="num">
                                      <p:cBhvr additive="base">
                                        <p:cTn id="17" dur="500" fill="hold"/>
                                        <p:tgtEl>
                                          <p:spTgt spid="11981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81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9813">
                                            <p:txEl>
                                              <p:pRg st="2" end="2"/>
                                            </p:txEl>
                                          </p:spTgt>
                                        </p:tgtEl>
                                        <p:attrNameLst>
                                          <p:attrName>style.visibility</p:attrName>
                                        </p:attrNameLst>
                                      </p:cBhvr>
                                      <p:to>
                                        <p:strVal val="visible"/>
                                      </p:to>
                                    </p:set>
                                    <p:anim calcmode="lin" valueType="num">
                                      <p:cBhvr additive="base">
                                        <p:cTn id="21" dur="500" fill="hold"/>
                                        <p:tgtEl>
                                          <p:spTgt spid="11981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9813">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3" presetClass="entr" presetSubtype="32" fill="hold" grpId="0" nodeType="afterEffect">
                                  <p:stCondLst>
                                    <p:cond delay="1000"/>
                                  </p:stCondLst>
                                  <p:childTnLst>
                                    <p:set>
                                      <p:cBhvr>
                                        <p:cTn id="25" dur="1" fill="hold">
                                          <p:stCondLst>
                                            <p:cond delay="0"/>
                                          </p:stCondLst>
                                        </p:cTn>
                                        <p:tgtEl>
                                          <p:spTgt spid="119823"/>
                                        </p:tgtEl>
                                        <p:attrNameLst>
                                          <p:attrName>style.visibility</p:attrName>
                                        </p:attrNameLst>
                                      </p:cBhvr>
                                      <p:to>
                                        <p:strVal val="visible"/>
                                      </p:to>
                                    </p:set>
                                    <p:anim calcmode="lin" valueType="num">
                                      <p:cBhvr>
                                        <p:cTn id="26" dur="500" fill="hold"/>
                                        <p:tgtEl>
                                          <p:spTgt spid="119823"/>
                                        </p:tgtEl>
                                        <p:attrNameLst>
                                          <p:attrName>ppt_w</p:attrName>
                                        </p:attrNameLst>
                                      </p:cBhvr>
                                      <p:tavLst>
                                        <p:tav tm="0">
                                          <p:val>
                                            <p:strVal val="4*#ppt_w"/>
                                          </p:val>
                                        </p:tav>
                                        <p:tav tm="100000">
                                          <p:val>
                                            <p:strVal val="#ppt_w"/>
                                          </p:val>
                                        </p:tav>
                                      </p:tavLst>
                                    </p:anim>
                                    <p:anim calcmode="lin" valueType="num">
                                      <p:cBhvr>
                                        <p:cTn id="27" dur="500" fill="hold"/>
                                        <p:tgtEl>
                                          <p:spTgt spid="119823"/>
                                        </p:tgtEl>
                                        <p:attrNameLst>
                                          <p:attrName>ppt_h</p:attrName>
                                        </p:attrNameLst>
                                      </p:cBhvr>
                                      <p:tavLst>
                                        <p:tav tm="0">
                                          <p:val>
                                            <p:strVal val="4*#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9814"/>
                                        </p:tgtEl>
                                        <p:attrNameLst>
                                          <p:attrName>style.visibility</p:attrName>
                                        </p:attrNameLst>
                                      </p:cBhvr>
                                      <p:to>
                                        <p:strVal val="visible"/>
                                      </p:to>
                                    </p:set>
                                    <p:anim calcmode="lin" valueType="num">
                                      <p:cBhvr additive="base">
                                        <p:cTn id="32" dur="500" fill="hold"/>
                                        <p:tgtEl>
                                          <p:spTgt spid="119814"/>
                                        </p:tgtEl>
                                        <p:attrNameLst>
                                          <p:attrName>ppt_x</p:attrName>
                                        </p:attrNameLst>
                                      </p:cBhvr>
                                      <p:tavLst>
                                        <p:tav tm="0">
                                          <p:val>
                                            <p:strVal val="0-#ppt_w/2"/>
                                          </p:val>
                                        </p:tav>
                                        <p:tav tm="100000">
                                          <p:val>
                                            <p:strVal val="#ppt_x"/>
                                          </p:val>
                                        </p:tav>
                                      </p:tavLst>
                                    </p:anim>
                                    <p:anim calcmode="lin" valueType="num">
                                      <p:cBhvr additive="base">
                                        <p:cTn id="33" dur="500" fill="hold"/>
                                        <p:tgtEl>
                                          <p:spTgt spid="11981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3" presetClass="entr" presetSubtype="32" fill="hold" grpId="0" nodeType="afterEffect">
                                  <p:stCondLst>
                                    <p:cond delay="1000"/>
                                  </p:stCondLst>
                                  <p:childTnLst>
                                    <p:set>
                                      <p:cBhvr>
                                        <p:cTn id="36" dur="1" fill="hold">
                                          <p:stCondLst>
                                            <p:cond delay="0"/>
                                          </p:stCondLst>
                                        </p:cTn>
                                        <p:tgtEl>
                                          <p:spTgt spid="119819"/>
                                        </p:tgtEl>
                                        <p:attrNameLst>
                                          <p:attrName>style.visibility</p:attrName>
                                        </p:attrNameLst>
                                      </p:cBhvr>
                                      <p:to>
                                        <p:strVal val="visible"/>
                                      </p:to>
                                    </p:set>
                                    <p:anim calcmode="lin" valueType="num">
                                      <p:cBhvr>
                                        <p:cTn id="37" dur="500" fill="hold"/>
                                        <p:tgtEl>
                                          <p:spTgt spid="119819"/>
                                        </p:tgtEl>
                                        <p:attrNameLst>
                                          <p:attrName>ppt_w</p:attrName>
                                        </p:attrNameLst>
                                      </p:cBhvr>
                                      <p:tavLst>
                                        <p:tav tm="0">
                                          <p:val>
                                            <p:strVal val="4*#ppt_w"/>
                                          </p:val>
                                        </p:tav>
                                        <p:tav tm="100000">
                                          <p:val>
                                            <p:strVal val="#ppt_w"/>
                                          </p:val>
                                        </p:tav>
                                      </p:tavLst>
                                    </p:anim>
                                    <p:anim calcmode="lin" valueType="num">
                                      <p:cBhvr>
                                        <p:cTn id="38" dur="500" fill="hold"/>
                                        <p:tgtEl>
                                          <p:spTgt spid="11981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9815"/>
                                        </p:tgtEl>
                                        <p:attrNameLst>
                                          <p:attrName>style.visibility</p:attrName>
                                        </p:attrNameLst>
                                      </p:cBhvr>
                                      <p:to>
                                        <p:strVal val="visible"/>
                                      </p:to>
                                    </p:set>
                                    <p:anim calcmode="lin" valueType="num">
                                      <p:cBhvr additive="base">
                                        <p:cTn id="43" dur="500" fill="hold"/>
                                        <p:tgtEl>
                                          <p:spTgt spid="119815"/>
                                        </p:tgtEl>
                                        <p:attrNameLst>
                                          <p:attrName>ppt_x</p:attrName>
                                        </p:attrNameLst>
                                      </p:cBhvr>
                                      <p:tavLst>
                                        <p:tav tm="0">
                                          <p:val>
                                            <p:strVal val="0-#ppt_w/2"/>
                                          </p:val>
                                        </p:tav>
                                        <p:tav tm="100000">
                                          <p:val>
                                            <p:strVal val="#ppt_x"/>
                                          </p:val>
                                        </p:tav>
                                      </p:tavLst>
                                    </p:anim>
                                    <p:anim calcmode="lin" valueType="num">
                                      <p:cBhvr additive="base">
                                        <p:cTn id="44" dur="500" fill="hold"/>
                                        <p:tgtEl>
                                          <p:spTgt spid="11981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3" presetClass="entr" presetSubtype="32" fill="hold" grpId="0" nodeType="afterEffect">
                                  <p:stCondLst>
                                    <p:cond delay="1000"/>
                                  </p:stCondLst>
                                  <p:childTnLst>
                                    <p:set>
                                      <p:cBhvr>
                                        <p:cTn id="47" dur="1" fill="hold">
                                          <p:stCondLst>
                                            <p:cond delay="0"/>
                                          </p:stCondLst>
                                        </p:cTn>
                                        <p:tgtEl>
                                          <p:spTgt spid="119810"/>
                                        </p:tgtEl>
                                        <p:attrNameLst>
                                          <p:attrName>style.visibility</p:attrName>
                                        </p:attrNameLst>
                                      </p:cBhvr>
                                      <p:to>
                                        <p:strVal val="visible"/>
                                      </p:to>
                                    </p:set>
                                    <p:anim calcmode="lin" valueType="num">
                                      <p:cBhvr>
                                        <p:cTn id="48" dur="500" fill="hold"/>
                                        <p:tgtEl>
                                          <p:spTgt spid="119810"/>
                                        </p:tgtEl>
                                        <p:attrNameLst>
                                          <p:attrName>ppt_w</p:attrName>
                                        </p:attrNameLst>
                                      </p:cBhvr>
                                      <p:tavLst>
                                        <p:tav tm="0">
                                          <p:val>
                                            <p:strVal val="4*#ppt_w"/>
                                          </p:val>
                                        </p:tav>
                                        <p:tav tm="100000">
                                          <p:val>
                                            <p:strVal val="#ppt_w"/>
                                          </p:val>
                                        </p:tav>
                                      </p:tavLst>
                                    </p:anim>
                                    <p:anim calcmode="lin" valueType="num">
                                      <p:cBhvr>
                                        <p:cTn id="49" dur="500" fill="hold"/>
                                        <p:tgtEl>
                                          <p:spTgt spid="119810"/>
                                        </p:tgtEl>
                                        <p:attrNameLst>
                                          <p:attrName>ppt_h</p:attrName>
                                        </p:attrNameLst>
                                      </p:cBhvr>
                                      <p:tavLst>
                                        <p:tav tm="0">
                                          <p:val>
                                            <p:strVal val="4*#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9816"/>
                                        </p:tgtEl>
                                        <p:attrNameLst>
                                          <p:attrName>style.visibility</p:attrName>
                                        </p:attrNameLst>
                                      </p:cBhvr>
                                      <p:to>
                                        <p:strVal val="visible"/>
                                      </p:to>
                                    </p:set>
                                    <p:anim calcmode="lin" valueType="num">
                                      <p:cBhvr additive="base">
                                        <p:cTn id="54" dur="500" fill="hold"/>
                                        <p:tgtEl>
                                          <p:spTgt spid="119816"/>
                                        </p:tgtEl>
                                        <p:attrNameLst>
                                          <p:attrName>ppt_x</p:attrName>
                                        </p:attrNameLst>
                                      </p:cBhvr>
                                      <p:tavLst>
                                        <p:tav tm="0">
                                          <p:val>
                                            <p:strVal val="0-#ppt_w/2"/>
                                          </p:val>
                                        </p:tav>
                                        <p:tav tm="100000">
                                          <p:val>
                                            <p:strVal val="#ppt_x"/>
                                          </p:val>
                                        </p:tav>
                                      </p:tavLst>
                                    </p:anim>
                                    <p:anim calcmode="lin" valueType="num">
                                      <p:cBhvr additive="base">
                                        <p:cTn id="55" dur="500" fill="hold"/>
                                        <p:tgtEl>
                                          <p:spTgt spid="119816"/>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23" presetClass="entr" presetSubtype="32" fill="hold" grpId="0" nodeType="afterEffect">
                                  <p:stCondLst>
                                    <p:cond delay="1000"/>
                                  </p:stCondLst>
                                  <p:childTnLst>
                                    <p:set>
                                      <p:cBhvr>
                                        <p:cTn id="58" dur="1" fill="hold">
                                          <p:stCondLst>
                                            <p:cond delay="0"/>
                                          </p:stCondLst>
                                        </p:cTn>
                                        <p:tgtEl>
                                          <p:spTgt spid="119821"/>
                                        </p:tgtEl>
                                        <p:attrNameLst>
                                          <p:attrName>style.visibility</p:attrName>
                                        </p:attrNameLst>
                                      </p:cBhvr>
                                      <p:to>
                                        <p:strVal val="visible"/>
                                      </p:to>
                                    </p:set>
                                    <p:anim calcmode="lin" valueType="num">
                                      <p:cBhvr>
                                        <p:cTn id="59" dur="500" fill="hold"/>
                                        <p:tgtEl>
                                          <p:spTgt spid="119821"/>
                                        </p:tgtEl>
                                        <p:attrNameLst>
                                          <p:attrName>ppt_w</p:attrName>
                                        </p:attrNameLst>
                                      </p:cBhvr>
                                      <p:tavLst>
                                        <p:tav tm="0">
                                          <p:val>
                                            <p:strVal val="4*#ppt_w"/>
                                          </p:val>
                                        </p:tav>
                                        <p:tav tm="100000">
                                          <p:val>
                                            <p:strVal val="#ppt_w"/>
                                          </p:val>
                                        </p:tav>
                                      </p:tavLst>
                                    </p:anim>
                                    <p:anim calcmode="lin" valueType="num">
                                      <p:cBhvr>
                                        <p:cTn id="60" dur="500" fill="hold"/>
                                        <p:tgtEl>
                                          <p:spTgt spid="119821"/>
                                        </p:tgtEl>
                                        <p:attrNameLst>
                                          <p:attrName>ppt_h</p:attrName>
                                        </p:attrNameLst>
                                      </p:cBhvr>
                                      <p:tavLst>
                                        <p:tav tm="0">
                                          <p:val>
                                            <p:strVal val="4*#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19817"/>
                                        </p:tgtEl>
                                        <p:attrNameLst>
                                          <p:attrName>style.visibility</p:attrName>
                                        </p:attrNameLst>
                                      </p:cBhvr>
                                      <p:to>
                                        <p:strVal val="visible"/>
                                      </p:to>
                                    </p:set>
                                    <p:anim calcmode="lin" valueType="num">
                                      <p:cBhvr additive="base">
                                        <p:cTn id="65" dur="500" fill="hold"/>
                                        <p:tgtEl>
                                          <p:spTgt spid="119817"/>
                                        </p:tgtEl>
                                        <p:attrNameLst>
                                          <p:attrName>ppt_x</p:attrName>
                                        </p:attrNameLst>
                                      </p:cBhvr>
                                      <p:tavLst>
                                        <p:tav tm="0">
                                          <p:val>
                                            <p:strVal val="0-#ppt_w/2"/>
                                          </p:val>
                                        </p:tav>
                                        <p:tav tm="100000">
                                          <p:val>
                                            <p:strVal val="#ppt_x"/>
                                          </p:val>
                                        </p:tav>
                                      </p:tavLst>
                                    </p:anim>
                                    <p:anim calcmode="lin" valueType="num">
                                      <p:cBhvr additive="base">
                                        <p:cTn id="66" dur="500" fill="hold"/>
                                        <p:tgtEl>
                                          <p:spTgt spid="119817"/>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23" presetClass="entr" presetSubtype="32" fill="hold" grpId="0" nodeType="afterEffect">
                                  <p:stCondLst>
                                    <p:cond delay="1000"/>
                                  </p:stCondLst>
                                  <p:childTnLst>
                                    <p:set>
                                      <p:cBhvr>
                                        <p:cTn id="69" dur="1" fill="hold">
                                          <p:stCondLst>
                                            <p:cond delay="0"/>
                                          </p:stCondLst>
                                        </p:cTn>
                                        <p:tgtEl>
                                          <p:spTgt spid="119820"/>
                                        </p:tgtEl>
                                        <p:attrNameLst>
                                          <p:attrName>style.visibility</p:attrName>
                                        </p:attrNameLst>
                                      </p:cBhvr>
                                      <p:to>
                                        <p:strVal val="visible"/>
                                      </p:to>
                                    </p:set>
                                    <p:anim calcmode="lin" valueType="num">
                                      <p:cBhvr>
                                        <p:cTn id="70" dur="500" fill="hold"/>
                                        <p:tgtEl>
                                          <p:spTgt spid="119820"/>
                                        </p:tgtEl>
                                        <p:attrNameLst>
                                          <p:attrName>ppt_w</p:attrName>
                                        </p:attrNameLst>
                                      </p:cBhvr>
                                      <p:tavLst>
                                        <p:tav tm="0">
                                          <p:val>
                                            <p:strVal val="4*#ppt_w"/>
                                          </p:val>
                                        </p:tav>
                                        <p:tav tm="100000">
                                          <p:val>
                                            <p:strVal val="#ppt_w"/>
                                          </p:val>
                                        </p:tav>
                                      </p:tavLst>
                                    </p:anim>
                                    <p:anim calcmode="lin" valueType="num">
                                      <p:cBhvr>
                                        <p:cTn id="71" dur="500" fill="hold"/>
                                        <p:tgtEl>
                                          <p:spTgt spid="119820"/>
                                        </p:tgtEl>
                                        <p:attrNameLst>
                                          <p:attrName>ppt_h</p:attrName>
                                        </p:attrNameLst>
                                      </p:cBhvr>
                                      <p:tavLst>
                                        <p:tav tm="0">
                                          <p:val>
                                            <p:strVal val="4*#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19818"/>
                                        </p:tgtEl>
                                        <p:attrNameLst>
                                          <p:attrName>style.visibility</p:attrName>
                                        </p:attrNameLst>
                                      </p:cBhvr>
                                      <p:to>
                                        <p:strVal val="visible"/>
                                      </p:to>
                                    </p:set>
                                    <p:anim calcmode="lin" valueType="num">
                                      <p:cBhvr additive="base">
                                        <p:cTn id="76" dur="500" fill="hold"/>
                                        <p:tgtEl>
                                          <p:spTgt spid="119818"/>
                                        </p:tgtEl>
                                        <p:attrNameLst>
                                          <p:attrName>ppt_x</p:attrName>
                                        </p:attrNameLst>
                                      </p:cBhvr>
                                      <p:tavLst>
                                        <p:tav tm="0">
                                          <p:val>
                                            <p:strVal val="0-#ppt_w/2"/>
                                          </p:val>
                                        </p:tav>
                                        <p:tav tm="100000">
                                          <p:val>
                                            <p:strVal val="#ppt_x"/>
                                          </p:val>
                                        </p:tav>
                                      </p:tavLst>
                                    </p:anim>
                                    <p:anim calcmode="lin" valueType="num">
                                      <p:cBhvr additive="base">
                                        <p:cTn id="77" dur="500" fill="hold"/>
                                        <p:tgtEl>
                                          <p:spTgt spid="119818"/>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23" presetClass="entr" presetSubtype="32" fill="hold" grpId="0" nodeType="afterEffect">
                                  <p:stCondLst>
                                    <p:cond delay="1000"/>
                                  </p:stCondLst>
                                  <p:childTnLst>
                                    <p:set>
                                      <p:cBhvr>
                                        <p:cTn id="80" dur="1" fill="hold">
                                          <p:stCondLst>
                                            <p:cond delay="0"/>
                                          </p:stCondLst>
                                        </p:cTn>
                                        <p:tgtEl>
                                          <p:spTgt spid="119822"/>
                                        </p:tgtEl>
                                        <p:attrNameLst>
                                          <p:attrName>style.visibility</p:attrName>
                                        </p:attrNameLst>
                                      </p:cBhvr>
                                      <p:to>
                                        <p:strVal val="visible"/>
                                      </p:to>
                                    </p:set>
                                    <p:anim calcmode="lin" valueType="num">
                                      <p:cBhvr>
                                        <p:cTn id="81" dur="500" fill="hold"/>
                                        <p:tgtEl>
                                          <p:spTgt spid="119822"/>
                                        </p:tgtEl>
                                        <p:attrNameLst>
                                          <p:attrName>ppt_w</p:attrName>
                                        </p:attrNameLst>
                                      </p:cBhvr>
                                      <p:tavLst>
                                        <p:tav tm="0">
                                          <p:val>
                                            <p:strVal val="4*#ppt_w"/>
                                          </p:val>
                                        </p:tav>
                                        <p:tav tm="100000">
                                          <p:val>
                                            <p:strVal val="#ppt_w"/>
                                          </p:val>
                                        </p:tav>
                                      </p:tavLst>
                                    </p:anim>
                                    <p:anim calcmode="lin" valueType="num">
                                      <p:cBhvr>
                                        <p:cTn id="82" dur="500" fill="hold"/>
                                        <p:tgtEl>
                                          <p:spTgt spid="1198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3" grpId="0" build="p" autoUpdateAnimBg="0"/>
      <p:bldP spid="119814" grpId="0" autoUpdateAnimBg="0"/>
      <p:bldP spid="119815" grpId="0" autoUpdateAnimBg="0"/>
      <p:bldP spid="119816" grpId="0" autoUpdateAnimBg="0"/>
      <p:bldP spid="119817" grpId="0" autoUpdateAnimBg="0"/>
      <p:bldP spid="119818" grpId="0" autoUpdateAnimBg="0"/>
      <p:bldP spid="119819" grpId="0" animBg="1"/>
      <p:bldP spid="119820" grpId="0" animBg="1"/>
      <p:bldP spid="119821" grpId="0" animBg="1"/>
      <p:bldP spid="119822" grpId="0" animBg="1"/>
      <p:bldP spid="119823" grpId="0" animBg="1"/>
      <p:bldP spid="11982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 name="Footer Placeholder 5"/>
          <p:cNvSpPr>
            <a:spLocks noGrp="1"/>
          </p:cNvSpPr>
          <p:nvPr>
            <p:ph type="ftr" sz="quarter" idx="11"/>
          </p:nvPr>
        </p:nvSpPr>
        <p:spPr/>
        <p:txBody>
          <a:bodyPr/>
          <a:lstStyle/>
          <a:p>
            <a:r>
              <a:rPr lang="en-US" dirty="0"/>
              <a:t>Enterprise and Business Process Modelling</a:t>
            </a:r>
          </a:p>
        </p:txBody>
      </p:sp>
      <p:sp>
        <p:nvSpPr>
          <p:cNvPr id="756" name="Slide Number Placeholder 6"/>
          <p:cNvSpPr>
            <a:spLocks noGrp="1"/>
          </p:cNvSpPr>
          <p:nvPr>
            <p:ph type="sldNum" sz="quarter" idx="12"/>
          </p:nvPr>
        </p:nvSpPr>
        <p:spPr/>
        <p:txBody>
          <a:bodyPr/>
          <a:lstStyle/>
          <a:p>
            <a:fld id="{254A1109-8A45-6643-902C-0EF4B85EA3C2}" type="slidenum">
              <a:rPr lang="en-US" altLang="en-US"/>
              <a:pPr/>
              <a:t>24</a:t>
            </a:fld>
            <a:endParaRPr lang="en-US" altLang="en-US"/>
          </a:p>
        </p:txBody>
      </p:sp>
      <p:sp>
        <p:nvSpPr>
          <p:cNvPr id="120834" name="Rectangle 2"/>
          <p:cNvSpPr>
            <a:spLocks noChangeArrowheads="1"/>
          </p:cNvSpPr>
          <p:nvPr/>
        </p:nvSpPr>
        <p:spPr bwMode="auto">
          <a:xfrm>
            <a:off x="8534400" y="5132388"/>
            <a:ext cx="381000" cy="381000"/>
          </a:xfrm>
          <a:prstGeom prst="rect">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37" name="Rectangle 5"/>
          <p:cNvSpPr>
            <a:spLocks noGrp="1" noChangeArrowheads="1"/>
          </p:cNvSpPr>
          <p:nvPr>
            <p:ph type="body" sz="half" idx="1"/>
          </p:nvPr>
        </p:nvSpPr>
        <p:spPr>
          <a:xfrm>
            <a:off x="1172505" y="1953275"/>
            <a:ext cx="4114800" cy="609600"/>
          </a:xfrm>
        </p:spPr>
        <p:txBody>
          <a:bodyPr>
            <a:normAutofit fontScale="92500" lnSpcReduction="10000"/>
          </a:bodyPr>
          <a:lstStyle/>
          <a:p>
            <a:pPr>
              <a:lnSpc>
                <a:spcPct val="80000"/>
              </a:lnSpc>
              <a:spcBef>
                <a:spcPct val="0"/>
              </a:spcBef>
            </a:pPr>
            <a:r>
              <a:rPr lang="en-US" altLang="en-US" sz="1600">
                <a:latin typeface="Arial Black" charset="0"/>
              </a:rPr>
              <a:t>Motivation/Why</a:t>
            </a:r>
          </a:p>
          <a:p>
            <a:pPr lvl="1">
              <a:lnSpc>
                <a:spcPct val="80000"/>
              </a:lnSpc>
              <a:spcBef>
                <a:spcPct val="0"/>
              </a:spcBef>
              <a:buFont typeface="Wingdings" charset="2"/>
              <a:buNone/>
            </a:pPr>
            <a:r>
              <a:rPr lang="en-US" altLang="en-US" sz="1600">
                <a:ea typeface="Times New Roman" charset="0"/>
                <a:cs typeface="Times New Roman" charset="0"/>
              </a:rPr>
              <a:t>VA business rules constrained by specific </a:t>
            </a:r>
          </a:p>
          <a:p>
            <a:pPr lvl="1">
              <a:lnSpc>
                <a:spcPct val="80000"/>
              </a:lnSpc>
              <a:spcBef>
                <a:spcPct val="0"/>
              </a:spcBef>
              <a:buFont typeface="Wingdings" charset="2"/>
              <a:buNone/>
            </a:pPr>
            <a:r>
              <a:rPr lang="en-US" altLang="en-US" sz="1600">
                <a:ea typeface="Times New Roman" charset="0"/>
                <a:cs typeface="Times New Roman" charset="0"/>
              </a:rPr>
              <a:t>technology standards</a:t>
            </a:r>
            <a:r>
              <a:rPr lang="en-US" altLang="en-US" sz="1600"/>
              <a:t> </a:t>
            </a:r>
          </a:p>
        </p:txBody>
      </p:sp>
      <p:sp>
        <p:nvSpPr>
          <p:cNvPr id="120838" name="Rectangle 6"/>
          <p:cNvSpPr>
            <a:spLocks noChangeArrowheads="1"/>
          </p:cNvSpPr>
          <p:nvPr/>
        </p:nvSpPr>
        <p:spPr bwMode="auto">
          <a:xfrm>
            <a:off x="1172505" y="2602562"/>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Function/How</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Programs coded to operate on specific </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technology platforms</a:t>
            </a:r>
            <a:r>
              <a:rPr lang="en-US" altLang="en-US" sz="1600">
                <a:latin typeface="Arial Narrow" charset="0"/>
              </a:rPr>
              <a:t> </a:t>
            </a:r>
          </a:p>
        </p:txBody>
      </p:sp>
      <p:sp>
        <p:nvSpPr>
          <p:cNvPr id="120839" name="Rectangle 7"/>
          <p:cNvSpPr>
            <a:spLocks noChangeArrowheads="1"/>
          </p:cNvSpPr>
          <p:nvPr/>
        </p:nvSpPr>
        <p:spPr bwMode="auto">
          <a:xfrm>
            <a:off x="1172505" y="3367737"/>
            <a:ext cx="3581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Data/What</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Data definitions constrained by physical </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data models</a:t>
            </a:r>
            <a:r>
              <a:rPr lang="en-US" altLang="en-US" sz="1600">
                <a:latin typeface="Arial Narrow" charset="0"/>
              </a:rPr>
              <a:t> </a:t>
            </a:r>
          </a:p>
        </p:txBody>
      </p:sp>
      <p:sp>
        <p:nvSpPr>
          <p:cNvPr id="120840" name="Rectangle 8"/>
          <p:cNvSpPr>
            <a:spLocks noChangeArrowheads="1"/>
          </p:cNvSpPr>
          <p:nvPr/>
        </p:nvSpPr>
        <p:spPr bwMode="auto">
          <a:xfrm>
            <a:off x="1172505" y="4132912"/>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dirty="0">
                <a:latin typeface="Arial Black" charset="0"/>
              </a:rPr>
              <a:t>People/Who</a:t>
            </a:r>
          </a:p>
          <a:p>
            <a:pPr lvl="1">
              <a:lnSpc>
                <a:spcPct val="80000"/>
              </a:lnSpc>
              <a:buClr>
                <a:schemeClr val="hlink"/>
              </a:buClr>
              <a:buSzPct val="55000"/>
              <a:buFont typeface="Wingdings" charset="2"/>
              <a:buNone/>
            </a:pPr>
            <a:r>
              <a:rPr lang="en-US" altLang="en-US" sz="1600" dirty="0">
                <a:latin typeface="Arial Narrow" charset="0"/>
                <a:ea typeface="Times New Roman" charset="0"/>
                <a:cs typeface="Times New Roman" charset="0"/>
              </a:rPr>
              <a:t>Access privileges coded to control access </a:t>
            </a:r>
          </a:p>
          <a:p>
            <a:pPr lvl="1">
              <a:lnSpc>
                <a:spcPct val="80000"/>
              </a:lnSpc>
              <a:buClr>
                <a:schemeClr val="hlink"/>
              </a:buClr>
              <a:buSzPct val="55000"/>
              <a:buFont typeface="Wingdings" charset="2"/>
              <a:buNone/>
            </a:pPr>
            <a:r>
              <a:rPr lang="en-US" altLang="en-US" sz="1600" dirty="0">
                <a:latin typeface="Arial Narrow" charset="0"/>
                <a:ea typeface="Times New Roman" charset="0"/>
                <a:cs typeface="Times New Roman" charset="0"/>
              </a:rPr>
              <a:t>to specific platforms and technologies</a:t>
            </a:r>
            <a:r>
              <a:rPr lang="en-US" altLang="en-US" sz="1600" dirty="0">
                <a:latin typeface="Arial Narrow" charset="0"/>
              </a:rPr>
              <a:t> </a:t>
            </a:r>
          </a:p>
          <a:p>
            <a:pPr lvl="1">
              <a:lnSpc>
                <a:spcPct val="80000"/>
              </a:lnSpc>
              <a:buClr>
                <a:schemeClr val="hlink"/>
              </a:buClr>
              <a:buSzPct val="55000"/>
              <a:buFont typeface="Wingdings" charset="2"/>
              <a:buNone/>
            </a:pPr>
            <a:endParaRPr lang="en-US" altLang="en-US" sz="1600" dirty="0">
              <a:latin typeface="Arial Narrow" charset="0"/>
            </a:endParaRPr>
          </a:p>
        </p:txBody>
      </p:sp>
      <p:sp>
        <p:nvSpPr>
          <p:cNvPr id="120841" name="Rectangle 9"/>
          <p:cNvSpPr>
            <a:spLocks noChangeArrowheads="1"/>
          </p:cNvSpPr>
          <p:nvPr/>
        </p:nvSpPr>
        <p:spPr bwMode="auto">
          <a:xfrm>
            <a:off x="1172505" y="4898087"/>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Network/Where</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Network devices configured to conform to </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node specifications</a:t>
            </a:r>
            <a:r>
              <a:rPr lang="en-US" altLang="en-US" sz="1600">
                <a:latin typeface="Arial Narrow" charset="0"/>
              </a:rPr>
              <a:t> </a:t>
            </a:r>
          </a:p>
        </p:txBody>
      </p:sp>
      <p:sp>
        <p:nvSpPr>
          <p:cNvPr id="120842" name="Rectangle 10"/>
          <p:cNvSpPr>
            <a:spLocks noChangeArrowheads="1"/>
          </p:cNvSpPr>
          <p:nvPr/>
        </p:nvSpPr>
        <p:spPr bwMode="auto">
          <a:xfrm>
            <a:off x="1172505" y="5663262"/>
            <a:ext cx="4191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Time/When</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Timing definitions coded to sequence </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activities on specific platforms and technologies</a:t>
            </a:r>
            <a:r>
              <a:rPr lang="en-US" altLang="en-US" sz="1600">
                <a:latin typeface="Arial Narrow" charset="0"/>
              </a:rPr>
              <a:t> </a:t>
            </a:r>
          </a:p>
        </p:txBody>
      </p:sp>
      <p:sp>
        <p:nvSpPr>
          <p:cNvPr id="120843" name="Rectangle 11"/>
          <p:cNvSpPr>
            <a:spLocks noChangeArrowheads="1"/>
          </p:cNvSpPr>
          <p:nvPr/>
        </p:nvSpPr>
        <p:spPr bwMode="auto">
          <a:xfrm>
            <a:off x="8915400" y="5132388"/>
            <a:ext cx="381000" cy="381000"/>
          </a:xfrm>
          <a:prstGeom prst="rect">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4" name="Rectangle 12"/>
          <p:cNvSpPr>
            <a:spLocks noChangeArrowheads="1"/>
          </p:cNvSpPr>
          <p:nvPr/>
        </p:nvSpPr>
        <p:spPr bwMode="auto">
          <a:xfrm>
            <a:off x="9296400" y="5132388"/>
            <a:ext cx="381000" cy="381000"/>
          </a:xfrm>
          <a:prstGeom prst="rect">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5" name="Rectangle 13"/>
          <p:cNvSpPr>
            <a:spLocks noChangeArrowheads="1"/>
          </p:cNvSpPr>
          <p:nvPr/>
        </p:nvSpPr>
        <p:spPr bwMode="auto">
          <a:xfrm>
            <a:off x="9677400" y="5132388"/>
            <a:ext cx="381000" cy="381000"/>
          </a:xfrm>
          <a:prstGeom prst="rect">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6" name="Rectangle 14"/>
          <p:cNvSpPr>
            <a:spLocks noChangeArrowheads="1"/>
          </p:cNvSpPr>
          <p:nvPr/>
        </p:nvSpPr>
        <p:spPr bwMode="auto">
          <a:xfrm>
            <a:off x="10058400" y="5132388"/>
            <a:ext cx="381000" cy="381000"/>
          </a:xfrm>
          <a:prstGeom prst="rect">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7" name="Rectangle 15"/>
          <p:cNvSpPr>
            <a:spLocks noChangeArrowheads="1"/>
          </p:cNvSpPr>
          <p:nvPr/>
        </p:nvSpPr>
        <p:spPr bwMode="auto">
          <a:xfrm>
            <a:off x="10439400" y="5132388"/>
            <a:ext cx="381000" cy="381000"/>
          </a:xfrm>
          <a:prstGeom prst="rect">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8" name="AutoShape 16"/>
          <p:cNvSpPr>
            <a:spLocks noChangeArrowheads="1"/>
          </p:cNvSpPr>
          <p:nvPr/>
        </p:nvSpPr>
        <p:spPr bwMode="auto">
          <a:xfrm>
            <a:off x="7543800" y="5132388"/>
            <a:ext cx="457200" cy="381000"/>
          </a:xfrm>
          <a:prstGeom prst="homePlate">
            <a:avLst>
              <a:gd name="adj" fmla="val 30000"/>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a:t>5</a:t>
            </a:r>
          </a:p>
        </p:txBody>
      </p:sp>
      <p:grpSp>
        <p:nvGrpSpPr>
          <p:cNvPr id="120849" name="Group 17"/>
          <p:cNvGrpSpPr>
            <a:grpSpLocks/>
          </p:cNvGrpSpPr>
          <p:nvPr/>
        </p:nvGrpSpPr>
        <p:grpSpPr bwMode="auto">
          <a:xfrm>
            <a:off x="8001000" y="3455988"/>
            <a:ext cx="3352800" cy="2590800"/>
            <a:chOff x="3216" y="2448"/>
            <a:chExt cx="2112" cy="1632"/>
          </a:xfrm>
        </p:grpSpPr>
        <p:sp>
          <p:nvSpPr>
            <p:cNvPr id="120850" name="Rectangle 18"/>
            <p:cNvSpPr>
              <a:spLocks noChangeArrowheads="1"/>
            </p:cNvSpPr>
            <p:nvPr/>
          </p:nvSpPr>
          <p:spPr bwMode="auto">
            <a:xfrm>
              <a:off x="3216"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20851" name="Rectangle 19"/>
            <p:cNvSpPr>
              <a:spLocks noChangeArrowheads="1"/>
            </p:cNvSpPr>
            <p:nvPr/>
          </p:nvSpPr>
          <p:spPr bwMode="auto">
            <a:xfrm>
              <a:off x="3216"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20852" name="Rectangle 20"/>
            <p:cNvSpPr>
              <a:spLocks noChangeArrowheads="1"/>
            </p:cNvSpPr>
            <p:nvPr/>
          </p:nvSpPr>
          <p:spPr bwMode="auto">
            <a:xfrm>
              <a:off x="3216"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20853" name="Rectangle 21"/>
            <p:cNvSpPr>
              <a:spLocks noChangeArrowheads="1"/>
            </p:cNvSpPr>
            <p:nvPr/>
          </p:nvSpPr>
          <p:spPr bwMode="auto">
            <a:xfrm>
              <a:off x="3216"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20854" name="Rectangle 22"/>
            <p:cNvSpPr>
              <a:spLocks noChangeArrowheads="1"/>
            </p:cNvSpPr>
            <p:nvPr/>
          </p:nvSpPr>
          <p:spPr bwMode="auto">
            <a:xfrm>
              <a:off x="3216"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20855" name="Rectangle 23"/>
            <p:cNvSpPr>
              <a:spLocks noChangeArrowheads="1"/>
            </p:cNvSpPr>
            <p:nvPr/>
          </p:nvSpPr>
          <p:spPr bwMode="auto">
            <a:xfrm>
              <a:off x="3216"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20856" name="Rectangle 24"/>
            <p:cNvSpPr>
              <a:spLocks noChangeArrowheads="1"/>
            </p:cNvSpPr>
            <p:nvPr/>
          </p:nvSpPr>
          <p:spPr bwMode="auto">
            <a:xfrm>
              <a:off x="4992"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20857" name="Rectangle 25"/>
            <p:cNvSpPr>
              <a:spLocks noChangeArrowheads="1"/>
            </p:cNvSpPr>
            <p:nvPr/>
          </p:nvSpPr>
          <p:spPr bwMode="auto">
            <a:xfrm>
              <a:off x="4992"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20858" name="Rectangle 26"/>
            <p:cNvSpPr>
              <a:spLocks noChangeArrowheads="1"/>
            </p:cNvSpPr>
            <p:nvPr/>
          </p:nvSpPr>
          <p:spPr bwMode="auto">
            <a:xfrm>
              <a:off x="4992"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20859" name="Rectangle 27"/>
            <p:cNvSpPr>
              <a:spLocks noChangeArrowheads="1"/>
            </p:cNvSpPr>
            <p:nvPr/>
          </p:nvSpPr>
          <p:spPr bwMode="auto">
            <a:xfrm>
              <a:off x="4992"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20860" name="Rectangle 28"/>
            <p:cNvSpPr>
              <a:spLocks noChangeArrowheads="1"/>
            </p:cNvSpPr>
            <p:nvPr/>
          </p:nvSpPr>
          <p:spPr bwMode="auto">
            <a:xfrm>
              <a:off x="4992"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As Built</a:t>
              </a:r>
            </a:p>
          </p:txBody>
        </p:sp>
        <p:sp>
          <p:nvSpPr>
            <p:cNvPr id="120861" name="Rectangle 29"/>
            <p:cNvSpPr>
              <a:spLocks noChangeArrowheads="1"/>
            </p:cNvSpPr>
            <p:nvPr/>
          </p:nvSpPr>
          <p:spPr bwMode="auto">
            <a:xfrm>
              <a:off x="4992"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20862" name="Rectangle 30"/>
            <p:cNvSpPr>
              <a:spLocks noChangeArrowheads="1"/>
            </p:cNvSpPr>
            <p:nvPr/>
          </p:nvSpPr>
          <p:spPr bwMode="auto">
            <a:xfrm>
              <a:off x="47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sp>
          <p:nvSpPr>
            <p:cNvPr id="120863" name="Rectangle 31"/>
            <p:cNvSpPr>
              <a:spLocks noChangeArrowheads="1"/>
            </p:cNvSpPr>
            <p:nvPr/>
          </p:nvSpPr>
          <p:spPr bwMode="auto">
            <a:xfrm>
              <a:off x="47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grpSp>
          <p:nvGrpSpPr>
            <p:cNvPr id="120864" name="Group 32"/>
            <p:cNvGrpSpPr>
              <a:grpSpLocks/>
            </p:cNvGrpSpPr>
            <p:nvPr/>
          </p:nvGrpSpPr>
          <p:grpSpPr bwMode="auto">
            <a:xfrm>
              <a:off x="4818" y="2606"/>
              <a:ext cx="108" cy="116"/>
              <a:chOff x="902" y="803"/>
              <a:chExt cx="214" cy="280"/>
            </a:xfrm>
          </p:grpSpPr>
          <p:sp>
            <p:nvSpPr>
              <p:cNvPr id="120865" name="Rectangle 33"/>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0866" name="Line 34"/>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67" name="Line 35"/>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68" name="Line 36"/>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69" name="Line 37"/>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0" name="Line 38"/>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1" name="Line 39"/>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2" name="Line 40"/>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3" name="Line 41"/>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4" name="Line 42"/>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5" name="Line 43"/>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6" name="Line 44"/>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7" name="Line 45"/>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8" name="Line 46"/>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9" name="Line 47"/>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0" name="Line 48"/>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881" name="Rectangle 49"/>
            <p:cNvSpPr>
              <a:spLocks noChangeArrowheads="1"/>
            </p:cNvSpPr>
            <p:nvPr/>
          </p:nvSpPr>
          <p:spPr bwMode="auto">
            <a:xfrm>
              <a:off x="47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882" name="Group 50"/>
            <p:cNvGrpSpPr>
              <a:grpSpLocks/>
            </p:cNvGrpSpPr>
            <p:nvPr/>
          </p:nvGrpSpPr>
          <p:grpSpPr bwMode="auto">
            <a:xfrm>
              <a:off x="4815" y="2846"/>
              <a:ext cx="114" cy="116"/>
              <a:chOff x="4548" y="1186"/>
              <a:chExt cx="332" cy="332"/>
            </a:xfrm>
          </p:grpSpPr>
          <p:sp>
            <p:nvSpPr>
              <p:cNvPr id="120883" name="Rectangle 51"/>
              <p:cNvSpPr>
                <a:spLocks noChangeArrowheads="1"/>
              </p:cNvSpPr>
              <p:nvPr/>
            </p:nvSpPr>
            <p:spPr bwMode="auto">
              <a:xfrm>
                <a:off x="4686" y="118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20884" name="Oval 52"/>
              <p:cNvSpPr>
                <a:spLocks noChangeArrowheads="1"/>
              </p:cNvSpPr>
              <p:nvPr/>
            </p:nvSpPr>
            <p:spPr bwMode="auto">
              <a:xfrm>
                <a:off x="4617" y="1251"/>
                <a:ext cx="48" cy="51"/>
              </a:xfrm>
              <a:prstGeom prst="ellipse">
                <a:avLst/>
              </a:prstGeom>
              <a:solidFill>
                <a:srgbClr val="FB9214"/>
              </a:solidFill>
              <a:ln w="11113">
                <a:solidFill>
                  <a:srgbClr val="000000"/>
                </a:solidFill>
                <a:round/>
                <a:headEnd/>
                <a:tailEnd/>
              </a:ln>
            </p:spPr>
            <p:txBody>
              <a:bodyPr/>
              <a:lstStyle/>
              <a:p>
                <a:endParaRPr lang="en-US"/>
              </a:p>
            </p:txBody>
          </p:sp>
          <p:sp>
            <p:nvSpPr>
              <p:cNvPr id="120885" name="Oval 53"/>
              <p:cNvSpPr>
                <a:spLocks noChangeArrowheads="1"/>
              </p:cNvSpPr>
              <p:nvPr/>
            </p:nvSpPr>
            <p:spPr bwMode="auto">
              <a:xfrm>
                <a:off x="4690" y="1252"/>
                <a:ext cx="46" cy="50"/>
              </a:xfrm>
              <a:prstGeom prst="ellipse">
                <a:avLst/>
              </a:prstGeom>
              <a:solidFill>
                <a:srgbClr val="FB9214"/>
              </a:solidFill>
              <a:ln w="11113">
                <a:solidFill>
                  <a:srgbClr val="000000"/>
                </a:solidFill>
                <a:round/>
                <a:headEnd/>
                <a:tailEnd/>
              </a:ln>
            </p:spPr>
            <p:txBody>
              <a:bodyPr/>
              <a:lstStyle/>
              <a:p>
                <a:endParaRPr lang="en-US"/>
              </a:p>
            </p:txBody>
          </p:sp>
          <p:sp>
            <p:nvSpPr>
              <p:cNvPr id="120886" name="Oval 54"/>
              <p:cNvSpPr>
                <a:spLocks noChangeArrowheads="1"/>
              </p:cNvSpPr>
              <p:nvPr/>
            </p:nvSpPr>
            <p:spPr bwMode="auto">
              <a:xfrm>
                <a:off x="4755" y="1252"/>
                <a:ext cx="46" cy="49"/>
              </a:xfrm>
              <a:prstGeom prst="ellipse">
                <a:avLst/>
              </a:prstGeom>
              <a:solidFill>
                <a:srgbClr val="FB9214"/>
              </a:solidFill>
              <a:ln w="11113">
                <a:solidFill>
                  <a:srgbClr val="000000"/>
                </a:solidFill>
                <a:round/>
                <a:headEnd/>
                <a:tailEnd/>
              </a:ln>
            </p:spPr>
            <p:txBody>
              <a:bodyPr/>
              <a:lstStyle/>
              <a:p>
                <a:endParaRPr lang="en-US"/>
              </a:p>
            </p:txBody>
          </p:sp>
          <p:sp>
            <p:nvSpPr>
              <p:cNvPr id="120887" name="Rectangle 55"/>
              <p:cNvSpPr>
                <a:spLocks noChangeArrowheads="1"/>
              </p:cNvSpPr>
              <p:nvPr/>
            </p:nvSpPr>
            <p:spPr bwMode="auto">
              <a:xfrm>
                <a:off x="4608" y="1327"/>
                <a:ext cx="54" cy="43"/>
              </a:xfrm>
              <a:prstGeom prst="rect">
                <a:avLst/>
              </a:prstGeom>
              <a:solidFill>
                <a:srgbClr val="FB9214"/>
              </a:solidFill>
              <a:ln w="11113">
                <a:solidFill>
                  <a:srgbClr val="000000"/>
                </a:solidFill>
                <a:miter lim="800000"/>
                <a:headEnd/>
                <a:tailEnd/>
              </a:ln>
            </p:spPr>
            <p:txBody>
              <a:bodyPr/>
              <a:lstStyle/>
              <a:p>
                <a:endParaRPr lang="en-US"/>
              </a:p>
            </p:txBody>
          </p:sp>
          <p:sp>
            <p:nvSpPr>
              <p:cNvPr id="120888" name="Rectangle 56"/>
              <p:cNvSpPr>
                <a:spLocks noChangeArrowheads="1"/>
              </p:cNvSpPr>
              <p:nvPr/>
            </p:nvSpPr>
            <p:spPr bwMode="auto">
              <a:xfrm>
                <a:off x="4684" y="1328"/>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20889" name="Rectangle 57"/>
              <p:cNvSpPr>
                <a:spLocks noChangeArrowheads="1"/>
              </p:cNvSpPr>
              <p:nvPr/>
            </p:nvSpPr>
            <p:spPr bwMode="auto">
              <a:xfrm>
                <a:off x="4753" y="1329"/>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20890" name="Oval 58"/>
              <p:cNvSpPr>
                <a:spLocks noChangeArrowheads="1"/>
              </p:cNvSpPr>
              <p:nvPr/>
            </p:nvSpPr>
            <p:spPr bwMode="auto">
              <a:xfrm>
                <a:off x="4548"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20891" name="Oval 59"/>
              <p:cNvSpPr>
                <a:spLocks noChangeArrowheads="1"/>
              </p:cNvSpPr>
              <p:nvPr/>
            </p:nvSpPr>
            <p:spPr bwMode="auto">
              <a:xfrm>
                <a:off x="4607" y="1402"/>
                <a:ext cx="46" cy="49"/>
              </a:xfrm>
              <a:prstGeom prst="ellipse">
                <a:avLst/>
              </a:prstGeom>
              <a:solidFill>
                <a:srgbClr val="FB9214"/>
              </a:solidFill>
              <a:ln w="11113">
                <a:solidFill>
                  <a:srgbClr val="000000"/>
                </a:solidFill>
                <a:round/>
                <a:headEnd/>
                <a:tailEnd/>
              </a:ln>
            </p:spPr>
            <p:txBody>
              <a:bodyPr/>
              <a:lstStyle/>
              <a:p>
                <a:endParaRPr lang="en-US"/>
              </a:p>
            </p:txBody>
          </p:sp>
          <p:sp>
            <p:nvSpPr>
              <p:cNvPr id="120892" name="Oval 60"/>
              <p:cNvSpPr>
                <a:spLocks noChangeArrowheads="1"/>
              </p:cNvSpPr>
              <p:nvPr/>
            </p:nvSpPr>
            <p:spPr bwMode="auto">
              <a:xfrm>
                <a:off x="4663" y="1401"/>
                <a:ext cx="45" cy="50"/>
              </a:xfrm>
              <a:prstGeom prst="ellipse">
                <a:avLst/>
              </a:prstGeom>
              <a:solidFill>
                <a:srgbClr val="FB9214"/>
              </a:solidFill>
              <a:ln w="11113">
                <a:solidFill>
                  <a:srgbClr val="000000"/>
                </a:solidFill>
                <a:round/>
                <a:headEnd/>
                <a:tailEnd/>
              </a:ln>
            </p:spPr>
            <p:txBody>
              <a:bodyPr/>
              <a:lstStyle/>
              <a:p>
                <a:endParaRPr lang="en-US"/>
              </a:p>
            </p:txBody>
          </p:sp>
          <p:sp>
            <p:nvSpPr>
              <p:cNvPr id="120893" name="Oval 61"/>
              <p:cNvSpPr>
                <a:spLocks noChangeArrowheads="1"/>
              </p:cNvSpPr>
              <p:nvPr/>
            </p:nvSpPr>
            <p:spPr bwMode="auto">
              <a:xfrm>
                <a:off x="4716" y="1406"/>
                <a:ext cx="46" cy="49"/>
              </a:xfrm>
              <a:prstGeom prst="ellipse">
                <a:avLst/>
              </a:prstGeom>
              <a:solidFill>
                <a:srgbClr val="FB9214"/>
              </a:solidFill>
              <a:ln w="11113">
                <a:solidFill>
                  <a:srgbClr val="000000"/>
                </a:solidFill>
                <a:round/>
                <a:headEnd/>
                <a:tailEnd/>
              </a:ln>
            </p:spPr>
            <p:txBody>
              <a:bodyPr/>
              <a:lstStyle/>
              <a:p>
                <a:endParaRPr lang="en-US"/>
              </a:p>
            </p:txBody>
          </p:sp>
          <p:sp>
            <p:nvSpPr>
              <p:cNvPr id="120894" name="Oval 62"/>
              <p:cNvSpPr>
                <a:spLocks noChangeArrowheads="1"/>
              </p:cNvSpPr>
              <p:nvPr/>
            </p:nvSpPr>
            <p:spPr bwMode="auto">
              <a:xfrm>
                <a:off x="4771" y="1404"/>
                <a:ext cx="46" cy="50"/>
              </a:xfrm>
              <a:prstGeom prst="ellipse">
                <a:avLst/>
              </a:prstGeom>
              <a:solidFill>
                <a:srgbClr val="FB9214"/>
              </a:solidFill>
              <a:ln w="11113">
                <a:solidFill>
                  <a:srgbClr val="000000"/>
                </a:solidFill>
                <a:round/>
                <a:headEnd/>
                <a:tailEnd/>
              </a:ln>
            </p:spPr>
            <p:txBody>
              <a:bodyPr/>
              <a:lstStyle/>
              <a:p>
                <a:endParaRPr lang="en-US"/>
              </a:p>
            </p:txBody>
          </p:sp>
          <p:sp>
            <p:nvSpPr>
              <p:cNvPr id="120895" name="Oval 63"/>
              <p:cNvSpPr>
                <a:spLocks noChangeArrowheads="1"/>
              </p:cNvSpPr>
              <p:nvPr/>
            </p:nvSpPr>
            <p:spPr bwMode="auto">
              <a:xfrm>
                <a:off x="4826"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20896" name="Rectangle 64"/>
              <p:cNvSpPr>
                <a:spLocks noChangeArrowheads="1"/>
              </p:cNvSpPr>
              <p:nvPr/>
            </p:nvSpPr>
            <p:spPr bwMode="auto">
              <a:xfrm>
                <a:off x="4826" y="147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20897" name="Freeform 65"/>
              <p:cNvSpPr>
                <a:spLocks/>
              </p:cNvSpPr>
              <p:nvPr/>
            </p:nvSpPr>
            <p:spPr bwMode="auto">
              <a:xfrm>
                <a:off x="4643" y="1230"/>
                <a:ext cx="73" cy="19"/>
              </a:xfrm>
              <a:custGeom>
                <a:avLst/>
                <a:gdLst>
                  <a:gd name="T0" fmla="*/ 148 w 148"/>
                  <a:gd name="T1" fmla="*/ 0 h 38"/>
                  <a:gd name="T2" fmla="*/ 0 w 148"/>
                  <a:gd name="T3" fmla="*/ 34 h 38"/>
                  <a:gd name="T4" fmla="*/ 0 w 148"/>
                  <a:gd name="T5" fmla="*/ 38 h 38"/>
                </a:gdLst>
                <a:ahLst/>
                <a:cxnLst>
                  <a:cxn ang="0">
                    <a:pos x="T0" y="T1"/>
                  </a:cxn>
                  <a:cxn ang="0">
                    <a:pos x="T2" y="T3"/>
                  </a:cxn>
                  <a:cxn ang="0">
                    <a:pos x="T4" y="T5"/>
                  </a:cxn>
                </a:cxnLst>
                <a:rect l="0" t="0" r="r" b="b"/>
                <a:pathLst>
                  <a:path w="148" h="38">
                    <a:moveTo>
                      <a:pt x="148" y="0"/>
                    </a:moveTo>
                    <a:lnTo>
                      <a:pt x="0" y="34"/>
                    </a:lnTo>
                    <a:lnTo>
                      <a:pt x="0" y="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98" name="Line 66"/>
              <p:cNvSpPr>
                <a:spLocks noChangeShapeType="1"/>
              </p:cNvSpPr>
              <p:nvPr/>
            </p:nvSpPr>
            <p:spPr bwMode="auto">
              <a:xfrm>
                <a:off x="4712" y="1231"/>
                <a:ext cx="4"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99" name="Line 67"/>
              <p:cNvSpPr>
                <a:spLocks noChangeShapeType="1"/>
              </p:cNvSpPr>
              <p:nvPr/>
            </p:nvSpPr>
            <p:spPr bwMode="auto">
              <a:xfrm>
                <a:off x="4712" y="1230"/>
                <a:ext cx="66"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0" name="Line 68"/>
              <p:cNvSpPr>
                <a:spLocks noChangeShapeType="1"/>
              </p:cNvSpPr>
              <p:nvPr/>
            </p:nvSpPr>
            <p:spPr bwMode="auto">
              <a:xfrm>
                <a:off x="4640" y="130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1" name="Line 69"/>
              <p:cNvSpPr>
                <a:spLocks noChangeShapeType="1"/>
              </p:cNvSpPr>
              <p:nvPr/>
            </p:nvSpPr>
            <p:spPr bwMode="auto">
              <a:xfrm>
                <a:off x="4716"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2" name="Line 70"/>
              <p:cNvSpPr>
                <a:spLocks noChangeShapeType="1"/>
              </p:cNvSpPr>
              <p:nvPr/>
            </p:nvSpPr>
            <p:spPr bwMode="auto">
              <a:xfrm>
                <a:off x="4780"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3" name="Line 71"/>
              <p:cNvSpPr>
                <a:spLocks noChangeShapeType="1"/>
              </p:cNvSpPr>
              <p:nvPr/>
            </p:nvSpPr>
            <p:spPr bwMode="auto">
              <a:xfrm flipH="1">
                <a:off x="4572" y="1371"/>
                <a:ext cx="65"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4" name="Line 72"/>
              <p:cNvSpPr>
                <a:spLocks noChangeShapeType="1"/>
              </p:cNvSpPr>
              <p:nvPr/>
            </p:nvSpPr>
            <p:spPr bwMode="auto">
              <a:xfrm flipH="1">
                <a:off x="4634" y="1372"/>
                <a:ext cx="2"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5" name="Line 73"/>
              <p:cNvSpPr>
                <a:spLocks noChangeShapeType="1"/>
              </p:cNvSpPr>
              <p:nvPr/>
            </p:nvSpPr>
            <p:spPr bwMode="auto">
              <a:xfrm flipH="1">
                <a:off x="4687" y="1372"/>
                <a:ext cx="26"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6" name="Freeform 74"/>
              <p:cNvSpPr>
                <a:spLocks/>
              </p:cNvSpPr>
              <p:nvPr/>
            </p:nvSpPr>
            <p:spPr bwMode="auto">
              <a:xfrm>
                <a:off x="4713" y="1372"/>
                <a:ext cx="28" cy="29"/>
              </a:xfrm>
              <a:custGeom>
                <a:avLst/>
                <a:gdLst>
                  <a:gd name="T0" fmla="*/ 0 w 55"/>
                  <a:gd name="T1" fmla="*/ 0 h 58"/>
                  <a:gd name="T2" fmla="*/ 55 w 55"/>
                  <a:gd name="T3" fmla="*/ 58 h 58"/>
                  <a:gd name="T4" fmla="*/ 55 w 55"/>
                  <a:gd name="T5" fmla="*/ 54 h 58"/>
                </a:gdLst>
                <a:ahLst/>
                <a:cxnLst>
                  <a:cxn ang="0">
                    <a:pos x="T0" y="T1"/>
                  </a:cxn>
                  <a:cxn ang="0">
                    <a:pos x="T2" y="T3"/>
                  </a:cxn>
                  <a:cxn ang="0">
                    <a:pos x="T4" y="T5"/>
                  </a:cxn>
                </a:cxnLst>
                <a:rect l="0" t="0" r="r" b="b"/>
                <a:pathLst>
                  <a:path w="55" h="58">
                    <a:moveTo>
                      <a:pt x="0" y="0"/>
                    </a:moveTo>
                    <a:lnTo>
                      <a:pt x="55" y="58"/>
                    </a:lnTo>
                    <a:lnTo>
                      <a:pt x="55"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07" name="Line 75"/>
              <p:cNvSpPr>
                <a:spLocks noChangeShapeType="1"/>
              </p:cNvSpPr>
              <p:nvPr/>
            </p:nvSpPr>
            <p:spPr bwMode="auto">
              <a:xfrm>
                <a:off x="4782" y="1374"/>
                <a:ext cx="13"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8" name="Line 76"/>
              <p:cNvSpPr>
                <a:spLocks noChangeShapeType="1"/>
              </p:cNvSpPr>
              <p:nvPr/>
            </p:nvSpPr>
            <p:spPr bwMode="auto">
              <a:xfrm>
                <a:off x="4783" y="1374"/>
                <a:ext cx="68"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9" name="Line 77"/>
              <p:cNvSpPr>
                <a:spLocks noChangeShapeType="1"/>
              </p:cNvSpPr>
              <p:nvPr/>
            </p:nvSpPr>
            <p:spPr bwMode="auto">
              <a:xfrm>
                <a:off x="4852" y="145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910" name="Rectangle 78"/>
            <p:cNvSpPr>
              <a:spLocks noChangeArrowheads="1"/>
            </p:cNvSpPr>
            <p:nvPr/>
          </p:nvSpPr>
          <p:spPr bwMode="auto">
            <a:xfrm>
              <a:off x="47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911" name="Group 79"/>
            <p:cNvGrpSpPr>
              <a:grpSpLocks/>
            </p:cNvGrpSpPr>
            <p:nvPr/>
          </p:nvGrpSpPr>
          <p:grpSpPr bwMode="auto">
            <a:xfrm>
              <a:off x="4818" y="3076"/>
              <a:ext cx="108" cy="135"/>
              <a:chOff x="4557" y="1824"/>
              <a:chExt cx="331" cy="332"/>
            </a:xfrm>
          </p:grpSpPr>
          <p:sp>
            <p:nvSpPr>
              <p:cNvPr id="120912" name="Rectangle 80"/>
              <p:cNvSpPr>
                <a:spLocks noChangeArrowheads="1"/>
              </p:cNvSpPr>
              <p:nvPr/>
            </p:nvSpPr>
            <p:spPr bwMode="auto">
              <a:xfrm>
                <a:off x="4694" y="182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20913" name="Oval 81"/>
              <p:cNvSpPr>
                <a:spLocks noChangeArrowheads="1"/>
              </p:cNvSpPr>
              <p:nvPr/>
            </p:nvSpPr>
            <p:spPr bwMode="auto">
              <a:xfrm>
                <a:off x="4625" y="1888"/>
                <a:ext cx="48" cy="52"/>
              </a:xfrm>
              <a:prstGeom prst="ellipse">
                <a:avLst/>
              </a:prstGeom>
              <a:solidFill>
                <a:srgbClr val="FFFF00"/>
              </a:solidFill>
              <a:ln w="11113">
                <a:solidFill>
                  <a:srgbClr val="000000"/>
                </a:solidFill>
                <a:round/>
                <a:headEnd/>
                <a:tailEnd/>
              </a:ln>
            </p:spPr>
            <p:txBody>
              <a:bodyPr/>
              <a:lstStyle/>
              <a:p>
                <a:endParaRPr lang="en-US"/>
              </a:p>
            </p:txBody>
          </p:sp>
          <p:sp>
            <p:nvSpPr>
              <p:cNvPr id="120914" name="Oval 82"/>
              <p:cNvSpPr>
                <a:spLocks noChangeArrowheads="1"/>
              </p:cNvSpPr>
              <p:nvPr/>
            </p:nvSpPr>
            <p:spPr bwMode="auto">
              <a:xfrm>
                <a:off x="4699" y="1890"/>
                <a:ext cx="45" cy="50"/>
              </a:xfrm>
              <a:prstGeom prst="ellipse">
                <a:avLst/>
              </a:prstGeom>
              <a:solidFill>
                <a:srgbClr val="FFFF00"/>
              </a:solidFill>
              <a:ln w="11113">
                <a:solidFill>
                  <a:srgbClr val="000000"/>
                </a:solidFill>
                <a:round/>
                <a:headEnd/>
                <a:tailEnd/>
              </a:ln>
            </p:spPr>
            <p:txBody>
              <a:bodyPr/>
              <a:lstStyle/>
              <a:p>
                <a:endParaRPr lang="en-US"/>
              </a:p>
            </p:txBody>
          </p:sp>
          <p:sp>
            <p:nvSpPr>
              <p:cNvPr id="120915" name="Oval 83"/>
              <p:cNvSpPr>
                <a:spLocks noChangeArrowheads="1"/>
              </p:cNvSpPr>
              <p:nvPr/>
            </p:nvSpPr>
            <p:spPr bwMode="auto">
              <a:xfrm>
                <a:off x="4763" y="1890"/>
                <a:ext cx="46" cy="49"/>
              </a:xfrm>
              <a:prstGeom prst="ellipse">
                <a:avLst/>
              </a:prstGeom>
              <a:solidFill>
                <a:srgbClr val="FFFF00"/>
              </a:solidFill>
              <a:ln w="11113">
                <a:solidFill>
                  <a:srgbClr val="000000"/>
                </a:solidFill>
                <a:round/>
                <a:headEnd/>
                <a:tailEnd/>
              </a:ln>
            </p:spPr>
            <p:txBody>
              <a:bodyPr/>
              <a:lstStyle/>
              <a:p>
                <a:endParaRPr lang="en-US"/>
              </a:p>
            </p:txBody>
          </p:sp>
          <p:sp>
            <p:nvSpPr>
              <p:cNvPr id="120916" name="Rectangle 84"/>
              <p:cNvSpPr>
                <a:spLocks noChangeArrowheads="1"/>
              </p:cNvSpPr>
              <p:nvPr/>
            </p:nvSpPr>
            <p:spPr bwMode="auto">
              <a:xfrm>
                <a:off x="4617" y="1965"/>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20917" name="Rectangle 85"/>
              <p:cNvSpPr>
                <a:spLocks noChangeArrowheads="1"/>
              </p:cNvSpPr>
              <p:nvPr/>
            </p:nvSpPr>
            <p:spPr bwMode="auto">
              <a:xfrm>
                <a:off x="4692" y="196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20918" name="Rectangle 86"/>
              <p:cNvSpPr>
                <a:spLocks noChangeArrowheads="1"/>
              </p:cNvSpPr>
              <p:nvPr/>
            </p:nvSpPr>
            <p:spPr bwMode="auto">
              <a:xfrm>
                <a:off x="4761" y="1967"/>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20919" name="Oval 87"/>
              <p:cNvSpPr>
                <a:spLocks noChangeArrowheads="1"/>
              </p:cNvSpPr>
              <p:nvPr/>
            </p:nvSpPr>
            <p:spPr bwMode="auto">
              <a:xfrm>
                <a:off x="4557" y="2041"/>
                <a:ext cx="45" cy="50"/>
              </a:xfrm>
              <a:prstGeom prst="ellipse">
                <a:avLst/>
              </a:prstGeom>
              <a:solidFill>
                <a:srgbClr val="FFFF00"/>
              </a:solidFill>
              <a:ln w="11113">
                <a:solidFill>
                  <a:srgbClr val="000000"/>
                </a:solidFill>
                <a:round/>
                <a:headEnd/>
                <a:tailEnd/>
              </a:ln>
            </p:spPr>
            <p:txBody>
              <a:bodyPr/>
              <a:lstStyle/>
              <a:p>
                <a:endParaRPr lang="en-US"/>
              </a:p>
            </p:txBody>
          </p:sp>
          <p:sp>
            <p:nvSpPr>
              <p:cNvPr id="120920" name="Oval 88"/>
              <p:cNvSpPr>
                <a:spLocks noChangeArrowheads="1"/>
              </p:cNvSpPr>
              <p:nvPr/>
            </p:nvSpPr>
            <p:spPr bwMode="auto">
              <a:xfrm>
                <a:off x="4616" y="2040"/>
                <a:ext cx="45" cy="49"/>
              </a:xfrm>
              <a:prstGeom prst="ellipse">
                <a:avLst/>
              </a:prstGeom>
              <a:solidFill>
                <a:srgbClr val="FFFF00"/>
              </a:solidFill>
              <a:ln w="11113">
                <a:solidFill>
                  <a:srgbClr val="000000"/>
                </a:solidFill>
                <a:round/>
                <a:headEnd/>
                <a:tailEnd/>
              </a:ln>
            </p:spPr>
            <p:txBody>
              <a:bodyPr/>
              <a:lstStyle/>
              <a:p>
                <a:endParaRPr lang="en-US"/>
              </a:p>
            </p:txBody>
          </p:sp>
          <p:sp>
            <p:nvSpPr>
              <p:cNvPr id="120921" name="Oval 89"/>
              <p:cNvSpPr>
                <a:spLocks noChangeArrowheads="1"/>
              </p:cNvSpPr>
              <p:nvPr/>
            </p:nvSpPr>
            <p:spPr bwMode="auto">
              <a:xfrm>
                <a:off x="4671" y="2039"/>
                <a:ext cx="45" cy="50"/>
              </a:xfrm>
              <a:prstGeom prst="ellipse">
                <a:avLst/>
              </a:prstGeom>
              <a:solidFill>
                <a:srgbClr val="FFFF00"/>
              </a:solidFill>
              <a:ln w="11113">
                <a:solidFill>
                  <a:srgbClr val="000000"/>
                </a:solidFill>
                <a:round/>
                <a:headEnd/>
                <a:tailEnd/>
              </a:ln>
            </p:spPr>
            <p:txBody>
              <a:bodyPr/>
              <a:lstStyle/>
              <a:p>
                <a:endParaRPr lang="en-US"/>
              </a:p>
            </p:txBody>
          </p:sp>
          <p:sp>
            <p:nvSpPr>
              <p:cNvPr id="120922" name="Oval 90"/>
              <p:cNvSpPr>
                <a:spLocks noChangeArrowheads="1"/>
              </p:cNvSpPr>
              <p:nvPr/>
            </p:nvSpPr>
            <p:spPr bwMode="auto">
              <a:xfrm>
                <a:off x="4725" y="2044"/>
                <a:ext cx="45" cy="49"/>
              </a:xfrm>
              <a:prstGeom prst="ellipse">
                <a:avLst/>
              </a:prstGeom>
              <a:solidFill>
                <a:srgbClr val="FFFF00"/>
              </a:solidFill>
              <a:ln w="11113">
                <a:solidFill>
                  <a:srgbClr val="000000"/>
                </a:solidFill>
                <a:round/>
                <a:headEnd/>
                <a:tailEnd/>
              </a:ln>
            </p:spPr>
            <p:txBody>
              <a:bodyPr/>
              <a:lstStyle/>
              <a:p>
                <a:endParaRPr lang="en-US"/>
              </a:p>
            </p:txBody>
          </p:sp>
          <p:sp>
            <p:nvSpPr>
              <p:cNvPr id="120923" name="Oval 91"/>
              <p:cNvSpPr>
                <a:spLocks noChangeArrowheads="1"/>
              </p:cNvSpPr>
              <p:nvPr/>
            </p:nvSpPr>
            <p:spPr bwMode="auto">
              <a:xfrm>
                <a:off x="4779" y="2042"/>
                <a:ext cx="46" cy="50"/>
              </a:xfrm>
              <a:prstGeom prst="ellipse">
                <a:avLst/>
              </a:prstGeom>
              <a:solidFill>
                <a:srgbClr val="FFFF00"/>
              </a:solidFill>
              <a:ln w="11113">
                <a:solidFill>
                  <a:srgbClr val="000000"/>
                </a:solidFill>
                <a:round/>
                <a:headEnd/>
                <a:tailEnd/>
              </a:ln>
            </p:spPr>
            <p:txBody>
              <a:bodyPr/>
              <a:lstStyle/>
              <a:p>
                <a:endParaRPr lang="en-US"/>
              </a:p>
            </p:txBody>
          </p:sp>
          <p:sp>
            <p:nvSpPr>
              <p:cNvPr id="120924" name="Oval 92"/>
              <p:cNvSpPr>
                <a:spLocks noChangeArrowheads="1"/>
              </p:cNvSpPr>
              <p:nvPr/>
            </p:nvSpPr>
            <p:spPr bwMode="auto">
              <a:xfrm>
                <a:off x="4834" y="2041"/>
                <a:ext cx="46" cy="50"/>
              </a:xfrm>
              <a:prstGeom prst="ellipse">
                <a:avLst/>
              </a:prstGeom>
              <a:solidFill>
                <a:srgbClr val="FFFF00"/>
              </a:solidFill>
              <a:ln w="11113">
                <a:solidFill>
                  <a:srgbClr val="000000"/>
                </a:solidFill>
                <a:round/>
                <a:headEnd/>
                <a:tailEnd/>
              </a:ln>
            </p:spPr>
            <p:txBody>
              <a:bodyPr/>
              <a:lstStyle/>
              <a:p>
                <a:endParaRPr lang="en-US"/>
              </a:p>
            </p:txBody>
          </p:sp>
          <p:sp>
            <p:nvSpPr>
              <p:cNvPr id="120925" name="Rectangle 93"/>
              <p:cNvSpPr>
                <a:spLocks noChangeArrowheads="1"/>
              </p:cNvSpPr>
              <p:nvPr/>
            </p:nvSpPr>
            <p:spPr bwMode="auto">
              <a:xfrm>
                <a:off x="4834" y="211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20926" name="Freeform 94"/>
              <p:cNvSpPr>
                <a:spLocks/>
              </p:cNvSpPr>
              <p:nvPr/>
            </p:nvSpPr>
            <p:spPr bwMode="auto">
              <a:xfrm>
                <a:off x="4651" y="1868"/>
                <a:ext cx="74" cy="18"/>
              </a:xfrm>
              <a:custGeom>
                <a:avLst/>
                <a:gdLst>
                  <a:gd name="T0" fmla="*/ 147 w 147"/>
                  <a:gd name="T1" fmla="*/ 0 h 36"/>
                  <a:gd name="T2" fmla="*/ 0 w 147"/>
                  <a:gd name="T3" fmla="*/ 34 h 36"/>
                  <a:gd name="T4" fmla="*/ 0 w 147"/>
                  <a:gd name="T5" fmla="*/ 36 h 36"/>
                </a:gdLst>
                <a:ahLst/>
                <a:cxnLst>
                  <a:cxn ang="0">
                    <a:pos x="T0" y="T1"/>
                  </a:cxn>
                  <a:cxn ang="0">
                    <a:pos x="T2" y="T3"/>
                  </a:cxn>
                  <a:cxn ang="0">
                    <a:pos x="T4" y="T5"/>
                  </a:cxn>
                </a:cxnLst>
                <a:rect l="0" t="0" r="r" b="b"/>
                <a:pathLst>
                  <a:path w="147" h="36">
                    <a:moveTo>
                      <a:pt x="147" y="0"/>
                    </a:moveTo>
                    <a:lnTo>
                      <a:pt x="0" y="34"/>
                    </a:lnTo>
                    <a:lnTo>
                      <a:pt x="0" y="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27" name="Line 95"/>
              <p:cNvSpPr>
                <a:spLocks noChangeShapeType="1"/>
              </p:cNvSpPr>
              <p:nvPr/>
            </p:nvSpPr>
            <p:spPr bwMode="auto">
              <a:xfrm>
                <a:off x="4720" y="1869"/>
                <a:ext cx="5"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8" name="Line 96"/>
              <p:cNvSpPr>
                <a:spLocks noChangeShapeType="1"/>
              </p:cNvSpPr>
              <p:nvPr/>
            </p:nvSpPr>
            <p:spPr bwMode="auto">
              <a:xfrm>
                <a:off x="4720" y="1868"/>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9" name="Line 97"/>
              <p:cNvSpPr>
                <a:spLocks noChangeShapeType="1"/>
              </p:cNvSpPr>
              <p:nvPr/>
            </p:nvSpPr>
            <p:spPr bwMode="auto">
              <a:xfrm>
                <a:off x="4648" y="1942"/>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0" name="Line 98"/>
              <p:cNvSpPr>
                <a:spLocks noChangeShapeType="1"/>
              </p:cNvSpPr>
              <p:nvPr/>
            </p:nvSpPr>
            <p:spPr bwMode="auto">
              <a:xfrm>
                <a:off x="4725" y="1942"/>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1" name="Line 99"/>
              <p:cNvSpPr>
                <a:spLocks noChangeShapeType="1"/>
              </p:cNvSpPr>
              <p:nvPr/>
            </p:nvSpPr>
            <p:spPr bwMode="auto">
              <a:xfrm>
                <a:off x="4788" y="194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2" name="Line 100"/>
              <p:cNvSpPr>
                <a:spLocks noChangeShapeType="1"/>
              </p:cNvSpPr>
              <p:nvPr/>
            </p:nvSpPr>
            <p:spPr bwMode="auto">
              <a:xfrm flipH="1">
                <a:off x="4581" y="2008"/>
                <a:ext cx="65"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3" name="Line 101"/>
              <p:cNvSpPr>
                <a:spLocks noChangeShapeType="1"/>
              </p:cNvSpPr>
              <p:nvPr/>
            </p:nvSpPr>
            <p:spPr bwMode="auto">
              <a:xfrm flipH="1">
                <a:off x="4642" y="2010"/>
                <a:ext cx="3"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4" name="Line 102"/>
              <p:cNvSpPr>
                <a:spLocks noChangeShapeType="1"/>
              </p:cNvSpPr>
              <p:nvPr/>
            </p:nvSpPr>
            <p:spPr bwMode="auto">
              <a:xfrm flipH="1">
                <a:off x="4696" y="2010"/>
                <a:ext cx="25"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5" name="Freeform 103"/>
              <p:cNvSpPr>
                <a:spLocks/>
              </p:cNvSpPr>
              <p:nvPr/>
            </p:nvSpPr>
            <p:spPr bwMode="auto">
              <a:xfrm>
                <a:off x="4721" y="2010"/>
                <a:ext cx="28" cy="30"/>
              </a:xfrm>
              <a:custGeom>
                <a:avLst/>
                <a:gdLst>
                  <a:gd name="T0" fmla="*/ 0 w 55"/>
                  <a:gd name="T1" fmla="*/ 0 h 61"/>
                  <a:gd name="T2" fmla="*/ 55 w 55"/>
                  <a:gd name="T3" fmla="*/ 61 h 61"/>
                  <a:gd name="T4" fmla="*/ 55 w 55"/>
                  <a:gd name="T5" fmla="*/ 58 h 61"/>
                </a:gdLst>
                <a:ahLst/>
                <a:cxnLst>
                  <a:cxn ang="0">
                    <a:pos x="T0" y="T1"/>
                  </a:cxn>
                  <a:cxn ang="0">
                    <a:pos x="T2" y="T3"/>
                  </a:cxn>
                  <a:cxn ang="0">
                    <a:pos x="T4" y="T5"/>
                  </a:cxn>
                </a:cxnLst>
                <a:rect l="0" t="0" r="r" b="b"/>
                <a:pathLst>
                  <a:path w="55" h="61">
                    <a:moveTo>
                      <a:pt x="0" y="0"/>
                    </a:moveTo>
                    <a:lnTo>
                      <a:pt x="55" y="61"/>
                    </a:lnTo>
                    <a:lnTo>
                      <a:pt x="55"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36" name="Line 104"/>
              <p:cNvSpPr>
                <a:spLocks noChangeShapeType="1"/>
              </p:cNvSpPr>
              <p:nvPr/>
            </p:nvSpPr>
            <p:spPr bwMode="auto">
              <a:xfrm>
                <a:off x="4790" y="2012"/>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7" name="Line 105"/>
              <p:cNvSpPr>
                <a:spLocks noChangeShapeType="1"/>
              </p:cNvSpPr>
              <p:nvPr/>
            </p:nvSpPr>
            <p:spPr bwMode="auto">
              <a:xfrm>
                <a:off x="4791" y="2012"/>
                <a:ext cx="69"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8" name="Line 106"/>
              <p:cNvSpPr>
                <a:spLocks noChangeShapeType="1"/>
              </p:cNvSpPr>
              <p:nvPr/>
            </p:nvSpPr>
            <p:spPr bwMode="auto">
              <a:xfrm>
                <a:off x="4860" y="2092"/>
                <a:ext cx="1" cy="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939" name="Rectangle 107"/>
            <p:cNvSpPr>
              <a:spLocks noChangeArrowheads="1"/>
            </p:cNvSpPr>
            <p:nvPr/>
          </p:nvSpPr>
          <p:spPr bwMode="auto">
            <a:xfrm>
              <a:off x="47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940" name="Group 108"/>
            <p:cNvGrpSpPr>
              <a:grpSpLocks/>
            </p:cNvGrpSpPr>
            <p:nvPr/>
          </p:nvGrpSpPr>
          <p:grpSpPr bwMode="auto">
            <a:xfrm>
              <a:off x="4800" y="3319"/>
              <a:ext cx="144" cy="129"/>
              <a:chOff x="4543" y="2457"/>
              <a:chExt cx="331" cy="333"/>
            </a:xfrm>
          </p:grpSpPr>
          <p:sp>
            <p:nvSpPr>
              <p:cNvPr id="120941" name="Rectangle 109"/>
              <p:cNvSpPr>
                <a:spLocks noChangeArrowheads="1"/>
              </p:cNvSpPr>
              <p:nvPr/>
            </p:nvSpPr>
            <p:spPr bwMode="auto">
              <a:xfrm>
                <a:off x="4694" y="2457"/>
                <a:ext cx="54" cy="42"/>
              </a:xfrm>
              <a:prstGeom prst="rect">
                <a:avLst/>
              </a:prstGeom>
              <a:solidFill>
                <a:srgbClr val="00CE00"/>
              </a:solidFill>
              <a:ln w="11113">
                <a:solidFill>
                  <a:srgbClr val="000000"/>
                </a:solidFill>
                <a:miter lim="800000"/>
                <a:headEnd/>
                <a:tailEnd/>
              </a:ln>
            </p:spPr>
            <p:txBody>
              <a:bodyPr/>
              <a:lstStyle/>
              <a:p>
                <a:endParaRPr lang="en-US"/>
              </a:p>
            </p:txBody>
          </p:sp>
          <p:sp>
            <p:nvSpPr>
              <p:cNvPr id="120942" name="Oval 110"/>
              <p:cNvSpPr>
                <a:spLocks noChangeArrowheads="1"/>
              </p:cNvSpPr>
              <p:nvPr/>
            </p:nvSpPr>
            <p:spPr bwMode="auto">
              <a:xfrm>
                <a:off x="4611" y="2522"/>
                <a:ext cx="48" cy="52"/>
              </a:xfrm>
              <a:prstGeom prst="ellipse">
                <a:avLst/>
              </a:prstGeom>
              <a:solidFill>
                <a:srgbClr val="00CE00"/>
              </a:solidFill>
              <a:ln w="11113">
                <a:solidFill>
                  <a:srgbClr val="000000"/>
                </a:solidFill>
                <a:round/>
                <a:headEnd/>
                <a:tailEnd/>
              </a:ln>
            </p:spPr>
            <p:txBody>
              <a:bodyPr/>
              <a:lstStyle/>
              <a:p>
                <a:endParaRPr lang="en-US"/>
              </a:p>
            </p:txBody>
          </p:sp>
          <p:sp>
            <p:nvSpPr>
              <p:cNvPr id="120943" name="Oval 111"/>
              <p:cNvSpPr>
                <a:spLocks noChangeArrowheads="1"/>
              </p:cNvSpPr>
              <p:nvPr/>
            </p:nvSpPr>
            <p:spPr bwMode="auto">
              <a:xfrm>
                <a:off x="4685" y="2524"/>
                <a:ext cx="45" cy="50"/>
              </a:xfrm>
              <a:prstGeom prst="ellipse">
                <a:avLst/>
              </a:prstGeom>
              <a:solidFill>
                <a:srgbClr val="00CE00"/>
              </a:solidFill>
              <a:ln w="11113">
                <a:solidFill>
                  <a:srgbClr val="000000"/>
                </a:solidFill>
                <a:round/>
                <a:headEnd/>
                <a:tailEnd/>
              </a:ln>
            </p:spPr>
            <p:txBody>
              <a:bodyPr/>
              <a:lstStyle/>
              <a:p>
                <a:endParaRPr lang="en-US"/>
              </a:p>
            </p:txBody>
          </p:sp>
          <p:sp>
            <p:nvSpPr>
              <p:cNvPr id="120944" name="Oval 112"/>
              <p:cNvSpPr>
                <a:spLocks noChangeArrowheads="1"/>
              </p:cNvSpPr>
              <p:nvPr/>
            </p:nvSpPr>
            <p:spPr bwMode="auto">
              <a:xfrm>
                <a:off x="4749" y="2524"/>
                <a:ext cx="46" cy="48"/>
              </a:xfrm>
              <a:prstGeom prst="ellipse">
                <a:avLst/>
              </a:prstGeom>
              <a:solidFill>
                <a:srgbClr val="00CE00"/>
              </a:solidFill>
              <a:ln w="11113">
                <a:solidFill>
                  <a:srgbClr val="000000"/>
                </a:solidFill>
                <a:round/>
                <a:headEnd/>
                <a:tailEnd/>
              </a:ln>
            </p:spPr>
            <p:txBody>
              <a:bodyPr/>
              <a:lstStyle/>
              <a:p>
                <a:endParaRPr lang="en-US"/>
              </a:p>
            </p:txBody>
          </p:sp>
          <p:sp>
            <p:nvSpPr>
              <p:cNvPr id="120945" name="Rectangle 113"/>
              <p:cNvSpPr>
                <a:spLocks noChangeArrowheads="1"/>
              </p:cNvSpPr>
              <p:nvPr/>
            </p:nvSpPr>
            <p:spPr bwMode="auto">
              <a:xfrm>
                <a:off x="4603" y="2599"/>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20946" name="Rectangle 114"/>
              <p:cNvSpPr>
                <a:spLocks noChangeArrowheads="1"/>
              </p:cNvSpPr>
              <p:nvPr/>
            </p:nvSpPr>
            <p:spPr bwMode="auto">
              <a:xfrm>
                <a:off x="4678" y="2600"/>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0947" name="Rectangle 115"/>
              <p:cNvSpPr>
                <a:spLocks noChangeArrowheads="1"/>
              </p:cNvSpPr>
              <p:nvPr/>
            </p:nvSpPr>
            <p:spPr bwMode="auto">
              <a:xfrm>
                <a:off x="4747" y="2601"/>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20948" name="Oval 116"/>
              <p:cNvSpPr>
                <a:spLocks noChangeArrowheads="1"/>
              </p:cNvSpPr>
              <p:nvPr/>
            </p:nvSpPr>
            <p:spPr bwMode="auto">
              <a:xfrm>
                <a:off x="4543" y="2675"/>
                <a:ext cx="45" cy="49"/>
              </a:xfrm>
              <a:prstGeom prst="ellipse">
                <a:avLst/>
              </a:prstGeom>
              <a:solidFill>
                <a:srgbClr val="00CE00"/>
              </a:solidFill>
              <a:ln w="11113">
                <a:solidFill>
                  <a:srgbClr val="000000"/>
                </a:solidFill>
                <a:round/>
                <a:headEnd/>
                <a:tailEnd/>
              </a:ln>
            </p:spPr>
            <p:txBody>
              <a:bodyPr/>
              <a:lstStyle/>
              <a:p>
                <a:endParaRPr lang="en-US"/>
              </a:p>
            </p:txBody>
          </p:sp>
          <p:sp>
            <p:nvSpPr>
              <p:cNvPr id="120949" name="Oval 117"/>
              <p:cNvSpPr>
                <a:spLocks noChangeArrowheads="1"/>
              </p:cNvSpPr>
              <p:nvPr/>
            </p:nvSpPr>
            <p:spPr bwMode="auto">
              <a:xfrm>
                <a:off x="4602" y="2674"/>
                <a:ext cx="45" cy="49"/>
              </a:xfrm>
              <a:prstGeom prst="ellipse">
                <a:avLst/>
              </a:prstGeom>
              <a:solidFill>
                <a:srgbClr val="00CE00"/>
              </a:solidFill>
              <a:ln w="11113">
                <a:solidFill>
                  <a:srgbClr val="000000"/>
                </a:solidFill>
                <a:round/>
                <a:headEnd/>
                <a:tailEnd/>
              </a:ln>
            </p:spPr>
            <p:txBody>
              <a:bodyPr/>
              <a:lstStyle/>
              <a:p>
                <a:endParaRPr lang="en-US"/>
              </a:p>
            </p:txBody>
          </p:sp>
          <p:sp>
            <p:nvSpPr>
              <p:cNvPr id="120950" name="Oval 118"/>
              <p:cNvSpPr>
                <a:spLocks noChangeArrowheads="1"/>
              </p:cNvSpPr>
              <p:nvPr/>
            </p:nvSpPr>
            <p:spPr bwMode="auto">
              <a:xfrm>
                <a:off x="4657" y="2673"/>
                <a:ext cx="45" cy="49"/>
              </a:xfrm>
              <a:prstGeom prst="ellipse">
                <a:avLst/>
              </a:prstGeom>
              <a:solidFill>
                <a:srgbClr val="00CE00"/>
              </a:solidFill>
              <a:ln w="11113">
                <a:solidFill>
                  <a:srgbClr val="000000"/>
                </a:solidFill>
                <a:round/>
                <a:headEnd/>
                <a:tailEnd/>
              </a:ln>
            </p:spPr>
            <p:txBody>
              <a:bodyPr/>
              <a:lstStyle/>
              <a:p>
                <a:endParaRPr lang="en-US"/>
              </a:p>
            </p:txBody>
          </p:sp>
          <p:sp>
            <p:nvSpPr>
              <p:cNvPr id="120951" name="Oval 119"/>
              <p:cNvSpPr>
                <a:spLocks noChangeArrowheads="1"/>
              </p:cNvSpPr>
              <p:nvPr/>
            </p:nvSpPr>
            <p:spPr bwMode="auto">
              <a:xfrm>
                <a:off x="4711" y="2677"/>
                <a:ext cx="45" cy="49"/>
              </a:xfrm>
              <a:prstGeom prst="ellipse">
                <a:avLst/>
              </a:prstGeom>
              <a:solidFill>
                <a:srgbClr val="00CE00"/>
              </a:solidFill>
              <a:ln w="11113">
                <a:solidFill>
                  <a:srgbClr val="000000"/>
                </a:solidFill>
                <a:round/>
                <a:headEnd/>
                <a:tailEnd/>
              </a:ln>
            </p:spPr>
            <p:txBody>
              <a:bodyPr/>
              <a:lstStyle/>
              <a:p>
                <a:endParaRPr lang="en-US"/>
              </a:p>
            </p:txBody>
          </p:sp>
          <p:sp>
            <p:nvSpPr>
              <p:cNvPr id="120952" name="Oval 120"/>
              <p:cNvSpPr>
                <a:spLocks noChangeArrowheads="1"/>
              </p:cNvSpPr>
              <p:nvPr/>
            </p:nvSpPr>
            <p:spPr bwMode="auto">
              <a:xfrm>
                <a:off x="4765" y="2676"/>
                <a:ext cx="46" cy="50"/>
              </a:xfrm>
              <a:prstGeom prst="ellipse">
                <a:avLst/>
              </a:prstGeom>
              <a:solidFill>
                <a:srgbClr val="00CE00"/>
              </a:solidFill>
              <a:ln w="11113">
                <a:solidFill>
                  <a:srgbClr val="000000"/>
                </a:solidFill>
                <a:round/>
                <a:headEnd/>
                <a:tailEnd/>
              </a:ln>
            </p:spPr>
            <p:txBody>
              <a:bodyPr/>
              <a:lstStyle/>
              <a:p>
                <a:endParaRPr lang="en-US"/>
              </a:p>
            </p:txBody>
          </p:sp>
          <p:sp>
            <p:nvSpPr>
              <p:cNvPr id="120953" name="Oval 121"/>
              <p:cNvSpPr>
                <a:spLocks noChangeArrowheads="1"/>
              </p:cNvSpPr>
              <p:nvPr/>
            </p:nvSpPr>
            <p:spPr bwMode="auto">
              <a:xfrm>
                <a:off x="4820" y="2675"/>
                <a:ext cx="46" cy="49"/>
              </a:xfrm>
              <a:prstGeom prst="ellipse">
                <a:avLst/>
              </a:prstGeom>
              <a:solidFill>
                <a:srgbClr val="00CE00"/>
              </a:solidFill>
              <a:ln w="11113">
                <a:solidFill>
                  <a:srgbClr val="000000"/>
                </a:solidFill>
                <a:round/>
                <a:headEnd/>
                <a:tailEnd/>
              </a:ln>
            </p:spPr>
            <p:txBody>
              <a:bodyPr/>
              <a:lstStyle/>
              <a:p>
                <a:endParaRPr lang="en-US"/>
              </a:p>
            </p:txBody>
          </p:sp>
          <p:sp>
            <p:nvSpPr>
              <p:cNvPr id="120954" name="Rectangle 122"/>
              <p:cNvSpPr>
                <a:spLocks noChangeArrowheads="1"/>
              </p:cNvSpPr>
              <p:nvPr/>
            </p:nvSpPr>
            <p:spPr bwMode="auto">
              <a:xfrm>
                <a:off x="4820" y="2747"/>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0955" name="Freeform 123"/>
              <p:cNvSpPr>
                <a:spLocks/>
              </p:cNvSpPr>
              <p:nvPr/>
            </p:nvSpPr>
            <p:spPr bwMode="auto">
              <a:xfrm>
                <a:off x="4637" y="2501"/>
                <a:ext cx="74" cy="19"/>
              </a:xfrm>
              <a:custGeom>
                <a:avLst/>
                <a:gdLst>
                  <a:gd name="T0" fmla="*/ 147 w 147"/>
                  <a:gd name="T1" fmla="*/ 0 h 39"/>
                  <a:gd name="T2" fmla="*/ 0 w 147"/>
                  <a:gd name="T3" fmla="*/ 35 h 39"/>
                  <a:gd name="T4" fmla="*/ 0 w 147"/>
                  <a:gd name="T5" fmla="*/ 39 h 39"/>
                </a:gdLst>
                <a:ahLst/>
                <a:cxnLst>
                  <a:cxn ang="0">
                    <a:pos x="T0" y="T1"/>
                  </a:cxn>
                  <a:cxn ang="0">
                    <a:pos x="T2" y="T3"/>
                  </a:cxn>
                  <a:cxn ang="0">
                    <a:pos x="T4" y="T5"/>
                  </a:cxn>
                </a:cxnLst>
                <a:rect l="0" t="0" r="r" b="b"/>
                <a:pathLst>
                  <a:path w="147" h="39">
                    <a:moveTo>
                      <a:pt x="147" y="0"/>
                    </a:moveTo>
                    <a:lnTo>
                      <a:pt x="0" y="35"/>
                    </a:lnTo>
                    <a:lnTo>
                      <a:pt x="0" y="3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56" name="Line 124"/>
              <p:cNvSpPr>
                <a:spLocks noChangeShapeType="1"/>
              </p:cNvSpPr>
              <p:nvPr/>
            </p:nvSpPr>
            <p:spPr bwMode="auto">
              <a:xfrm>
                <a:off x="4706" y="2502"/>
                <a:ext cx="5"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7" name="Line 125"/>
              <p:cNvSpPr>
                <a:spLocks noChangeShapeType="1"/>
              </p:cNvSpPr>
              <p:nvPr/>
            </p:nvSpPr>
            <p:spPr bwMode="auto">
              <a:xfrm>
                <a:off x="4706" y="2501"/>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8" name="Line 126"/>
              <p:cNvSpPr>
                <a:spLocks noChangeShapeType="1"/>
              </p:cNvSpPr>
              <p:nvPr/>
            </p:nvSpPr>
            <p:spPr bwMode="auto">
              <a:xfrm>
                <a:off x="4634" y="2575"/>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9" name="Line 127"/>
              <p:cNvSpPr>
                <a:spLocks noChangeShapeType="1"/>
              </p:cNvSpPr>
              <p:nvPr/>
            </p:nvSpPr>
            <p:spPr bwMode="auto">
              <a:xfrm>
                <a:off x="4711" y="257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0" name="Line 128"/>
              <p:cNvSpPr>
                <a:spLocks noChangeShapeType="1"/>
              </p:cNvSpPr>
              <p:nvPr/>
            </p:nvSpPr>
            <p:spPr bwMode="auto">
              <a:xfrm>
                <a:off x="4774" y="2574"/>
                <a:ext cx="1"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1" name="Line 129"/>
              <p:cNvSpPr>
                <a:spLocks noChangeShapeType="1"/>
              </p:cNvSpPr>
              <p:nvPr/>
            </p:nvSpPr>
            <p:spPr bwMode="auto">
              <a:xfrm flipH="1">
                <a:off x="4567" y="2642"/>
                <a:ext cx="65"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2" name="Line 130"/>
              <p:cNvSpPr>
                <a:spLocks noChangeShapeType="1"/>
              </p:cNvSpPr>
              <p:nvPr/>
            </p:nvSpPr>
            <p:spPr bwMode="auto">
              <a:xfrm flipH="1">
                <a:off x="4628" y="2643"/>
                <a:ext cx="3"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3" name="Line 131"/>
              <p:cNvSpPr>
                <a:spLocks noChangeShapeType="1"/>
              </p:cNvSpPr>
              <p:nvPr/>
            </p:nvSpPr>
            <p:spPr bwMode="auto">
              <a:xfrm flipH="1">
                <a:off x="4682" y="2643"/>
                <a:ext cx="25"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4" name="Freeform 132"/>
              <p:cNvSpPr>
                <a:spLocks/>
              </p:cNvSpPr>
              <p:nvPr/>
            </p:nvSpPr>
            <p:spPr bwMode="auto">
              <a:xfrm>
                <a:off x="4707" y="2643"/>
                <a:ext cx="28" cy="30"/>
              </a:xfrm>
              <a:custGeom>
                <a:avLst/>
                <a:gdLst>
                  <a:gd name="T0" fmla="*/ 0 w 55"/>
                  <a:gd name="T1" fmla="*/ 0 h 61"/>
                  <a:gd name="T2" fmla="*/ 55 w 55"/>
                  <a:gd name="T3" fmla="*/ 61 h 61"/>
                  <a:gd name="T4" fmla="*/ 55 w 55"/>
                  <a:gd name="T5" fmla="*/ 59 h 61"/>
                </a:gdLst>
                <a:ahLst/>
                <a:cxnLst>
                  <a:cxn ang="0">
                    <a:pos x="T0" y="T1"/>
                  </a:cxn>
                  <a:cxn ang="0">
                    <a:pos x="T2" y="T3"/>
                  </a:cxn>
                  <a:cxn ang="0">
                    <a:pos x="T4" y="T5"/>
                  </a:cxn>
                </a:cxnLst>
                <a:rect l="0" t="0" r="r" b="b"/>
                <a:pathLst>
                  <a:path w="55" h="61">
                    <a:moveTo>
                      <a:pt x="0" y="0"/>
                    </a:moveTo>
                    <a:lnTo>
                      <a:pt x="55" y="61"/>
                    </a:lnTo>
                    <a:lnTo>
                      <a:pt x="55" y="5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65" name="Line 133"/>
              <p:cNvSpPr>
                <a:spLocks noChangeShapeType="1"/>
              </p:cNvSpPr>
              <p:nvPr/>
            </p:nvSpPr>
            <p:spPr bwMode="auto">
              <a:xfrm>
                <a:off x="4776" y="2645"/>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6" name="Line 134"/>
              <p:cNvSpPr>
                <a:spLocks noChangeShapeType="1"/>
              </p:cNvSpPr>
              <p:nvPr/>
            </p:nvSpPr>
            <p:spPr bwMode="auto">
              <a:xfrm>
                <a:off x="4777" y="2645"/>
                <a:ext cx="69"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7" name="Line 135"/>
              <p:cNvSpPr>
                <a:spLocks noChangeShapeType="1"/>
              </p:cNvSpPr>
              <p:nvPr/>
            </p:nvSpPr>
            <p:spPr bwMode="auto">
              <a:xfrm>
                <a:off x="4846" y="2725"/>
                <a:ext cx="1"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968" name="Rectangle 136"/>
            <p:cNvSpPr>
              <a:spLocks noChangeArrowheads="1"/>
            </p:cNvSpPr>
            <p:nvPr/>
          </p:nvSpPr>
          <p:spPr bwMode="auto">
            <a:xfrm>
              <a:off x="47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0969" name="Group 137"/>
            <p:cNvGrpSpPr>
              <a:grpSpLocks/>
            </p:cNvGrpSpPr>
            <p:nvPr/>
          </p:nvGrpSpPr>
          <p:grpSpPr bwMode="auto">
            <a:xfrm>
              <a:off x="4818" y="3566"/>
              <a:ext cx="108" cy="116"/>
              <a:chOff x="902" y="803"/>
              <a:chExt cx="214" cy="280"/>
            </a:xfrm>
          </p:grpSpPr>
          <p:sp>
            <p:nvSpPr>
              <p:cNvPr id="120970" name="Rectangle 138"/>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0971" name="Line 139"/>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2" name="Line 140"/>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3" name="Line 141"/>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4" name="Line 142"/>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5" name="Line 143"/>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6" name="Line 144"/>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7" name="Line 145"/>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8" name="Line 146"/>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79" name="Line 147"/>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80" name="Line 148"/>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81" name="Line 149"/>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82" name="Line 150"/>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83" name="Line 151"/>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84" name="Line 152"/>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85" name="Line 153"/>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986" name="Rectangle 154"/>
            <p:cNvSpPr>
              <a:spLocks noChangeArrowheads="1"/>
            </p:cNvSpPr>
            <p:nvPr/>
          </p:nvSpPr>
          <p:spPr bwMode="auto">
            <a:xfrm>
              <a:off x="47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87" name="Rectangle 155"/>
            <p:cNvSpPr>
              <a:spLocks noChangeArrowheads="1"/>
            </p:cNvSpPr>
            <p:nvPr/>
          </p:nvSpPr>
          <p:spPr bwMode="auto">
            <a:xfrm>
              <a:off x="47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88" name="AutoShape 156"/>
            <p:cNvSpPr>
              <a:spLocks noChangeArrowheads="1"/>
            </p:cNvSpPr>
            <p:nvPr/>
          </p:nvSpPr>
          <p:spPr bwMode="auto">
            <a:xfrm>
              <a:off x="48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89" name="Rectangle 157"/>
            <p:cNvSpPr>
              <a:spLocks noChangeArrowheads="1"/>
            </p:cNvSpPr>
            <p:nvPr/>
          </p:nvSpPr>
          <p:spPr bwMode="auto">
            <a:xfrm>
              <a:off x="427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sp>
          <p:nvSpPr>
            <p:cNvPr id="120990" name="Rectangle 158"/>
            <p:cNvSpPr>
              <a:spLocks noChangeArrowheads="1"/>
            </p:cNvSpPr>
            <p:nvPr/>
          </p:nvSpPr>
          <p:spPr bwMode="auto">
            <a:xfrm>
              <a:off x="427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grpSp>
          <p:nvGrpSpPr>
            <p:cNvPr id="120991" name="Group 159"/>
            <p:cNvGrpSpPr>
              <a:grpSpLocks/>
            </p:cNvGrpSpPr>
            <p:nvPr/>
          </p:nvGrpSpPr>
          <p:grpSpPr bwMode="auto">
            <a:xfrm>
              <a:off x="4338" y="2606"/>
              <a:ext cx="108" cy="116"/>
              <a:chOff x="902" y="803"/>
              <a:chExt cx="214" cy="280"/>
            </a:xfrm>
          </p:grpSpPr>
          <p:sp>
            <p:nvSpPr>
              <p:cNvPr id="120992" name="Rectangle 160"/>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0993" name="Line 16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94" name="Line 16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95" name="Line 16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96" name="Line 16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97" name="Line 16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98" name="Line 16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99" name="Line 16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0" name="Line 16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1" name="Line 16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2" name="Line 17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3" name="Line 17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4" name="Line 17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5" name="Line 17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6" name="Line 17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07" name="Line 17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008" name="Rectangle 176"/>
            <p:cNvSpPr>
              <a:spLocks noChangeArrowheads="1"/>
            </p:cNvSpPr>
            <p:nvPr/>
          </p:nvSpPr>
          <p:spPr bwMode="auto">
            <a:xfrm>
              <a:off x="427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009" name="Group 177"/>
            <p:cNvGrpSpPr>
              <a:grpSpLocks/>
            </p:cNvGrpSpPr>
            <p:nvPr/>
          </p:nvGrpSpPr>
          <p:grpSpPr bwMode="auto">
            <a:xfrm>
              <a:off x="4308" y="2849"/>
              <a:ext cx="169" cy="109"/>
              <a:chOff x="2576" y="1643"/>
              <a:chExt cx="169" cy="109"/>
            </a:xfrm>
          </p:grpSpPr>
          <p:sp>
            <p:nvSpPr>
              <p:cNvPr id="121010" name="Rectangle 178"/>
              <p:cNvSpPr>
                <a:spLocks noChangeArrowheads="1"/>
              </p:cNvSpPr>
              <p:nvPr/>
            </p:nvSpPr>
            <p:spPr bwMode="auto">
              <a:xfrm>
                <a:off x="2644" y="1643"/>
                <a:ext cx="18" cy="20"/>
              </a:xfrm>
              <a:prstGeom prst="rect">
                <a:avLst/>
              </a:prstGeom>
              <a:solidFill>
                <a:srgbClr val="FF9900"/>
              </a:solidFill>
              <a:ln w="11176">
                <a:solidFill>
                  <a:srgbClr val="000000"/>
                </a:solidFill>
                <a:miter lim="800000"/>
                <a:headEnd/>
                <a:tailEnd/>
              </a:ln>
            </p:spPr>
            <p:txBody>
              <a:bodyPr/>
              <a:lstStyle/>
              <a:p>
                <a:endParaRPr lang="en-US"/>
              </a:p>
            </p:txBody>
          </p:sp>
          <p:sp>
            <p:nvSpPr>
              <p:cNvPr id="121011" name="Rectangle 179"/>
              <p:cNvSpPr>
                <a:spLocks noChangeArrowheads="1"/>
              </p:cNvSpPr>
              <p:nvPr/>
            </p:nvSpPr>
            <p:spPr bwMode="auto">
              <a:xfrm>
                <a:off x="2610" y="1688"/>
                <a:ext cx="18" cy="19"/>
              </a:xfrm>
              <a:prstGeom prst="rect">
                <a:avLst/>
              </a:prstGeom>
              <a:solidFill>
                <a:srgbClr val="FF9900"/>
              </a:solidFill>
              <a:ln w="11176">
                <a:solidFill>
                  <a:srgbClr val="000000"/>
                </a:solidFill>
                <a:miter lim="800000"/>
                <a:headEnd/>
                <a:tailEnd/>
              </a:ln>
            </p:spPr>
            <p:txBody>
              <a:bodyPr/>
              <a:lstStyle/>
              <a:p>
                <a:endParaRPr lang="en-US"/>
              </a:p>
            </p:txBody>
          </p:sp>
          <p:sp>
            <p:nvSpPr>
              <p:cNvPr id="121012" name="Rectangle 180"/>
              <p:cNvSpPr>
                <a:spLocks noChangeArrowheads="1"/>
              </p:cNvSpPr>
              <p:nvPr/>
            </p:nvSpPr>
            <p:spPr bwMode="auto">
              <a:xfrm>
                <a:off x="2576" y="1731"/>
                <a:ext cx="18" cy="21"/>
              </a:xfrm>
              <a:prstGeom prst="rect">
                <a:avLst/>
              </a:prstGeom>
              <a:solidFill>
                <a:srgbClr val="FF9900"/>
              </a:solidFill>
              <a:ln w="11176">
                <a:solidFill>
                  <a:srgbClr val="000000"/>
                </a:solidFill>
                <a:miter lim="800000"/>
                <a:headEnd/>
                <a:tailEnd/>
              </a:ln>
            </p:spPr>
            <p:txBody>
              <a:bodyPr/>
              <a:lstStyle/>
              <a:p>
                <a:endParaRPr lang="en-US"/>
              </a:p>
            </p:txBody>
          </p:sp>
          <p:sp>
            <p:nvSpPr>
              <p:cNvPr id="121013" name="Rectangle 181"/>
              <p:cNvSpPr>
                <a:spLocks noChangeArrowheads="1"/>
              </p:cNvSpPr>
              <p:nvPr/>
            </p:nvSpPr>
            <p:spPr bwMode="auto">
              <a:xfrm>
                <a:off x="2639" y="1731"/>
                <a:ext cx="19" cy="19"/>
              </a:xfrm>
              <a:prstGeom prst="rect">
                <a:avLst/>
              </a:prstGeom>
              <a:solidFill>
                <a:srgbClr val="FF9900"/>
              </a:solidFill>
              <a:ln w="11176">
                <a:solidFill>
                  <a:srgbClr val="000000"/>
                </a:solidFill>
                <a:miter lim="800000"/>
                <a:headEnd/>
                <a:tailEnd/>
              </a:ln>
            </p:spPr>
            <p:txBody>
              <a:bodyPr/>
              <a:lstStyle/>
              <a:p>
                <a:endParaRPr lang="en-US"/>
              </a:p>
            </p:txBody>
          </p:sp>
          <p:sp>
            <p:nvSpPr>
              <p:cNvPr id="121014" name="Rectangle 182"/>
              <p:cNvSpPr>
                <a:spLocks noChangeArrowheads="1"/>
              </p:cNvSpPr>
              <p:nvPr/>
            </p:nvSpPr>
            <p:spPr bwMode="auto">
              <a:xfrm>
                <a:off x="2726" y="1731"/>
                <a:ext cx="19" cy="21"/>
              </a:xfrm>
              <a:prstGeom prst="rect">
                <a:avLst/>
              </a:prstGeom>
              <a:solidFill>
                <a:srgbClr val="FF9900"/>
              </a:solidFill>
              <a:ln w="11176">
                <a:solidFill>
                  <a:srgbClr val="000000"/>
                </a:solidFill>
                <a:miter lim="800000"/>
                <a:headEnd/>
                <a:tailEnd/>
              </a:ln>
            </p:spPr>
            <p:txBody>
              <a:bodyPr/>
              <a:lstStyle/>
              <a:p>
                <a:endParaRPr lang="en-US"/>
              </a:p>
            </p:txBody>
          </p:sp>
          <p:sp>
            <p:nvSpPr>
              <p:cNvPr id="121015" name="Rectangle 183"/>
              <p:cNvSpPr>
                <a:spLocks noChangeArrowheads="1"/>
              </p:cNvSpPr>
              <p:nvPr/>
            </p:nvSpPr>
            <p:spPr bwMode="auto">
              <a:xfrm>
                <a:off x="2688" y="1685"/>
                <a:ext cx="20" cy="19"/>
              </a:xfrm>
              <a:prstGeom prst="rect">
                <a:avLst/>
              </a:prstGeom>
              <a:solidFill>
                <a:srgbClr val="FF9900"/>
              </a:solidFill>
              <a:ln w="11176">
                <a:solidFill>
                  <a:srgbClr val="000000"/>
                </a:solidFill>
                <a:miter lim="800000"/>
                <a:headEnd/>
                <a:tailEnd/>
              </a:ln>
            </p:spPr>
            <p:txBody>
              <a:bodyPr/>
              <a:lstStyle/>
              <a:p>
                <a:endParaRPr lang="en-US"/>
              </a:p>
            </p:txBody>
          </p:sp>
          <p:sp>
            <p:nvSpPr>
              <p:cNvPr id="121016" name="Line 184"/>
              <p:cNvSpPr>
                <a:spLocks noChangeShapeType="1"/>
              </p:cNvSpPr>
              <p:nvPr/>
            </p:nvSpPr>
            <p:spPr bwMode="auto">
              <a:xfrm>
                <a:off x="2597"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17" name="Line 185"/>
              <p:cNvSpPr>
                <a:spLocks noChangeShapeType="1"/>
              </p:cNvSpPr>
              <p:nvPr/>
            </p:nvSpPr>
            <p:spPr bwMode="auto">
              <a:xfrm>
                <a:off x="260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18" name="Line 186"/>
              <p:cNvSpPr>
                <a:spLocks noChangeShapeType="1"/>
              </p:cNvSpPr>
              <p:nvPr/>
            </p:nvSpPr>
            <p:spPr bwMode="auto">
              <a:xfrm>
                <a:off x="2608"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19" name="Line 187"/>
              <p:cNvSpPr>
                <a:spLocks noChangeShapeType="1"/>
              </p:cNvSpPr>
              <p:nvPr/>
            </p:nvSpPr>
            <p:spPr bwMode="auto">
              <a:xfrm>
                <a:off x="261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0" name="Line 188"/>
              <p:cNvSpPr>
                <a:spLocks noChangeShapeType="1"/>
              </p:cNvSpPr>
              <p:nvPr/>
            </p:nvSpPr>
            <p:spPr bwMode="auto">
              <a:xfrm>
                <a:off x="2618"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1" name="Line 189"/>
              <p:cNvSpPr>
                <a:spLocks noChangeShapeType="1"/>
              </p:cNvSpPr>
              <p:nvPr/>
            </p:nvSpPr>
            <p:spPr bwMode="auto">
              <a:xfrm>
                <a:off x="262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2" name="Line 190"/>
              <p:cNvSpPr>
                <a:spLocks noChangeShapeType="1"/>
              </p:cNvSpPr>
              <p:nvPr/>
            </p:nvSpPr>
            <p:spPr bwMode="auto">
              <a:xfrm>
                <a:off x="2629"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3" name="Line 191"/>
              <p:cNvSpPr>
                <a:spLocks noChangeShapeType="1"/>
              </p:cNvSpPr>
              <p:nvPr/>
            </p:nvSpPr>
            <p:spPr bwMode="auto">
              <a:xfrm>
                <a:off x="2633"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4" name="Freeform 192"/>
              <p:cNvSpPr>
                <a:spLocks/>
              </p:cNvSpPr>
              <p:nvPr/>
            </p:nvSpPr>
            <p:spPr bwMode="auto">
              <a:xfrm>
                <a:off x="2639" y="1740"/>
                <a:ext cx="0"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25" name="Line 193"/>
              <p:cNvSpPr>
                <a:spLocks noChangeShapeType="1"/>
              </p:cNvSpPr>
              <p:nvPr/>
            </p:nvSpPr>
            <p:spPr bwMode="auto">
              <a:xfrm>
                <a:off x="2660"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6" name="Line 194"/>
              <p:cNvSpPr>
                <a:spLocks noChangeShapeType="1"/>
              </p:cNvSpPr>
              <p:nvPr/>
            </p:nvSpPr>
            <p:spPr bwMode="auto">
              <a:xfrm>
                <a:off x="266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7" name="Line 195"/>
              <p:cNvSpPr>
                <a:spLocks noChangeShapeType="1"/>
              </p:cNvSpPr>
              <p:nvPr/>
            </p:nvSpPr>
            <p:spPr bwMode="auto">
              <a:xfrm>
                <a:off x="2671"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8" name="Line 196"/>
              <p:cNvSpPr>
                <a:spLocks noChangeShapeType="1"/>
              </p:cNvSpPr>
              <p:nvPr/>
            </p:nvSpPr>
            <p:spPr bwMode="auto">
              <a:xfrm>
                <a:off x="267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29" name="Line 197"/>
              <p:cNvSpPr>
                <a:spLocks noChangeShapeType="1"/>
              </p:cNvSpPr>
              <p:nvPr/>
            </p:nvSpPr>
            <p:spPr bwMode="auto">
              <a:xfrm>
                <a:off x="2681"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0" name="Line 198"/>
              <p:cNvSpPr>
                <a:spLocks noChangeShapeType="1"/>
              </p:cNvSpPr>
              <p:nvPr/>
            </p:nvSpPr>
            <p:spPr bwMode="auto">
              <a:xfrm>
                <a:off x="268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1" name="Line 199"/>
              <p:cNvSpPr>
                <a:spLocks noChangeShapeType="1"/>
              </p:cNvSpPr>
              <p:nvPr/>
            </p:nvSpPr>
            <p:spPr bwMode="auto">
              <a:xfrm>
                <a:off x="269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2" name="Line 200"/>
              <p:cNvSpPr>
                <a:spLocks noChangeShapeType="1"/>
              </p:cNvSpPr>
              <p:nvPr/>
            </p:nvSpPr>
            <p:spPr bwMode="auto">
              <a:xfrm>
                <a:off x="270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3" name="Line 201"/>
              <p:cNvSpPr>
                <a:spLocks noChangeShapeType="1"/>
              </p:cNvSpPr>
              <p:nvPr/>
            </p:nvSpPr>
            <p:spPr bwMode="auto">
              <a:xfrm>
                <a:off x="2707"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4" name="Line 202"/>
              <p:cNvSpPr>
                <a:spLocks noChangeShapeType="1"/>
              </p:cNvSpPr>
              <p:nvPr/>
            </p:nvSpPr>
            <p:spPr bwMode="auto">
              <a:xfrm>
                <a:off x="2712"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5" name="Line 203"/>
              <p:cNvSpPr>
                <a:spLocks noChangeShapeType="1"/>
              </p:cNvSpPr>
              <p:nvPr/>
            </p:nvSpPr>
            <p:spPr bwMode="auto">
              <a:xfrm>
                <a:off x="2717"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6" name="Line 204"/>
              <p:cNvSpPr>
                <a:spLocks noChangeShapeType="1"/>
              </p:cNvSpPr>
              <p:nvPr/>
            </p:nvSpPr>
            <p:spPr bwMode="auto">
              <a:xfrm>
                <a:off x="272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7" name="Line 205"/>
              <p:cNvSpPr>
                <a:spLocks noChangeShapeType="1"/>
              </p:cNvSpPr>
              <p:nvPr/>
            </p:nvSpPr>
            <p:spPr bwMode="auto">
              <a:xfrm flipH="1">
                <a:off x="2693" y="1706"/>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8" name="Line 206"/>
              <p:cNvSpPr>
                <a:spLocks noChangeShapeType="1"/>
              </p:cNvSpPr>
              <p:nvPr/>
            </p:nvSpPr>
            <p:spPr bwMode="auto">
              <a:xfrm>
                <a:off x="2688" y="171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39" name="Line 207"/>
              <p:cNvSpPr>
                <a:spLocks noChangeShapeType="1"/>
              </p:cNvSpPr>
              <p:nvPr/>
            </p:nvSpPr>
            <p:spPr bwMode="auto">
              <a:xfrm>
                <a:off x="2683" y="1713"/>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0" name="Line 208"/>
              <p:cNvSpPr>
                <a:spLocks noChangeShapeType="1"/>
              </p:cNvSpPr>
              <p:nvPr/>
            </p:nvSpPr>
            <p:spPr bwMode="auto">
              <a:xfrm flipH="1">
                <a:off x="2673" y="1716"/>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1" name="Line 209"/>
              <p:cNvSpPr>
                <a:spLocks noChangeShapeType="1"/>
              </p:cNvSpPr>
              <p:nvPr/>
            </p:nvSpPr>
            <p:spPr bwMode="auto">
              <a:xfrm>
                <a:off x="2668" y="172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2" name="Line 210"/>
              <p:cNvSpPr>
                <a:spLocks noChangeShapeType="1"/>
              </p:cNvSpPr>
              <p:nvPr/>
            </p:nvSpPr>
            <p:spPr bwMode="auto">
              <a:xfrm>
                <a:off x="2663" y="1723"/>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3" name="Freeform 211"/>
              <p:cNvSpPr>
                <a:spLocks/>
              </p:cNvSpPr>
              <p:nvPr/>
            </p:nvSpPr>
            <p:spPr bwMode="auto">
              <a:xfrm flipV="1">
                <a:off x="2652" y="1727"/>
                <a:ext cx="4" cy="2"/>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44" name="Line 212"/>
              <p:cNvSpPr>
                <a:spLocks noChangeShapeType="1"/>
              </p:cNvSpPr>
              <p:nvPr/>
            </p:nvSpPr>
            <p:spPr bwMode="auto">
              <a:xfrm>
                <a:off x="2699" y="1706"/>
                <a:ext cx="4"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5" name="Line 213"/>
              <p:cNvSpPr>
                <a:spLocks noChangeShapeType="1"/>
              </p:cNvSpPr>
              <p:nvPr/>
            </p:nvSpPr>
            <p:spPr bwMode="auto">
              <a:xfrm>
                <a:off x="2708" y="1712"/>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6" name="Line 214"/>
              <p:cNvSpPr>
                <a:spLocks noChangeShapeType="1"/>
              </p:cNvSpPr>
              <p:nvPr/>
            </p:nvSpPr>
            <p:spPr bwMode="auto">
              <a:xfrm>
                <a:off x="2714" y="1716"/>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7" name="Line 215"/>
              <p:cNvSpPr>
                <a:spLocks noChangeShapeType="1"/>
              </p:cNvSpPr>
              <p:nvPr/>
            </p:nvSpPr>
            <p:spPr bwMode="auto">
              <a:xfrm>
                <a:off x="2720" y="1720"/>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8" name="Line 216"/>
              <p:cNvSpPr>
                <a:spLocks noChangeShapeType="1"/>
              </p:cNvSpPr>
              <p:nvPr/>
            </p:nvSpPr>
            <p:spPr bwMode="auto">
              <a:xfrm>
                <a:off x="2729" y="1727"/>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49" name="Freeform 217"/>
              <p:cNvSpPr>
                <a:spLocks/>
              </p:cNvSpPr>
              <p:nvPr/>
            </p:nvSpPr>
            <p:spPr bwMode="auto">
              <a:xfrm flipV="1">
                <a:off x="2735" y="1729"/>
                <a:ext cx="0"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50" name="Line 218"/>
              <p:cNvSpPr>
                <a:spLocks noChangeShapeType="1"/>
              </p:cNvSpPr>
              <p:nvPr/>
            </p:nvSpPr>
            <p:spPr bwMode="auto">
              <a:xfrm>
                <a:off x="2620" y="1674"/>
                <a:ext cx="7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1" name="Line 219"/>
              <p:cNvSpPr>
                <a:spLocks noChangeShapeType="1"/>
              </p:cNvSpPr>
              <p:nvPr/>
            </p:nvSpPr>
            <p:spPr bwMode="auto">
              <a:xfrm flipV="1">
                <a:off x="2654" y="1663"/>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2" name="Line 220"/>
              <p:cNvSpPr>
                <a:spLocks noChangeShapeType="1"/>
              </p:cNvSpPr>
              <p:nvPr/>
            </p:nvSpPr>
            <p:spPr bwMode="auto">
              <a:xfrm>
                <a:off x="2620" y="1674"/>
                <a:ext cx="0"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3" name="Line 221"/>
              <p:cNvSpPr>
                <a:spLocks noChangeShapeType="1"/>
              </p:cNvSpPr>
              <p:nvPr/>
            </p:nvSpPr>
            <p:spPr bwMode="auto">
              <a:xfrm>
                <a:off x="2696" y="1674"/>
                <a:ext cx="1" cy="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4" name="Line 222"/>
              <p:cNvSpPr>
                <a:spLocks noChangeShapeType="1"/>
              </p:cNvSpPr>
              <p:nvPr/>
            </p:nvSpPr>
            <p:spPr bwMode="auto">
              <a:xfrm>
                <a:off x="2585" y="1718"/>
                <a:ext cx="6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5" name="Line 223"/>
              <p:cNvSpPr>
                <a:spLocks noChangeShapeType="1"/>
              </p:cNvSpPr>
              <p:nvPr/>
            </p:nvSpPr>
            <p:spPr bwMode="auto">
              <a:xfrm>
                <a:off x="2620" y="1708"/>
                <a:ext cx="1" cy="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6" name="Line 224"/>
              <p:cNvSpPr>
                <a:spLocks noChangeShapeType="1"/>
              </p:cNvSpPr>
              <p:nvPr/>
            </p:nvSpPr>
            <p:spPr bwMode="auto">
              <a:xfrm>
                <a:off x="2585" y="1718"/>
                <a:ext cx="1"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57" name="Line 225"/>
              <p:cNvSpPr>
                <a:spLocks noChangeShapeType="1"/>
              </p:cNvSpPr>
              <p:nvPr/>
            </p:nvSpPr>
            <p:spPr bwMode="auto">
              <a:xfrm>
                <a:off x="2649" y="1718"/>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058" name="Rectangle 226"/>
            <p:cNvSpPr>
              <a:spLocks noChangeArrowheads="1"/>
            </p:cNvSpPr>
            <p:nvPr/>
          </p:nvSpPr>
          <p:spPr bwMode="auto">
            <a:xfrm>
              <a:off x="427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059" name="Group 227"/>
            <p:cNvGrpSpPr>
              <a:grpSpLocks/>
            </p:cNvGrpSpPr>
            <p:nvPr/>
          </p:nvGrpSpPr>
          <p:grpSpPr bwMode="auto">
            <a:xfrm>
              <a:off x="4308" y="3090"/>
              <a:ext cx="169" cy="108"/>
              <a:chOff x="3011" y="1858"/>
              <a:chExt cx="497" cy="239"/>
            </a:xfrm>
          </p:grpSpPr>
          <p:sp>
            <p:nvSpPr>
              <p:cNvPr id="121060" name="Rectangle 228"/>
              <p:cNvSpPr>
                <a:spLocks noChangeArrowheads="1"/>
              </p:cNvSpPr>
              <p:nvPr/>
            </p:nvSpPr>
            <p:spPr bwMode="auto">
              <a:xfrm>
                <a:off x="3210" y="1858"/>
                <a:ext cx="54" cy="44"/>
              </a:xfrm>
              <a:prstGeom prst="rect">
                <a:avLst/>
              </a:prstGeom>
              <a:solidFill>
                <a:srgbClr val="FFFF00"/>
              </a:solidFill>
              <a:ln w="11113">
                <a:solidFill>
                  <a:srgbClr val="000000"/>
                </a:solidFill>
                <a:miter lim="800000"/>
                <a:headEnd/>
                <a:tailEnd/>
              </a:ln>
            </p:spPr>
            <p:txBody>
              <a:bodyPr/>
              <a:lstStyle/>
              <a:p>
                <a:endParaRPr lang="en-US"/>
              </a:p>
            </p:txBody>
          </p:sp>
          <p:sp>
            <p:nvSpPr>
              <p:cNvPr id="121061" name="Rectangle 229"/>
              <p:cNvSpPr>
                <a:spLocks noChangeArrowheads="1"/>
              </p:cNvSpPr>
              <p:nvPr/>
            </p:nvSpPr>
            <p:spPr bwMode="auto">
              <a:xfrm>
                <a:off x="3111" y="195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21062" name="Rectangle 230"/>
              <p:cNvSpPr>
                <a:spLocks noChangeArrowheads="1"/>
              </p:cNvSpPr>
              <p:nvPr/>
            </p:nvSpPr>
            <p:spPr bwMode="auto">
              <a:xfrm>
                <a:off x="3011"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1063" name="Rectangle 231"/>
              <p:cNvSpPr>
                <a:spLocks noChangeArrowheads="1"/>
              </p:cNvSpPr>
              <p:nvPr/>
            </p:nvSpPr>
            <p:spPr bwMode="auto">
              <a:xfrm>
                <a:off x="3197" y="2051"/>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1064" name="Rectangle 232"/>
              <p:cNvSpPr>
                <a:spLocks noChangeArrowheads="1"/>
              </p:cNvSpPr>
              <p:nvPr/>
            </p:nvSpPr>
            <p:spPr bwMode="auto">
              <a:xfrm>
                <a:off x="3453"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1065" name="Rectangle 233"/>
              <p:cNvSpPr>
                <a:spLocks noChangeArrowheads="1"/>
              </p:cNvSpPr>
              <p:nvPr/>
            </p:nvSpPr>
            <p:spPr bwMode="auto">
              <a:xfrm>
                <a:off x="3342" y="1950"/>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1066" name="Line 234"/>
              <p:cNvSpPr>
                <a:spLocks noChangeShapeType="1"/>
              </p:cNvSpPr>
              <p:nvPr/>
            </p:nvSpPr>
            <p:spPr bwMode="auto">
              <a:xfrm>
                <a:off x="307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67" name="Line 235"/>
              <p:cNvSpPr>
                <a:spLocks noChangeShapeType="1"/>
              </p:cNvSpPr>
              <p:nvPr/>
            </p:nvSpPr>
            <p:spPr bwMode="auto">
              <a:xfrm>
                <a:off x="309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68" name="Line 236"/>
              <p:cNvSpPr>
                <a:spLocks noChangeShapeType="1"/>
              </p:cNvSpPr>
              <p:nvPr/>
            </p:nvSpPr>
            <p:spPr bwMode="auto">
              <a:xfrm>
                <a:off x="310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69" name="Line 237"/>
              <p:cNvSpPr>
                <a:spLocks noChangeShapeType="1"/>
              </p:cNvSpPr>
              <p:nvPr/>
            </p:nvSpPr>
            <p:spPr bwMode="auto">
              <a:xfrm>
                <a:off x="312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0" name="Line 238"/>
              <p:cNvSpPr>
                <a:spLocks noChangeShapeType="1"/>
              </p:cNvSpPr>
              <p:nvPr/>
            </p:nvSpPr>
            <p:spPr bwMode="auto">
              <a:xfrm>
                <a:off x="313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1" name="Line 239"/>
              <p:cNvSpPr>
                <a:spLocks noChangeShapeType="1"/>
              </p:cNvSpPr>
              <p:nvPr/>
            </p:nvSpPr>
            <p:spPr bwMode="auto">
              <a:xfrm>
                <a:off x="315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2" name="Line 240"/>
              <p:cNvSpPr>
                <a:spLocks noChangeShapeType="1"/>
              </p:cNvSpPr>
              <p:nvPr/>
            </p:nvSpPr>
            <p:spPr bwMode="auto">
              <a:xfrm>
                <a:off x="3166" y="207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3" name="Line 241"/>
              <p:cNvSpPr>
                <a:spLocks noChangeShapeType="1"/>
              </p:cNvSpPr>
              <p:nvPr/>
            </p:nvSpPr>
            <p:spPr bwMode="auto">
              <a:xfrm>
                <a:off x="3181"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4" name="Freeform 242"/>
              <p:cNvSpPr>
                <a:spLocks/>
              </p:cNvSpPr>
              <p:nvPr/>
            </p:nvSpPr>
            <p:spPr bwMode="auto">
              <a:xfrm>
                <a:off x="3196" y="2073"/>
                <a:ext cx="1"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75" name="Line 243"/>
              <p:cNvSpPr>
                <a:spLocks noChangeShapeType="1"/>
              </p:cNvSpPr>
              <p:nvPr/>
            </p:nvSpPr>
            <p:spPr bwMode="auto">
              <a:xfrm>
                <a:off x="3260"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6" name="Line 244"/>
              <p:cNvSpPr>
                <a:spLocks noChangeShapeType="1"/>
              </p:cNvSpPr>
              <p:nvPr/>
            </p:nvSpPr>
            <p:spPr bwMode="auto">
              <a:xfrm>
                <a:off x="327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7" name="Line 245"/>
              <p:cNvSpPr>
                <a:spLocks noChangeShapeType="1"/>
              </p:cNvSpPr>
              <p:nvPr/>
            </p:nvSpPr>
            <p:spPr bwMode="auto">
              <a:xfrm>
                <a:off x="329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8" name="Line 246"/>
              <p:cNvSpPr>
                <a:spLocks noChangeShapeType="1"/>
              </p:cNvSpPr>
              <p:nvPr/>
            </p:nvSpPr>
            <p:spPr bwMode="auto">
              <a:xfrm>
                <a:off x="330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79" name="Line 247"/>
              <p:cNvSpPr>
                <a:spLocks noChangeShapeType="1"/>
              </p:cNvSpPr>
              <p:nvPr/>
            </p:nvSpPr>
            <p:spPr bwMode="auto">
              <a:xfrm>
                <a:off x="332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0" name="Line 248"/>
              <p:cNvSpPr>
                <a:spLocks noChangeShapeType="1"/>
              </p:cNvSpPr>
              <p:nvPr/>
            </p:nvSpPr>
            <p:spPr bwMode="auto">
              <a:xfrm>
                <a:off x="333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1" name="Line 249"/>
              <p:cNvSpPr>
                <a:spLocks noChangeShapeType="1"/>
              </p:cNvSpPr>
              <p:nvPr/>
            </p:nvSpPr>
            <p:spPr bwMode="auto">
              <a:xfrm>
                <a:off x="3351"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2" name="Line 250"/>
              <p:cNvSpPr>
                <a:spLocks noChangeShapeType="1"/>
              </p:cNvSpPr>
              <p:nvPr/>
            </p:nvSpPr>
            <p:spPr bwMode="auto">
              <a:xfrm>
                <a:off x="336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3" name="Line 251"/>
              <p:cNvSpPr>
                <a:spLocks noChangeShapeType="1"/>
              </p:cNvSpPr>
              <p:nvPr/>
            </p:nvSpPr>
            <p:spPr bwMode="auto">
              <a:xfrm>
                <a:off x="338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4" name="Line 252"/>
              <p:cNvSpPr>
                <a:spLocks noChangeShapeType="1"/>
              </p:cNvSpPr>
              <p:nvPr/>
            </p:nvSpPr>
            <p:spPr bwMode="auto">
              <a:xfrm>
                <a:off x="339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5" name="Line 253"/>
              <p:cNvSpPr>
                <a:spLocks noChangeShapeType="1"/>
              </p:cNvSpPr>
              <p:nvPr/>
            </p:nvSpPr>
            <p:spPr bwMode="auto">
              <a:xfrm>
                <a:off x="341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6" name="Line 254"/>
              <p:cNvSpPr>
                <a:spLocks noChangeShapeType="1"/>
              </p:cNvSpPr>
              <p:nvPr/>
            </p:nvSpPr>
            <p:spPr bwMode="auto">
              <a:xfrm>
                <a:off x="342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7" name="Line 255"/>
              <p:cNvSpPr>
                <a:spLocks noChangeShapeType="1"/>
              </p:cNvSpPr>
              <p:nvPr/>
            </p:nvSpPr>
            <p:spPr bwMode="auto">
              <a:xfrm>
                <a:off x="344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8" name="Line 256"/>
              <p:cNvSpPr>
                <a:spLocks noChangeShapeType="1"/>
              </p:cNvSpPr>
              <p:nvPr/>
            </p:nvSpPr>
            <p:spPr bwMode="auto">
              <a:xfrm flipH="1">
                <a:off x="3356" y="199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89" name="Line 257"/>
              <p:cNvSpPr>
                <a:spLocks noChangeShapeType="1"/>
              </p:cNvSpPr>
              <p:nvPr/>
            </p:nvSpPr>
            <p:spPr bwMode="auto">
              <a:xfrm>
                <a:off x="3341" y="200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0" name="Line 258"/>
              <p:cNvSpPr>
                <a:spLocks noChangeShapeType="1"/>
              </p:cNvSpPr>
              <p:nvPr/>
            </p:nvSpPr>
            <p:spPr bwMode="auto">
              <a:xfrm>
                <a:off x="3326" y="201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1" name="Line 259"/>
              <p:cNvSpPr>
                <a:spLocks noChangeShapeType="1"/>
              </p:cNvSpPr>
              <p:nvPr/>
            </p:nvSpPr>
            <p:spPr bwMode="auto">
              <a:xfrm flipH="1">
                <a:off x="3296" y="2019"/>
                <a:ext cx="11"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2" name="Line 260"/>
              <p:cNvSpPr>
                <a:spLocks noChangeShapeType="1"/>
              </p:cNvSpPr>
              <p:nvPr/>
            </p:nvSpPr>
            <p:spPr bwMode="auto">
              <a:xfrm>
                <a:off x="3281" y="20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3" name="Line 261"/>
              <p:cNvSpPr>
                <a:spLocks noChangeShapeType="1"/>
              </p:cNvSpPr>
              <p:nvPr/>
            </p:nvSpPr>
            <p:spPr bwMode="auto">
              <a:xfrm>
                <a:off x="3265" y="203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4" name="Freeform 262"/>
              <p:cNvSpPr>
                <a:spLocks/>
              </p:cNvSpPr>
              <p:nvPr/>
            </p:nvSpPr>
            <p:spPr bwMode="auto">
              <a:xfrm flipV="1">
                <a:off x="3235" y="2042"/>
                <a:ext cx="11" cy="5"/>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95" name="Line 263"/>
              <p:cNvSpPr>
                <a:spLocks noChangeShapeType="1"/>
              </p:cNvSpPr>
              <p:nvPr/>
            </p:nvSpPr>
            <p:spPr bwMode="auto">
              <a:xfrm>
                <a:off x="3374" y="199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6" name="Line 264"/>
              <p:cNvSpPr>
                <a:spLocks noChangeShapeType="1"/>
              </p:cNvSpPr>
              <p:nvPr/>
            </p:nvSpPr>
            <p:spPr bwMode="auto">
              <a:xfrm>
                <a:off x="3400" y="201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7" name="Line 265"/>
              <p:cNvSpPr>
                <a:spLocks noChangeShapeType="1"/>
              </p:cNvSpPr>
              <p:nvPr/>
            </p:nvSpPr>
            <p:spPr bwMode="auto">
              <a:xfrm>
                <a:off x="3416" y="2018"/>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8" name="Line 266"/>
              <p:cNvSpPr>
                <a:spLocks noChangeShapeType="1"/>
              </p:cNvSpPr>
              <p:nvPr/>
            </p:nvSpPr>
            <p:spPr bwMode="auto">
              <a:xfrm>
                <a:off x="3435" y="2027"/>
                <a:ext cx="1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99" name="Line 267"/>
              <p:cNvSpPr>
                <a:spLocks noChangeShapeType="1"/>
              </p:cNvSpPr>
              <p:nvPr/>
            </p:nvSpPr>
            <p:spPr bwMode="auto">
              <a:xfrm>
                <a:off x="3461" y="204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0" name="Freeform 268"/>
              <p:cNvSpPr>
                <a:spLocks/>
              </p:cNvSpPr>
              <p:nvPr/>
            </p:nvSpPr>
            <p:spPr bwMode="auto">
              <a:xfrm flipV="1">
                <a:off x="3476" y="2049"/>
                <a:ext cx="1"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101" name="Line 269"/>
              <p:cNvSpPr>
                <a:spLocks noChangeShapeType="1"/>
              </p:cNvSpPr>
              <p:nvPr/>
            </p:nvSpPr>
            <p:spPr bwMode="auto">
              <a:xfrm>
                <a:off x="3140" y="1925"/>
                <a:ext cx="2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2" name="Line 270"/>
              <p:cNvSpPr>
                <a:spLocks noChangeShapeType="1"/>
              </p:cNvSpPr>
              <p:nvPr/>
            </p:nvSpPr>
            <p:spPr bwMode="auto">
              <a:xfrm flipV="1">
                <a:off x="3239" y="1901"/>
                <a:ext cx="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3" name="Line 271"/>
              <p:cNvSpPr>
                <a:spLocks noChangeShapeType="1"/>
              </p:cNvSpPr>
              <p:nvPr/>
            </p:nvSpPr>
            <p:spPr bwMode="auto">
              <a:xfrm>
                <a:off x="3140" y="1925"/>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4" name="Line 272"/>
              <p:cNvSpPr>
                <a:spLocks noChangeShapeType="1"/>
              </p:cNvSpPr>
              <p:nvPr/>
            </p:nvSpPr>
            <p:spPr bwMode="auto">
              <a:xfrm>
                <a:off x="3366" y="192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5" name="Line 273"/>
              <p:cNvSpPr>
                <a:spLocks noChangeShapeType="1"/>
              </p:cNvSpPr>
              <p:nvPr/>
            </p:nvSpPr>
            <p:spPr bwMode="auto">
              <a:xfrm>
                <a:off x="3039" y="2022"/>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6" name="Line 274"/>
              <p:cNvSpPr>
                <a:spLocks noChangeShapeType="1"/>
              </p:cNvSpPr>
              <p:nvPr/>
            </p:nvSpPr>
            <p:spPr bwMode="auto">
              <a:xfrm>
                <a:off x="3142" y="200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7" name="Line 275"/>
              <p:cNvSpPr>
                <a:spLocks noChangeShapeType="1"/>
              </p:cNvSpPr>
              <p:nvPr/>
            </p:nvSpPr>
            <p:spPr bwMode="auto">
              <a:xfrm>
                <a:off x="3039" y="2022"/>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08" name="Line 276"/>
              <p:cNvSpPr>
                <a:spLocks noChangeShapeType="1"/>
              </p:cNvSpPr>
              <p:nvPr/>
            </p:nvSpPr>
            <p:spPr bwMode="auto">
              <a:xfrm>
                <a:off x="3227" y="2022"/>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109" name="Rectangle 277"/>
            <p:cNvSpPr>
              <a:spLocks noChangeArrowheads="1"/>
            </p:cNvSpPr>
            <p:nvPr/>
          </p:nvSpPr>
          <p:spPr bwMode="auto">
            <a:xfrm>
              <a:off x="427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110" name="Group 278"/>
            <p:cNvGrpSpPr>
              <a:grpSpLocks/>
            </p:cNvGrpSpPr>
            <p:nvPr/>
          </p:nvGrpSpPr>
          <p:grpSpPr bwMode="auto">
            <a:xfrm>
              <a:off x="4308" y="3336"/>
              <a:ext cx="169" cy="96"/>
              <a:chOff x="3011" y="2468"/>
              <a:chExt cx="497" cy="239"/>
            </a:xfrm>
          </p:grpSpPr>
          <p:sp>
            <p:nvSpPr>
              <p:cNvPr id="121111" name="Rectangle 279"/>
              <p:cNvSpPr>
                <a:spLocks noChangeArrowheads="1"/>
              </p:cNvSpPr>
              <p:nvPr/>
            </p:nvSpPr>
            <p:spPr bwMode="auto">
              <a:xfrm>
                <a:off x="3210" y="2468"/>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1112" name="Rectangle 280"/>
              <p:cNvSpPr>
                <a:spLocks noChangeArrowheads="1"/>
              </p:cNvSpPr>
              <p:nvPr/>
            </p:nvSpPr>
            <p:spPr bwMode="auto">
              <a:xfrm>
                <a:off x="3111" y="2566"/>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1113" name="Rectangle 281"/>
              <p:cNvSpPr>
                <a:spLocks noChangeArrowheads="1"/>
              </p:cNvSpPr>
              <p:nvPr/>
            </p:nvSpPr>
            <p:spPr bwMode="auto">
              <a:xfrm>
                <a:off x="3011"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1114" name="Rectangle 282"/>
              <p:cNvSpPr>
                <a:spLocks noChangeArrowheads="1"/>
              </p:cNvSpPr>
              <p:nvPr/>
            </p:nvSpPr>
            <p:spPr bwMode="auto">
              <a:xfrm>
                <a:off x="3197" y="2661"/>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1115" name="Rectangle 283"/>
              <p:cNvSpPr>
                <a:spLocks noChangeArrowheads="1"/>
              </p:cNvSpPr>
              <p:nvPr/>
            </p:nvSpPr>
            <p:spPr bwMode="auto">
              <a:xfrm>
                <a:off x="3453"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1116" name="Rectangle 284"/>
              <p:cNvSpPr>
                <a:spLocks noChangeArrowheads="1"/>
              </p:cNvSpPr>
              <p:nvPr/>
            </p:nvSpPr>
            <p:spPr bwMode="auto">
              <a:xfrm>
                <a:off x="3342" y="2559"/>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1117" name="Line 285"/>
              <p:cNvSpPr>
                <a:spLocks noChangeShapeType="1"/>
              </p:cNvSpPr>
              <p:nvPr/>
            </p:nvSpPr>
            <p:spPr bwMode="auto">
              <a:xfrm>
                <a:off x="3075"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18" name="Line 286"/>
              <p:cNvSpPr>
                <a:spLocks noChangeShapeType="1"/>
              </p:cNvSpPr>
              <p:nvPr/>
            </p:nvSpPr>
            <p:spPr bwMode="auto">
              <a:xfrm>
                <a:off x="3091"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19" name="Line 287"/>
              <p:cNvSpPr>
                <a:spLocks noChangeShapeType="1"/>
              </p:cNvSpPr>
              <p:nvPr/>
            </p:nvSpPr>
            <p:spPr bwMode="auto">
              <a:xfrm>
                <a:off x="3106"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0" name="Line 288"/>
              <p:cNvSpPr>
                <a:spLocks noChangeShapeType="1"/>
              </p:cNvSpPr>
              <p:nvPr/>
            </p:nvSpPr>
            <p:spPr bwMode="auto">
              <a:xfrm>
                <a:off x="312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1" name="Line 289"/>
              <p:cNvSpPr>
                <a:spLocks noChangeShapeType="1"/>
              </p:cNvSpPr>
              <p:nvPr/>
            </p:nvSpPr>
            <p:spPr bwMode="auto">
              <a:xfrm>
                <a:off x="313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2" name="Line 290"/>
              <p:cNvSpPr>
                <a:spLocks noChangeShapeType="1"/>
              </p:cNvSpPr>
              <p:nvPr/>
            </p:nvSpPr>
            <p:spPr bwMode="auto">
              <a:xfrm>
                <a:off x="315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3" name="Line 291"/>
              <p:cNvSpPr>
                <a:spLocks noChangeShapeType="1"/>
              </p:cNvSpPr>
              <p:nvPr/>
            </p:nvSpPr>
            <p:spPr bwMode="auto">
              <a:xfrm>
                <a:off x="316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4" name="Line 292"/>
              <p:cNvSpPr>
                <a:spLocks noChangeShapeType="1"/>
              </p:cNvSpPr>
              <p:nvPr/>
            </p:nvSpPr>
            <p:spPr bwMode="auto">
              <a:xfrm>
                <a:off x="318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5" name="Line 293"/>
              <p:cNvSpPr>
                <a:spLocks noChangeShapeType="1"/>
              </p:cNvSpPr>
              <p:nvPr/>
            </p:nvSpPr>
            <p:spPr bwMode="auto">
              <a:xfrm>
                <a:off x="3260"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6" name="Line 294"/>
              <p:cNvSpPr>
                <a:spLocks noChangeShapeType="1"/>
              </p:cNvSpPr>
              <p:nvPr/>
            </p:nvSpPr>
            <p:spPr bwMode="auto">
              <a:xfrm>
                <a:off x="327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7" name="Line 295"/>
              <p:cNvSpPr>
                <a:spLocks noChangeShapeType="1"/>
              </p:cNvSpPr>
              <p:nvPr/>
            </p:nvSpPr>
            <p:spPr bwMode="auto">
              <a:xfrm>
                <a:off x="329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8" name="Line 296"/>
              <p:cNvSpPr>
                <a:spLocks noChangeShapeType="1"/>
              </p:cNvSpPr>
              <p:nvPr/>
            </p:nvSpPr>
            <p:spPr bwMode="auto">
              <a:xfrm>
                <a:off x="330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29" name="Line 297"/>
              <p:cNvSpPr>
                <a:spLocks noChangeShapeType="1"/>
              </p:cNvSpPr>
              <p:nvPr/>
            </p:nvSpPr>
            <p:spPr bwMode="auto">
              <a:xfrm>
                <a:off x="332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0" name="Line 298"/>
              <p:cNvSpPr>
                <a:spLocks noChangeShapeType="1"/>
              </p:cNvSpPr>
              <p:nvPr/>
            </p:nvSpPr>
            <p:spPr bwMode="auto">
              <a:xfrm>
                <a:off x="333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1" name="Line 299"/>
              <p:cNvSpPr>
                <a:spLocks noChangeShapeType="1"/>
              </p:cNvSpPr>
              <p:nvPr/>
            </p:nvSpPr>
            <p:spPr bwMode="auto">
              <a:xfrm>
                <a:off x="3351"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2" name="Line 300"/>
              <p:cNvSpPr>
                <a:spLocks noChangeShapeType="1"/>
              </p:cNvSpPr>
              <p:nvPr/>
            </p:nvSpPr>
            <p:spPr bwMode="auto">
              <a:xfrm>
                <a:off x="336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3" name="Line 301"/>
              <p:cNvSpPr>
                <a:spLocks noChangeShapeType="1"/>
              </p:cNvSpPr>
              <p:nvPr/>
            </p:nvSpPr>
            <p:spPr bwMode="auto">
              <a:xfrm>
                <a:off x="338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4" name="Line 302"/>
              <p:cNvSpPr>
                <a:spLocks noChangeShapeType="1"/>
              </p:cNvSpPr>
              <p:nvPr/>
            </p:nvSpPr>
            <p:spPr bwMode="auto">
              <a:xfrm>
                <a:off x="339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5" name="Line 303"/>
              <p:cNvSpPr>
                <a:spLocks noChangeShapeType="1"/>
              </p:cNvSpPr>
              <p:nvPr/>
            </p:nvSpPr>
            <p:spPr bwMode="auto">
              <a:xfrm>
                <a:off x="341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6" name="Line 304"/>
              <p:cNvSpPr>
                <a:spLocks noChangeShapeType="1"/>
              </p:cNvSpPr>
              <p:nvPr/>
            </p:nvSpPr>
            <p:spPr bwMode="auto">
              <a:xfrm>
                <a:off x="342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7" name="Line 305"/>
              <p:cNvSpPr>
                <a:spLocks noChangeShapeType="1"/>
              </p:cNvSpPr>
              <p:nvPr/>
            </p:nvSpPr>
            <p:spPr bwMode="auto">
              <a:xfrm>
                <a:off x="344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8" name="Line 306"/>
              <p:cNvSpPr>
                <a:spLocks noChangeShapeType="1"/>
              </p:cNvSpPr>
              <p:nvPr/>
            </p:nvSpPr>
            <p:spPr bwMode="auto">
              <a:xfrm flipH="1">
                <a:off x="3356" y="260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39" name="Line 307"/>
              <p:cNvSpPr>
                <a:spLocks noChangeShapeType="1"/>
              </p:cNvSpPr>
              <p:nvPr/>
            </p:nvSpPr>
            <p:spPr bwMode="auto">
              <a:xfrm>
                <a:off x="3341" y="26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0" name="Line 308"/>
              <p:cNvSpPr>
                <a:spLocks noChangeShapeType="1"/>
              </p:cNvSpPr>
              <p:nvPr/>
            </p:nvSpPr>
            <p:spPr bwMode="auto">
              <a:xfrm>
                <a:off x="3326" y="262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1" name="Line 309"/>
              <p:cNvSpPr>
                <a:spLocks noChangeShapeType="1"/>
              </p:cNvSpPr>
              <p:nvPr/>
            </p:nvSpPr>
            <p:spPr bwMode="auto">
              <a:xfrm flipH="1">
                <a:off x="3296" y="2629"/>
                <a:ext cx="1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2" name="Line 310"/>
              <p:cNvSpPr>
                <a:spLocks noChangeShapeType="1"/>
              </p:cNvSpPr>
              <p:nvPr/>
            </p:nvSpPr>
            <p:spPr bwMode="auto">
              <a:xfrm>
                <a:off x="3281" y="263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3" name="Line 311"/>
              <p:cNvSpPr>
                <a:spLocks noChangeShapeType="1"/>
              </p:cNvSpPr>
              <p:nvPr/>
            </p:nvSpPr>
            <p:spPr bwMode="auto">
              <a:xfrm>
                <a:off x="3265" y="264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4" name="Freeform 312"/>
              <p:cNvSpPr>
                <a:spLocks/>
              </p:cNvSpPr>
              <p:nvPr/>
            </p:nvSpPr>
            <p:spPr bwMode="auto">
              <a:xfrm flipV="1">
                <a:off x="3236" y="2652"/>
                <a:ext cx="10" cy="4"/>
              </a:xfrm>
              <a:custGeom>
                <a:avLst/>
                <a:gdLst>
                  <a:gd name="T0" fmla="*/ 17 w 17"/>
                  <a:gd name="T1" fmla="*/ 6 h 6"/>
                  <a:gd name="T2" fmla="*/ 5 w 17"/>
                  <a:gd name="T3" fmla="*/ 2 h 6"/>
                  <a:gd name="T4" fmla="*/ 0 w 17"/>
                  <a:gd name="T5" fmla="*/ 0 h 6"/>
                </a:gdLst>
                <a:ahLst/>
                <a:cxnLst>
                  <a:cxn ang="0">
                    <a:pos x="T0" y="T1"/>
                  </a:cxn>
                  <a:cxn ang="0">
                    <a:pos x="T2" y="T3"/>
                  </a:cxn>
                  <a:cxn ang="0">
                    <a:pos x="T4" y="T5"/>
                  </a:cxn>
                </a:cxnLst>
                <a:rect l="0" t="0" r="r" b="b"/>
                <a:pathLst>
                  <a:path w="17" h="6">
                    <a:moveTo>
                      <a:pt x="17" y="6"/>
                    </a:moveTo>
                    <a:lnTo>
                      <a:pt x="5"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145" name="Line 313"/>
              <p:cNvSpPr>
                <a:spLocks noChangeShapeType="1"/>
              </p:cNvSpPr>
              <p:nvPr/>
            </p:nvSpPr>
            <p:spPr bwMode="auto">
              <a:xfrm>
                <a:off x="3374" y="260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6" name="Line 314"/>
              <p:cNvSpPr>
                <a:spLocks noChangeShapeType="1"/>
              </p:cNvSpPr>
              <p:nvPr/>
            </p:nvSpPr>
            <p:spPr bwMode="auto">
              <a:xfrm>
                <a:off x="3400" y="261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7" name="Line 315"/>
              <p:cNvSpPr>
                <a:spLocks noChangeShapeType="1"/>
              </p:cNvSpPr>
              <p:nvPr/>
            </p:nvSpPr>
            <p:spPr bwMode="auto">
              <a:xfrm>
                <a:off x="3416" y="2627"/>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8" name="Line 316"/>
              <p:cNvSpPr>
                <a:spLocks noChangeShapeType="1"/>
              </p:cNvSpPr>
              <p:nvPr/>
            </p:nvSpPr>
            <p:spPr bwMode="auto">
              <a:xfrm>
                <a:off x="3435" y="2637"/>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49" name="Line 317"/>
              <p:cNvSpPr>
                <a:spLocks noChangeShapeType="1"/>
              </p:cNvSpPr>
              <p:nvPr/>
            </p:nvSpPr>
            <p:spPr bwMode="auto">
              <a:xfrm>
                <a:off x="3461" y="265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0" name="Freeform 318"/>
              <p:cNvSpPr>
                <a:spLocks/>
              </p:cNvSpPr>
              <p:nvPr/>
            </p:nvSpPr>
            <p:spPr bwMode="auto">
              <a:xfrm flipV="1">
                <a:off x="3476" y="2658"/>
                <a:ext cx="3" cy="2"/>
              </a:xfrm>
              <a:custGeom>
                <a:avLst/>
                <a:gdLst>
                  <a:gd name="T0" fmla="*/ 0 w 4"/>
                  <a:gd name="T1" fmla="*/ 2 h 2"/>
                  <a:gd name="T2" fmla="*/ 0 w 4"/>
                  <a:gd name="T3" fmla="*/ 2 h 2"/>
                  <a:gd name="T4" fmla="*/ 4 w 4"/>
                  <a:gd name="T5" fmla="*/ 0 h 2"/>
                </a:gdLst>
                <a:ahLst/>
                <a:cxnLst>
                  <a:cxn ang="0">
                    <a:pos x="T0" y="T1"/>
                  </a:cxn>
                  <a:cxn ang="0">
                    <a:pos x="T2" y="T3"/>
                  </a:cxn>
                  <a:cxn ang="0">
                    <a:pos x="T4" y="T5"/>
                  </a:cxn>
                </a:cxnLst>
                <a:rect l="0" t="0" r="r" b="b"/>
                <a:pathLst>
                  <a:path w="4" h="2">
                    <a:moveTo>
                      <a:pt x="0" y="2"/>
                    </a:moveTo>
                    <a:lnTo>
                      <a:pt x="0" y="2"/>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151" name="Line 319"/>
              <p:cNvSpPr>
                <a:spLocks noChangeShapeType="1"/>
              </p:cNvSpPr>
              <p:nvPr/>
            </p:nvSpPr>
            <p:spPr bwMode="auto">
              <a:xfrm>
                <a:off x="3140" y="2535"/>
                <a:ext cx="2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2" name="Line 320"/>
              <p:cNvSpPr>
                <a:spLocks noChangeShapeType="1"/>
              </p:cNvSpPr>
              <p:nvPr/>
            </p:nvSpPr>
            <p:spPr bwMode="auto">
              <a:xfrm flipV="1">
                <a:off x="3240" y="2510"/>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3" name="Line 321"/>
              <p:cNvSpPr>
                <a:spLocks noChangeShapeType="1"/>
              </p:cNvSpPr>
              <p:nvPr/>
            </p:nvSpPr>
            <p:spPr bwMode="auto">
              <a:xfrm>
                <a:off x="3140" y="2535"/>
                <a:ext cx="1"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4" name="Line 322"/>
              <p:cNvSpPr>
                <a:spLocks noChangeShapeType="1"/>
              </p:cNvSpPr>
              <p:nvPr/>
            </p:nvSpPr>
            <p:spPr bwMode="auto">
              <a:xfrm>
                <a:off x="3367" y="2535"/>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5" name="Line 323"/>
              <p:cNvSpPr>
                <a:spLocks noChangeShapeType="1"/>
              </p:cNvSpPr>
              <p:nvPr/>
            </p:nvSpPr>
            <p:spPr bwMode="auto">
              <a:xfrm>
                <a:off x="3039" y="2631"/>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6" name="Line 324"/>
              <p:cNvSpPr>
                <a:spLocks noChangeShapeType="1"/>
              </p:cNvSpPr>
              <p:nvPr/>
            </p:nvSpPr>
            <p:spPr bwMode="auto">
              <a:xfrm>
                <a:off x="3142" y="261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7" name="Line 325"/>
              <p:cNvSpPr>
                <a:spLocks noChangeShapeType="1"/>
              </p:cNvSpPr>
              <p:nvPr/>
            </p:nvSpPr>
            <p:spPr bwMode="auto">
              <a:xfrm>
                <a:off x="3039" y="2631"/>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58" name="Line 326"/>
              <p:cNvSpPr>
                <a:spLocks noChangeShapeType="1"/>
              </p:cNvSpPr>
              <p:nvPr/>
            </p:nvSpPr>
            <p:spPr bwMode="auto">
              <a:xfrm>
                <a:off x="3227" y="2631"/>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159" name="Rectangle 327"/>
            <p:cNvSpPr>
              <a:spLocks noChangeArrowheads="1"/>
            </p:cNvSpPr>
            <p:nvPr/>
          </p:nvSpPr>
          <p:spPr bwMode="auto">
            <a:xfrm>
              <a:off x="427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160" name="Group 328"/>
            <p:cNvGrpSpPr>
              <a:grpSpLocks/>
            </p:cNvGrpSpPr>
            <p:nvPr/>
          </p:nvGrpSpPr>
          <p:grpSpPr bwMode="auto">
            <a:xfrm>
              <a:off x="4338" y="3566"/>
              <a:ext cx="108" cy="116"/>
              <a:chOff x="902" y="803"/>
              <a:chExt cx="214" cy="280"/>
            </a:xfrm>
          </p:grpSpPr>
          <p:sp>
            <p:nvSpPr>
              <p:cNvPr id="121161" name="Rectangle 32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1162" name="Line 33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3" name="Line 33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4" name="Line 33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5" name="Line 33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6" name="Line 33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7" name="Line 33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8" name="Line 33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69" name="Line 33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0" name="Line 33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1" name="Line 33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2" name="Line 34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3" name="Line 34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4" name="Line 34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5" name="Line 34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76" name="Line 34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177" name="Rectangle 345"/>
            <p:cNvSpPr>
              <a:spLocks noChangeArrowheads="1"/>
            </p:cNvSpPr>
            <p:nvPr/>
          </p:nvSpPr>
          <p:spPr bwMode="auto">
            <a:xfrm>
              <a:off x="427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178" name="Rectangle 346"/>
            <p:cNvSpPr>
              <a:spLocks noChangeArrowheads="1"/>
            </p:cNvSpPr>
            <p:nvPr/>
          </p:nvSpPr>
          <p:spPr bwMode="auto">
            <a:xfrm>
              <a:off x="427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179" name="AutoShape 347"/>
            <p:cNvSpPr>
              <a:spLocks noChangeArrowheads="1"/>
            </p:cNvSpPr>
            <p:nvPr/>
          </p:nvSpPr>
          <p:spPr bwMode="auto">
            <a:xfrm>
              <a:off x="432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180" name="Rectangle 348"/>
            <p:cNvSpPr>
              <a:spLocks noChangeArrowheads="1"/>
            </p:cNvSpPr>
            <p:nvPr/>
          </p:nvSpPr>
          <p:spPr bwMode="auto">
            <a:xfrm>
              <a:off x="451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sp>
          <p:nvSpPr>
            <p:cNvPr id="121181" name="Rectangle 349"/>
            <p:cNvSpPr>
              <a:spLocks noChangeArrowheads="1"/>
            </p:cNvSpPr>
            <p:nvPr/>
          </p:nvSpPr>
          <p:spPr bwMode="auto">
            <a:xfrm>
              <a:off x="451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grpSp>
          <p:nvGrpSpPr>
            <p:cNvPr id="121182" name="Group 350"/>
            <p:cNvGrpSpPr>
              <a:grpSpLocks/>
            </p:cNvGrpSpPr>
            <p:nvPr/>
          </p:nvGrpSpPr>
          <p:grpSpPr bwMode="auto">
            <a:xfrm>
              <a:off x="4578" y="2606"/>
              <a:ext cx="108" cy="116"/>
              <a:chOff x="902" y="803"/>
              <a:chExt cx="214" cy="280"/>
            </a:xfrm>
          </p:grpSpPr>
          <p:sp>
            <p:nvSpPr>
              <p:cNvPr id="121183" name="Rectangle 35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1184" name="Line 35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85" name="Line 35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86" name="Line 35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87" name="Line 35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88" name="Line 35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89" name="Line 35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0" name="Line 35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1" name="Line 35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2" name="Line 36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3" name="Line 36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4" name="Line 36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5" name="Line 36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6" name="Line 36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7" name="Line 36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98" name="Line 36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199" name="Rectangle 367"/>
            <p:cNvSpPr>
              <a:spLocks noChangeArrowheads="1"/>
            </p:cNvSpPr>
            <p:nvPr/>
          </p:nvSpPr>
          <p:spPr bwMode="auto">
            <a:xfrm>
              <a:off x="451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200" name="Group 368"/>
            <p:cNvGrpSpPr>
              <a:grpSpLocks/>
            </p:cNvGrpSpPr>
            <p:nvPr/>
          </p:nvGrpSpPr>
          <p:grpSpPr bwMode="auto">
            <a:xfrm>
              <a:off x="4551" y="2836"/>
              <a:ext cx="162" cy="136"/>
              <a:chOff x="3758" y="1186"/>
              <a:chExt cx="462" cy="336"/>
            </a:xfrm>
          </p:grpSpPr>
          <p:sp>
            <p:nvSpPr>
              <p:cNvPr id="121201" name="Freeform 369"/>
              <p:cNvSpPr>
                <a:spLocks/>
              </p:cNvSpPr>
              <p:nvPr/>
            </p:nvSpPr>
            <p:spPr bwMode="auto">
              <a:xfrm>
                <a:off x="3760" y="1186"/>
                <a:ext cx="147" cy="26"/>
              </a:xfrm>
              <a:custGeom>
                <a:avLst/>
                <a:gdLst>
                  <a:gd name="T0" fmla="*/ 0 w 295"/>
                  <a:gd name="T1" fmla="*/ 53 h 53"/>
                  <a:gd name="T2" fmla="*/ 71 w 295"/>
                  <a:gd name="T3" fmla="*/ 14 h 53"/>
                  <a:gd name="T4" fmla="*/ 147 w 295"/>
                  <a:gd name="T5" fmla="*/ 0 h 53"/>
                  <a:gd name="T6" fmla="*/ 165 w 295"/>
                  <a:gd name="T7" fmla="*/ 0 h 53"/>
                  <a:gd name="T8" fmla="*/ 184 w 295"/>
                  <a:gd name="T9" fmla="*/ 1 h 53"/>
                  <a:gd name="T10" fmla="*/ 222 w 295"/>
                  <a:gd name="T11" fmla="*/ 11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4"/>
                    </a:lnTo>
                    <a:lnTo>
                      <a:pt x="147" y="0"/>
                    </a:lnTo>
                    <a:lnTo>
                      <a:pt x="165" y="0"/>
                    </a:lnTo>
                    <a:lnTo>
                      <a:pt x="184" y="1"/>
                    </a:lnTo>
                    <a:lnTo>
                      <a:pt x="222" y="11"/>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02" name="Freeform 370"/>
              <p:cNvSpPr>
                <a:spLocks/>
              </p:cNvSpPr>
              <p:nvPr/>
            </p:nvSpPr>
            <p:spPr bwMode="auto">
              <a:xfrm>
                <a:off x="3907" y="1211"/>
                <a:ext cx="148" cy="27"/>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03" name="Line 371"/>
              <p:cNvSpPr>
                <a:spLocks noChangeShapeType="1"/>
              </p:cNvSpPr>
              <p:nvPr/>
            </p:nvSpPr>
            <p:spPr bwMode="auto">
              <a:xfrm>
                <a:off x="3761" y="1208"/>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04" name="Freeform 372"/>
              <p:cNvSpPr>
                <a:spLocks/>
              </p:cNvSpPr>
              <p:nvPr/>
            </p:nvSpPr>
            <p:spPr bwMode="auto">
              <a:xfrm>
                <a:off x="4107" y="1186"/>
                <a:ext cx="111" cy="31"/>
              </a:xfrm>
              <a:custGeom>
                <a:avLst/>
                <a:gdLst>
                  <a:gd name="T0" fmla="*/ 222 w 222"/>
                  <a:gd name="T1" fmla="*/ 5 h 61"/>
                  <a:gd name="T2" fmla="*/ 209 w 222"/>
                  <a:gd name="T3" fmla="*/ 3 h 61"/>
                  <a:gd name="T4" fmla="*/ 197 w 222"/>
                  <a:gd name="T5" fmla="*/ 1 h 61"/>
                  <a:gd name="T6" fmla="*/ 183 w 222"/>
                  <a:gd name="T7" fmla="*/ 0 h 61"/>
                  <a:gd name="T8" fmla="*/ 170 w 222"/>
                  <a:gd name="T9" fmla="*/ 0 h 61"/>
                  <a:gd name="T10" fmla="*/ 157 w 222"/>
                  <a:gd name="T11" fmla="*/ 0 h 61"/>
                  <a:gd name="T12" fmla="*/ 142 w 222"/>
                  <a:gd name="T13" fmla="*/ 3 h 61"/>
                  <a:gd name="T14" fmla="*/ 131 w 222"/>
                  <a:gd name="T15" fmla="*/ 4 h 61"/>
                  <a:gd name="T16" fmla="*/ 116 w 222"/>
                  <a:gd name="T17" fmla="*/ 5 h 61"/>
                  <a:gd name="T18" fmla="*/ 103 w 222"/>
                  <a:gd name="T19" fmla="*/ 8 h 61"/>
                  <a:gd name="T20" fmla="*/ 92 w 222"/>
                  <a:gd name="T21" fmla="*/ 12 h 61"/>
                  <a:gd name="T22" fmla="*/ 78 w 222"/>
                  <a:gd name="T23" fmla="*/ 17 h 61"/>
                  <a:gd name="T24" fmla="*/ 65 w 222"/>
                  <a:gd name="T25" fmla="*/ 19 h 61"/>
                  <a:gd name="T26" fmla="*/ 53 w 222"/>
                  <a:gd name="T27" fmla="*/ 26 h 61"/>
                  <a:gd name="T28" fmla="*/ 40 w 222"/>
                  <a:gd name="T29" fmla="*/ 34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3"/>
                    </a:lnTo>
                    <a:lnTo>
                      <a:pt x="197" y="1"/>
                    </a:lnTo>
                    <a:lnTo>
                      <a:pt x="183" y="0"/>
                    </a:lnTo>
                    <a:lnTo>
                      <a:pt x="170" y="0"/>
                    </a:lnTo>
                    <a:lnTo>
                      <a:pt x="157" y="0"/>
                    </a:lnTo>
                    <a:lnTo>
                      <a:pt x="142" y="3"/>
                    </a:lnTo>
                    <a:lnTo>
                      <a:pt x="131" y="4"/>
                    </a:lnTo>
                    <a:lnTo>
                      <a:pt x="116" y="5"/>
                    </a:lnTo>
                    <a:lnTo>
                      <a:pt x="103" y="8"/>
                    </a:lnTo>
                    <a:lnTo>
                      <a:pt x="92" y="12"/>
                    </a:lnTo>
                    <a:lnTo>
                      <a:pt x="78" y="17"/>
                    </a:lnTo>
                    <a:lnTo>
                      <a:pt x="65" y="19"/>
                    </a:lnTo>
                    <a:lnTo>
                      <a:pt x="53" y="26"/>
                    </a:lnTo>
                    <a:lnTo>
                      <a:pt x="40" y="34"/>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05" name="Freeform 373"/>
              <p:cNvSpPr>
                <a:spLocks/>
              </p:cNvSpPr>
              <p:nvPr/>
            </p:nvSpPr>
            <p:spPr bwMode="auto">
              <a:xfrm>
                <a:off x="3806" y="1254"/>
                <a:ext cx="60" cy="15"/>
              </a:xfrm>
              <a:custGeom>
                <a:avLst/>
                <a:gdLst>
                  <a:gd name="T0" fmla="*/ 0 w 118"/>
                  <a:gd name="T1" fmla="*/ 30 h 30"/>
                  <a:gd name="T2" fmla="*/ 58 w 118"/>
                  <a:gd name="T3" fmla="*/ 0 h 30"/>
                  <a:gd name="T4" fmla="*/ 88 w 118"/>
                  <a:gd name="T5" fmla="*/ 7 h 30"/>
                  <a:gd name="T6" fmla="*/ 118 w 118"/>
                  <a:gd name="T7" fmla="*/ 30 h 30"/>
                </a:gdLst>
                <a:ahLst/>
                <a:cxnLst>
                  <a:cxn ang="0">
                    <a:pos x="T0" y="T1"/>
                  </a:cxn>
                  <a:cxn ang="0">
                    <a:pos x="T2" y="T3"/>
                  </a:cxn>
                  <a:cxn ang="0">
                    <a:pos x="T4" y="T5"/>
                  </a:cxn>
                  <a:cxn ang="0">
                    <a:pos x="T6" y="T7"/>
                  </a:cxn>
                </a:cxnLst>
                <a:rect l="0" t="0" r="r" b="b"/>
                <a:pathLst>
                  <a:path w="118" h="30">
                    <a:moveTo>
                      <a:pt x="0" y="30"/>
                    </a:moveTo>
                    <a:lnTo>
                      <a:pt x="58" y="0"/>
                    </a:lnTo>
                    <a:lnTo>
                      <a:pt x="88" y="7"/>
                    </a:lnTo>
                    <a:lnTo>
                      <a:pt x="118"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06" name="Freeform 374"/>
              <p:cNvSpPr>
                <a:spLocks/>
              </p:cNvSpPr>
              <p:nvPr/>
            </p:nvSpPr>
            <p:spPr bwMode="auto">
              <a:xfrm>
                <a:off x="3866" y="1269"/>
                <a:ext cx="59" cy="14"/>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07" name="Line 375"/>
              <p:cNvSpPr>
                <a:spLocks noChangeShapeType="1"/>
              </p:cNvSpPr>
              <p:nvPr/>
            </p:nvSpPr>
            <p:spPr bwMode="auto">
              <a:xfrm>
                <a:off x="3808" y="1267"/>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08" name="Freeform 376"/>
              <p:cNvSpPr>
                <a:spLocks/>
              </p:cNvSpPr>
              <p:nvPr/>
            </p:nvSpPr>
            <p:spPr bwMode="auto">
              <a:xfrm>
                <a:off x="3881" y="1291"/>
                <a:ext cx="75" cy="20"/>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09" name="Freeform 377"/>
              <p:cNvSpPr>
                <a:spLocks/>
              </p:cNvSpPr>
              <p:nvPr/>
            </p:nvSpPr>
            <p:spPr bwMode="auto">
              <a:xfrm>
                <a:off x="3957" y="1311"/>
                <a:ext cx="76" cy="20"/>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10" name="Line 378"/>
              <p:cNvSpPr>
                <a:spLocks noChangeShapeType="1"/>
              </p:cNvSpPr>
              <p:nvPr/>
            </p:nvSpPr>
            <p:spPr bwMode="auto">
              <a:xfrm>
                <a:off x="3881" y="1309"/>
                <a:ext cx="1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11" name="Freeform 379"/>
              <p:cNvSpPr>
                <a:spLocks/>
              </p:cNvSpPr>
              <p:nvPr/>
            </p:nvSpPr>
            <p:spPr bwMode="auto">
              <a:xfrm>
                <a:off x="3843" y="1347"/>
                <a:ext cx="128" cy="26"/>
              </a:xfrm>
              <a:custGeom>
                <a:avLst/>
                <a:gdLst>
                  <a:gd name="T0" fmla="*/ 0 w 255"/>
                  <a:gd name="T1" fmla="*/ 52 h 52"/>
                  <a:gd name="T2" fmla="*/ 61 w 255"/>
                  <a:gd name="T3" fmla="*/ 14 h 52"/>
                  <a:gd name="T4" fmla="*/ 126 w 255"/>
                  <a:gd name="T5" fmla="*/ 0 h 52"/>
                  <a:gd name="T6" fmla="*/ 157 w 255"/>
                  <a:gd name="T7" fmla="*/ 1 h 52"/>
                  <a:gd name="T8" fmla="*/ 191 w 255"/>
                  <a:gd name="T9" fmla="*/ 11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1" y="14"/>
                    </a:lnTo>
                    <a:lnTo>
                      <a:pt x="126" y="0"/>
                    </a:lnTo>
                    <a:lnTo>
                      <a:pt x="157" y="1"/>
                    </a:lnTo>
                    <a:lnTo>
                      <a:pt x="191" y="11"/>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12" name="Freeform 380"/>
              <p:cNvSpPr>
                <a:spLocks/>
              </p:cNvSpPr>
              <p:nvPr/>
            </p:nvSpPr>
            <p:spPr bwMode="auto">
              <a:xfrm>
                <a:off x="3970" y="1373"/>
                <a:ext cx="128" cy="25"/>
              </a:xfrm>
              <a:custGeom>
                <a:avLst/>
                <a:gdLst>
                  <a:gd name="T0" fmla="*/ 255 w 255"/>
                  <a:gd name="T1" fmla="*/ 0 h 51"/>
                  <a:gd name="T2" fmla="*/ 195 w 255"/>
                  <a:gd name="T3" fmla="*/ 36 h 51"/>
                  <a:gd name="T4" fmla="*/ 128 w 255"/>
                  <a:gd name="T5" fmla="*/ 51 h 51"/>
                  <a:gd name="T6" fmla="*/ 62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13" name="Line 381"/>
              <p:cNvSpPr>
                <a:spLocks noChangeShapeType="1"/>
              </p:cNvSpPr>
              <p:nvPr/>
            </p:nvSpPr>
            <p:spPr bwMode="auto">
              <a:xfrm>
                <a:off x="3845" y="1370"/>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14" name="Freeform 382"/>
              <p:cNvSpPr>
                <a:spLocks/>
              </p:cNvSpPr>
              <p:nvPr/>
            </p:nvSpPr>
            <p:spPr bwMode="auto">
              <a:xfrm>
                <a:off x="4041" y="1470"/>
                <a:ext cx="119"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15" name="Freeform 383"/>
              <p:cNvSpPr>
                <a:spLocks/>
              </p:cNvSpPr>
              <p:nvPr/>
            </p:nvSpPr>
            <p:spPr bwMode="auto">
              <a:xfrm>
                <a:off x="4161" y="1495"/>
                <a:ext cx="55" cy="27"/>
              </a:xfrm>
              <a:custGeom>
                <a:avLst/>
                <a:gdLst>
                  <a:gd name="T0" fmla="*/ 0 w 111"/>
                  <a:gd name="T1" fmla="*/ 0 h 54"/>
                  <a:gd name="T2" fmla="*/ 7 w 111"/>
                  <a:gd name="T3" fmla="*/ 7 h 54"/>
                  <a:gd name="T4" fmla="*/ 16 w 111"/>
                  <a:gd name="T5" fmla="*/ 14 h 54"/>
                  <a:gd name="T6" fmla="*/ 25 w 111"/>
                  <a:gd name="T7" fmla="*/ 22 h 54"/>
                  <a:gd name="T8" fmla="*/ 35 w 111"/>
                  <a:gd name="T9" fmla="*/ 28 h 54"/>
                  <a:gd name="T10" fmla="*/ 44 w 111"/>
                  <a:gd name="T11" fmla="*/ 33 h 54"/>
                  <a:gd name="T12" fmla="*/ 53 w 111"/>
                  <a:gd name="T13" fmla="*/ 37 h 54"/>
                  <a:gd name="T14" fmla="*/ 64 w 111"/>
                  <a:gd name="T15" fmla="*/ 42 h 54"/>
                  <a:gd name="T16" fmla="*/ 73 w 111"/>
                  <a:gd name="T17" fmla="*/ 47 h 54"/>
                  <a:gd name="T18" fmla="*/ 82 w 111"/>
                  <a:gd name="T19" fmla="*/ 49 h 54"/>
                  <a:gd name="T20" fmla="*/ 92 w 111"/>
                  <a:gd name="T21" fmla="*/ 53 h 54"/>
                  <a:gd name="T22" fmla="*/ 102 w 111"/>
                  <a:gd name="T23" fmla="*/ 53 h 54"/>
                  <a:gd name="T24" fmla="*/ 111 w 11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4">
                    <a:moveTo>
                      <a:pt x="0" y="0"/>
                    </a:moveTo>
                    <a:lnTo>
                      <a:pt x="7" y="7"/>
                    </a:lnTo>
                    <a:lnTo>
                      <a:pt x="16" y="14"/>
                    </a:lnTo>
                    <a:lnTo>
                      <a:pt x="25" y="22"/>
                    </a:lnTo>
                    <a:lnTo>
                      <a:pt x="35" y="28"/>
                    </a:lnTo>
                    <a:lnTo>
                      <a:pt x="44" y="33"/>
                    </a:lnTo>
                    <a:lnTo>
                      <a:pt x="53" y="37"/>
                    </a:lnTo>
                    <a:lnTo>
                      <a:pt x="64" y="42"/>
                    </a:lnTo>
                    <a:lnTo>
                      <a:pt x="73" y="47"/>
                    </a:lnTo>
                    <a:lnTo>
                      <a:pt x="82" y="49"/>
                    </a:lnTo>
                    <a:lnTo>
                      <a:pt x="92" y="53"/>
                    </a:lnTo>
                    <a:lnTo>
                      <a:pt x="102" y="53"/>
                    </a:lnTo>
                    <a:lnTo>
                      <a:pt x="111"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16" name="Freeform 384"/>
              <p:cNvSpPr>
                <a:spLocks/>
              </p:cNvSpPr>
              <p:nvPr/>
            </p:nvSpPr>
            <p:spPr bwMode="auto">
              <a:xfrm>
                <a:off x="4042" y="1495"/>
                <a:ext cx="175"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17" name="Line 385"/>
              <p:cNvSpPr>
                <a:spLocks noChangeShapeType="1"/>
              </p:cNvSpPr>
              <p:nvPr/>
            </p:nvSpPr>
            <p:spPr bwMode="auto">
              <a:xfrm>
                <a:off x="4108" y="1217"/>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18" name="Line 386"/>
              <p:cNvSpPr>
                <a:spLocks noChangeShapeType="1"/>
              </p:cNvSpPr>
              <p:nvPr/>
            </p:nvSpPr>
            <p:spPr bwMode="auto">
              <a:xfrm flipV="1">
                <a:off x="3801" y="1191"/>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19" name="Line 387"/>
              <p:cNvSpPr>
                <a:spLocks noChangeShapeType="1"/>
              </p:cNvSpPr>
              <p:nvPr/>
            </p:nvSpPr>
            <p:spPr bwMode="auto">
              <a:xfrm flipV="1">
                <a:off x="3840" y="1186"/>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20" name="Line 388"/>
              <p:cNvSpPr>
                <a:spLocks noChangeShapeType="1"/>
              </p:cNvSpPr>
              <p:nvPr/>
            </p:nvSpPr>
            <p:spPr bwMode="auto">
              <a:xfrm flipV="1">
                <a:off x="3879" y="1193"/>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21" name="Line 389"/>
              <p:cNvSpPr>
                <a:spLocks noChangeShapeType="1"/>
              </p:cNvSpPr>
              <p:nvPr/>
            </p:nvSpPr>
            <p:spPr bwMode="auto">
              <a:xfrm flipV="1">
                <a:off x="4098" y="1223"/>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22" name="Line 390"/>
              <p:cNvSpPr>
                <a:spLocks noChangeShapeType="1"/>
              </p:cNvSpPr>
              <p:nvPr/>
            </p:nvSpPr>
            <p:spPr bwMode="auto">
              <a:xfrm flipV="1">
                <a:off x="4038" y="1402"/>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23" name="Oval 391"/>
              <p:cNvSpPr>
                <a:spLocks noChangeArrowheads="1"/>
              </p:cNvSpPr>
              <p:nvPr/>
            </p:nvSpPr>
            <p:spPr bwMode="auto">
              <a:xfrm>
                <a:off x="4023" y="1483"/>
                <a:ext cx="26" cy="27"/>
              </a:xfrm>
              <a:prstGeom prst="ellipse">
                <a:avLst/>
              </a:prstGeom>
              <a:solidFill>
                <a:srgbClr val="FB9214"/>
              </a:solidFill>
              <a:ln w="11113">
                <a:solidFill>
                  <a:srgbClr val="FFFFFF"/>
                </a:solidFill>
                <a:round/>
                <a:headEnd/>
                <a:tailEnd/>
              </a:ln>
            </p:spPr>
            <p:txBody>
              <a:bodyPr/>
              <a:lstStyle/>
              <a:p>
                <a:endParaRPr lang="en-US"/>
              </a:p>
            </p:txBody>
          </p:sp>
          <p:sp>
            <p:nvSpPr>
              <p:cNvPr id="121224" name="Oval 392"/>
              <p:cNvSpPr>
                <a:spLocks noChangeArrowheads="1"/>
              </p:cNvSpPr>
              <p:nvPr/>
            </p:nvSpPr>
            <p:spPr bwMode="auto">
              <a:xfrm>
                <a:off x="3785" y="1253"/>
                <a:ext cx="26" cy="27"/>
              </a:xfrm>
              <a:prstGeom prst="ellipse">
                <a:avLst/>
              </a:prstGeom>
              <a:solidFill>
                <a:srgbClr val="FB9214"/>
              </a:solidFill>
              <a:ln w="11113">
                <a:solidFill>
                  <a:srgbClr val="FFFFFF"/>
                </a:solidFill>
                <a:round/>
                <a:headEnd/>
                <a:tailEnd/>
              </a:ln>
            </p:spPr>
            <p:txBody>
              <a:bodyPr/>
              <a:lstStyle/>
              <a:p>
                <a:endParaRPr lang="en-US"/>
              </a:p>
            </p:txBody>
          </p:sp>
          <p:sp>
            <p:nvSpPr>
              <p:cNvPr id="121225" name="Oval 393"/>
              <p:cNvSpPr>
                <a:spLocks noChangeArrowheads="1"/>
              </p:cNvSpPr>
              <p:nvPr/>
            </p:nvSpPr>
            <p:spPr bwMode="auto">
              <a:xfrm>
                <a:off x="4083" y="1202"/>
                <a:ext cx="26" cy="27"/>
              </a:xfrm>
              <a:prstGeom prst="ellipse">
                <a:avLst/>
              </a:prstGeom>
              <a:solidFill>
                <a:srgbClr val="FB9214"/>
              </a:solidFill>
              <a:ln w="11113">
                <a:solidFill>
                  <a:srgbClr val="FFFFFF"/>
                </a:solidFill>
                <a:round/>
                <a:headEnd/>
                <a:tailEnd/>
              </a:ln>
            </p:spPr>
            <p:txBody>
              <a:bodyPr/>
              <a:lstStyle/>
              <a:p>
                <a:endParaRPr lang="en-US"/>
              </a:p>
            </p:txBody>
          </p:sp>
          <p:sp>
            <p:nvSpPr>
              <p:cNvPr id="121226" name="Oval 394"/>
              <p:cNvSpPr>
                <a:spLocks noChangeArrowheads="1"/>
              </p:cNvSpPr>
              <p:nvPr/>
            </p:nvSpPr>
            <p:spPr bwMode="auto">
              <a:xfrm>
                <a:off x="3862" y="1307"/>
                <a:ext cx="26" cy="27"/>
              </a:xfrm>
              <a:prstGeom prst="ellipse">
                <a:avLst/>
              </a:prstGeom>
              <a:solidFill>
                <a:srgbClr val="FB9214"/>
              </a:solidFill>
              <a:ln w="11113">
                <a:solidFill>
                  <a:srgbClr val="FFFFFF"/>
                </a:solidFill>
                <a:round/>
                <a:headEnd/>
                <a:tailEnd/>
              </a:ln>
            </p:spPr>
            <p:txBody>
              <a:bodyPr/>
              <a:lstStyle/>
              <a:p>
                <a:endParaRPr lang="en-US"/>
              </a:p>
            </p:txBody>
          </p:sp>
          <p:sp>
            <p:nvSpPr>
              <p:cNvPr id="121227" name="Oval 395"/>
              <p:cNvSpPr>
                <a:spLocks noChangeArrowheads="1"/>
              </p:cNvSpPr>
              <p:nvPr/>
            </p:nvSpPr>
            <p:spPr bwMode="auto">
              <a:xfrm>
                <a:off x="3836" y="1360"/>
                <a:ext cx="26" cy="27"/>
              </a:xfrm>
              <a:prstGeom prst="ellipse">
                <a:avLst/>
              </a:prstGeom>
              <a:solidFill>
                <a:srgbClr val="FB9214"/>
              </a:solidFill>
              <a:ln w="11113">
                <a:solidFill>
                  <a:srgbClr val="FFFFFF"/>
                </a:solidFill>
                <a:round/>
                <a:headEnd/>
                <a:tailEnd/>
              </a:ln>
            </p:spPr>
            <p:txBody>
              <a:bodyPr/>
              <a:lstStyle/>
              <a:p>
                <a:endParaRPr lang="en-US"/>
              </a:p>
            </p:txBody>
          </p:sp>
          <p:sp>
            <p:nvSpPr>
              <p:cNvPr id="121228" name="Oval 396"/>
              <p:cNvSpPr>
                <a:spLocks noChangeArrowheads="1"/>
              </p:cNvSpPr>
              <p:nvPr/>
            </p:nvSpPr>
            <p:spPr bwMode="auto">
              <a:xfrm>
                <a:off x="3758" y="1192"/>
                <a:ext cx="26" cy="27"/>
              </a:xfrm>
              <a:prstGeom prst="ellipse">
                <a:avLst/>
              </a:prstGeom>
              <a:solidFill>
                <a:srgbClr val="FB9214"/>
              </a:solidFill>
              <a:ln w="11113">
                <a:solidFill>
                  <a:srgbClr val="FFFFFF"/>
                </a:solidFill>
                <a:round/>
                <a:headEnd/>
                <a:tailEnd/>
              </a:ln>
            </p:spPr>
            <p:txBody>
              <a:bodyPr/>
              <a:lstStyle/>
              <a:p>
                <a:endParaRPr lang="en-US"/>
              </a:p>
            </p:txBody>
          </p:sp>
        </p:grpSp>
        <p:sp>
          <p:nvSpPr>
            <p:cNvPr id="121229" name="Rectangle 397"/>
            <p:cNvSpPr>
              <a:spLocks noChangeArrowheads="1"/>
            </p:cNvSpPr>
            <p:nvPr/>
          </p:nvSpPr>
          <p:spPr bwMode="auto">
            <a:xfrm>
              <a:off x="451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230" name="Group 398"/>
            <p:cNvGrpSpPr>
              <a:grpSpLocks/>
            </p:cNvGrpSpPr>
            <p:nvPr/>
          </p:nvGrpSpPr>
          <p:grpSpPr bwMode="auto">
            <a:xfrm>
              <a:off x="4549" y="3090"/>
              <a:ext cx="166" cy="108"/>
              <a:chOff x="3785" y="1824"/>
              <a:chExt cx="476" cy="336"/>
            </a:xfrm>
          </p:grpSpPr>
          <p:sp>
            <p:nvSpPr>
              <p:cNvPr id="121231" name="Freeform 399"/>
              <p:cNvSpPr>
                <a:spLocks/>
              </p:cNvSpPr>
              <p:nvPr/>
            </p:nvSpPr>
            <p:spPr bwMode="auto">
              <a:xfrm>
                <a:off x="3801" y="1824"/>
                <a:ext cx="148" cy="27"/>
              </a:xfrm>
              <a:custGeom>
                <a:avLst/>
                <a:gdLst>
                  <a:gd name="T0" fmla="*/ 0 w 295"/>
                  <a:gd name="T1" fmla="*/ 53 h 53"/>
                  <a:gd name="T2" fmla="*/ 70 w 295"/>
                  <a:gd name="T3" fmla="*/ 14 h 53"/>
                  <a:gd name="T4" fmla="*/ 146 w 295"/>
                  <a:gd name="T5" fmla="*/ 0 h 53"/>
                  <a:gd name="T6" fmla="*/ 165 w 295"/>
                  <a:gd name="T7" fmla="*/ 0 h 53"/>
                  <a:gd name="T8" fmla="*/ 184 w 295"/>
                  <a:gd name="T9" fmla="*/ 1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0" y="14"/>
                    </a:lnTo>
                    <a:lnTo>
                      <a:pt x="146" y="0"/>
                    </a:lnTo>
                    <a:lnTo>
                      <a:pt x="165" y="0"/>
                    </a:lnTo>
                    <a:lnTo>
                      <a:pt x="184" y="1"/>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32" name="Freeform 400"/>
              <p:cNvSpPr>
                <a:spLocks/>
              </p:cNvSpPr>
              <p:nvPr/>
            </p:nvSpPr>
            <p:spPr bwMode="auto">
              <a:xfrm>
                <a:off x="3949" y="1849"/>
                <a:ext cx="148" cy="27"/>
              </a:xfrm>
              <a:custGeom>
                <a:avLst/>
                <a:gdLst>
                  <a:gd name="T0" fmla="*/ 295 w 295"/>
                  <a:gd name="T1" fmla="*/ 0 h 53"/>
                  <a:gd name="T2" fmla="*/ 225 w 295"/>
                  <a:gd name="T3" fmla="*/ 38 h 53"/>
                  <a:gd name="T4" fmla="*/ 149 w 295"/>
                  <a:gd name="T5" fmla="*/ 53 h 53"/>
                  <a:gd name="T6" fmla="*/ 73 w 295"/>
                  <a:gd name="T7" fmla="*/ 41 h 53"/>
                  <a:gd name="T8" fmla="*/ 0 w 295"/>
                  <a:gd name="T9" fmla="*/ 0 h 53"/>
                </a:gdLst>
                <a:ahLst/>
                <a:cxnLst>
                  <a:cxn ang="0">
                    <a:pos x="T0" y="T1"/>
                  </a:cxn>
                  <a:cxn ang="0">
                    <a:pos x="T2" y="T3"/>
                  </a:cxn>
                  <a:cxn ang="0">
                    <a:pos x="T4" y="T5"/>
                  </a:cxn>
                  <a:cxn ang="0">
                    <a:pos x="T6" y="T7"/>
                  </a:cxn>
                  <a:cxn ang="0">
                    <a:pos x="T8" y="T9"/>
                  </a:cxn>
                </a:cxnLst>
                <a:rect l="0" t="0" r="r" b="b"/>
                <a:pathLst>
                  <a:path w="295" h="53">
                    <a:moveTo>
                      <a:pt x="295" y="0"/>
                    </a:moveTo>
                    <a:lnTo>
                      <a:pt x="225" y="38"/>
                    </a:lnTo>
                    <a:lnTo>
                      <a:pt x="149" y="53"/>
                    </a:lnTo>
                    <a:lnTo>
                      <a:pt x="73"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33" name="Line 401"/>
              <p:cNvSpPr>
                <a:spLocks noChangeShapeType="1"/>
              </p:cNvSpPr>
              <p:nvPr/>
            </p:nvSpPr>
            <p:spPr bwMode="auto">
              <a:xfrm>
                <a:off x="3803" y="1847"/>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34" name="Freeform 402"/>
              <p:cNvSpPr>
                <a:spLocks/>
              </p:cNvSpPr>
              <p:nvPr/>
            </p:nvSpPr>
            <p:spPr bwMode="auto">
              <a:xfrm>
                <a:off x="4149" y="1825"/>
                <a:ext cx="111" cy="30"/>
              </a:xfrm>
              <a:custGeom>
                <a:avLst/>
                <a:gdLst>
                  <a:gd name="T0" fmla="*/ 222 w 222"/>
                  <a:gd name="T1" fmla="*/ 6 h 61"/>
                  <a:gd name="T2" fmla="*/ 210 w 222"/>
                  <a:gd name="T3" fmla="*/ 3 h 61"/>
                  <a:gd name="T4" fmla="*/ 197 w 222"/>
                  <a:gd name="T5" fmla="*/ 2 h 61"/>
                  <a:gd name="T6" fmla="*/ 183 w 222"/>
                  <a:gd name="T7" fmla="*/ 0 h 61"/>
                  <a:gd name="T8" fmla="*/ 171 w 222"/>
                  <a:gd name="T9" fmla="*/ 0 h 61"/>
                  <a:gd name="T10" fmla="*/ 158 w 222"/>
                  <a:gd name="T11" fmla="*/ 0 h 61"/>
                  <a:gd name="T12" fmla="*/ 143 w 222"/>
                  <a:gd name="T13" fmla="*/ 3 h 61"/>
                  <a:gd name="T14" fmla="*/ 131 w 222"/>
                  <a:gd name="T15" fmla="*/ 4 h 61"/>
                  <a:gd name="T16" fmla="*/ 116 w 222"/>
                  <a:gd name="T17" fmla="*/ 6 h 61"/>
                  <a:gd name="T18" fmla="*/ 104 w 222"/>
                  <a:gd name="T19" fmla="*/ 8 h 61"/>
                  <a:gd name="T20" fmla="*/ 92 w 222"/>
                  <a:gd name="T21" fmla="*/ 12 h 61"/>
                  <a:gd name="T22" fmla="*/ 78 w 222"/>
                  <a:gd name="T23" fmla="*/ 17 h 61"/>
                  <a:gd name="T24" fmla="*/ 66 w 222"/>
                  <a:gd name="T25" fmla="*/ 20 h 61"/>
                  <a:gd name="T26" fmla="*/ 53 w 222"/>
                  <a:gd name="T27" fmla="*/ 26 h 61"/>
                  <a:gd name="T28" fmla="*/ 41 w 222"/>
                  <a:gd name="T29" fmla="*/ 34 h 61"/>
                  <a:gd name="T30" fmla="*/ 29 w 222"/>
                  <a:gd name="T31" fmla="*/ 41 h 61"/>
                  <a:gd name="T32" fmla="*/ 18 w 222"/>
                  <a:gd name="T33" fmla="*/ 47 h 61"/>
                  <a:gd name="T34" fmla="*/ 6 w 222"/>
                  <a:gd name="T35" fmla="*/ 55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6"/>
                    </a:moveTo>
                    <a:lnTo>
                      <a:pt x="210" y="3"/>
                    </a:lnTo>
                    <a:lnTo>
                      <a:pt x="197" y="2"/>
                    </a:lnTo>
                    <a:lnTo>
                      <a:pt x="183" y="0"/>
                    </a:lnTo>
                    <a:lnTo>
                      <a:pt x="171" y="0"/>
                    </a:lnTo>
                    <a:lnTo>
                      <a:pt x="158" y="0"/>
                    </a:lnTo>
                    <a:lnTo>
                      <a:pt x="143" y="3"/>
                    </a:lnTo>
                    <a:lnTo>
                      <a:pt x="131" y="4"/>
                    </a:lnTo>
                    <a:lnTo>
                      <a:pt x="116" y="6"/>
                    </a:lnTo>
                    <a:lnTo>
                      <a:pt x="104" y="8"/>
                    </a:lnTo>
                    <a:lnTo>
                      <a:pt x="92" y="12"/>
                    </a:lnTo>
                    <a:lnTo>
                      <a:pt x="78" y="17"/>
                    </a:lnTo>
                    <a:lnTo>
                      <a:pt x="66" y="20"/>
                    </a:lnTo>
                    <a:lnTo>
                      <a:pt x="53" y="26"/>
                    </a:lnTo>
                    <a:lnTo>
                      <a:pt x="41" y="34"/>
                    </a:lnTo>
                    <a:lnTo>
                      <a:pt x="29" y="41"/>
                    </a:lnTo>
                    <a:lnTo>
                      <a:pt x="18" y="47"/>
                    </a:lnTo>
                    <a:lnTo>
                      <a:pt x="6" y="55"/>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35" name="Freeform 403"/>
              <p:cNvSpPr>
                <a:spLocks/>
              </p:cNvSpPr>
              <p:nvPr/>
            </p:nvSpPr>
            <p:spPr bwMode="auto">
              <a:xfrm>
                <a:off x="3848" y="1892"/>
                <a:ext cx="59" cy="15"/>
              </a:xfrm>
              <a:custGeom>
                <a:avLst/>
                <a:gdLst>
                  <a:gd name="T0" fmla="*/ 0 w 119"/>
                  <a:gd name="T1" fmla="*/ 30 h 30"/>
                  <a:gd name="T2" fmla="*/ 58 w 119"/>
                  <a:gd name="T3" fmla="*/ 0 h 30"/>
                  <a:gd name="T4" fmla="*/ 88 w 119"/>
                  <a:gd name="T5" fmla="*/ 6 h 30"/>
                  <a:gd name="T6" fmla="*/ 119 w 119"/>
                  <a:gd name="T7" fmla="*/ 30 h 30"/>
                </a:gdLst>
                <a:ahLst/>
                <a:cxnLst>
                  <a:cxn ang="0">
                    <a:pos x="T0" y="T1"/>
                  </a:cxn>
                  <a:cxn ang="0">
                    <a:pos x="T2" y="T3"/>
                  </a:cxn>
                  <a:cxn ang="0">
                    <a:pos x="T4" y="T5"/>
                  </a:cxn>
                  <a:cxn ang="0">
                    <a:pos x="T6" y="T7"/>
                  </a:cxn>
                </a:cxnLst>
                <a:rect l="0" t="0" r="r" b="b"/>
                <a:pathLst>
                  <a:path w="119" h="30">
                    <a:moveTo>
                      <a:pt x="0" y="30"/>
                    </a:moveTo>
                    <a:lnTo>
                      <a:pt x="58" y="0"/>
                    </a:lnTo>
                    <a:lnTo>
                      <a:pt x="88" y="6"/>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36" name="Freeform 404"/>
              <p:cNvSpPr>
                <a:spLocks/>
              </p:cNvSpPr>
              <p:nvPr/>
            </p:nvSpPr>
            <p:spPr bwMode="auto">
              <a:xfrm>
                <a:off x="3907" y="1907"/>
                <a:ext cx="60" cy="15"/>
              </a:xfrm>
              <a:custGeom>
                <a:avLst/>
                <a:gdLst>
                  <a:gd name="T0" fmla="*/ 118 w 118"/>
                  <a:gd name="T1" fmla="*/ 0 h 29"/>
                  <a:gd name="T2" fmla="*/ 60 w 118"/>
                  <a:gd name="T3" fmla="*/ 29 h 29"/>
                  <a:gd name="T4" fmla="*/ 30 w 118"/>
                  <a:gd name="T5" fmla="*/ 23 h 29"/>
                  <a:gd name="T6" fmla="*/ 0 w 118"/>
                  <a:gd name="T7" fmla="*/ 0 h 29"/>
                </a:gdLst>
                <a:ahLst/>
                <a:cxnLst>
                  <a:cxn ang="0">
                    <a:pos x="T0" y="T1"/>
                  </a:cxn>
                  <a:cxn ang="0">
                    <a:pos x="T2" y="T3"/>
                  </a:cxn>
                  <a:cxn ang="0">
                    <a:pos x="T4" y="T5"/>
                  </a:cxn>
                  <a:cxn ang="0">
                    <a:pos x="T6" y="T7"/>
                  </a:cxn>
                </a:cxnLst>
                <a:rect l="0" t="0" r="r" b="b"/>
                <a:pathLst>
                  <a:path w="118" h="29">
                    <a:moveTo>
                      <a:pt x="118" y="0"/>
                    </a:moveTo>
                    <a:lnTo>
                      <a:pt x="60" y="29"/>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37" name="Line 405"/>
              <p:cNvSpPr>
                <a:spLocks noChangeShapeType="1"/>
              </p:cNvSpPr>
              <p:nvPr/>
            </p:nvSpPr>
            <p:spPr bwMode="auto">
              <a:xfrm>
                <a:off x="3850" y="1905"/>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38" name="Freeform 406"/>
              <p:cNvSpPr>
                <a:spLocks/>
              </p:cNvSpPr>
              <p:nvPr/>
            </p:nvSpPr>
            <p:spPr bwMode="auto">
              <a:xfrm>
                <a:off x="3922" y="1929"/>
                <a:ext cx="76" cy="20"/>
              </a:xfrm>
              <a:custGeom>
                <a:avLst/>
                <a:gdLst>
                  <a:gd name="T0" fmla="*/ 0 w 151"/>
                  <a:gd name="T1" fmla="*/ 41 h 41"/>
                  <a:gd name="T2" fmla="*/ 35 w 151"/>
                  <a:gd name="T3" fmla="*/ 11 h 41"/>
                  <a:gd name="T4" fmla="*/ 76 w 151"/>
                  <a:gd name="T5" fmla="*/ 0 h 41"/>
                  <a:gd name="T6" fmla="*/ 95 w 151"/>
                  <a:gd name="T7" fmla="*/ 1 h 41"/>
                  <a:gd name="T8" fmla="*/ 114 w 151"/>
                  <a:gd name="T9" fmla="*/ 9 h 41"/>
                  <a:gd name="T10" fmla="*/ 151 w 151"/>
                  <a:gd name="T11" fmla="*/ 41 h 41"/>
                </a:gdLst>
                <a:ahLst/>
                <a:cxnLst>
                  <a:cxn ang="0">
                    <a:pos x="T0" y="T1"/>
                  </a:cxn>
                  <a:cxn ang="0">
                    <a:pos x="T2" y="T3"/>
                  </a:cxn>
                  <a:cxn ang="0">
                    <a:pos x="T4" y="T5"/>
                  </a:cxn>
                  <a:cxn ang="0">
                    <a:pos x="T6" y="T7"/>
                  </a:cxn>
                  <a:cxn ang="0">
                    <a:pos x="T8" y="T9"/>
                  </a:cxn>
                  <a:cxn ang="0">
                    <a:pos x="T10" y="T11"/>
                  </a:cxn>
                </a:cxnLst>
                <a:rect l="0" t="0" r="r" b="b"/>
                <a:pathLst>
                  <a:path w="151" h="41">
                    <a:moveTo>
                      <a:pt x="0" y="41"/>
                    </a:moveTo>
                    <a:lnTo>
                      <a:pt x="35" y="11"/>
                    </a:lnTo>
                    <a:lnTo>
                      <a:pt x="76" y="0"/>
                    </a:lnTo>
                    <a:lnTo>
                      <a:pt x="95" y="1"/>
                    </a:lnTo>
                    <a:lnTo>
                      <a:pt x="114" y="9"/>
                    </a:lnTo>
                    <a:lnTo>
                      <a:pt x="151"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39" name="Freeform 407"/>
              <p:cNvSpPr>
                <a:spLocks/>
              </p:cNvSpPr>
              <p:nvPr/>
            </p:nvSpPr>
            <p:spPr bwMode="auto">
              <a:xfrm>
                <a:off x="3999" y="1949"/>
                <a:ext cx="76" cy="21"/>
              </a:xfrm>
              <a:custGeom>
                <a:avLst/>
                <a:gdLst>
                  <a:gd name="T0" fmla="*/ 151 w 151"/>
                  <a:gd name="T1" fmla="*/ 0 h 41"/>
                  <a:gd name="T2" fmla="*/ 116 w 151"/>
                  <a:gd name="T3" fmla="*/ 29 h 41"/>
                  <a:gd name="T4" fmla="*/ 75 w 151"/>
                  <a:gd name="T5" fmla="*/ 41 h 41"/>
                  <a:gd name="T6" fmla="*/ 38 w 151"/>
                  <a:gd name="T7" fmla="*/ 32 h 41"/>
                  <a:gd name="T8" fmla="*/ 0 w 151"/>
                  <a:gd name="T9" fmla="*/ 0 h 41"/>
                </a:gdLst>
                <a:ahLst/>
                <a:cxnLst>
                  <a:cxn ang="0">
                    <a:pos x="T0" y="T1"/>
                  </a:cxn>
                  <a:cxn ang="0">
                    <a:pos x="T2" y="T3"/>
                  </a:cxn>
                  <a:cxn ang="0">
                    <a:pos x="T4" y="T5"/>
                  </a:cxn>
                  <a:cxn ang="0">
                    <a:pos x="T6" y="T7"/>
                  </a:cxn>
                  <a:cxn ang="0">
                    <a:pos x="T8" y="T9"/>
                  </a:cxn>
                </a:cxnLst>
                <a:rect l="0" t="0" r="r" b="b"/>
                <a:pathLst>
                  <a:path w="151" h="41">
                    <a:moveTo>
                      <a:pt x="151" y="0"/>
                    </a:moveTo>
                    <a:lnTo>
                      <a:pt x="116" y="29"/>
                    </a:lnTo>
                    <a:lnTo>
                      <a:pt x="75"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40" name="Line 408"/>
              <p:cNvSpPr>
                <a:spLocks noChangeShapeType="1"/>
              </p:cNvSpPr>
              <p:nvPr/>
            </p:nvSpPr>
            <p:spPr bwMode="auto">
              <a:xfrm>
                <a:off x="3922" y="1948"/>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41" name="Freeform 409"/>
              <p:cNvSpPr>
                <a:spLocks/>
              </p:cNvSpPr>
              <p:nvPr/>
            </p:nvSpPr>
            <p:spPr bwMode="auto">
              <a:xfrm>
                <a:off x="3885" y="1986"/>
                <a:ext cx="128" cy="26"/>
              </a:xfrm>
              <a:custGeom>
                <a:avLst/>
                <a:gdLst>
                  <a:gd name="T0" fmla="*/ 0 w 255"/>
                  <a:gd name="T1" fmla="*/ 52 h 52"/>
                  <a:gd name="T2" fmla="*/ 60 w 255"/>
                  <a:gd name="T3" fmla="*/ 15 h 52"/>
                  <a:gd name="T4" fmla="*/ 126 w 255"/>
                  <a:gd name="T5" fmla="*/ 0 h 52"/>
                  <a:gd name="T6" fmla="*/ 156 w 255"/>
                  <a:gd name="T7" fmla="*/ 2 h 52"/>
                  <a:gd name="T8" fmla="*/ 190 w 255"/>
                  <a:gd name="T9" fmla="*/ 12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0" y="15"/>
                    </a:lnTo>
                    <a:lnTo>
                      <a:pt x="126" y="0"/>
                    </a:lnTo>
                    <a:lnTo>
                      <a:pt x="156" y="2"/>
                    </a:lnTo>
                    <a:lnTo>
                      <a:pt x="190" y="12"/>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42" name="Freeform 410"/>
              <p:cNvSpPr>
                <a:spLocks/>
              </p:cNvSpPr>
              <p:nvPr/>
            </p:nvSpPr>
            <p:spPr bwMode="auto">
              <a:xfrm>
                <a:off x="4012" y="2011"/>
                <a:ext cx="128" cy="25"/>
              </a:xfrm>
              <a:custGeom>
                <a:avLst/>
                <a:gdLst>
                  <a:gd name="T0" fmla="*/ 255 w 255"/>
                  <a:gd name="T1" fmla="*/ 0 h 50"/>
                  <a:gd name="T2" fmla="*/ 196 w 255"/>
                  <a:gd name="T3" fmla="*/ 36 h 50"/>
                  <a:gd name="T4" fmla="*/ 129 w 255"/>
                  <a:gd name="T5" fmla="*/ 50 h 50"/>
                  <a:gd name="T6" fmla="*/ 62 w 255"/>
                  <a:gd name="T7" fmla="*/ 40 h 50"/>
                  <a:gd name="T8" fmla="*/ 0 w 255"/>
                  <a:gd name="T9" fmla="*/ 0 h 50"/>
                </a:gdLst>
                <a:ahLst/>
                <a:cxnLst>
                  <a:cxn ang="0">
                    <a:pos x="T0" y="T1"/>
                  </a:cxn>
                  <a:cxn ang="0">
                    <a:pos x="T2" y="T3"/>
                  </a:cxn>
                  <a:cxn ang="0">
                    <a:pos x="T4" y="T5"/>
                  </a:cxn>
                  <a:cxn ang="0">
                    <a:pos x="T6" y="T7"/>
                  </a:cxn>
                  <a:cxn ang="0">
                    <a:pos x="T8" y="T9"/>
                  </a:cxn>
                </a:cxnLst>
                <a:rect l="0" t="0" r="r" b="b"/>
                <a:pathLst>
                  <a:path w="255" h="50">
                    <a:moveTo>
                      <a:pt x="255" y="0"/>
                    </a:moveTo>
                    <a:lnTo>
                      <a:pt x="196" y="36"/>
                    </a:lnTo>
                    <a:lnTo>
                      <a:pt x="129" y="50"/>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43" name="Line 411"/>
              <p:cNvSpPr>
                <a:spLocks noChangeShapeType="1"/>
              </p:cNvSpPr>
              <p:nvPr/>
            </p:nvSpPr>
            <p:spPr bwMode="auto">
              <a:xfrm>
                <a:off x="3887" y="2008"/>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44" name="Freeform 412"/>
              <p:cNvSpPr>
                <a:spLocks/>
              </p:cNvSpPr>
              <p:nvPr/>
            </p:nvSpPr>
            <p:spPr bwMode="auto">
              <a:xfrm>
                <a:off x="4083" y="2108"/>
                <a:ext cx="118" cy="27"/>
              </a:xfrm>
              <a:custGeom>
                <a:avLst/>
                <a:gdLst>
                  <a:gd name="T0" fmla="*/ 0 w 237"/>
                  <a:gd name="T1" fmla="*/ 53 h 53"/>
                  <a:gd name="T2" fmla="*/ 56 w 237"/>
                  <a:gd name="T3" fmla="*/ 14 h 53"/>
                  <a:gd name="T4" fmla="*/ 117 w 237"/>
                  <a:gd name="T5" fmla="*/ 0 h 53"/>
                  <a:gd name="T6" fmla="*/ 147 w 237"/>
                  <a:gd name="T7" fmla="*/ 1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6" y="14"/>
                    </a:lnTo>
                    <a:lnTo>
                      <a:pt x="117" y="0"/>
                    </a:lnTo>
                    <a:lnTo>
                      <a:pt x="147" y="1"/>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45" name="Freeform 413"/>
              <p:cNvSpPr>
                <a:spLocks/>
              </p:cNvSpPr>
              <p:nvPr/>
            </p:nvSpPr>
            <p:spPr bwMode="auto">
              <a:xfrm>
                <a:off x="4203" y="2133"/>
                <a:ext cx="55" cy="27"/>
              </a:xfrm>
              <a:custGeom>
                <a:avLst/>
                <a:gdLst>
                  <a:gd name="T0" fmla="*/ 0 w 112"/>
                  <a:gd name="T1" fmla="*/ 0 h 54"/>
                  <a:gd name="T2" fmla="*/ 8 w 112"/>
                  <a:gd name="T3" fmla="*/ 8 h 54"/>
                  <a:gd name="T4" fmla="*/ 17 w 112"/>
                  <a:gd name="T5" fmla="*/ 14 h 54"/>
                  <a:gd name="T6" fmla="*/ 26 w 112"/>
                  <a:gd name="T7" fmla="*/ 22 h 54"/>
                  <a:gd name="T8" fmla="*/ 36 w 112"/>
                  <a:gd name="T9" fmla="*/ 29 h 54"/>
                  <a:gd name="T10" fmla="*/ 45 w 112"/>
                  <a:gd name="T11" fmla="*/ 34 h 54"/>
                  <a:gd name="T12" fmla="*/ 53 w 112"/>
                  <a:gd name="T13" fmla="*/ 38 h 54"/>
                  <a:gd name="T14" fmla="*/ 65 w 112"/>
                  <a:gd name="T15" fmla="*/ 43 h 54"/>
                  <a:gd name="T16" fmla="*/ 74 w 112"/>
                  <a:gd name="T17" fmla="*/ 48 h 54"/>
                  <a:gd name="T18" fmla="*/ 83 w 112"/>
                  <a:gd name="T19" fmla="*/ 49 h 54"/>
                  <a:gd name="T20" fmla="*/ 93 w 112"/>
                  <a:gd name="T21" fmla="*/ 53 h 54"/>
                  <a:gd name="T22" fmla="*/ 103 w 112"/>
                  <a:gd name="T23" fmla="*/ 53 h 54"/>
                  <a:gd name="T24" fmla="*/ 112 w 11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4">
                    <a:moveTo>
                      <a:pt x="0" y="0"/>
                    </a:moveTo>
                    <a:lnTo>
                      <a:pt x="8" y="8"/>
                    </a:lnTo>
                    <a:lnTo>
                      <a:pt x="17" y="14"/>
                    </a:lnTo>
                    <a:lnTo>
                      <a:pt x="26" y="22"/>
                    </a:lnTo>
                    <a:lnTo>
                      <a:pt x="36" y="29"/>
                    </a:lnTo>
                    <a:lnTo>
                      <a:pt x="45" y="34"/>
                    </a:lnTo>
                    <a:lnTo>
                      <a:pt x="53" y="38"/>
                    </a:lnTo>
                    <a:lnTo>
                      <a:pt x="65" y="43"/>
                    </a:lnTo>
                    <a:lnTo>
                      <a:pt x="74" y="48"/>
                    </a:lnTo>
                    <a:lnTo>
                      <a:pt x="83" y="49"/>
                    </a:lnTo>
                    <a:lnTo>
                      <a:pt x="93" y="53"/>
                    </a:lnTo>
                    <a:lnTo>
                      <a:pt x="103" y="53"/>
                    </a:lnTo>
                    <a:lnTo>
                      <a:pt x="112"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46" name="Freeform 414"/>
              <p:cNvSpPr>
                <a:spLocks/>
              </p:cNvSpPr>
              <p:nvPr/>
            </p:nvSpPr>
            <p:spPr bwMode="auto">
              <a:xfrm>
                <a:off x="4083" y="2133"/>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47" name="Line 415"/>
              <p:cNvSpPr>
                <a:spLocks noChangeShapeType="1"/>
              </p:cNvSpPr>
              <p:nvPr/>
            </p:nvSpPr>
            <p:spPr bwMode="auto">
              <a:xfrm>
                <a:off x="4150" y="1855"/>
                <a:ext cx="1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48" name="Line 416"/>
              <p:cNvSpPr>
                <a:spLocks noChangeShapeType="1"/>
              </p:cNvSpPr>
              <p:nvPr/>
            </p:nvSpPr>
            <p:spPr bwMode="auto">
              <a:xfrm flipV="1">
                <a:off x="3843" y="1829"/>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49" name="Line 417"/>
              <p:cNvSpPr>
                <a:spLocks noChangeShapeType="1"/>
              </p:cNvSpPr>
              <p:nvPr/>
            </p:nvSpPr>
            <p:spPr bwMode="auto">
              <a:xfrm flipV="1">
                <a:off x="3881" y="1825"/>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50" name="Line 418"/>
              <p:cNvSpPr>
                <a:spLocks noChangeShapeType="1"/>
              </p:cNvSpPr>
              <p:nvPr/>
            </p:nvSpPr>
            <p:spPr bwMode="auto">
              <a:xfrm flipV="1">
                <a:off x="3921" y="1831"/>
                <a:ext cx="1"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51" name="Line 419"/>
              <p:cNvSpPr>
                <a:spLocks noChangeShapeType="1"/>
              </p:cNvSpPr>
              <p:nvPr/>
            </p:nvSpPr>
            <p:spPr bwMode="auto">
              <a:xfrm flipV="1">
                <a:off x="4140" y="1862"/>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52" name="Line 420"/>
              <p:cNvSpPr>
                <a:spLocks noChangeShapeType="1"/>
              </p:cNvSpPr>
              <p:nvPr/>
            </p:nvSpPr>
            <p:spPr bwMode="auto">
              <a:xfrm flipV="1">
                <a:off x="4080" y="2040"/>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53" name="Oval 421"/>
              <p:cNvSpPr>
                <a:spLocks noChangeArrowheads="1"/>
              </p:cNvSpPr>
              <p:nvPr/>
            </p:nvSpPr>
            <p:spPr bwMode="auto">
              <a:xfrm>
                <a:off x="4064" y="2121"/>
                <a:ext cx="27" cy="27"/>
              </a:xfrm>
              <a:prstGeom prst="ellipse">
                <a:avLst/>
              </a:prstGeom>
              <a:solidFill>
                <a:srgbClr val="FFFF00"/>
              </a:solidFill>
              <a:ln w="11113">
                <a:solidFill>
                  <a:srgbClr val="FFFFFF"/>
                </a:solidFill>
                <a:round/>
                <a:headEnd/>
                <a:tailEnd/>
              </a:ln>
            </p:spPr>
            <p:txBody>
              <a:bodyPr/>
              <a:lstStyle/>
              <a:p>
                <a:endParaRPr lang="en-US"/>
              </a:p>
            </p:txBody>
          </p:sp>
          <p:sp>
            <p:nvSpPr>
              <p:cNvPr id="121254" name="Oval 422"/>
              <p:cNvSpPr>
                <a:spLocks noChangeArrowheads="1"/>
              </p:cNvSpPr>
              <p:nvPr/>
            </p:nvSpPr>
            <p:spPr bwMode="auto">
              <a:xfrm>
                <a:off x="3827" y="1892"/>
                <a:ext cx="26" cy="27"/>
              </a:xfrm>
              <a:prstGeom prst="ellipse">
                <a:avLst/>
              </a:prstGeom>
              <a:solidFill>
                <a:srgbClr val="FFFF00"/>
              </a:solidFill>
              <a:ln w="11113">
                <a:solidFill>
                  <a:srgbClr val="FFFFFF"/>
                </a:solidFill>
                <a:round/>
                <a:headEnd/>
                <a:tailEnd/>
              </a:ln>
            </p:spPr>
            <p:txBody>
              <a:bodyPr/>
              <a:lstStyle/>
              <a:p>
                <a:endParaRPr lang="en-US"/>
              </a:p>
            </p:txBody>
          </p:sp>
          <p:sp>
            <p:nvSpPr>
              <p:cNvPr id="121255" name="Oval 423"/>
              <p:cNvSpPr>
                <a:spLocks noChangeArrowheads="1"/>
              </p:cNvSpPr>
              <p:nvPr/>
            </p:nvSpPr>
            <p:spPr bwMode="auto">
              <a:xfrm>
                <a:off x="4124" y="1841"/>
                <a:ext cx="26" cy="27"/>
              </a:xfrm>
              <a:prstGeom prst="ellipse">
                <a:avLst/>
              </a:prstGeom>
              <a:solidFill>
                <a:srgbClr val="FFFF00"/>
              </a:solidFill>
              <a:ln w="11113">
                <a:solidFill>
                  <a:srgbClr val="FFFFFF"/>
                </a:solidFill>
                <a:round/>
                <a:headEnd/>
                <a:tailEnd/>
              </a:ln>
            </p:spPr>
            <p:txBody>
              <a:bodyPr/>
              <a:lstStyle/>
              <a:p>
                <a:endParaRPr lang="en-US"/>
              </a:p>
            </p:txBody>
          </p:sp>
          <p:sp>
            <p:nvSpPr>
              <p:cNvPr id="121256" name="Oval 424"/>
              <p:cNvSpPr>
                <a:spLocks noChangeArrowheads="1"/>
              </p:cNvSpPr>
              <p:nvPr/>
            </p:nvSpPr>
            <p:spPr bwMode="auto">
              <a:xfrm>
                <a:off x="3903" y="1945"/>
                <a:ext cx="27" cy="27"/>
              </a:xfrm>
              <a:prstGeom prst="ellipse">
                <a:avLst/>
              </a:prstGeom>
              <a:solidFill>
                <a:srgbClr val="FFFF00"/>
              </a:solidFill>
              <a:ln w="11113">
                <a:solidFill>
                  <a:srgbClr val="FFFFFF"/>
                </a:solidFill>
                <a:round/>
                <a:headEnd/>
                <a:tailEnd/>
              </a:ln>
            </p:spPr>
            <p:txBody>
              <a:bodyPr/>
              <a:lstStyle/>
              <a:p>
                <a:endParaRPr lang="en-US"/>
              </a:p>
            </p:txBody>
          </p:sp>
          <p:sp>
            <p:nvSpPr>
              <p:cNvPr id="121257" name="Oval 425"/>
              <p:cNvSpPr>
                <a:spLocks noChangeArrowheads="1"/>
              </p:cNvSpPr>
              <p:nvPr/>
            </p:nvSpPr>
            <p:spPr bwMode="auto">
              <a:xfrm>
                <a:off x="3864" y="1999"/>
                <a:ext cx="26" cy="27"/>
              </a:xfrm>
              <a:prstGeom prst="ellipse">
                <a:avLst/>
              </a:prstGeom>
              <a:solidFill>
                <a:srgbClr val="FFFF00"/>
              </a:solidFill>
              <a:ln w="11113">
                <a:solidFill>
                  <a:srgbClr val="FFFFFF"/>
                </a:solidFill>
                <a:round/>
                <a:headEnd/>
                <a:tailEnd/>
              </a:ln>
            </p:spPr>
            <p:txBody>
              <a:bodyPr/>
              <a:lstStyle/>
              <a:p>
                <a:endParaRPr lang="en-US"/>
              </a:p>
            </p:txBody>
          </p:sp>
          <p:sp>
            <p:nvSpPr>
              <p:cNvPr id="121258" name="Oval 426"/>
              <p:cNvSpPr>
                <a:spLocks noChangeArrowheads="1"/>
              </p:cNvSpPr>
              <p:nvPr/>
            </p:nvSpPr>
            <p:spPr bwMode="auto">
              <a:xfrm>
                <a:off x="3785" y="1831"/>
                <a:ext cx="27" cy="27"/>
              </a:xfrm>
              <a:prstGeom prst="ellipse">
                <a:avLst/>
              </a:prstGeom>
              <a:solidFill>
                <a:srgbClr val="FFFF00"/>
              </a:solidFill>
              <a:ln w="11113">
                <a:solidFill>
                  <a:srgbClr val="FFFFFF"/>
                </a:solidFill>
                <a:round/>
                <a:headEnd/>
                <a:tailEnd/>
              </a:ln>
            </p:spPr>
            <p:txBody>
              <a:bodyPr/>
              <a:lstStyle/>
              <a:p>
                <a:endParaRPr lang="en-US"/>
              </a:p>
            </p:txBody>
          </p:sp>
        </p:grpSp>
        <p:sp>
          <p:nvSpPr>
            <p:cNvPr id="121259" name="Rectangle 427"/>
            <p:cNvSpPr>
              <a:spLocks noChangeArrowheads="1"/>
            </p:cNvSpPr>
            <p:nvPr/>
          </p:nvSpPr>
          <p:spPr bwMode="auto">
            <a:xfrm>
              <a:off x="451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260" name="Group 428"/>
            <p:cNvGrpSpPr>
              <a:grpSpLocks/>
            </p:cNvGrpSpPr>
            <p:nvPr/>
          </p:nvGrpSpPr>
          <p:grpSpPr bwMode="auto">
            <a:xfrm>
              <a:off x="4551" y="3330"/>
              <a:ext cx="162" cy="107"/>
              <a:chOff x="3767" y="2450"/>
              <a:chExt cx="476" cy="336"/>
            </a:xfrm>
          </p:grpSpPr>
          <p:sp>
            <p:nvSpPr>
              <p:cNvPr id="121261" name="Freeform 429"/>
              <p:cNvSpPr>
                <a:spLocks/>
              </p:cNvSpPr>
              <p:nvPr/>
            </p:nvSpPr>
            <p:spPr bwMode="auto">
              <a:xfrm>
                <a:off x="3783" y="2450"/>
                <a:ext cx="148" cy="26"/>
              </a:xfrm>
              <a:custGeom>
                <a:avLst/>
                <a:gdLst>
                  <a:gd name="T0" fmla="*/ 0 w 295"/>
                  <a:gd name="T1" fmla="*/ 53 h 53"/>
                  <a:gd name="T2" fmla="*/ 71 w 295"/>
                  <a:gd name="T3" fmla="*/ 15 h 53"/>
                  <a:gd name="T4" fmla="*/ 146 w 295"/>
                  <a:gd name="T5" fmla="*/ 0 h 53"/>
                  <a:gd name="T6" fmla="*/ 165 w 295"/>
                  <a:gd name="T7" fmla="*/ 0 h 53"/>
                  <a:gd name="T8" fmla="*/ 184 w 295"/>
                  <a:gd name="T9" fmla="*/ 2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5"/>
                    </a:lnTo>
                    <a:lnTo>
                      <a:pt x="146" y="0"/>
                    </a:lnTo>
                    <a:lnTo>
                      <a:pt x="165" y="0"/>
                    </a:lnTo>
                    <a:lnTo>
                      <a:pt x="184" y="2"/>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62" name="Freeform 430"/>
              <p:cNvSpPr>
                <a:spLocks/>
              </p:cNvSpPr>
              <p:nvPr/>
            </p:nvSpPr>
            <p:spPr bwMode="auto">
              <a:xfrm>
                <a:off x="3931" y="2475"/>
                <a:ext cx="147" cy="26"/>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63" name="Line 431"/>
              <p:cNvSpPr>
                <a:spLocks noChangeShapeType="1"/>
              </p:cNvSpPr>
              <p:nvPr/>
            </p:nvSpPr>
            <p:spPr bwMode="auto">
              <a:xfrm>
                <a:off x="3785" y="2472"/>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64" name="Freeform 432"/>
              <p:cNvSpPr>
                <a:spLocks/>
              </p:cNvSpPr>
              <p:nvPr/>
            </p:nvSpPr>
            <p:spPr bwMode="auto">
              <a:xfrm>
                <a:off x="4131" y="2450"/>
                <a:ext cx="111" cy="31"/>
              </a:xfrm>
              <a:custGeom>
                <a:avLst/>
                <a:gdLst>
                  <a:gd name="T0" fmla="*/ 222 w 222"/>
                  <a:gd name="T1" fmla="*/ 5 h 61"/>
                  <a:gd name="T2" fmla="*/ 209 w 222"/>
                  <a:gd name="T3" fmla="*/ 2 h 61"/>
                  <a:gd name="T4" fmla="*/ 196 w 222"/>
                  <a:gd name="T5" fmla="*/ 1 h 61"/>
                  <a:gd name="T6" fmla="*/ 183 w 222"/>
                  <a:gd name="T7" fmla="*/ 0 h 61"/>
                  <a:gd name="T8" fmla="*/ 170 w 222"/>
                  <a:gd name="T9" fmla="*/ 0 h 61"/>
                  <a:gd name="T10" fmla="*/ 157 w 222"/>
                  <a:gd name="T11" fmla="*/ 0 h 61"/>
                  <a:gd name="T12" fmla="*/ 142 w 222"/>
                  <a:gd name="T13" fmla="*/ 2 h 61"/>
                  <a:gd name="T14" fmla="*/ 131 w 222"/>
                  <a:gd name="T15" fmla="*/ 4 h 61"/>
                  <a:gd name="T16" fmla="*/ 116 w 222"/>
                  <a:gd name="T17" fmla="*/ 5 h 61"/>
                  <a:gd name="T18" fmla="*/ 103 w 222"/>
                  <a:gd name="T19" fmla="*/ 8 h 61"/>
                  <a:gd name="T20" fmla="*/ 92 w 222"/>
                  <a:gd name="T21" fmla="*/ 11 h 61"/>
                  <a:gd name="T22" fmla="*/ 78 w 222"/>
                  <a:gd name="T23" fmla="*/ 17 h 61"/>
                  <a:gd name="T24" fmla="*/ 65 w 222"/>
                  <a:gd name="T25" fmla="*/ 19 h 61"/>
                  <a:gd name="T26" fmla="*/ 53 w 222"/>
                  <a:gd name="T27" fmla="*/ 26 h 61"/>
                  <a:gd name="T28" fmla="*/ 40 w 222"/>
                  <a:gd name="T29" fmla="*/ 33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2"/>
                    </a:lnTo>
                    <a:lnTo>
                      <a:pt x="196" y="1"/>
                    </a:lnTo>
                    <a:lnTo>
                      <a:pt x="183" y="0"/>
                    </a:lnTo>
                    <a:lnTo>
                      <a:pt x="170" y="0"/>
                    </a:lnTo>
                    <a:lnTo>
                      <a:pt x="157" y="0"/>
                    </a:lnTo>
                    <a:lnTo>
                      <a:pt x="142" y="2"/>
                    </a:lnTo>
                    <a:lnTo>
                      <a:pt x="131" y="4"/>
                    </a:lnTo>
                    <a:lnTo>
                      <a:pt x="116" y="5"/>
                    </a:lnTo>
                    <a:lnTo>
                      <a:pt x="103" y="8"/>
                    </a:lnTo>
                    <a:lnTo>
                      <a:pt x="92" y="11"/>
                    </a:lnTo>
                    <a:lnTo>
                      <a:pt x="78" y="17"/>
                    </a:lnTo>
                    <a:lnTo>
                      <a:pt x="65" y="19"/>
                    </a:lnTo>
                    <a:lnTo>
                      <a:pt x="53" y="26"/>
                    </a:lnTo>
                    <a:lnTo>
                      <a:pt x="40" y="33"/>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65" name="Freeform 433"/>
              <p:cNvSpPr>
                <a:spLocks/>
              </p:cNvSpPr>
              <p:nvPr/>
            </p:nvSpPr>
            <p:spPr bwMode="auto">
              <a:xfrm>
                <a:off x="3830" y="2518"/>
                <a:ext cx="59" cy="14"/>
              </a:xfrm>
              <a:custGeom>
                <a:avLst/>
                <a:gdLst>
                  <a:gd name="T0" fmla="*/ 0 w 119"/>
                  <a:gd name="T1" fmla="*/ 30 h 30"/>
                  <a:gd name="T2" fmla="*/ 59 w 119"/>
                  <a:gd name="T3" fmla="*/ 0 h 30"/>
                  <a:gd name="T4" fmla="*/ 89 w 119"/>
                  <a:gd name="T5" fmla="*/ 7 h 30"/>
                  <a:gd name="T6" fmla="*/ 119 w 119"/>
                  <a:gd name="T7" fmla="*/ 30 h 30"/>
                </a:gdLst>
                <a:ahLst/>
                <a:cxnLst>
                  <a:cxn ang="0">
                    <a:pos x="T0" y="T1"/>
                  </a:cxn>
                  <a:cxn ang="0">
                    <a:pos x="T2" y="T3"/>
                  </a:cxn>
                  <a:cxn ang="0">
                    <a:pos x="T4" y="T5"/>
                  </a:cxn>
                  <a:cxn ang="0">
                    <a:pos x="T6" y="T7"/>
                  </a:cxn>
                </a:cxnLst>
                <a:rect l="0" t="0" r="r" b="b"/>
                <a:pathLst>
                  <a:path w="119" h="30">
                    <a:moveTo>
                      <a:pt x="0" y="30"/>
                    </a:moveTo>
                    <a:lnTo>
                      <a:pt x="59" y="0"/>
                    </a:lnTo>
                    <a:lnTo>
                      <a:pt x="89" y="7"/>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66" name="Freeform 434"/>
              <p:cNvSpPr>
                <a:spLocks/>
              </p:cNvSpPr>
              <p:nvPr/>
            </p:nvSpPr>
            <p:spPr bwMode="auto">
              <a:xfrm>
                <a:off x="3889" y="2532"/>
                <a:ext cx="59" cy="15"/>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67" name="Line 435"/>
              <p:cNvSpPr>
                <a:spLocks noChangeShapeType="1"/>
              </p:cNvSpPr>
              <p:nvPr/>
            </p:nvSpPr>
            <p:spPr bwMode="auto">
              <a:xfrm>
                <a:off x="3832" y="2531"/>
                <a:ext cx="1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68" name="Freeform 436"/>
              <p:cNvSpPr>
                <a:spLocks/>
              </p:cNvSpPr>
              <p:nvPr/>
            </p:nvSpPr>
            <p:spPr bwMode="auto">
              <a:xfrm>
                <a:off x="3904" y="2554"/>
                <a:ext cx="76" cy="21"/>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69" name="Freeform 437"/>
              <p:cNvSpPr>
                <a:spLocks/>
              </p:cNvSpPr>
              <p:nvPr/>
            </p:nvSpPr>
            <p:spPr bwMode="auto">
              <a:xfrm>
                <a:off x="3981" y="2574"/>
                <a:ext cx="75" cy="21"/>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70" name="Line 438"/>
              <p:cNvSpPr>
                <a:spLocks noChangeShapeType="1"/>
              </p:cNvSpPr>
              <p:nvPr/>
            </p:nvSpPr>
            <p:spPr bwMode="auto">
              <a:xfrm>
                <a:off x="3904" y="2573"/>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71" name="Freeform 439"/>
              <p:cNvSpPr>
                <a:spLocks/>
              </p:cNvSpPr>
              <p:nvPr/>
            </p:nvSpPr>
            <p:spPr bwMode="auto">
              <a:xfrm>
                <a:off x="3867" y="2611"/>
                <a:ext cx="127" cy="26"/>
              </a:xfrm>
              <a:custGeom>
                <a:avLst/>
                <a:gdLst>
                  <a:gd name="T0" fmla="*/ 0 w 255"/>
                  <a:gd name="T1" fmla="*/ 51 h 51"/>
                  <a:gd name="T2" fmla="*/ 61 w 255"/>
                  <a:gd name="T3" fmla="*/ 14 h 51"/>
                  <a:gd name="T4" fmla="*/ 126 w 255"/>
                  <a:gd name="T5" fmla="*/ 0 h 51"/>
                  <a:gd name="T6" fmla="*/ 156 w 255"/>
                  <a:gd name="T7" fmla="*/ 1 h 51"/>
                  <a:gd name="T8" fmla="*/ 191 w 255"/>
                  <a:gd name="T9" fmla="*/ 11 h 51"/>
                  <a:gd name="T10" fmla="*/ 255 w 255"/>
                  <a:gd name="T11" fmla="*/ 51 h 51"/>
                </a:gdLst>
                <a:ahLst/>
                <a:cxnLst>
                  <a:cxn ang="0">
                    <a:pos x="T0" y="T1"/>
                  </a:cxn>
                  <a:cxn ang="0">
                    <a:pos x="T2" y="T3"/>
                  </a:cxn>
                  <a:cxn ang="0">
                    <a:pos x="T4" y="T5"/>
                  </a:cxn>
                  <a:cxn ang="0">
                    <a:pos x="T6" y="T7"/>
                  </a:cxn>
                  <a:cxn ang="0">
                    <a:pos x="T8" y="T9"/>
                  </a:cxn>
                  <a:cxn ang="0">
                    <a:pos x="T10" y="T11"/>
                  </a:cxn>
                </a:cxnLst>
                <a:rect l="0" t="0" r="r" b="b"/>
                <a:pathLst>
                  <a:path w="255" h="51">
                    <a:moveTo>
                      <a:pt x="0" y="51"/>
                    </a:moveTo>
                    <a:lnTo>
                      <a:pt x="61" y="14"/>
                    </a:lnTo>
                    <a:lnTo>
                      <a:pt x="126" y="0"/>
                    </a:lnTo>
                    <a:lnTo>
                      <a:pt x="156" y="1"/>
                    </a:lnTo>
                    <a:lnTo>
                      <a:pt x="191" y="11"/>
                    </a:lnTo>
                    <a:lnTo>
                      <a:pt x="255" y="5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72" name="Freeform 440"/>
              <p:cNvSpPr>
                <a:spLocks/>
              </p:cNvSpPr>
              <p:nvPr/>
            </p:nvSpPr>
            <p:spPr bwMode="auto">
              <a:xfrm>
                <a:off x="3994" y="2637"/>
                <a:ext cx="127" cy="25"/>
              </a:xfrm>
              <a:custGeom>
                <a:avLst/>
                <a:gdLst>
                  <a:gd name="T0" fmla="*/ 255 w 255"/>
                  <a:gd name="T1" fmla="*/ 0 h 51"/>
                  <a:gd name="T2" fmla="*/ 195 w 255"/>
                  <a:gd name="T3" fmla="*/ 36 h 51"/>
                  <a:gd name="T4" fmla="*/ 128 w 255"/>
                  <a:gd name="T5" fmla="*/ 51 h 51"/>
                  <a:gd name="T6" fmla="*/ 61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1"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73" name="Line 441"/>
              <p:cNvSpPr>
                <a:spLocks noChangeShapeType="1"/>
              </p:cNvSpPr>
              <p:nvPr/>
            </p:nvSpPr>
            <p:spPr bwMode="auto">
              <a:xfrm>
                <a:off x="3869" y="2634"/>
                <a:ext cx="2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74" name="Freeform 442"/>
              <p:cNvSpPr>
                <a:spLocks/>
              </p:cNvSpPr>
              <p:nvPr/>
            </p:nvSpPr>
            <p:spPr bwMode="auto">
              <a:xfrm>
                <a:off x="4065" y="2734"/>
                <a:ext cx="118"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75" name="Freeform 443"/>
              <p:cNvSpPr>
                <a:spLocks/>
              </p:cNvSpPr>
              <p:nvPr/>
            </p:nvSpPr>
            <p:spPr bwMode="auto">
              <a:xfrm>
                <a:off x="4184" y="2759"/>
                <a:ext cx="56" cy="27"/>
              </a:xfrm>
              <a:custGeom>
                <a:avLst/>
                <a:gdLst>
                  <a:gd name="T0" fmla="*/ 0 w 111"/>
                  <a:gd name="T1" fmla="*/ 0 h 55"/>
                  <a:gd name="T2" fmla="*/ 7 w 111"/>
                  <a:gd name="T3" fmla="*/ 8 h 55"/>
                  <a:gd name="T4" fmla="*/ 16 w 111"/>
                  <a:gd name="T5" fmla="*/ 15 h 55"/>
                  <a:gd name="T6" fmla="*/ 25 w 111"/>
                  <a:gd name="T7" fmla="*/ 22 h 55"/>
                  <a:gd name="T8" fmla="*/ 35 w 111"/>
                  <a:gd name="T9" fmla="*/ 29 h 55"/>
                  <a:gd name="T10" fmla="*/ 44 w 111"/>
                  <a:gd name="T11" fmla="*/ 34 h 55"/>
                  <a:gd name="T12" fmla="*/ 53 w 111"/>
                  <a:gd name="T13" fmla="*/ 38 h 55"/>
                  <a:gd name="T14" fmla="*/ 64 w 111"/>
                  <a:gd name="T15" fmla="*/ 43 h 55"/>
                  <a:gd name="T16" fmla="*/ 73 w 111"/>
                  <a:gd name="T17" fmla="*/ 48 h 55"/>
                  <a:gd name="T18" fmla="*/ 82 w 111"/>
                  <a:gd name="T19" fmla="*/ 50 h 55"/>
                  <a:gd name="T20" fmla="*/ 92 w 111"/>
                  <a:gd name="T21" fmla="*/ 53 h 55"/>
                  <a:gd name="T22" fmla="*/ 102 w 111"/>
                  <a:gd name="T23" fmla="*/ 53 h 55"/>
                  <a:gd name="T24" fmla="*/ 111 w 111"/>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5">
                    <a:moveTo>
                      <a:pt x="0" y="0"/>
                    </a:moveTo>
                    <a:lnTo>
                      <a:pt x="7" y="8"/>
                    </a:lnTo>
                    <a:lnTo>
                      <a:pt x="16" y="15"/>
                    </a:lnTo>
                    <a:lnTo>
                      <a:pt x="25" y="22"/>
                    </a:lnTo>
                    <a:lnTo>
                      <a:pt x="35" y="29"/>
                    </a:lnTo>
                    <a:lnTo>
                      <a:pt x="44" y="34"/>
                    </a:lnTo>
                    <a:lnTo>
                      <a:pt x="53" y="38"/>
                    </a:lnTo>
                    <a:lnTo>
                      <a:pt x="64" y="43"/>
                    </a:lnTo>
                    <a:lnTo>
                      <a:pt x="73" y="48"/>
                    </a:lnTo>
                    <a:lnTo>
                      <a:pt x="82" y="50"/>
                    </a:lnTo>
                    <a:lnTo>
                      <a:pt x="92" y="53"/>
                    </a:lnTo>
                    <a:lnTo>
                      <a:pt x="102" y="53"/>
                    </a:lnTo>
                    <a:lnTo>
                      <a:pt x="111" y="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76" name="Freeform 444"/>
              <p:cNvSpPr>
                <a:spLocks/>
              </p:cNvSpPr>
              <p:nvPr/>
            </p:nvSpPr>
            <p:spPr bwMode="auto">
              <a:xfrm>
                <a:off x="4065" y="2759"/>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77" name="Line 445"/>
              <p:cNvSpPr>
                <a:spLocks noChangeShapeType="1"/>
              </p:cNvSpPr>
              <p:nvPr/>
            </p:nvSpPr>
            <p:spPr bwMode="auto">
              <a:xfrm>
                <a:off x="4131" y="2481"/>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78" name="Line 446"/>
              <p:cNvSpPr>
                <a:spLocks noChangeShapeType="1"/>
              </p:cNvSpPr>
              <p:nvPr/>
            </p:nvSpPr>
            <p:spPr bwMode="auto">
              <a:xfrm flipV="1">
                <a:off x="3825" y="2455"/>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79" name="Line 447"/>
              <p:cNvSpPr>
                <a:spLocks noChangeShapeType="1"/>
              </p:cNvSpPr>
              <p:nvPr/>
            </p:nvSpPr>
            <p:spPr bwMode="auto">
              <a:xfrm flipV="1">
                <a:off x="3863" y="2450"/>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80" name="Line 448"/>
              <p:cNvSpPr>
                <a:spLocks noChangeShapeType="1"/>
              </p:cNvSpPr>
              <p:nvPr/>
            </p:nvSpPr>
            <p:spPr bwMode="auto">
              <a:xfrm flipV="1">
                <a:off x="3903" y="2457"/>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81" name="Line 449"/>
              <p:cNvSpPr>
                <a:spLocks noChangeShapeType="1"/>
              </p:cNvSpPr>
              <p:nvPr/>
            </p:nvSpPr>
            <p:spPr bwMode="auto">
              <a:xfrm flipV="1">
                <a:off x="4122" y="2487"/>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82" name="Line 450"/>
              <p:cNvSpPr>
                <a:spLocks noChangeShapeType="1"/>
              </p:cNvSpPr>
              <p:nvPr/>
            </p:nvSpPr>
            <p:spPr bwMode="auto">
              <a:xfrm flipV="1">
                <a:off x="4061" y="2666"/>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83" name="Oval 451"/>
              <p:cNvSpPr>
                <a:spLocks noChangeArrowheads="1"/>
              </p:cNvSpPr>
              <p:nvPr/>
            </p:nvSpPr>
            <p:spPr bwMode="auto">
              <a:xfrm>
                <a:off x="4046" y="2747"/>
                <a:ext cx="26" cy="27"/>
              </a:xfrm>
              <a:prstGeom prst="ellipse">
                <a:avLst/>
              </a:prstGeom>
              <a:solidFill>
                <a:srgbClr val="00CE00"/>
              </a:solidFill>
              <a:ln w="11113">
                <a:solidFill>
                  <a:srgbClr val="FFFFFF"/>
                </a:solidFill>
                <a:round/>
                <a:headEnd/>
                <a:tailEnd/>
              </a:ln>
            </p:spPr>
            <p:txBody>
              <a:bodyPr/>
              <a:lstStyle/>
              <a:p>
                <a:endParaRPr lang="en-US"/>
              </a:p>
            </p:txBody>
          </p:sp>
          <p:sp>
            <p:nvSpPr>
              <p:cNvPr id="121284" name="Oval 452"/>
              <p:cNvSpPr>
                <a:spLocks noChangeArrowheads="1"/>
              </p:cNvSpPr>
              <p:nvPr/>
            </p:nvSpPr>
            <p:spPr bwMode="auto">
              <a:xfrm>
                <a:off x="3809" y="2517"/>
                <a:ext cx="26" cy="27"/>
              </a:xfrm>
              <a:prstGeom prst="ellipse">
                <a:avLst/>
              </a:prstGeom>
              <a:solidFill>
                <a:srgbClr val="00CE00"/>
              </a:solidFill>
              <a:ln w="11113">
                <a:solidFill>
                  <a:srgbClr val="FFFFFF"/>
                </a:solidFill>
                <a:round/>
                <a:headEnd/>
                <a:tailEnd/>
              </a:ln>
            </p:spPr>
            <p:txBody>
              <a:bodyPr/>
              <a:lstStyle/>
              <a:p>
                <a:endParaRPr lang="en-US"/>
              </a:p>
            </p:txBody>
          </p:sp>
          <p:sp>
            <p:nvSpPr>
              <p:cNvPr id="121285" name="Oval 453"/>
              <p:cNvSpPr>
                <a:spLocks noChangeArrowheads="1"/>
              </p:cNvSpPr>
              <p:nvPr/>
            </p:nvSpPr>
            <p:spPr bwMode="auto">
              <a:xfrm>
                <a:off x="4106" y="2466"/>
                <a:ext cx="26" cy="27"/>
              </a:xfrm>
              <a:prstGeom prst="ellipse">
                <a:avLst/>
              </a:prstGeom>
              <a:solidFill>
                <a:srgbClr val="00CE00"/>
              </a:solidFill>
              <a:ln w="11113">
                <a:solidFill>
                  <a:srgbClr val="FFFFFF"/>
                </a:solidFill>
                <a:round/>
                <a:headEnd/>
                <a:tailEnd/>
              </a:ln>
            </p:spPr>
            <p:txBody>
              <a:bodyPr/>
              <a:lstStyle/>
              <a:p>
                <a:endParaRPr lang="en-US"/>
              </a:p>
            </p:txBody>
          </p:sp>
          <p:sp>
            <p:nvSpPr>
              <p:cNvPr id="121286" name="Oval 454"/>
              <p:cNvSpPr>
                <a:spLocks noChangeArrowheads="1"/>
              </p:cNvSpPr>
              <p:nvPr/>
            </p:nvSpPr>
            <p:spPr bwMode="auto">
              <a:xfrm>
                <a:off x="3885" y="2571"/>
                <a:ext cx="26" cy="27"/>
              </a:xfrm>
              <a:prstGeom prst="ellipse">
                <a:avLst/>
              </a:prstGeom>
              <a:solidFill>
                <a:srgbClr val="00CE00"/>
              </a:solidFill>
              <a:ln w="11113">
                <a:solidFill>
                  <a:srgbClr val="FFFFFF"/>
                </a:solidFill>
                <a:round/>
                <a:headEnd/>
                <a:tailEnd/>
              </a:ln>
            </p:spPr>
            <p:txBody>
              <a:bodyPr/>
              <a:lstStyle/>
              <a:p>
                <a:endParaRPr lang="en-US"/>
              </a:p>
            </p:txBody>
          </p:sp>
          <p:sp>
            <p:nvSpPr>
              <p:cNvPr id="121287" name="Oval 455"/>
              <p:cNvSpPr>
                <a:spLocks noChangeArrowheads="1"/>
              </p:cNvSpPr>
              <p:nvPr/>
            </p:nvSpPr>
            <p:spPr bwMode="auto">
              <a:xfrm>
                <a:off x="3845" y="2625"/>
                <a:ext cx="27" cy="27"/>
              </a:xfrm>
              <a:prstGeom prst="ellipse">
                <a:avLst/>
              </a:prstGeom>
              <a:solidFill>
                <a:srgbClr val="00CE00"/>
              </a:solidFill>
              <a:ln w="11113">
                <a:solidFill>
                  <a:srgbClr val="FFFFFF"/>
                </a:solidFill>
                <a:round/>
                <a:headEnd/>
                <a:tailEnd/>
              </a:ln>
            </p:spPr>
            <p:txBody>
              <a:bodyPr/>
              <a:lstStyle/>
              <a:p>
                <a:endParaRPr lang="en-US"/>
              </a:p>
            </p:txBody>
          </p:sp>
          <p:sp>
            <p:nvSpPr>
              <p:cNvPr id="121288" name="Oval 456"/>
              <p:cNvSpPr>
                <a:spLocks noChangeArrowheads="1"/>
              </p:cNvSpPr>
              <p:nvPr/>
            </p:nvSpPr>
            <p:spPr bwMode="auto">
              <a:xfrm>
                <a:off x="3767" y="2457"/>
                <a:ext cx="26" cy="27"/>
              </a:xfrm>
              <a:prstGeom prst="ellipse">
                <a:avLst/>
              </a:prstGeom>
              <a:solidFill>
                <a:srgbClr val="00CE00"/>
              </a:solidFill>
              <a:ln w="11113">
                <a:solidFill>
                  <a:srgbClr val="FFFFFF"/>
                </a:solidFill>
                <a:round/>
                <a:headEnd/>
                <a:tailEnd/>
              </a:ln>
            </p:spPr>
            <p:txBody>
              <a:bodyPr/>
              <a:lstStyle/>
              <a:p>
                <a:endParaRPr lang="en-US"/>
              </a:p>
            </p:txBody>
          </p:sp>
        </p:grpSp>
        <p:sp>
          <p:nvSpPr>
            <p:cNvPr id="121289" name="Rectangle 457"/>
            <p:cNvSpPr>
              <a:spLocks noChangeArrowheads="1"/>
            </p:cNvSpPr>
            <p:nvPr/>
          </p:nvSpPr>
          <p:spPr bwMode="auto">
            <a:xfrm>
              <a:off x="451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290" name="Group 458"/>
            <p:cNvGrpSpPr>
              <a:grpSpLocks/>
            </p:cNvGrpSpPr>
            <p:nvPr/>
          </p:nvGrpSpPr>
          <p:grpSpPr bwMode="auto">
            <a:xfrm>
              <a:off x="4578" y="3566"/>
              <a:ext cx="108" cy="116"/>
              <a:chOff x="902" y="803"/>
              <a:chExt cx="214" cy="280"/>
            </a:xfrm>
          </p:grpSpPr>
          <p:sp>
            <p:nvSpPr>
              <p:cNvPr id="121291" name="Rectangle 45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1292" name="Line 46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3" name="Line 46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4" name="Line 46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5" name="Line 46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6" name="Line 46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7" name="Line 46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8" name="Line 46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99" name="Line 46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0" name="Line 46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1" name="Line 46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2" name="Line 47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3" name="Line 47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4" name="Line 47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5" name="Line 47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06" name="Line 47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307" name="Rectangle 475"/>
            <p:cNvSpPr>
              <a:spLocks noChangeArrowheads="1"/>
            </p:cNvSpPr>
            <p:nvPr/>
          </p:nvSpPr>
          <p:spPr bwMode="auto">
            <a:xfrm>
              <a:off x="451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308" name="Rectangle 476"/>
            <p:cNvSpPr>
              <a:spLocks noChangeArrowheads="1"/>
            </p:cNvSpPr>
            <p:nvPr/>
          </p:nvSpPr>
          <p:spPr bwMode="auto">
            <a:xfrm>
              <a:off x="451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309" name="AutoShape 477"/>
            <p:cNvSpPr>
              <a:spLocks noChangeArrowheads="1"/>
            </p:cNvSpPr>
            <p:nvPr/>
          </p:nvSpPr>
          <p:spPr bwMode="auto">
            <a:xfrm>
              <a:off x="456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310" name="Rectangle 478"/>
            <p:cNvSpPr>
              <a:spLocks noChangeArrowheads="1"/>
            </p:cNvSpPr>
            <p:nvPr/>
          </p:nvSpPr>
          <p:spPr bwMode="auto">
            <a:xfrm>
              <a:off x="403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sp>
          <p:nvSpPr>
            <p:cNvPr id="121311" name="Rectangle 479"/>
            <p:cNvSpPr>
              <a:spLocks noChangeArrowheads="1"/>
            </p:cNvSpPr>
            <p:nvPr/>
          </p:nvSpPr>
          <p:spPr bwMode="auto">
            <a:xfrm>
              <a:off x="403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grpSp>
          <p:nvGrpSpPr>
            <p:cNvPr id="121312" name="Group 480"/>
            <p:cNvGrpSpPr>
              <a:grpSpLocks/>
            </p:cNvGrpSpPr>
            <p:nvPr/>
          </p:nvGrpSpPr>
          <p:grpSpPr bwMode="auto">
            <a:xfrm>
              <a:off x="4098" y="2606"/>
              <a:ext cx="108" cy="116"/>
              <a:chOff x="902" y="803"/>
              <a:chExt cx="214" cy="280"/>
            </a:xfrm>
          </p:grpSpPr>
          <p:sp>
            <p:nvSpPr>
              <p:cNvPr id="121313" name="Rectangle 48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1314" name="Line 48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15" name="Line 48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16" name="Line 48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17" name="Line 48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18" name="Line 48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19" name="Line 48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0" name="Line 48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1" name="Line 48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2" name="Line 49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3" name="Line 49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4" name="Line 49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5" name="Line 49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6" name="Line 49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7" name="Line 49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28" name="Line 49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329" name="Rectangle 497"/>
            <p:cNvSpPr>
              <a:spLocks noChangeArrowheads="1"/>
            </p:cNvSpPr>
            <p:nvPr/>
          </p:nvSpPr>
          <p:spPr bwMode="auto">
            <a:xfrm>
              <a:off x="403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330" name="Group 498"/>
            <p:cNvGrpSpPr>
              <a:grpSpLocks/>
            </p:cNvGrpSpPr>
            <p:nvPr/>
          </p:nvGrpSpPr>
          <p:grpSpPr bwMode="auto">
            <a:xfrm>
              <a:off x="4084" y="2846"/>
              <a:ext cx="135" cy="115"/>
              <a:chOff x="2329" y="1186"/>
              <a:chExt cx="381" cy="268"/>
            </a:xfrm>
          </p:grpSpPr>
          <p:sp>
            <p:nvSpPr>
              <p:cNvPr id="121331" name="Oval 499"/>
              <p:cNvSpPr>
                <a:spLocks noChangeArrowheads="1"/>
              </p:cNvSpPr>
              <p:nvPr/>
            </p:nvSpPr>
            <p:spPr bwMode="auto">
              <a:xfrm>
                <a:off x="2329" y="1293"/>
                <a:ext cx="64" cy="66"/>
              </a:xfrm>
              <a:prstGeom prst="ellipse">
                <a:avLst/>
              </a:prstGeom>
              <a:solidFill>
                <a:srgbClr val="FB9214"/>
              </a:solidFill>
              <a:ln w="11113">
                <a:solidFill>
                  <a:srgbClr val="000000"/>
                </a:solidFill>
                <a:round/>
                <a:headEnd/>
                <a:tailEnd/>
              </a:ln>
            </p:spPr>
            <p:txBody>
              <a:bodyPr/>
              <a:lstStyle/>
              <a:p>
                <a:endParaRPr lang="en-US"/>
              </a:p>
            </p:txBody>
          </p:sp>
          <p:sp>
            <p:nvSpPr>
              <p:cNvPr id="121332" name="Oval 500"/>
              <p:cNvSpPr>
                <a:spLocks noChangeArrowheads="1"/>
              </p:cNvSpPr>
              <p:nvPr/>
            </p:nvSpPr>
            <p:spPr bwMode="auto">
              <a:xfrm>
                <a:off x="2441" y="1201"/>
                <a:ext cx="63" cy="67"/>
              </a:xfrm>
              <a:prstGeom prst="ellipse">
                <a:avLst/>
              </a:prstGeom>
              <a:solidFill>
                <a:srgbClr val="FB9214"/>
              </a:solidFill>
              <a:ln w="11113">
                <a:solidFill>
                  <a:srgbClr val="000000"/>
                </a:solidFill>
                <a:round/>
                <a:headEnd/>
                <a:tailEnd/>
              </a:ln>
            </p:spPr>
            <p:txBody>
              <a:bodyPr/>
              <a:lstStyle/>
              <a:p>
                <a:endParaRPr lang="en-US"/>
              </a:p>
            </p:txBody>
          </p:sp>
          <p:sp>
            <p:nvSpPr>
              <p:cNvPr id="121333" name="Oval 501"/>
              <p:cNvSpPr>
                <a:spLocks noChangeArrowheads="1"/>
              </p:cNvSpPr>
              <p:nvPr/>
            </p:nvSpPr>
            <p:spPr bwMode="auto">
              <a:xfrm>
                <a:off x="2646" y="1186"/>
                <a:ext cx="64" cy="66"/>
              </a:xfrm>
              <a:prstGeom prst="ellipse">
                <a:avLst/>
              </a:prstGeom>
              <a:solidFill>
                <a:srgbClr val="FB9214"/>
              </a:solidFill>
              <a:ln w="11113">
                <a:solidFill>
                  <a:srgbClr val="000000"/>
                </a:solidFill>
                <a:round/>
                <a:headEnd/>
                <a:tailEnd/>
              </a:ln>
            </p:spPr>
            <p:txBody>
              <a:bodyPr/>
              <a:lstStyle/>
              <a:p>
                <a:endParaRPr lang="en-US"/>
              </a:p>
            </p:txBody>
          </p:sp>
          <p:sp>
            <p:nvSpPr>
              <p:cNvPr id="121334" name="Oval 502"/>
              <p:cNvSpPr>
                <a:spLocks noChangeArrowheads="1"/>
              </p:cNvSpPr>
              <p:nvPr/>
            </p:nvSpPr>
            <p:spPr bwMode="auto">
              <a:xfrm>
                <a:off x="2533" y="1387"/>
                <a:ext cx="64" cy="67"/>
              </a:xfrm>
              <a:prstGeom prst="ellipse">
                <a:avLst/>
              </a:prstGeom>
              <a:solidFill>
                <a:srgbClr val="FB9214"/>
              </a:solidFill>
              <a:ln w="11113">
                <a:solidFill>
                  <a:srgbClr val="000000"/>
                </a:solidFill>
                <a:round/>
                <a:headEnd/>
                <a:tailEnd/>
              </a:ln>
            </p:spPr>
            <p:txBody>
              <a:bodyPr/>
              <a:lstStyle/>
              <a:p>
                <a:endParaRPr lang="en-US"/>
              </a:p>
            </p:txBody>
          </p:sp>
          <p:sp>
            <p:nvSpPr>
              <p:cNvPr id="121335" name="Line 503"/>
              <p:cNvSpPr>
                <a:spLocks noChangeShapeType="1"/>
              </p:cNvSpPr>
              <p:nvPr/>
            </p:nvSpPr>
            <p:spPr bwMode="auto">
              <a:xfrm flipH="1" flipV="1">
                <a:off x="2394" y="1340"/>
                <a:ext cx="139"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36" name="Line 504"/>
              <p:cNvSpPr>
                <a:spLocks noChangeShapeType="1"/>
              </p:cNvSpPr>
              <p:nvPr/>
            </p:nvSpPr>
            <p:spPr bwMode="auto">
              <a:xfrm flipV="1">
                <a:off x="2391" y="1257"/>
                <a:ext cx="5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37" name="Line 505"/>
              <p:cNvSpPr>
                <a:spLocks noChangeShapeType="1"/>
              </p:cNvSpPr>
              <p:nvPr/>
            </p:nvSpPr>
            <p:spPr bwMode="auto">
              <a:xfrm flipV="1">
                <a:off x="2506" y="1218"/>
                <a:ext cx="139"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338" name="Rectangle 506"/>
            <p:cNvSpPr>
              <a:spLocks noChangeArrowheads="1"/>
            </p:cNvSpPr>
            <p:nvPr/>
          </p:nvSpPr>
          <p:spPr bwMode="auto">
            <a:xfrm>
              <a:off x="403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339" name="Group 507"/>
            <p:cNvGrpSpPr>
              <a:grpSpLocks/>
            </p:cNvGrpSpPr>
            <p:nvPr/>
          </p:nvGrpSpPr>
          <p:grpSpPr bwMode="auto">
            <a:xfrm>
              <a:off x="4077" y="3108"/>
              <a:ext cx="150" cy="71"/>
              <a:chOff x="2278" y="1841"/>
              <a:chExt cx="484" cy="270"/>
            </a:xfrm>
          </p:grpSpPr>
          <p:sp>
            <p:nvSpPr>
              <p:cNvPr id="121340" name="Oval 508"/>
              <p:cNvSpPr>
                <a:spLocks noChangeArrowheads="1"/>
              </p:cNvSpPr>
              <p:nvPr/>
            </p:nvSpPr>
            <p:spPr bwMode="auto">
              <a:xfrm>
                <a:off x="2678" y="1841"/>
                <a:ext cx="79" cy="29"/>
              </a:xfrm>
              <a:prstGeom prst="ellipse">
                <a:avLst/>
              </a:prstGeom>
              <a:solidFill>
                <a:srgbClr val="FFFF00"/>
              </a:solidFill>
              <a:ln w="11113">
                <a:solidFill>
                  <a:srgbClr val="000000"/>
                </a:solidFill>
                <a:round/>
                <a:headEnd/>
                <a:tailEnd/>
              </a:ln>
            </p:spPr>
            <p:txBody>
              <a:bodyPr/>
              <a:lstStyle/>
              <a:p>
                <a:endParaRPr lang="en-US"/>
              </a:p>
            </p:txBody>
          </p:sp>
          <p:sp>
            <p:nvSpPr>
              <p:cNvPr id="121341" name="Freeform 509"/>
              <p:cNvSpPr>
                <a:spLocks/>
              </p:cNvSpPr>
              <p:nvPr/>
            </p:nvSpPr>
            <p:spPr bwMode="auto">
              <a:xfrm>
                <a:off x="2678" y="1854"/>
                <a:ext cx="84" cy="89"/>
              </a:xfrm>
              <a:custGeom>
                <a:avLst/>
                <a:gdLst>
                  <a:gd name="T0" fmla="*/ 0 w 168"/>
                  <a:gd name="T1" fmla="*/ 149 h 177"/>
                  <a:gd name="T2" fmla="*/ 6 w 168"/>
                  <a:gd name="T3" fmla="*/ 155 h 177"/>
                  <a:gd name="T4" fmla="*/ 10 w 168"/>
                  <a:gd name="T5" fmla="*/ 160 h 177"/>
                  <a:gd name="T6" fmla="*/ 20 w 168"/>
                  <a:gd name="T7" fmla="*/ 165 h 177"/>
                  <a:gd name="T8" fmla="*/ 31 w 168"/>
                  <a:gd name="T9" fmla="*/ 171 h 177"/>
                  <a:gd name="T10" fmla="*/ 44 w 168"/>
                  <a:gd name="T11" fmla="*/ 173 h 177"/>
                  <a:gd name="T12" fmla="*/ 60 w 168"/>
                  <a:gd name="T13" fmla="*/ 176 h 177"/>
                  <a:gd name="T14" fmla="*/ 73 w 168"/>
                  <a:gd name="T15" fmla="*/ 176 h 177"/>
                  <a:gd name="T16" fmla="*/ 91 w 168"/>
                  <a:gd name="T17" fmla="*/ 177 h 177"/>
                  <a:gd name="T18" fmla="*/ 105 w 168"/>
                  <a:gd name="T19" fmla="*/ 176 h 177"/>
                  <a:gd name="T20" fmla="*/ 120 w 168"/>
                  <a:gd name="T21" fmla="*/ 174 h 177"/>
                  <a:gd name="T22" fmla="*/ 132 w 168"/>
                  <a:gd name="T23" fmla="*/ 171 h 177"/>
                  <a:gd name="T24" fmla="*/ 145 w 168"/>
                  <a:gd name="T25" fmla="*/ 168 h 177"/>
                  <a:gd name="T26" fmla="*/ 153 w 168"/>
                  <a:gd name="T27" fmla="*/ 160 h 177"/>
                  <a:gd name="T28" fmla="*/ 163 w 168"/>
                  <a:gd name="T29" fmla="*/ 155 h 177"/>
                  <a:gd name="T30" fmla="*/ 166 w 168"/>
                  <a:gd name="T31" fmla="*/ 149 h 177"/>
                  <a:gd name="T32" fmla="*/ 168 w 168"/>
                  <a:gd name="T33" fmla="*/ 0 h 177"/>
                  <a:gd name="T34" fmla="*/ 166 w 168"/>
                  <a:gd name="T35" fmla="*/ 9 h 177"/>
                  <a:gd name="T36" fmla="*/ 163 w 168"/>
                  <a:gd name="T37" fmla="*/ 13 h 177"/>
                  <a:gd name="T38" fmla="*/ 153 w 168"/>
                  <a:gd name="T39" fmla="*/ 18 h 177"/>
                  <a:gd name="T40" fmla="*/ 145 w 168"/>
                  <a:gd name="T41" fmla="*/ 24 h 177"/>
                  <a:gd name="T42" fmla="*/ 132 w 168"/>
                  <a:gd name="T43" fmla="*/ 28 h 177"/>
                  <a:gd name="T44" fmla="*/ 120 w 168"/>
                  <a:gd name="T45" fmla="*/ 32 h 177"/>
                  <a:gd name="T46" fmla="*/ 105 w 168"/>
                  <a:gd name="T47" fmla="*/ 32 h 177"/>
                  <a:gd name="T48" fmla="*/ 91 w 168"/>
                  <a:gd name="T49" fmla="*/ 36 h 177"/>
                  <a:gd name="T50" fmla="*/ 73 w 168"/>
                  <a:gd name="T51" fmla="*/ 36 h 177"/>
                  <a:gd name="T52" fmla="*/ 60 w 168"/>
                  <a:gd name="T53" fmla="*/ 32 h 177"/>
                  <a:gd name="T54" fmla="*/ 44 w 168"/>
                  <a:gd name="T55" fmla="*/ 30 h 177"/>
                  <a:gd name="T56" fmla="*/ 31 w 168"/>
                  <a:gd name="T57" fmla="*/ 27 h 177"/>
                  <a:gd name="T58" fmla="*/ 22 w 168"/>
                  <a:gd name="T59" fmla="*/ 24 h 177"/>
                  <a:gd name="T60" fmla="*/ 11 w 168"/>
                  <a:gd name="T61" fmla="*/ 18 h 177"/>
                  <a:gd name="T62" fmla="*/ 9 w 168"/>
                  <a:gd name="T63" fmla="*/ 14 h 177"/>
                  <a:gd name="T64" fmla="*/ 2 w 168"/>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77">
                    <a:moveTo>
                      <a:pt x="0" y="0"/>
                    </a:moveTo>
                    <a:lnTo>
                      <a:pt x="0" y="149"/>
                    </a:lnTo>
                    <a:lnTo>
                      <a:pt x="2" y="151"/>
                    </a:lnTo>
                    <a:lnTo>
                      <a:pt x="6" y="155"/>
                    </a:lnTo>
                    <a:lnTo>
                      <a:pt x="9" y="156"/>
                    </a:lnTo>
                    <a:lnTo>
                      <a:pt x="10" y="160"/>
                    </a:lnTo>
                    <a:lnTo>
                      <a:pt x="15" y="163"/>
                    </a:lnTo>
                    <a:lnTo>
                      <a:pt x="20" y="165"/>
                    </a:lnTo>
                    <a:lnTo>
                      <a:pt x="26" y="168"/>
                    </a:lnTo>
                    <a:lnTo>
                      <a:pt x="31" y="171"/>
                    </a:lnTo>
                    <a:lnTo>
                      <a:pt x="36" y="172"/>
                    </a:lnTo>
                    <a:lnTo>
                      <a:pt x="44" y="173"/>
                    </a:lnTo>
                    <a:lnTo>
                      <a:pt x="52" y="174"/>
                    </a:lnTo>
                    <a:lnTo>
                      <a:pt x="60" y="176"/>
                    </a:lnTo>
                    <a:lnTo>
                      <a:pt x="65" y="176"/>
                    </a:lnTo>
                    <a:lnTo>
                      <a:pt x="73" y="176"/>
                    </a:lnTo>
                    <a:lnTo>
                      <a:pt x="79" y="177"/>
                    </a:lnTo>
                    <a:lnTo>
                      <a:pt x="91" y="177"/>
                    </a:lnTo>
                    <a:lnTo>
                      <a:pt x="97" y="176"/>
                    </a:lnTo>
                    <a:lnTo>
                      <a:pt x="105" y="176"/>
                    </a:lnTo>
                    <a:lnTo>
                      <a:pt x="112" y="174"/>
                    </a:lnTo>
                    <a:lnTo>
                      <a:pt x="120" y="174"/>
                    </a:lnTo>
                    <a:lnTo>
                      <a:pt x="125" y="172"/>
                    </a:lnTo>
                    <a:lnTo>
                      <a:pt x="132" y="171"/>
                    </a:lnTo>
                    <a:lnTo>
                      <a:pt x="137" y="171"/>
                    </a:lnTo>
                    <a:lnTo>
                      <a:pt x="145" y="168"/>
                    </a:lnTo>
                    <a:lnTo>
                      <a:pt x="150" y="164"/>
                    </a:lnTo>
                    <a:lnTo>
                      <a:pt x="153" y="160"/>
                    </a:lnTo>
                    <a:lnTo>
                      <a:pt x="156" y="158"/>
                    </a:lnTo>
                    <a:lnTo>
                      <a:pt x="163" y="155"/>
                    </a:lnTo>
                    <a:lnTo>
                      <a:pt x="164" y="151"/>
                    </a:lnTo>
                    <a:lnTo>
                      <a:pt x="166" y="149"/>
                    </a:lnTo>
                    <a:lnTo>
                      <a:pt x="168" y="149"/>
                    </a:lnTo>
                    <a:lnTo>
                      <a:pt x="168" y="0"/>
                    </a:lnTo>
                    <a:lnTo>
                      <a:pt x="166" y="4"/>
                    </a:lnTo>
                    <a:lnTo>
                      <a:pt x="166" y="9"/>
                    </a:lnTo>
                    <a:lnTo>
                      <a:pt x="164" y="10"/>
                    </a:lnTo>
                    <a:lnTo>
                      <a:pt x="163" y="13"/>
                    </a:lnTo>
                    <a:lnTo>
                      <a:pt x="156" y="17"/>
                    </a:lnTo>
                    <a:lnTo>
                      <a:pt x="153" y="18"/>
                    </a:lnTo>
                    <a:lnTo>
                      <a:pt x="149" y="22"/>
                    </a:lnTo>
                    <a:lnTo>
                      <a:pt x="145" y="24"/>
                    </a:lnTo>
                    <a:lnTo>
                      <a:pt x="137" y="27"/>
                    </a:lnTo>
                    <a:lnTo>
                      <a:pt x="132" y="28"/>
                    </a:lnTo>
                    <a:lnTo>
                      <a:pt x="125" y="28"/>
                    </a:lnTo>
                    <a:lnTo>
                      <a:pt x="120" y="32"/>
                    </a:lnTo>
                    <a:lnTo>
                      <a:pt x="112" y="32"/>
                    </a:lnTo>
                    <a:lnTo>
                      <a:pt x="105" y="32"/>
                    </a:lnTo>
                    <a:lnTo>
                      <a:pt x="97" y="36"/>
                    </a:lnTo>
                    <a:lnTo>
                      <a:pt x="91" y="36"/>
                    </a:lnTo>
                    <a:lnTo>
                      <a:pt x="79" y="36"/>
                    </a:lnTo>
                    <a:lnTo>
                      <a:pt x="73" y="36"/>
                    </a:lnTo>
                    <a:lnTo>
                      <a:pt x="65" y="36"/>
                    </a:lnTo>
                    <a:lnTo>
                      <a:pt x="60" y="32"/>
                    </a:lnTo>
                    <a:lnTo>
                      <a:pt x="52" y="32"/>
                    </a:lnTo>
                    <a:lnTo>
                      <a:pt x="44" y="30"/>
                    </a:lnTo>
                    <a:lnTo>
                      <a:pt x="36" y="28"/>
                    </a:lnTo>
                    <a:lnTo>
                      <a:pt x="31" y="27"/>
                    </a:lnTo>
                    <a:lnTo>
                      <a:pt x="26" y="26"/>
                    </a:lnTo>
                    <a:lnTo>
                      <a:pt x="22" y="24"/>
                    </a:lnTo>
                    <a:lnTo>
                      <a:pt x="16" y="22"/>
                    </a:lnTo>
                    <a:lnTo>
                      <a:pt x="11" y="18"/>
                    </a:lnTo>
                    <a:lnTo>
                      <a:pt x="10" y="17"/>
                    </a:lnTo>
                    <a:lnTo>
                      <a:pt x="9" y="14"/>
                    </a:lnTo>
                    <a:lnTo>
                      <a:pt x="6" y="12"/>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21342" name="Oval 510"/>
              <p:cNvSpPr>
                <a:spLocks noChangeArrowheads="1"/>
              </p:cNvSpPr>
              <p:nvPr/>
            </p:nvSpPr>
            <p:spPr bwMode="auto">
              <a:xfrm>
                <a:off x="2358" y="1934"/>
                <a:ext cx="78" cy="29"/>
              </a:xfrm>
              <a:prstGeom prst="ellipse">
                <a:avLst/>
              </a:prstGeom>
              <a:solidFill>
                <a:srgbClr val="FFFF00"/>
              </a:solidFill>
              <a:ln w="11113">
                <a:solidFill>
                  <a:srgbClr val="000000"/>
                </a:solidFill>
                <a:round/>
                <a:headEnd/>
                <a:tailEnd/>
              </a:ln>
            </p:spPr>
            <p:txBody>
              <a:bodyPr/>
              <a:lstStyle/>
              <a:p>
                <a:endParaRPr lang="en-US"/>
              </a:p>
            </p:txBody>
          </p:sp>
          <p:sp>
            <p:nvSpPr>
              <p:cNvPr id="121343" name="Freeform 511"/>
              <p:cNvSpPr>
                <a:spLocks/>
              </p:cNvSpPr>
              <p:nvPr/>
            </p:nvSpPr>
            <p:spPr bwMode="auto">
              <a:xfrm>
                <a:off x="2357" y="1947"/>
                <a:ext cx="85" cy="88"/>
              </a:xfrm>
              <a:custGeom>
                <a:avLst/>
                <a:gdLst>
                  <a:gd name="T0" fmla="*/ 0 w 170"/>
                  <a:gd name="T1" fmla="*/ 151 h 177"/>
                  <a:gd name="T2" fmla="*/ 3 w 170"/>
                  <a:gd name="T3" fmla="*/ 157 h 177"/>
                  <a:gd name="T4" fmla="*/ 12 w 170"/>
                  <a:gd name="T5" fmla="*/ 163 h 177"/>
                  <a:gd name="T6" fmla="*/ 21 w 170"/>
                  <a:gd name="T7" fmla="*/ 167 h 177"/>
                  <a:gd name="T8" fmla="*/ 34 w 170"/>
                  <a:gd name="T9" fmla="*/ 170 h 177"/>
                  <a:gd name="T10" fmla="*/ 45 w 170"/>
                  <a:gd name="T11" fmla="*/ 174 h 177"/>
                  <a:gd name="T12" fmla="*/ 60 w 170"/>
                  <a:gd name="T13" fmla="*/ 176 h 177"/>
                  <a:gd name="T14" fmla="*/ 74 w 170"/>
                  <a:gd name="T15" fmla="*/ 177 h 177"/>
                  <a:gd name="T16" fmla="*/ 89 w 170"/>
                  <a:gd name="T17" fmla="*/ 177 h 177"/>
                  <a:gd name="T18" fmla="*/ 106 w 170"/>
                  <a:gd name="T19" fmla="*/ 176 h 177"/>
                  <a:gd name="T20" fmla="*/ 121 w 170"/>
                  <a:gd name="T21" fmla="*/ 176 h 177"/>
                  <a:gd name="T22" fmla="*/ 132 w 170"/>
                  <a:gd name="T23" fmla="*/ 172 h 177"/>
                  <a:gd name="T24" fmla="*/ 143 w 170"/>
                  <a:gd name="T25" fmla="*/ 168 h 177"/>
                  <a:gd name="T26" fmla="*/ 156 w 170"/>
                  <a:gd name="T27" fmla="*/ 164 h 177"/>
                  <a:gd name="T28" fmla="*/ 162 w 170"/>
                  <a:gd name="T29" fmla="*/ 157 h 177"/>
                  <a:gd name="T30" fmla="*/ 167 w 170"/>
                  <a:gd name="T31" fmla="*/ 151 h 177"/>
                  <a:gd name="T32" fmla="*/ 170 w 170"/>
                  <a:gd name="T33" fmla="*/ 1 h 177"/>
                  <a:gd name="T34" fmla="*/ 167 w 170"/>
                  <a:gd name="T35" fmla="*/ 8 h 177"/>
                  <a:gd name="T36" fmla="*/ 162 w 170"/>
                  <a:gd name="T37" fmla="*/ 14 h 177"/>
                  <a:gd name="T38" fmla="*/ 156 w 170"/>
                  <a:gd name="T39" fmla="*/ 19 h 177"/>
                  <a:gd name="T40" fmla="*/ 143 w 170"/>
                  <a:gd name="T41" fmla="*/ 23 h 177"/>
                  <a:gd name="T42" fmla="*/ 132 w 170"/>
                  <a:gd name="T43" fmla="*/ 29 h 177"/>
                  <a:gd name="T44" fmla="*/ 121 w 170"/>
                  <a:gd name="T45" fmla="*/ 33 h 177"/>
                  <a:gd name="T46" fmla="*/ 106 w 170"/>
                  <a:gd name="T47" fmla="*/ 35 h 177"/>
                  <a:gd name="T48" fmla="*/ 89 w 170"/>
                  <a:gd name="T49" fmla="*/ 35 h 177"/>
                  <a:gd name="T50" fmla="*/ 74 w 170"/>
                  <a:gd name="T51" fmla="*/ 35 h 177"/>
                  <a:gd name="T52" fmla="*/ 60 w 170"/>
                  <a:gd name="T53" fmla="*/ 35 h 177"/>
                  <a:gd name="T54" fmla="*/ 45 w 170"/>
                  <a:gd name="T55" fmla="*/ 33 h 177"/>
                  <a:gd name="T56" fmla="*/ 34 w 170"/>
                  <a:gd name="T57" fmla="*/ 27 h 177"/>
                  <a:gd name="T58" fmla="*/ 22 w 170"/>
                  <a:gd name="T59" fmla="*/ 23 h 177"/>
                  <a:gd name="T60" fmla="*/ 12 w 170"/>
                  <a:gd name="T61" fmla="*/ 19 h 177"/>
                  <a:gd name="T62" fmla="*/ 7 w 170"/>
                  <a:gd name="T63" fmla="*/ 15 h 177"/>
                  <a:gd name="T64" fmla="*/ 2 w 170"/>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77">
                    <a:moveTo>
                      <a:pt x="0" y="0"/>
                    </a:moveTo>
                    <a:lnTo>
                      <a:pt x="0" y="151"/>
                    </a:lnTo>
                    <a:lnTo>
                      <a:pt x="2" y="154"/>
                    </a:lnTo>
                    <a:lnTo>
                      <a:pt x="3" y="157"/>
                    </a:lnTo>
                    <a:lnTo>
                      <a:pt x="7" y="160"/>
                    </a:lnTo>
                    <a:lnTo>
                      <a:pt x="12" y="163"/>
                    </a:lnTo>
                    <a:lnTo>
                      <a:pt x="17" y="164"/>
                    </a:lnTo>
                    <a:lnTo>
                      <a:pt x="21" y="167"/>
                    </a:lnTo>
                    <a:lnTo>
                      <a:pt x="29" y="168"/>
                    </a:lnTo>
                    <a:lnTo>
                      <a:pt x="34" y="170"/>
                    </a:lnTo>
                    <a:lnTo>
                      <a:pt x="37" y="173"/>
                    </a:lnTo>
                    <a:lnTo>
                      <a:pt x="45" y="174"/>
                    </a:lnTo>
                    <a:lnTo>
                      <a:pt x="51" y="176"/>
                    </a:lnTo>
                    <a:lnTo>
                      <a:pt x="60" y="176"/>
                    </a:lnTo>
                    <a:lnTo>
                      <a:pt x="69" y="177"/>
                    </a:lnTo>
                    <a:lnTo>
                      <a:pt x="74" y="177"/>
                    </a:lnTo>
                    <a:lnTo>
                      <a:pt x="82" y="177"/>
                    </a:lnTo>
                    <a:lnTo>
                      <a:pt x="89" y="177"/>
                    </a:lnTo>
                    <a:lnTo>
                      <a:pt x="97" y="177"/>
                    </a:lnTo>
                    <a:lnTo>
                      <a:pt x="106" y="176"/>
                    </a:lnTo>
                    <a:lnTo>
                      <a:pt x="113" y="176"/>
                    </a:lnTo>
                    <a:lnTo>
                      <a:pt x="121" y="176"/>
                    </a:lnTo>
                    <a:lnTo>
                      <a:pt x="127" y="173"/>
                    </a:lnTo>
                    <a:lnTo>
                      <a:pt x="132" y="172"/>
                    </a:lnTo>
                    <a:lnTo>
                      <a:pt x="138" y="170"/>
                    </a:lnTo>
                    <a:lnTo>
                      <a:pt x="143" y="168"/>
                    </a:lnTo>
                    <a:lnTo>
                      <a:pt x="151" y="165"/>
                    </a:lnTo>
                    <a:lnTo>
                      <a:pt x="156" y="164"/>
                    </a:lnTo>
                    <a:lnTo>
                      <a:pt x="159" y="161"/>
                    </a:lnTo>
                    <a:lnTo>
                      <a:pt x="162" y="157"/>
                    </a:lnTo>
                    <a:lnTo>
                      <a:pt x="166" y="155"/>
                    </a:lnTo>
                    <a:lnTo>
                      <a:pt x="167" y="151"/>
                    </a:lnTo>
                    <a:lnTo>
                      <a:pt x="170" y="151"/>
                    </a:lnTo>
                    <a:lnTo>
                      <a:pt x="170" y="1"/>
                    </a:lnTo>
                    <a:lnTo>
                      <a:pt x="169" y="4"/>
                    </a:lnTo>
                    <a:lnTo>
                      <a:pt x="167" y="8"/>
                    </a:lnTo>
                    <a:lnTo>
                      <a:pt x="165" y="11"/>
                    </a:lnTo>
                    <a:lnTo>
                      <a:pt x="162" y="14"/>
                    </a:lnTo>
                    <a:lnTo>
                      <a:pt x="159" y="18"/>
                    </a:lnTo>
                    <a:lnTo>
                      <a:pt x="156" y="19"/>
                    </a:lnTo>
                    <a:lnTo>
                      <a:pt x="151" y="20"/>
                    </a:lnTo>
                    <a:lnTo>
                      <a:pt x="143" y="23"/>
                    </a:lnTo>
                    <a:lnTo>
                      <a:pt x="138" y="27"/>
                    </a:lnTo>
                    <a:lnTo>
                      <a:pt x="132" y="29"/>
                    </a:lnTo>
                    <a:lnTo>
                      <a:pt x="127" y="31"/>
                    </a:lnTo>
                    <a:lnTo>
                      <a:pt x="121" y="33"/>
                    </a:lnTo>
                    <a:lnTo>
                      <a:pt x="113" y="33"/>
                    </a:lnTo>
                    <a:lnTo>
                      <a:pt x="106" y="35"/>
                    </a:lnTo>
                    <a:lnTo>
                      <a:pt x="98" y="35"/>
                    </a:lnTo>
                    <a:lnTo>
                      <a:pt x="89" y="35"/>
                    </a:lnTo>
                    <a:lnTo>
                      <a:pt x="83" y="35"/>
                    </a:lnTo>
                    <a:lnTo>
                      <a:pt x="74" y="35"/>
                    </a:lnTo>
                    <a:lnTo>
                      <a:pt x="69" y="35"/>
                    </a:lnTo>
                    <a:lnTo>
                      <a:pt x="60" y="35"/>
                    </a:lnTo>
                    <a:lnTo>
                      <a:pt x="51" y="33"/>
                    </a:lnTo>
                    <a:lnTo>
                      <a:pt x="45" y="33"/>
                    </a:lnTo>
                    <a:lnTo>
                      <a:pt x="40" y="31"/>
                    </a:lnTo>
                    <a:lnTo>
                      <a:pt x="34" y="27"/>
                    </a:lnTo>
                    <a:lnTo>
                      <a:pt x="29" y="26"/>
                    </a:lnTo>
                    <a:lnTo>
                      <a:pt x="22" y="23"/>
                    </a:lnTo>
                    <a:lnTo>
                      <a:pt x="17" y="20"/>
                    </a:lnTo>
                    <a:lnTo>
                      <a:pt x="12" y="19"/>
                    </a:lnTo>
                    <a:lnTo>
                      <a:pt x="10" y="18"/>
                    </a:lnTo>
                    <a:lnTo>
                      <a:pt x="7" y="15"/>
                    </a:lnTo>
                    <a:lnTo>
                      <a:pt x="3" y="13"/>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21344" name="Freeform 512"/>
              <p:cNvSpPr>
                <a:spLocks/>
              </p:cNvSpPr>
              <p:nvPr/>
            </p:nvSpPr>
            <p:spPr bwMode="auto">
              <a:xfrm>
                <a:off x="2598" y="1902"/>
                <a:ext cx="130" cy="116"/>
              </a:xfrm>
              <a:custGeom>
                <a:avLst/>
                <a:gdLst>
                  <a:gd name="T0" fmla="*/ 161 w 260"/>
                  <a:gd name="T1" fmla="*/ 0 h 231"/>
                  <a:gd name="T2" fmla="*/ 0 w 260"/>
                  <a:gd name="T3" fmla="*/ 0 h 231"/>
                  <a:gd name="T4" fmla="*/ 0 w 260"/>
                  <a:gd name="T5" fmla="*/ 231 h 231"/>
                  <a:gd name="T6" fmla="*/ 260 w 260"/>
                  <a:gd name="T7" fmla="*/ 231 h 231"/>
                  <a:gd name="T8" fmla="*/ 260 w 260"/>
                  <a:gd name="T9" fmla="*/ 81 h 231"/>
                </a:gdLst>
                <a:ahLst/>
                <a:cxnLst>
                  <a:cxn ang="0">
                    <a:pos x="T0" y="T1"/>
                  </a:cxn>
                  <a:cxn ang="0">
                    <a:pos x="T2" y="T3"/>
                  </a:cxn>
                  <a:cxn ang="0">
                    <a:pos x="T4" y="T5"/>
                  </a:cxn>
                  <a:cxn ang="0">
                    <a:pos x="T6" y="T7"/>
                  </a:cxn>
                  <a:cxn ang="0">
                    <a:pos x="T8" y="T9"/>
                  </a:cxn>
                </a:cxnLst>
                <a:rect l="0" t="0" r="r" b="b"/>
                <a:pathLst>
                  <a:path w="260" h="231">
                    <a:moveTo>
                      <a:pt x="161" y="0"/>
                    </a:moveTo>
                    <a:lnTo>
                      <a:pt x="0" y="0"/>
                    </a:lnTo>
                    <a:lnTo>
                      <a:pt x="0" y="231"/>
                    </a:lnTo>
                    <a:lnTo>
                      <a:pt x="260" y="231"/>
                    </a:lnTo>
                    <a:lnTo>
                      <a:pt x="260" y="8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45" name="Freeform 513"/>
              <p:cNvSpPr>
                <a:spLocks/>
              </p:cNvSpPr>
              <p:nvPr/>
            </p:nvSpPr>
            <p:spPr bwMode="auto">
              <a:xfrm>
                <a:off x="2278" y="1995"/>
                <a:ext cx="130" cy="116"/>
              </a:xfrm>
              <a:custGeom>
                <a:avLst/>
                <a:gdLst>
                  <a:gd name="T0" fmla="*/ 160 w 261"/>
                  <a:gd name="T1" fmla="*/ 0 h 233"/>
                  <a:gd name="T2" fmla="*/ 0 w 261"/>
                  <a:gd name="T3" fmla="*/ 0 h 233"/>
                  <a:gd name="T4" fmla="*/ 0 w 261"/>
                  <a:gd name="T5" fmla="*/ 233 h 233"/>
                  <a:gd name="T6" fmla="*/ 261 w 261"/>
                  <a:gd name="T7" fmla="*/ 233 h 233"/>
                  <a:gd name="T8" fmla="*/ 261 w 261"/>
                  <a:gd name="T9" fmla="*/ 82 h 233"/>
                </a:gdLst>
                <a:ahLst/>
                <a:cxnLst>
                  <a:cxn ang="0">
                    <a:pos x="T0" y="T1"/>
                  </a:cxn>
                  <a:cxn ang="0">
                    <a:pos x="T2" y="T3"/>
                  </a:cxn>
                  <a:cxn ang="0">
                    <a:pos x="T4" y="T5"/>
                  </a:cxn>
                  <a:cxn ang="0">
                    <a:pos x="T6" y="T7"/>
                  </a:cxn>
                  <a:cxn ang="0">
                    <a:pos x="T8" y="T9"/>
                  </a:cxn>
                </a:cxnLst>
                <a:rect l="0" t="0" r="r" b="b"/>
                <a:pathLst>
                  <a:path w="261" h="233">
                    <a:moveTo>
                      <a:pt x="160" y="0"/>
                    </a:moveTo>
                    <a:lnTo>
                      <a:pt x="0" y="0"/>
                    </a:lnTo>
                    <a:lnTo>
                      <a:pt x="0" y="233"/>
                    </a:lnTo>
                    <a:lnTo>
                      <a:pt x="261" y="233"/>
                    </a:lnTo>
                    <a:lnTo>
                      <a:pt x="261" y="8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46" name="Freeform 514"/>
              <p:cNvSpPr>
                <a:spLocks/>
              </p:cNvSpPr>
              <p:nvPr/>
            </p:nvSpPr>
            <p:spPr bwMode="auto">
              <a:xfrm>
                <a:off x="2441" y="1948"/>
                <a:ext cx="157" cy="47"/>
              </a:xfrm>
              <a:custGeom>
                <a:avLst/>
                <a:gdLst>
                  <a:gd name="T0" fmla="*/ 0 w 313"/>
                  <a:gd name="T1" fmla="*/ 94 h 94"/>
                  <a:gd name="T2" fmla="*/ 199 w 313"/>
                  <a:gd name="T3" fmla="*/ 94 h 94"/>
                  <a:gd name="T4" fmla="*/ 115 w 313"/>
                  <a:gd name="T5" fmla="*/ 0 h 94"/>
                  <a:gd name="T6" fmla="*/ 313 w 313"/>
                  <a:gd name="T7" fmla="*/ 0 h 94"/>
                </a:gdLst>
                <a:ahLst/>
                <a:cxnLst>
                  <a:cxn ang="0">
                    <a:pos x="T0" y="T1"/>
                  </a:cxn>
                  <a:cxn ang="0">
                    <a:pos x="T2" y="T3"/>
                  </a:cxn>
                  <a:cxn ang="0">
                    <a:pos x="T4" y="T5"/>
                  </a:cxn>
                  <a:cxn ang="0">
                    <a:pos x="T6" y="T7"/>
                  </a:cxn>
                </a:cxnLst>
                <a:rect l="0" t="0" r="r" b="b"/>
                <a:pathLst>
                  <a:path w="313" h="94">
                    <a:moveTo>
                      <a:pt x="0" y="94"/>
                    </a:moveTo>
                    <a:lnTo>
                      <a:pt x="199" y="94"/>
                    </a:lnTo>
                    <a:lnTo>
                      <a:pt x="115" y="0"/>
                    </a:lnTo>
                    <a:lnTo>
                      <a:pt x="3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1347" name="Line 515"/>
            <p:cNvSpPr>
              <a:spLocks noChangeShapeType="1"/>
            </p:cNvSpPr>
            <p:nvPr/>
          </p:nvSpPr>
          <p:spPr bwMode="auto">
            <a:xfrm>
              <a:off x="4197" y="3298"/>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48" name="Rectangle 516"/>
            <p:cNvSpPr>
              <a:spLocks noChangeArrowheads="1"/>
            </p:cNvSpPr>
            <p:nvPr/>
          </p:nvSpPr>
          <p:spPr bwMode="auto">
            <a:xfrm>
              <a:off x="403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349" name="Group 517"/>
            <p:cNvGrpSpPr>
              <a:grpSpLocks/>
            </p:cNvGrpSpPr>
            <p:nvPr/>
          </p:nvGrpSpPr>
          <p:grpSpPr bwMode="auto">
            <a:xfrm>
              <a:off x="4057" y="3330"/>
              <a:ext cx="189" cy="107"/>
              <a:chOff x="2261" y="2431"/>
              <a:chExt cx="539" cy="298"/>
            </a:xfrm>
          </p:grpSpPr>
          <p:sp>
            <p:nvSpPr>
              <p:cNvPr id="121350" name="Freeform 518"/>
              <p:cNvSpPr>
                <a:spLocks/>
              </p:cNvSpPr>
              <p:nvPr/>
            </p:nvSpPr>
            <p:spPr bwMode="auto">
              <a:xfrm>
                <a:off x="2261" y="2641"/>
                <a:ext cx="183" cy="23"/>
              </a:xfrm>
              <a:custGeom>
                <a:avLst/>
                <a:gdLst>
                  <a:gd name="T0" fmla="*/ 48 w 366"/>
                  <a:gd name="T1" fmla="*/ 0 h 47"/>
                  <a:gd name="T2" fmla="*/ 0 w 366"/>
                  <a:gd name="T3" fmla="*/ 47 h 47"/>
                  <a:gd name="T4" fmla="*/ 366 w 366"/>
                  <a:gd name="T5" fmla="*/ 47 h 47"/>
                  <a:gd name="T6" fmla="*/ 318 w 366"/>
                  <a:gd name="T7" fmla="*/ 0 h 47"/>
                  <a:gd name="T8" fmla="*/ 48 w 366"/>
                  <a:gd name="T9" fmla="*/ 0 h 47"/>
                </a:gdLst>
                <a:ahLst/>
                <a:cxnLst>
                  <a:cxn ang="0">
                    <a:pos x="T0" y="T1"/>
                  </a:cxn>
                  <a:cxn ang="0">
                    <a:pos x="T2" y="T3"/>
                  </a:cxn>
                  <a:cxn ang="0">
                    <a:pos x="T4" y="T5"/>
                  </a:cxn>
                  <a:cxn ang="0">
                    <a:pos x="T6" y="T7"/>
                  </a:cxn>
                  <a:cxn ang="0">
                    <a:pos x="T8" y="T9"/>
                  </a:cxn>
                </a:cxnLst>
                <a:rect l="0" t="0" r="r" b="b"/>
                <a:pathLst>
                  <a:path w="366" h="47">
                    <a:moveTo>
                      <a:pt x="48" y="0"/>
                    </a:moveTo>
                    <a:lnTo>
                      <a:pt x="0" y="47"/>
                    </a:lnTo>
                    <a:lnTo>
                      <a:pt x="366" y="47"/>
                    </a:lnTo>
                    <a:lnTo>
                      <a:pt x="318" y="0"/>
                    </a:lnTo>
                    <a:lnTo>
                      <a:pt x="48" y="0"/>
                    </a:lnTo>
                    <a:close/>
                  </a:path>
                </a:pathLst>
              </a:custGeom>
              <a:solidFill>
                <a:srgbClr val="009800"/>
              </a:solidFill>
              <a:ln w="11113">
                <a:solidFill>
                  <a:srgbClr val="000000"/>
                </a:solidFill>
                <a:prstDash val="solid"/>
                <a:round/>
                <a:headEnd/>
                <a:tailEnd/>
              </a:ln>
            </p:spPr>
            <p:txBody>
              <a:bodyPr/>
              <a:lstStyle/>
              <a:p>
                <a:endParaRPr lang="en-US"/>
              </a:p>
            </p:txBody>
          </p:sp>
          <p:sp>
            <p:nvSpPr>
              <p:cNvPr id="121351" name="Rectangle 519"/>
              <p:cNvSpPr>
                <a:spLocks noChangeArrowheads="1"/>
              </p:cNvSpPr>
              <p:nvPr/>
            </p:nvSpPr>
            <p:spPr bwMode="auto">
              <a:xfrm>
                <a:off x="2265" y="2667"/>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52" name="Rectangle 520"/>
              <p:cNvSpPr>
                <a:spLocks noChangeArrowheads="1"/>
              </p:cNvSpPr>
              <p:nvPr/>
            </p:nvSpPr>
            <p:spPr bwMode="auto">
              <a:xfrm>
                <a:off x="2285" y="2676"/>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21353" name="Rectangle 521"/>
              <p:cNvSpPr>
                <a:spLocks noChangeArrowheads="1"/>
              </p:cNvSpPr>
              <p:nvPr/>
            </p:nvSpPr>
            <p:spPr bwMode="auto">
              <a:xfrm>
                <a:off x="2285" y="2510"/>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21354" name="Line 522"/>
              <p:cNvSpPr>
                <a:spLocks noChangeShapeType="1"/>
              </p:cNvSpPr>
              <p:nvPr/>
            </p:nvSpPr>
            <p:spPr bwMode="auto">
              <a:xfrm>
                <a:off x="2353" y="2506"/>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55" name="Line 523"/>
              <p:cNvSpPr>
                <a:spLocks noChangeShapeType="1"/>
              </p:cNvSpPr>
              <p:nvPr/>
            </p:nvSpPr>
            <p:spPr bwMode="auto">
              <a:xfrm>
                <a:off x="2353" y="2596"/>
                <a:ext cx="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56" name="Line 524"/>
              <p:cNvSpPr>
                <a:spLocks noChangeShapeType="1"/>
              </p:cNvSpPr>
              <p:nvPr/>
            </p:nvSpPr>
            <p:spPr bwMode="auto">
              <a:xfrm flipV="1">
                <a:off x="2384" y="2506"/>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57" name="Rectangle 525"/>
              <p:cNvSpPr>
                <a:spLocks noChangeArrowheads="1"/>
              </p:cNvSpPr>
              <p:nvPr/>
            </p:nvSpPr>
            <p:spPr bwMode="auto">
              <a:xfrm>
                <a:off x="2288" y="2500"/>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58" name="Freeform 526"/>
              <p:cNvSpPr>
                <a:spLocks/>
              </p:cNvSpPr>
              <p:nvPr/>
            </p:nvSpPr>
            <p:spPr bwMode="auto">
              <a:xfrm>
                <a:off x="2297" y="2555"/>
                <a:ext cx="41" cy="1"/>
              </a:xfrm>
              <a:custGeom>
                <a:avLst/>
                <a:gdLst>
                  <a:gd name="T0" fmla="*/ 0 w 84"/>
                  <a:gd name="T1" fmla="*/ 2 h 2"/>
                  <a:gd name="T2" fmla="*/ 41 w 84"/>
                  <a:gd name="T3" fmla="*/ 0 h 2"/>
                  <a:gd name="T4" fmla="*/ 60 w 84"/>
                  <a:gd name="T5" fmla="*/ 0 h 2"/>
                  <a:gd name="T6" fmla="*/ 84 w 84"/>
                  <a:gd name="T7" fmla="*/ 2 h 2"/>
                </a:gdLst>
                <a:ahLst/>
                <a:cxnLst>
                  <a:cxn ang="0">
                    <a:pos x="T0" y="T1"/>
                  </a:cxn>
                  <a:cxn ang="0">
                    <a:pos x="T2" y="T3"/>
                  </a:cxn>
                  <a:cxn ang="0">
                    <a:pos x="T4" y="T5"/>
                  </a:cxn>
                  <a:cxn ang="0">
                    <a:pos x="T6" y="T7"/>
                  </a:cxn>
                </a:cxnLst>
                <a:rect l="0" t="0" r="r" b="b"/>
                <a:pathLst>
                  <a:path w="84" h="2">
                    <a:moveTo>
                      <a:pt x="0" y="2"/>
                    </a:moveTo>
                    <a:lnTo>
                      <a:pt x="41" y="0"/>
                    </a:lnTo>
                    <a:lnTo>
                      <a:pt x="60" y="0"/>
                    </a:lnTo>
                    <a:lnTo>
                      <a:pt x="84" y="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59" name="Freeform 527"/>
              <p:cNvSpPr>
                <a:spLocks/>
              </p:cNvSpPr>
              <p:nvPr/>
            </p:nvSpPr>
            <p:spPr bwMode="auto">
              <a:xfrm>
                <a:off x="2297" y="2584"/>
                <a:ext cx="41" cy="1"/>
              </a:xfrm>
              <a:custGeom>
                <a:avLst/>
                <a:gdLst>
                  <a:gd name="T0" fmla="*/ 84 w 84"/>
                  <a:gd name="T1" fmla="*/ 0 h 2"/>
                  <a:gd name="T2" fmla="*/ 43 w 84"/>
                  <a:gd name="T3" fmla="*/ 2 h 2"/>
                  <a:gd name="T4" fmla="*/ 24 w 84"/>
                  <a:gd name="T5" fmla="*/ 2 h 2"/>
                  <a:gd name="T6" fmla="*/ 0 w 84"/>
                  <a:gd name="T7" fmla="*/ 0 h 2"/>
                </a:gdLst>
                <a:ahLst/>
                <a:cxnLst>
                  <a:cxn ang="0">
                    <a:pos x="T0" y="T1"/>
                  </a:cxn>
                  <a:cxn ang="0">
                    <a:pos x="T2" y="T3"/>
                  </a:cxn>
                  <a:cxn ang="0">
                    <a:pos x="T4" y="T5"/>
                  </a:cxn>
                  <a:cxn ang="0">
                    <a:pos x="T6" y="T7"/>
                  </a:cxn>
                </a:cxnLst>
                <a:rect l="0" t="0" r="r" b="b"/>
                <a:pathLst>
                  <a:path w="84" h="2">
                    <a:moveTo>
                      <a:pt x="84"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60" name="Freeform 528"/>
              <p:cNvSpPr>
                <a:spLocks/>
              </p:cNvSpPr>
              <p:nvPr/>
            </p:nvSpPr>
            <p:spPr bwMode="auto">
              <a:xfrm>
                <a:off x="2294" y="2558"/>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61" name="Freeform 529"/>
              <p:cNvSpPr>
                <a:spLocks/>
              </p:cNvSpPr>
              <p:nvPr/>
            </p:nvSpPr>
            <p:spPr bwMode="auto">
              <a:xfrm>
                <a:off x="2341" y="2558"/>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62" name="Line 530"/>
              <p:cNvSpPr>
                <a:spLocks noChangeShapeType="1"/>
              </p:cNvSpPr>
              <p:nvPr/>
            </p:nvSpPr>
            <p:spPr bwMode="auto">
              <a:xfrm>
                <a:off x="2338"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63" name="Line 531"/>
              <p:cNvSpPr>
                <a:spLocks noChangeShapeType="1"/>
              </p:cNvSpPr>
              <p:nvPr/>
            </p:nvSpPr>
            <p:spPr bwMode="auto">
              <a:xfrm flipH="1">
                <a:off x="2338"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64" name="Line 532"/>
              <p:cNvSpPr>
                <a:spLocks noChangeShapeType="1"/>
              </p:cNvSpPr>
              <p:nvPr/>
            </p:nvSpPr>
            <p:spPr bwMode="auto">
              <a:xfrm flipV="1">
                <a:off x="2295"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65" name="Line 533"/>
              <p:cNvSpPr>
                <a:spLocks noChangeShapeType="1"/>
              </p:cNvSpPr>
              <p:nvPr/>
            </p:nvSpPr>
            <p:spPr bwMode="auto">
              <a:xfrm flipH="1" flipV="1">
                <a:off x="2295"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66" name="Rectangle 534"/>
              <p:cNvSpPr>
                <a:spLocks noChangeArrowheads="1"/>
              </p:cNvSpPr>
              <p:nvPr/>
            </p:nvSpPr>
            <p:spPr bwMode="auto">
              <a:xfrm>
                <a:off x="2360" y="2611"/>
                <a:ext cx="30" cy="13"/>
              </a:xfrm>
              <a:prstGeom prst="rect">
                <a:avLst/>
              </a:prstGeom>
              <a:solidFill>
                <a:srgbClr val="00CE00"/>
              </a:solidFill>
              <a:ln w="11113">
                <a:solidFill>
                  <a:srgbClr val="000000"/>
                </a:solidFill>
                <a:miter lim="800000"/>
                <a:headEnd/>
                <a:tailEnd/>
              </a:ln>
            </p:spPr>
            <p:txBody>
              <a:bodyPr/>
              <a:lstStyle/>
              <a:p>
                <a:endParaRPr lang="en-US"/>
              </a:p>
            </p:txBody>
          </p:sp>
          <p:sp>
            <p:nvSpPr>
              <p:cNvPr id="121367" name="Line 535"/>
              <p:cNvSpPr>
                <a:spLocks noChangeShapeType="1"/>
              </p:cNvSpPr>
              <p:nvPr/>
            </p:nvSpPr>
            <p:spPr bwMode="auto">
              <a:xfrm flipH="1">
                <a:off x="2360" y="261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68" name="Line 536"/>
              <p:cNvSpPr>
                <a:spLocks noChangeShapeType="1"/>
              </p:cNvSpPr>
              <p:nvPr/>
            </p:nvSpPr>
            <p:spPr bwMode="auto">
              <a:xfrm>
                <a:off x="2377"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69" name="Line 537"/>
              <p:cNvSpPr>
                <a:spLocks noChangeShapeType="1"/>
              </p:cNvSpPr>
              <p:nvPr/>
            </p:nvSpPr>
            <p:spPr bwMode="auto">
              <a:xfrm>
                <a:off x="2369"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70" name="Line 538"/>
              <p:cNvSpPr>
                <a:spLocks noChangeShapeType="1"/>
              </p:cNvSpPr>
              <p:nvPr/>
            </p:nvSpPr>
            <p:spPr bwMode="auto">
              <a:xfrm>
                <a:off x="2385"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71" name="Oval 539"/>
              <p:cNvSpPr>
                <a:spLocks noChangeArrowheads="1"/>
              </p:cNvSpPr>
              <p:nvPr/>
            </p:nvSpPr>
            <p:spPr bwMode="auto">
              <a:xfrm>
                <a:off x="2401" y="2618"/>
                <a:ext cx="1" cy="0"/>
              </a:xfrm>
              <a:prstGeom prst="ellipse">
                <a:avLst/>
              </a:prstGeom>
              <a:solidFill>
                <a:srgbClr val="00CE00"/>
              </a:solidFill>
              <a:ln w="11113">
                <a:solidFill>
                  <a:srgbClr val="000000"/>
                </a:solidFill>
                <a:round/>
                <a:headEnd/>
                <a:tailEnd/>
              </a:ln>
            </p:spPr>
            <p:txBody>
              <a:bodyPr/>
              <a:lstStyle/>
              <a:p>
                <a:endParaRPr lang="en-US"/>
              </a:p>
            </p:txBody>
          </p:sp>
          <p:sp>
            <p:nvSpPr>
              <p:cNvPr id="121372" name="Oval 540"/>
              <p:cNvSpPr>
                <a:spLocks noChangeArrowheads="1"/>
              </p:cNvSpPr>
              <p:nvPr/>
            </p:nvSpPr>
            <p:spPr bwMode="auto">
              <a:xfrm>
                <a:off x="2413" y="2618"/>
                <a:ext cx="0" cy="0"/>
              </a:xfrm>
              <a:prstGeom prst="ellipse">
                <a:avLst/>
              </a:prstGeom>
              <a:solidFill>
                <a:srgbClr val="00CE00"/>
              </a:solidFill>
              <a:ln w="11113">
                <a:solidFill>
                  <a:srgbClr val="000000"/>
                </a:solidFill>
                <a:round/>
                <a:headEnd/>
                <a:tailEnd/>
              </a:ln>
            </p:spPr>
            <p:txBody>
              <a:bodyPr/>
              <a:lstStyle/>
              <a:p>
                <a:endParaRPr lang="en-US"/>
              </a:p>
            </p:txBody>
          </p:sp>
          <p:sp>
            <p:nvSpPr>
              <p:cNvPr id="121373" name="Oval 541"/>
              <p:cNvSpPr>
                <a:spLocks noChangeArrowheads="1"/>
              </p:cNvSpPr>
              <p:nvPr/>
            </p:nvSpPr>
            <p:spPr bwMode="auto">
              <a:xfrm>
                <a:off x="2413"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21374" name="Oval 542"/>
              <p:cNvSpPr>
                <a:spLocks noChangeArrowheads="1"/>
              </p:cNvSpPr>
              <p:nvPr/>
            </p:nvSpPr>
            <p:spPr bwMode="auto">
              <a:xfrm>
                <a:off x="2400" y="2588"/>
                <a:ext cx="1" cy="0"/>
              </a:xfrm>
              <a:prstGeom prst="ellipse">
                <a:avLst/>
              </a:prstGeom>
              <a:solidFill>
                <a:srgbClr val="00CE00"/>
              </a:solidFill>
              <a:ln w="11113">
                <a:solidFill>
                  <a:srgbClr val="000000"/>
                </a:solidFill>
                <a:round/>
                <a:headEnd/>
                <a:tailEnd/>
              </a:ln>
            </p:spPr>
            <p:txBody>
              <a:bodyPr/>
              <a:lstStyle/>
              <a:p>
                <a:endParaRPr lang="en-US"/>
              </a:p>
            </p:txBody>
          </p:sp>
          <p:sp>
            <p:nvSpPr>
              <p:cNvPr id="121375" name="Oval 543"/>
              <p:cNvSpPr>
                <a:spLocks noChangeArrowheads="1"/>
              </p:cNvSpPr>
              <p:nvPr/>
            </p:nvSpPr>
            <p:spPr bwMode="auto">
              <a:xfrm>
                <a:off x="2388"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21376" name="Oval 544"/>
              <p:cNvSpPr>
                <a:spLocks noChangeArrowheads="1"/>
              </p:cNvSpPr>
              <p:nvPr/>
            </p:nvSpPr>
            <p:spPr bwMode="auto">
              <a:xfrm>
                <a:off x="2375" y="2512"/>
                <a:ext cx="1" cy="1"/>
              </a:xfrm>
              <a:prstGeom prst="ellipse">
                <a:avLst/>
              </a:prstGeom>
              <a:solidFill>
                <a:srgbClr val="00CE00"/>
              </a:solidFill>
              <a:ln w="11113">
                <a:solidFill>
                  <a:srgbClr val="000000"/>
                </a:solidFill>
                <a:round/>
                <a:headEnd/>
                <a:tailEnd/>
              </a:ln>
            </p:spPr>
            <p:txBody>
              <a:bodyPr/>
              <a:lstStyle/>
              <a:p>
                <a:endParaRPr lang="en-US"/>
              </a:p>
            </p:txBody>
          </p:sp>
          <p:sp>
            <p:nvSpPr>
              <p:cNvPr id="121377" name="Oval 545"/>
              <p:cNvSpPr>
                <a:spLocks noChangeArrowheads="1"/>
              </p:cNvSpPr>
              <p:nvPr/>
            </p:nvSpPr>
            <p:spPr bwMode="auto">
              <a:xfrm>
                <a:off x="2375" y="2523"/>
                <a:ext cx="1" cy="1"/>
              </a:xfrm>
              <a:prstGeom prst="ellipse">
                <a:avLst/>
              </a:prstGeom>
              <a:solidFill>
                <a:srgbClr val="00CE00"/>
              </a:solidFill>
              <a:ln w="11113">
                <a:solidFill>
                  <a:srgbClr val="000000"/>
                </a:solidFill>
                <a:round/>
                <a:headEnd/>
                <a:tailEnd/>
              </a:ln>
            </p:spPr>
            <p:txBody>
              <a:bodyPr/>
              <a:lstStyle/>
              <a:p>
                <a:endParaRPr lang="en-US"/>
              </a:p>
            </p:txBody>
          </p:sp>
          <p:sp>
            <p:nvSpPr>
              <p:cNvPr id="121378" name="Oval 546"/>
              <p:cNvSpPr>
                <a:spLocks noChangeArrowheads="1"/>
              </p:cNvSpPr>
              <p:nvPr/>
            </p:nvSpPr>
            <p:spPr bwMode="auto">
              <a:xfrm>
                <a:off x="2413"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21379" name="Oval 547"/>
              <p:cNvSpPr>
                <a:spLocks noChangeArrowheads="1"/>
              </p:cNvSpPr>
              <p:nvPr/>
            </p:nvSpPr>
            <p:spPr bwMode="auto">
              <a:xfrm>
                <a:off x="2400" y="2517"/>
                <a:ext cx="1" cy="0"/>
              </a:xfrm>
              <a:prstGeom prst="ellipse">
                <a:avLst/>
              </a:prstGeom>
              <a:solidFill>
                <a:srgbClr val="00CE00"/>
              </a:solidFill>
              <a:ln w="11113">
                <a:solidFill>
                  <a:srgbClr val="000000"/>
                </a:solidFill>
                <a:round/>
                <a:headEnd/>
                <a:tailEnd/>
              </a:ln>
            </p:spPr>
            <p:txBody>
              <a:bodyPr/>
              <a:lstStyle/>
              <a:p>
                <a:endParaRPr lang="en-US"/>
              </a:p>
            </p:txBody>
          </p:sp>
          <p:sp>
            <p:nvSpPr>
              <p:cNvPr id="121380" name="Oval 548"/>
              <p:cNvSpPr>
                <a:spLocks noChangeArrowheads="1"/>
              </p:cNvSpPr>
              <p:nvPr/>
            </p:nvSpPr>
            <p:spPr bwMode="auto">
              <a:xfrm>
                <a:off x="2388"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21381" name="Line 549"/>
              <p:cNvSpPr>
                <a:spLocks noChangeShapeType="1"/>
              </p:cNvSpPr>
              <p:nvPr/>
            </p:nvSpPr>
            <p:spPr bwMode="auto">
              <a:xfrm>
                <a:off x="2390"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82" name="Line 550"/>
              <p:cNvSpPr>
                <a:spLocks noChangeShapeType="1"/>
              </p:cNvSpPr>
              <p:nvPr/>
            </p:nvSpPr>
            <p:spPr bwMode="auto">
              <a:xfrm>
                <a:off x="2403"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83" name="Line 551"/>
              <p:cNvSpPr>
                <a:spLocks noChangeShapeType="1"/>
              </p:cNvSpPr>
              <p:nvPr/>
            </p:nvSpPr>
            <p:spPr bwMode="auto">
              <a:xfrm>
                <a:off x="2415"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84" name="Line 552"/>
              <p:cNvSpPr>
                <a:spLocks noChangeShapeType="1"/>
              </p:cNvSpPr>
              <p:nvPr/>
            </p:nvSpPr>
            <p:spPr bwMode="auto">
              <a:xfrm flipH="1">
                <a:off x="2353" y="2528"/>
                <a:ext cx="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85" name="Rectangle 553"/>
              <p:cNvSpPr>
                <a:spLocks noChangeArrowheads="1"/>
              </p:cNvSpPr>
              <p:nvPr/>
            </p:nvSpPr>
            <p:spPr bwMode="auto">
              <a:xfrm>
                <a:off x="2358" y="2517"/>
                <a:ext cx="7" cy="3"/>
              </a:xfrm>
              <a:prstGeom prst="rect">
                <a:avLst/>
              </a:prstGeom>
              <a:solidFill>
                <a:srgbClr val="00CE00"/>
              </a:solidFill>
              <a:ln w="11113">
                <a:solidFill>
                  <a:srgbClr val="000000"/>
                </a:solidFill>
                <a:miter lim="800000"/>
                <a:headEnd/>
                <a:tailEnd/>
              </a:ln>
            </p:spPr>
            <p:txBody>
              <a:bodyPr/>
              <a:lstStyle/>
              <a:p>
                <a:endParaRPr lang="en-US"/>
              </a:p>
            </p:txBody>
          </p:sp>
          <p:sp>
            <p:nvSpPr>
              <p:cNvPr id="121386" name="Freeform 554"/>
              <p:cNvSpPr>
                <a:spLocks/>
              </p:cNvSpPr>
              <p:nvPr/>
            </p:nvSpPr>
            <p:spPr bwMode="auto">
              <a:xfrm>
                <a:off x="2585" y="2573"/>
                <a:ext cx="182" cy="23"/>
              </a:xfrm>
              <a:custGeom>
                <a:avLst/>
                <a:gdLst>
                  <a:gd name="T0" fmla="*/ 47 w 364"/>
                  <a:gd name="T1" fmla="*/ 0 h 47"/>
                  <a:gd name="T2" fmla="*/ 0 w 364"/>
                  <a:gd name="T3" fmla="*/ 47 h 47"/>
                  <a:gd name="T4" fmla="*/ 364 w 364"/>
                  <a:gd name="T5" fmla="*/ 47 h 47"/>
                  <a:gd name="T6" fmla="*/ 318 w 364"/>
                  <a:gd name="T7" fmla="*/ 0 h 47"/>
                  <a:gd name="T8" fmla="*/ 47 w 364"/>
                  <a:gd name="T9" fmla="*/ 0 h 47"/>
                </a:gdLst>
                <a:ahLst/>
                <a:cxnLst>
                  <a:cxn ang="0">
                    <a:pos x="T0" y="T1"/>
                  </a:cxn>
                  <a:cxn ang="0">
                    <a:pos x="T2" y="T3"/>
                  </a:cxn>
                  <a:cxn ang="0">
                    <a:pos x="T4" y="T5"/>
                  </a:cxn>
                  <a:cxn ang="0">
                    <a:pos x="T6" y="T7"/>
                  </a:cxn>
                  <a:cxn ang="0">
                    <a:pos x="T8" y="T9"/>
                  </a:cxn>
                </a:cxnLst>
                <a:rect l="0" t="0" r="r" b="b"/>
                <a:pathLst>
                  <a:path w="364" h="47">
                    <a:moveTo>
                      <a:pt x="47" y="0"/>
                    </a:moveTo>
                    <a:lnTo>
                      <a:pt x="0" y="47"/>
                    </a:lnTo>
                    <a:lnTo>
                      <a:pt x="364" y="47"/>
                    </a:lnTo>
                    <a:lnTo>
                      <a:pt x="318" y="0"/>
                    </a:lnTo>
                    <a:lnTo>
                      <a:pt x="47" y="0"/>
                    </a:lnTo>
                    <a:close/>
                  </a:path>
                </a:pathLst>
              </a:custGeom>
              <a:solidFill>
                <a:srgbClr val="009800"/>
              </a:solidFill>
              <a:ln w="11113">
                <a:solidFill>
                  <a:srgbClr val="000000"/>
                </a:solidFill>
                <a:prstDash val="solid"/>
                <a:round/>
                <a:headEnd/>
                <a:tailEnd/>
              </a:ln>
            </p:spPr>
            <p:txBody>
              <a:bodyPr/>
              <a:lstStyle/>
              <a:p>
                <a:endParaRPr lang="en-US"/>
              </a:p>
            </p:txBody>
          </p:sp>
          <p:sp>
            <p:nvSpPr>
              <p:cNvPr id="121387" name="Rectangle 555"/>
              <p:cNvSpPr>
                <a:spLocks noChangeArrowheads="1"/>
              </p:cNvSpPr>
              <p:nvPr/>
            </p:nvSpPr>
            <p:spPr bwMode="auto">
              <a:xfrm>
                <a:off x="2588" y="2599"/>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88" name="Rectangle 556"/>
              <p:cNvSpPr>
                <a:spLocks noChangeArrowheads="1"/>
              </p:cNvSpPr>
              <p:nvPr/>
            </p:nvSpPr>
            <p:spPr bwMode="auto">
              <a:xfrm>
                <a:off x="2608" y="2607"/>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21389" name="Rectangle 557"/>
              <p:cNvSpPr>
                <a:spLocks noChangeArrowheads="1"/>
              </p:cNvSpPr>
              <p:nvPr/>
            </p:nvSpPr>
            <p:spPr bwMode="auto">
              <a:xfrm>
                <a:off x="2608" y="2442"/>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21390" name="Line 558"/>
              <p:cNvSpPr>
                <a:spLocks noChangeShapeType="1"/>
              </p:cNvSpPr>
              <p:nvPr/>
            </p:nvSpPr>
            <p:spPr bwMode="auto">
              <a:xfrm>
                <a:off x="2676" y="2437"/>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91" name="Line 559"/>
              <p:cNvSpPr>
                <a:spLocks noChangeShapeType="1"/>
              </p:cNvSpPr>
              <p:nvPr/>
            </p:nvSpPr>
            <p:spPr bwMode="auto">
              <a:xfrm>
                <a:off x="2676" y="252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92" name="Line 560"/>
              <p:cNvSpPr>
                <a:spLocks noChangeShapeType="1"/>
              </p:cNvSpPr>
              <p:nvPr/>
            </p:nvSpPr>
            <p:spPr bwMode="auto">
              <a:xfrm flipV="1">
                <a:off x="2708" y="2437"/>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93" name="Rectangle 561"/>
              <p:cNvSpPr>
                <a:spLocks noChangeArrowheads="1"/>
              </p:cNvSpPr>
              <p:nvPr/>
            </p:nvSpPr>
            <p:spPr bwMode="auto">
              <a:xfrm>
                <a:off x="2611" y="2431"/>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94" name="Freeform 562"/>
              <p:cNvSpPr>
                <a:spLocks/>
              </p:cNvSpPr>
              <p:nvPr/>
            </p:nvSpPr>
            <p:spPr bwMode="auto">
              <a:xfrm>
                <a:off x="2620" y="2487"/>
                <a:ext cx="41" cy="1"/>
              </a:xfrm>
              <a:custGeom>
                <a:avLst/>
                <a:gdLst>
                  <a:gd name="T0" fmla="*/ 0 w 83"/>
                  <a:gd name="T1" fmla="*/ 1 h 1"/>
                  <a:gd name="T2" fmla="*/ 40 w 83"/>
                  <a:gd name="T3" fmla="*/ 0 h 1"/>
                  <a:gd name="T4" fmla="*/ 59 w 83"/>
                  <a:gd name="T5" fmla="*/ 0 h 1"/>
                  <a:gd name="T6" fmla="*/ 83 w 83"/>
                  <a:gd name="T7" fmla="*/ 1 h 1"/>
                </a:gdLst>
                <a:ahLst/>
                <a:cxnLst>
                  <a:cxn ang="0">
                    <a:pos x="T0" y="T1"/>
                  </a:cxn>
                  <a:cxn ang="0">
                    <a:pos x="T2" y="T3"/>
                  </a:cxn>
                  <a:cxn ang="0">
                    <a:pos x="T4" y="T5"/>
                  </a:cxn>
                  <a:cxn ang="0">
                    <a:pos x="T6" y="T7"/>
                  </a:cxn>
                </a:cxnLst>
                <a:rect l="0" t="0" r="r" b="b"/>
                <a:pathLst>
                  <a:path w="83" h="1">
                    <a:moveTo>
                      <a:pt x="0" y="1"/>
                    </a:moveTo>
                    <a:lnTo>
                      <a:pt x="40" y="0"/>
                    </a:lnTo>
                    <a:lnTo>
                      <a:pt x="59" y="0"/>
                    </a:lnTo>
                    <a:lnTo>
                      <a:pt x="83" y="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95" name="Freeform 563"/>
              <p:cNvSpPr>
                <a:spLocks/>
              </p:cNvSpPr>
              <p:nvPr/>
            </p:nvSpPr>
            <p:spPr bwMode="auto">
              <a:xfrm>
                <a:off x="2620" y="2516"/>
                <a:ext cx="41" cy="1"/>
              </a:xfrm>
              <a:custGeom>
                <a:avLst/>
                <a:gdLst>
                  <a:gd name="T0" fmla="*/ 83 w 83"/>
                  <a:gd name="T1" fmla="*/ 0 h 2"/>
                  <a:gd name="T2" fmla="*/ 43 w 83"/>
                  <a:gd name="T3" fmla="*/ 2 h 2"/>
                  <a:gd name="T4" fmla="*/ 24 w 83"/>
                  <a:gd name="T5" fmla="*/ 2 h 2"/>
                  <a:gd name="T6" fmla="*/ 0 w 83"/>
                  <a:gd name="T7" fmla="*/ 0 h 2"/>
                </a:gdLst>
                <a:ahLst/>
                <a:cxnLst>
                  <a:cxn ang="0">
                    <a:pos x="T0" y="T1"/>
                  </a:cxn>
                  <a:cxn ang="0">
                    <a:pos x="T2" y="T3"/>
                  </a:cxn>
                  <a:cxn ang="0">
                    <a:pos x="T4" y="T5"/>
                  </a:cxn>
                  <a:cxn ang="0">
                    <a:pos x="T6" y="T7"/>
                  </a:cxn>
                </a:cxnLst>
                <a:rect l="0" t="0" r="r" b="b"/>
                <a:pathLst>
                  <a:path w="83" h="2">
                    <a:moveTo>
                      <a:pt x="83"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96" name="Freeform 564"/>
              <p:cNvSpPr>
                <a:spLocks/>
              </p:cNvSpPr>
              <p:nvPr/>
            </p:nvSpPr>
            <p:spPr bwMode="auto">
              <a:xfrm>
                <a:off x="2617" y="2489"/>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97" name="Freeform 565"/>
              <p:cNvSpPr>
                <a:spLocks/>
              </p:cNvSpPr>
              <p:nvPr/>
            </p:nvSpPr>
            <p:spPr bwMode="auto">
              <a:xfrm>
                <a:off x="2664" y="2489"/>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98" name="Line 566"/>
              <p:cNvSpPr>
                <a:spLocks noChangeShapeType="1"/>
              </p:cNvSpPr>
              <p:nvPr/>
            </p:nvSpPr>
            <p:spPr bwMode="auto">
              <a:xfrm>
                <a:off x="2661"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99" name="Line 567"/>
              <p:cNvSpPr>
                <a:spLocks noChangeShapeType="1"/>
              </p:cNvSpPr>
              <p:nvPr/>
            </p:nvSpPr>
            <p:spPr bwMode="auto">
              <a:xfrm flipH="1">
                <a:off x="2661"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0" name="Line 568"/>
              <p:cNvSpPr>
                <a:spLocks noChangeShapeType="1"/>
              </p:cNvSpPr>
              <p:nvPr/>
            </p:nvSpPr>
            <p:spPr bwMode="auto">
              <a:xfrm flipV="1">
                <a:off x="2618"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1" name="Line 569"/>
              <p:cNvSpPr>
                <a:spLocks noChangeShapeType="1"/>
              </p:cNvSpPr>
              <p:nvPr/>
            </p:nvSpPr>
            <p:spPr bwMode="auto">
              <a:xfrm flipH="1" flipV="1">
                <a:off x="2618"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2" name="Rectangle 570"/>
              <p:cNvSpPr>
                <a:spLocks noChangeArrowheads="1"/>
              </p:cNvSpPr>
              <p:nvPr/>
            </p:nvSpPr>
            <p:spPr bwMode="auto">
              <a:xfrm>
                <a:off x="2683" y="2543"/>
                <a:ext cx="30" cy="12"/>
              </a:xfrm>
              <a:prstGeom prst="rect">
                <a:avLst/>
              </a:prstGeom>
              <a:solidFill>
                <a:srgbClr val="00CE00"/>
              </a:solidFill>
              <a:ln w="11113">
                <a:solidFill>
                  <a:srgbClr val="000000"/>
                </a:solidFill>
                <a:miter lim="800000"/>
                <a:headEnd/>
                <a:tailEnd/>
              </a:ln>
            </p:spPr>
            <p:txBody>
              <a:bodyPr/>
              <a:lstStyle/>
              <a:p>
                <a:endParaRPr lang="en-US"/>
              </a:p>
            </p:txBody>
          </p:sp>
          <p:sp>
            <p:nvSpPr>
              <p:cNvPr id="121403" name="Line 571"/>
              <p:cNvSpPr>
                <a:spLocks noChangeShapeType="1"/>
              </p:cNvSpPr>
              <p:nvPr/>
            </p:nvSpPr>
            <p:spPr bwMode="auto">
              <a:xfrm flipH="1">
                <a:off x="2683" y="25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4" name="Line 572"/>
              <p:cNvSpPr>
                <a:spLocks noChangeShapeType="1"/>
              </p:cNvSpPr>
              <p:nvPr/>
            </p:nvSpPr>
            <p:spPr bwMode="auto">
              <a:xfrm>
                <a:off x="2700"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5" name="Line 573"/>
              <p:cNvSpPr>
                <a:spLocks noChangeShapeType="1"/>
              </p:cNvSpPr>
              <p:nvPr/>
            </p:nvSpPr>
            <p:spPr bwMode="auto">
              <a:xfrm>
                <a:off x="2693"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6" name="Line 574"/>
              <p:cNvSpPr>
                <a:spLocks noChangeShapeType="1"/>
              </p:cNvSpPr>
              <p:nvPr/>
            </p:nvSpPr>
            <p:spPr bwMode="auto">
              <a:xfrm>
                <a:off x="2709"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07" name="Oval 575"/>
              <p:cNvSpPr>
                <a:spLocks noChangeArrowheads="1"/>
              </p:cNvSpPr>
              <p:nvPr/>
            </p:nvSpPr>
            <p:spPr bwMode="auto">
              <a:xfrm>
                <a:off x="2724" y="2549"/>
                <a:ext cx="1" cy="1"/>
              </a:xfrm>
              <a:prstGeom prst="ellipse">
                <a:avLst/>
              </a:prstGeom>
              <a:solidFill>
                <a:srgbClr val="00CE00"/>
              </a:solidFill>
              <a:ln w="11113">
                <a:solidFill>
                  <a:srgbClr val="000000"/>
                </a:solidFill>
                <a:round/>
                <a:headEnd/>
                <a:tailEnd/>
              </a:ln>
            </p:spPr>
            <p:txBody>
              <a:bodyPr/>
              <a:lstStyle/>
              <a:p>
                <a:endParaRPr lang="en-US"/>
              </a:p>
            </p:txBody>
          </p:sp>
          <p:sp>
            <p:nvSpPr>
              <p:cNvPr id="121408" name="Oval 576"/>
              <p:cNvSpPr>
                <a:spLocks noChangeArrowheads="1"/>
              </p:cNvSpPr>
              <p:nvPr/>
            </p:nvSpPr>
            <p:spPr bwMode="auto">
              <a:xfrm>
                <a:off x="2736" y="2549"/>
                <a:ext cx="0" cy="1"/>
              </a:xfrm>
              <a:prstGeom prst="ellipse">
                <a:avLst/>
              </a:prstGeom>
              <a:solidFill>
                <a:srgbClr val="00CE00"/>
              </a:solidFill>
              <a:ln w="11113">
                <a:solidFill>
                  <a:srgbClr val="000000"/>
                </a:solidFill>
                <a:round/>
                <a:headEnd/>
                <a:tailEnd/>
              </a:ln>
            </p:spPr>
            <p:txBody>
              <a:bodyPr/>
              <a:lstStyle/>
              <a:p>
                <a:endParaRPr lang="en-US"/>
              </a:p>
            </p:txBody>
          </p:sp>
          <p:sp>
            <p:nvSpPr>
              <p:cNvPr id="121409" name="Oval 577"/>
              <p:cNvSpPr>
                <a:spLocks noChangeArrowheads="1"/>
              </p:cNvSpPr>
              <p:nvPr/>
            </p:nvSpPr>
            <p:spPr bwMode="auto">
              <a:xfrm>
                <a:off x="2736"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21410" name="Oval 578"/>
              <p:cNvSpPr>
                <a:spLocks noChangeArrowheads="1"/>
              </p:cNvSpPr>
              <p:nvPr/>
            </p:nvSpPr>
            <p:spPr bwMode="auto">
              <a:xfrm>
                <a:off x="2723" y="2519"/>
                <a:ext cx="1" cy="1"/>
              </a:xfrm>
              <a:prstGeom prst="ellipse">
                <a:avLst/>
              </a:prstGeom>
              <a:solidFill>
                <a:srgbClr val="00CE00"/>
              </a:solidFill>
              <a:ln w="11113">
                <a:solidFill>
                  <a:srgbClr val="000000"/>
                </a:solidFill>
                <a:round/>
                <a:headEnd/>
                <a:tailEnd/>
              </a:ln>
            </p:spPr>
            <p:txBody>
              <a:bodyPr/>
              <a:lstStyle/>
              <a:p>
                <a:endParaRPr lang="en-US"/>
              </a:p>
            </p:txBody>
          </p:sp>
          <p:sp>
            <p:nvSpPr>
              <p:cNvPr id="121411" name="Oval 579"/>
              <p:cNvSpPr>
                <a:spLocks noChangeArrowheads="1"/>
              </p:cNvSpPr>
              <p:nvPr/>
            </p:nvSpPr>
            <p:spPr bwMode="auto">
              <a:xfrm>
                <a:off x="2711"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21412" name="Oval 580"/>
              <p:cNvSpPr>
                <a:spLocks noChangeArrowheads="1"/>
              </p:cNvSpPr>
              <p:nvPr/>
            </p:nvSpPr>
            <p:spPr bwMode="auto">
              <a:xfrm>
                <a:off x="2699" y="2444"/>
                <a:ext cx="0" cy="0"/>
              </a:xfrm>
              <a:prstGeom prst="ellipse">
                <a:avLst/>
              </a:prstGeom>
              <a:solidFill>
                <a:srgbClr val="00CE00"/>
              </a:solidFill>
              <a:ln w="11113">
                <a:solidFill>
                  <a:srgbClr val="000000"/>
                </a:solidFill>
                <a:round/>
                <a:headEnd/>
                <a:tailEnd/>
              </a:ln>
            </p:spPr>
            <p:txBody>
              <a:bodyPr/>
              <a:lstStyle/>
              <a:p>
                <a:endParaRPr lang="en-US"/>
              </a:p>
            </p:txBody>
          </p:sp>
          <p:sp>
            <p:nvSpPr>
              <p:cNvPr id="121413" name="Oval 581"/>
              <p:cNvSpPr>
                <a:spLocks noChangeArrowheads="1"/>
              </p:cNvSpPr>
              <p:nvPr/>
            </p:nvSpPr>
            <p:spPr bwMode="auto">
              <a:xfrm>
                <a:off x="2699" y="2455"/>
                <a:ext cx="0" cy="0"/>
              </a:xfrm>
              <a:prstGeom prst="ellipse">
                <a:avLst/>
              </a:prstGeom>
              <a:solidFill>
                <a:srgbClr val="00CE00"/>
              </a:solidFill>
              <a:ln w="11113">
                <a:solidFill>
                  <a:srgbClr val="000000"/>
                </a:solidFill>
                <a:round/>
                <a:headEnd/>
                <a:tailEnd/>
              </a:ln>
            </p:spPr>
            <p:txBody>
              <a:bodyPr/>
              <a:lstStyle/>
              <a:p>
                <a:endParaRPr lang="en-US"/>
              </a:p>
            </p:txBody>
          </p:sp>
          <p:sp>
            <p:nvSpPr>
              <p:cNvPr id="121414" name="Oval 582"/>
              <p:cNvSpPr>
                <a:spLocks noChangeArrowheads="1"/>
              </p:cNvSpPr>
              <p:nvPr/>
            </p:nvSpPr>
            <p:spPr bwMode="auto">
              <a:xfrm>
                <a:off x="2736"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21415" name="Oval 583"/>
              <p:cNvSpPr>
                <a:spLocks noChangeArrowheads="1"/>
              </p:cNvSpPr>
              <p:nvPr/>
            </p:nvSpPr>
            <p:spPr bwMode="auto">
              <a:xfrm>
                <a:off x="2723" y="2448"/>
                <a:ext cx="1" cy="1"/>
              </a:xfrm>
              <a:prstGeom prst="ellipse">
                <a:avLst/>
              </a:prstGeom>
              <a:solidFill>
                <a:srgbClr val="00CE00"/>
              </a:solidFill>
              <a:ln w="11113">
                <a:solidFill>
                  <a:srgbClr val="000000"/>
                </a:solidFill>
                <a:round/>
                <a:headEnd/>
                <a:tailEnd/>
              </a:ln>
            </p:spPr>
            <p:txBody>
              <a:bodyPr/>
              <a:lstStyle/>
              <a:p>
                <a:endParaRPr lang="en-US"/>
              </a:p>
            </p:txBody>
          </p:sp>
          <p:sp>
            <p:nvSpPr>
              <p:cNvPr id="121416" name="Oval 584"/>
              <p:cNvSpPr>
                <a:spLocks noChangeArrowheads="1"/>
              </p:cNvSpPr>
              <p:nvPr/>
            </p:nvSpPr>
            <p:spPr bwMode="auto">
              <a:xfrm>
                <a:off x="2711"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21417" name="Line 585"/>
              <p:cNvSpPr>
                <a:spLocks noChangeShapeType="1"/>
              </p:cNvSpPr>
              <p:nvPr/>
            </p:nvSpPr>
            <p:spPr bwMode="auto">
              <a:xfrm>
                <a:off x="2713"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18" name="Line 586"/>
              <p:cNvSpPr>
                <a:spLocks noChangeShapeType="1"/>
              </p:cNvSpPr>
              <p:nvPr/>
            </p:nvSpPr>
            <p:spPr bwMode="auto">
              <a:xfrm>
                <a:off x="2725"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19" name="Line 587"/>
              <p:cNvSpPr>
                <a:spLocks noChangeShapeType="1"/>
              </p:cNvSpPr>
              <p:nvPr/>
            </p:nvSpPr>
            <p:spPr bwMode="auto">
              <a:xfrm>
                <a:off x="2738"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20" name="Line 588"/>
              <p:cNvSpPr>
                <a:spLocks noChangeShapeType="1"/>
              </p:cNvSpPr>
              <p:nvPr/>
            </p:nvSpPr>
            <p:spPr bwMode="auto">
              <a:xfrm flipH="1">
                <a:off x="2676" y="2459"/>
                <a:ext cx="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21" name="Rectangle 589"/>
              <p:cNvSpPr>
                <a:spLocks noChangeArrowheads="1"/>
              </p:cNvSpPr>
              <p:nvPr/>
            </p:nvSpPr>
            <p:spPr bwMode="auto">
              <a:xfrm>
                <a:off x="2682" y="2448"/>
                <a:ext cx="6" cy="4"/>
              </a:xfrm>
              <a:prstGeom prst="rect">
                <a:avLst/>
              </a:prstGeom>
              <a:solidFill>
                <a:srgbClr val="00CE00"/>
              </a:solidFill>
              <a:ln w="11113">
                <a:solidFill>
                  <a:srgbClr val="000000"/>
                </a:solidFill>
                <a:miter lim="800000"/>
                <a:headEnd/>
                <a:tailEnd/>
              </a:ln>
            </p:spPr>
            <p:txBody>
              <a:bodyPr/>
              <a:lstStyle/>
              <a:p>
                <a:endParaRPr lang="en-US"/>
              </a:p>
            </p:txBody>
          </p:sp>
          <p:sp>
            <p:nvSpPr>
              <p:cNvPr id="121422" name="Rectangle 590"/>
              <p:cNvSpPr>
                <a:spLocks noChangeArrowheads="1"/>
              </p:cNvSpPr>
              <p:nvPr/>
            </p:nvSpPr>
            <p:spPr bwMode="auto">
              <a:xfrm>
                <a:off x="2747" y="2442"/>
                <a:ext cx="50" cy="2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23" name="Line 591"/>
              <p:cNvSpPr>
                <a:spLocks noChangeShapeType="1"/>
              </p:cNvSpPr>
              <p:nvPr/>
            </p:nvSpPr>
            <p:spPr bwMode="auto">
              <a:xfrm>
                <a:off x="2744" y="2575"/>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24" name="Freeform 592"/>
              <p:cNvSpPr>
                <a:spLocks/>
              </p:cNvSpPr>
              <p:nvPr/>
            </p:nvSpPr>
            <p:spPr bwMode="auto">
              <a:xfrm>
                <a:off x="2456" y="2528"/>
                <a:ext cx="130" cy="98"/>
              </a:xfrm>
              <a:custGeom>
                <a:avLst/>
                <a:gdLst>
                  <a:gd name="T0" fmla="*/ 260 w 260"/>
                  <a:gd name="T1" fmla="*/ 0 h 196"/>
                  <a:gd name="T2" fmla="*/ 70 w 260"/>
                  <a:gd name="T3" fmla="*/ 105 h 196"/>
                  <a:gd name="T4" fmla="*/ 187 w 260"/>
                  <a:gd name="T5" fmla="*/ 105 h 196"/>
                  <a:gd name="T6" fmla="*/ 0 w 260"/>
                  <a:gd name="T7" fmla="*/ 196 h 196"/>
                </a:gdLst>
                <a:ahLst/>
                <a:cxnLst>
                  <a:cxn ang="0">
                    <a:pos x="T0" y="T1"/>
                  </a:cxn>
                  <a:cxn ang="0">
                    <a:pos x="T2" y="T3"/>
                  </a:cxn>
                  <a:cxn ang="0">
                    <a:pos x="T4" y="T5"/>
                  </a:cxn>
                  <a:cxn ang="0">
                    <a:pos x="T6" y="T7"/>
                  </a:cxn>
                </a:cxnLst>
                <a:rect l="0" t="0" r="r" b="b"/>
                <a:pathLst>
                  <a:path w="260" h="196">
                    <a:moveTo>
                      <a:pt x="260" y="0"/>
                    </a:moveTo>
                    <a:lnTo>
                      <a:pt x="70" y="105"/>
                    </a:lnTo>
                    <a:lnTo>
                      <a:pt x="187" y="105"/>
                    </a:lnTo>
                    <a:lnTo>
                      <a:pt x="0" y="19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1425" name="Rectangle 593"/>
            <p:cNvSpPr>
              <a:spLocks noChangeArrowheads="1"/>
            </p:cNvSpPr>
            <p:nvPr/>
          </p:nvSpPr>
          <p:spPr bwMode="auto">
            <a:xfrm>
              <a:off x="403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426" name="Group 594"/>
            <p:cNvGrpSpPr>
              <a:grpSpLocks/>
            </p:cNvGrpSpPr>
            <p:nvPr/>
          </p:nvGrpSpPr>
          <p:grpSpPr bwMode="auto">
            <a:xfrm>
              <a:off x="4098" y="3566"/>
              <a:ext cx="108" cy="116"/>
              <a:chOff x="902" y="803"/>
              <a:chExt cx="214" cy="280"/>
            </a:xfrm>
          </p:grpSpPr>
          <p:sp>
            <p:nvSpPr>
              <p:cNvPr id="121427" name="Rectangle 595"/>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1428" name="Line 596"/>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29" name="Line 597"/>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0" name="Line 598"/>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1" name="Line 599"/>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2" name="Line 600"/>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3" name="Line 601"/>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4" name="Line 602"/>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5" name="Line 603"/>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6" name="Line 604"/>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7" name="Line 605"/>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8" name="Line 606"/>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39" name="Line 607"/>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40" name="Line 608"/>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41" name="Line 609"/>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42" name="Line 610"/>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443" name="Rectangle 611"/>
            <p:cNvSpPr>
              <a:spLocks noChangeArrowheads="1"/>
            </p:cNvSpPr>
            <p:nvPr/>
          </p:nvSpPr>
          <p:spPr bwMode="auto">
            <a:xfrm>
              <a:off x="403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444" name="Rectangle 612"/>
            <p:cNvSpPr>
              <a:spLocks noChangeArrowheads="1"/>
            </p:cNvSpPr>
            <p:nvPr/>
          </p:nvSpPr>
          <p:spPr bwMode="auto">
            <a:xfrm>
              <a:off x="403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445" name="AutoShape 613"/>
            <p:cNvSpPr>
              <a:spLocks noChangeArrowheads="1"/>
            </p:cNvSpPr>
            <p:nvPr/>
          </p:nvSpPr>
          <p:spPr bwMode="auto">
            <a:xfrm>
              <a:off x="408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446" name="Rectangle 614"/>
            <p:cNvSpPr>
              <a:spLocks noChangeArrowheads="1"/>
            </p:cNvSpPr>
            <p:nvPr/>
          </p:nvSpPr>
          <p:spPr bwMode="auto">
            <a:xfrm>
              <a:off x="35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sp>
          <p:nvSpPr>
            <p:cNvPr id="121447" name="Rectangle 615"/>
            <p:cNvSpPr>
              <a:spLocks noChangeArrowheads="1"/>
            </p:cNvSpPr>
            <p:nvPr/>
          </p:nvSpPr>
          <p:spPr bwMode="auto">
            <a:xfrm>
              <a:off x="35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grpSp>
          <p:nvGrpSpPr>
            <p:cNvPr id="121448" name="Group 616"/>
            <p:cNvGrpSpPr>
              <a:grpSpLocks/>
            </p:cNvGrpSpPr>
            <p:nvPr/>
          </p:nvGrpSpPr>
          <p:grpSpPr bwMode="auto">
            <a:xfrm>
              <a:off x="3618" y="2606"/>
              <a:ext cx="108" cy="116"/>
              <a:chOff x="902" y="803"/>
              <a:chExt cx="214" cy="280"/>
            </a:xfrm>
          </p:grpSpPr>
          <p:sp>
            <p:nvSpPr>
              <p:cNvPr id="121449" name="Rectangle 617"/>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1450" name="Line 61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1" name="Line 61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2" name="Line 62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3" name="Line 62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4" name="Line 62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5" name="Line 62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6" name="Line 62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7" name="Line 62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8" name="Line 62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59" name="Line 62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60" name="Line 62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61" name="Line 62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62" name="Line 63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63" name="Line 63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64" name="Line 63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465" name="Rectangle 633"/>
            <p:cNvSpPr>
              <a:spLocks noChangeArrowheads="1"/>
            </p:cNvSpPr>
            <p:nvPr/>
          </p:nvSpPr>
          <p:spPr bwMode="auto">
            <a:xfrm>
              <a:off x="35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466" name="Group 634"/>
            <p:cNvGrpSpPr>
              <a:grpSpLocks/>
            </p:cNvGrpSpPr>
            <p:nvPr/>
          </p:nvGrpSpPr>
          <p:grpSpPr bwMode="auto">
            <a:xfrm>
              <a:off x="3591" y="2864"/>
              <a:ext cx="162" cy="81"/>
              <a:chOff x="818" y="1188"/>
              <a:chExt cx="473" cy="240"/>
            </a:xfrm>
          </p:grpSpPr>
          <p:sp>
            <p:nvSpPr>
              <p:cNvPr id="121467" name="Freeform 635"/>
              <p:cNvSpPr>
                <a:spLocks/>
              </p:cNvSpPr>
              <p:nvPr/>
            </p:nvSpPr>
            <p:spPr bwMode="auto">
              <a:xfrm>
                <a:off x="996" y="1234"/>
                <a:ext cx="113" cy="138"/>
              </a:xfrm>
              <a:custGeom>
                <a:avLst/>
                <a:gdLst>
                  <a:gd name="T0" fmla="*/ 0 w 227"/>
                  <a:gd name="T1" fmla="*/ 146 h 277"/>
                  <a:gd name="T2" fmla="*/ 112 w 227"/>
                  <a:gd name="T3" fmla="*/ 0 h 277"/>
                  <a:gd name="T4" fmla="*/ 227 w 227"/>
                  <a:gd name="T5" fmla="*/ 137 h 277"/>
                  <a:gd name="T6" fmla="*/ 112 w 227"/>
                  <a:gd name="T7" fmla="*/ 277 h 277"/>
                  <a:gd name="T8" fmla="*/ 0 w 227"/>
                  <a:gd name="T9" fmla="*/ 146 h 277"/>
                </a:gdLst>
                <a:ahLst/>
                <a:cxnLst>
                  <a:cxn ang="0">
                    <a:pos x="T0" y="T1"/>
                  </a:cxn>
                  <a:cxn ang="0">
                    <a:pos x="T2" y="T3"/>
                  </a:cxn>
                  <a:cxn ang="0">
                    <a:pos x="T4" y="T5"/>
                  </a:cxn>
                  <a:cxn ang="0">
                    <a:pos x="T6" y="T7"/>
                  </a:cxn>
                  <a:cxn ang="0">
                    <a:pos x="T8" y="T9"/>
                  </a:cxn>
                </a:cxnLst>
                <a:rect l="0" t="0" r="r" b="b"/>
                <a:pathLst>
                  <a:path w="227" h="277">
                    <a:moveTo>
                      <a:pt x="0" y="146"/>
                    </a:moveTo>
                    <a:lnTo>
                      <a:pt x="112" y="0"/>
                    </a:lnTo>
                    <a:lnTo>
                      <a:pt x="227" y="137"/>
                    </a:lnTo>
                    <a:lnTo>
                      <a:pt x="112" y="277"/>
                    </a:lnTo>
                    <a:lnTo>
                      <a:pt x="0" y="146"/>
                    </a:lnTo>
                    <a:close/>
                  </a:path>
                </a:pathLst>
              </a:custGeom>
              <a:solidFill>
                <a:srgbClr val="FB9214"/>
              </a:solidFill>
              <a:ln w="11113">
                <a:solidFill>
                  <a:srgbClr val="000000"/>
                </a:solidFill>
                <a:prstDash val="solid"/>
                <a:round/>
                <a:headEnd/>
                <a:tailEnd/>
              </a:ln>
            </p:spPr>
            <p:txBody>
              <a:bodyPr/>
              <a:lstStyle/>
              <a:p>
                <a:endParaRPr lang="en-US"/>
              </a:p>
            </p:txBody>
          </p:sp>
          <p:sp>
            <p:nvSpPr>
              <p:cNvPr id="121468" name="Rectangle 636"/>
              <p:cNvSpPr>
                <a:spLocks noChangeArrowheads="1"/>
              </p:cNvSpPr>
              <p:nvPr/>
            </p:nvSpPr>
            <p:spPr bwMode="auto">
              <a:xfrm>
                <a:off x="818" y="1188"/>
                <a:ext cx="126" cy="91"/>
              </a:xfrm>
              <a:prstGeom prst="rect">
                <a:avLst/>
              </a:prstGeom>
              <a:solidFill>
                <a:srgbClr val="FB9214"/>
              </a:solidFill>
              <a:ln w="11113">
                <a:solidFill>
                  <a:srgbClr val="000000"/>
                </a:solidFill>
                <a:miter lim="800000"/>
                <a:headEnd/>
                <a:tailEnd/>
              </a:ln>
            </p:spPr>
            <p:txBody>
              <a:bodyPr/>
              <a:lstStyle/>
              <a:p>
                <a:endParaRPr lang="en-US"/>
              </a:p>
            </p:txBody>
          </p:sp>
          <p:sp>
            <p:nvSpPr>
              <p:cNvPr id="121469" name="Freeform 637"/>
              <p:cNvSpPr>
                <a:spLocks/>
              </p:cNvSpPr>
              <p:nvPr/>
            </p:nvSpPr>
            <p:spPr bwMode="auto">
              <a:xfrm>
                <a:off x="1157" y="1331"/>
                <a:ext cx="134" cy="97"/>
              </a:xfrm>
              <a:custGeom>
                <a:avLst/>
                <a:gdLst>
                  <a:gd name="T0" fmla="*/ 266 w 266"/>
                  <a:gd name="T1" fmla="*/ 0 h 195"/>
                  <a:gd name="T2" fmla="*/ 0 w 266"/>
                  <a:gd name="T3" fmla="*/ 1 h 195"/>
                  <a:gd name="T4" fmla="*/ 2 w 266"/>
                  <a:gd name="T5" fmla="*/ 195 h 195"/>
                  <a:gd name="T6" fmla="*/ 266 w 266"/>
                  <a:gd name="T7" fmla="*/ 195 h 195"/>
                  <a:gd name="T8" fmla="*/ 266 w 266"/>
                  <a:gd name="T9" fmla="*/ 0 h 195"/>
                </a:gdLst>
                <a:ahLst/>
                <a:cxnLst>
                  <a:cxn ang="0">
                    <a:pos x="T0" y="T1"/>
                  </a:cxn>
                  <a:cxn ang="0">
                    <a:pos x="T2" y="T3"/>
                  </a:cxn>
                  <a:cxn ang="0">
                    <a:pos x="T4" y="T5"/>
                  </a:cxn>
                  <a:cxn ang="0">
                    <a:pos x="T6" y="T7"/>
                  </a:cxn>
                  <a:cxn ang="0">
                    <a:pos x="T8" y="T9"/>
                  </a:cxn>
                </a:cxnLst>
                <a:rect l="0" t="0" r="r" b="b"/>
                <a:pathLst>
                  <a:path w="266" h="195">
                    <a:moveTo>
                      <a:pt x="266" y="0"/>
                    </a:moveTo>
                    <a:lnTo>
                      <a:pt x="0" y="1"/>
                    </a:lnTo>
                    <a:lnTo>
                      <a:pt x="2" y="195"/>
                    </a:lnTo>
                    <a:lnTo>
                      <a:pt x="266" y="195"/>
                    </a:lnTo>
                    <a:lnTo>
                      <a:pt x="266" y="0"/>
                    </a:lnTo>
                    <a:close/>
                  </a:path>
                </a:pathLst>
              </a:custGeom>
              <a:solidFill>
                <a:srgbClr val="FB9214"/>
              </a:solidFill>
              <a:ln w="11113">
                <a:solidFill>
                  <a:srgbClr val="000000"/>
                </a:solidFill>
                <a:prstDash val="solid"/>
                <a:round/>
                <a:headEnd/>
                <a:tailEnd/>
              </a:ln>
            </p:spPr>
            <p:txBody>
              <a:bodyPr/>
              <a:lstStyle/>
              <a:p>
                <a:endParaRPr lang="en-US"/>
              </a:p>
            </p:txBody>
          </p:sp>
          <p:sp>
            <p:nvSpPr>
              <p:cNvPr id="121470" name="Line 638"/>
              <p:cNvSpPr>
                <a:spLocks noChangeShapeType="1"/>
              </p:cNvSpPr>
              <p:nvPr/>
            </p:nvSpPr>
            <p:spPr bwMode="auto">
              <a:xfrm>
                <a:off x="945" y="1234"/>
                <a:ext cx="69"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71" name="Line 639"/>
              <p:cNvSpPr>
                <a:spLocks noChangeShapeType="1"/>
              </p:cNvSpPr>
              <p:nvPr/>
            </p:nvSpPr>
            <p:spPr bwMode="auto">
              <a:xfrm>
                <a:off x="1088" y="1339"/>
                <a:ext cx="6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472" name="Rectangle 640"/>
            <p:cNvSpPr>
              <a:spLocks noChangeArrowheads="1"/>
            </p:cNvSpPr>
            <p:nvPr/>
          </p:nvSpPr>
          <p:spPr bwMode="auto">
            <a:xfrm>
              <a:off x="35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473" name="Group 641"/>
            <p:cNvGrpSpPr>
              <a:grpSpLocks/>
            </p:cNvGrpSpPr>
            <p:nvPr/>
          </p:nvGrpSpPr>
          <p:grpSpPr bwMode="auto">
            <a:xfrm>
              <a:off x="3591" y="3090"/>
              <a:ext cx="162" cy="108"/>
              <a:chOff x="741" y="1857"/>
              <a:chExt cx="578" cy="230"/>
            </a:xfrm>
          </p:grpSpPr>
          <p:sp>
            <p:nvSpPr>
              <p:cNvPr id="121474" name="Rectangle 642"/>
              <p:cNvSpPr>
                <a:spLocks noChangeArrowheads="1"/>
              </p:cNvSpPr>
              <p:nvPr/>
            </p:nvSpPr>
            <p:spPr bwMode="auto">
              <a:xfrm>
                <a:off x="741" y="1857"/>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21475" name="Rectangle 643"/>
              <p:cNvSpPr>
                <a:spLocks noChangeArrowheads="1"/>
              </p:cNvSpPr>
              <p:nvPr/>
            </p:nvSpPr>
            <p:spPr bwMode="auto">
              <a:xfrm>
                <a:off x="990" y="1857"/>
                <a:ext cx="118" cy="82"/>
              </a:xfrm>
              <a:prstGeom prst="rect">
                <a:avLst/>
              </a:prstGeom>
              <a:solidFill>
                <a:srgbClr val="FFFF00"/>
              </a:solidFill>
              <a:ln w="11113">
                <a:solidFill>
                  <a:srgbClr val="000000"/>
                </a:solidFill>
                <a:miter lim="800000"/>
                <a:headEnd/>
                <a:tailEnd/>
              </a:ln>
            </p:spPr>
            <p:txBody>
              <a:bodyPr/>
              <a:lstStyle/>
              <a:p>
                <a:endParaRPr lang="en-US"/>
              </a:p>
            </p:txBody>
          </p:sp>
          <p:sp>
            <p:nvSpPr>
              <p:cNvPr id="121476" name="Rectangle 644"/>
              <p:cNvSpPr>
                <a:spLocks noChangeArrowheads="1"/>
              </p:cNvSpPr>
              <p:nvPr/>
            </p:nvSpPr>
            <p:spPr bwMode="auto">
              <a:xfrm>
                <a:off x="1202" y="2005"/>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21477" name="Line 645"/>
              <p:cNvSpPr>
                <a:spLocks noChangeShapeType="1"/>
              </p:cNvSpPr>
              <p:nvPr/>
            </p:nvSpPr>
            <p:spPr bwMode="auto">
              <a:xfrm flipH="1" flipV="1">
                <a:off x="1111" y="1878"/>
                <a:ext cx="89" cy="1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78" name="Line 646"/>
              <p:cNvSpPr>
                <a:spLocks noChangeShapeType="1"/>
              </p:cNvSpPr>
              <p:nvPr/>
            </p:nvSpPr>
            <p:spPr bwMode="auto">
              <a:xfrm flipH="1" flipV="1">
                <a:off x="1111" y="1914"/>
                <a:ext cx="89"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79" name="Line 647"/>
              <p:cNvSpPr>
                <a:spLocks noChangeShapeType="1"/>
              </p:cNvSpPr>
              <p:nvPr/>
            </p:nvSpPr>
            <p:spPr bwMode="auto">
              <a:xfrm flipH="1">
                <a:off x="862" y="1914"/>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80" name="Line 648"/>
              <p:cNvSpPr>
                <a:spLocks noChangeShapeType="1"/>
              </p:cNvSpPr>
              <p:nvPr/>
            </p:nvSpPr>
            <p:spPr bwMode="auto">
              <a:xfrm flipH="1">
                <a:off x="862" y="1883"/>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81" name="Freeform 649"/>
              <p:cNvSpPr>
                <a:spLocks/>
              </p:cNvSpPr>
              <p:nvPr/>
            </p:nvSpPr>
            <p:spPr bwMode="auto">
              <a:xfrm>
                <a:off x="862" y="1871"/>
                <a:ext cx="20" cy="23"/>
              </a:xfrm>
              <a:custGeom>
                <a:avLst/>
                <a:gdLst>
                  <a:gd name="T0" fmla="*/ 39 w 39"/>
                  <a:gd name="T1" fmla="*/ 0 h 45"/>
                  <a:gd name="T2" fmla="*/ 0 w 39"/>
                  <a:gd name="T3" fmla="*/ 23 h 45"/>
                  <a:gd name="T4" fmla="*/ 39 w 39"/>
                  <a:gd name="T5" fmla="*/ 45 h 45"/>
                </a:gdLst>
                <a:ahLst/>
                <a:cxnLst>
                  <a:cxn ang="0">
                    <a:pos x="T0" y="T1"/>
                  </a:cxn>
                  <a:cxn ang="0">
                    <a:pos x="T2" y="T3"/>
                  </a:cxn>
                  <a:cxn ang="0">
                    <a:pos x="T4" y="T5"/>
                  </a:cxn>
                </a:cxnLst>
                <a:rect l="0" t="0" r="r" b="b"/>
                <a:pathLst>
                  <a:path w="39" h="45">
                    <a:moveTo>
                      <a:pt x="39" y="0"/>
                    </a:moveTo>
                    <a:lnTo>
                      <a:pt x="0" y="23"/>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2" name="Freeform 650"/>
              <p:cNvSpPr>
                <a:spLocks/>
              </p:cNvSpPr>
              <p:nvPr/>
            </p:nvSpPr>
            <p:spPr bwMode="auto">
              <a:xfrm>
                <a:off x="862" y="1904"/>
                <a:ext cx="20" cy="22"/>
              </a:xfrm>
              <a:custGeom>
                <a:avLst/>
                <a:gdLst>
                  <a:gd name="T0" fmla="*/ 39 w 39"/>
                  <a:gd name="T1" fmla="*/ 0 h 45"/>
                  <a:gd name="T2" fmla="*/ 0 w 39"/>
                  <a:gd name="T3" fmla="*/ 21 h 45"/>
                  <a:gd name="T4" fmla="*/ 39 w 39"/>
                  <a:gd name="T5" fmla="*/ 45 h 45"/>
                </a:gdLst>
                <a:ahLst/>
                <a:cxnLst>
                  <a:cxn ang="0">
                    <a:pos x="T0" y="T1"/>
                  </a:cxn>
                  <a:cxn ang="0">
                    <a:pos x="T2" y="T3"/>
                  </a:cxn>
                  <a:cxn ang="0">
                    <a:pos x="T4" y="T5"/>
                  </a:cxn>
                </a:cxnLst>
                <a:rect l="0" t="0" r="r" b="b"/>
                <a:pathLst>
                  <a:path w="39" h="45">
                    <a:moveTo>
                      <a:pt x="39" y="0"/>
                    </a:moveTo>
                    <a:lnTo>
                      <a:pt x="0" y="21"/>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3" name="Freeform 651"/>
              <p:cNvSpPr>
                <a:spLocks/>
              </p:cNvSpPr>
              <p:nvPr/>
            </p:nvSpPr>
            <p:spPr bwMode="auto">
              <a:xfrm>
                <a:off x="969" y="1904"/>
                <a:ext cx="20" cy="22"/>
              </a:xfrm>
              <a:custGeom>
                <a:avLst/>
                <a:gdLst>
                  <a:gd name="T0" fmla="*/ 0 w 40"/>
                  <a:gd name="T1" fmla="*/ 0 h 45"/>
                  <a:gd name="T2" fmla="*/ 40 w 40"/>
                  <a:gd name="T3" fmla="*/ 21 h 45"/>
                  <a:gd name="T4" fmla="*/ 0 w 40"/>
                  <a:gd name="T5" fmla="*/ 45 h 45"/>
                </a:gdLst>
                <a:ahLst/>
                <a:cxnLst>
                  <a:cxn ang="0">
                    <a:pos x="T0" y="T1"/>
                  </a:cxn>
                  <a:cxn ang="0">
                    <a:pos x="T2" y="T3"/>
                  </a:cxn>
                  <a:cxn ang="0">
                    <a:pos x="T4" y="T5"/>
                  </a:cxn>
                </a:cxnLst>
                <a:rect l="0" t="0" r="r" b="b"/>
                <a:pathLst>
                  <a:path w="40" h="45">
                    <a:moveTo>
                      <a:pt x="0" y="0"/>
                    </a:moveTo>
                    <a:lnTo>
                      <a:pt x="40" y="21"/>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4" name="Freeform 652"/>
              <p:cNvSpPr>
                <a:spLocks/>
              </p:cNvSpPr>
              <p:nvPr/>
            </p:nvSpPr>
            <p:spPr bwMode="auto">
              <a:xfrm>
                <a:off x="969" y="1871"/>
                <a:ext cx="20" cy="23"/>
              </a:xfrm>
              <a:custGeom>
                <a:avLst/>
                <a:gdLst>
                  <a:gd name="T0" fmla="*/ 0 w 40"/>
                  <a:gd name="T1" fmla="*/ 0 h 45"/>
                  <a:gd name="T2" fmla="*/ 40 w 40"/>
                  <a:gd name="T3" fmla="*/ 23 h 45"/>
                  <a:gd name="T4" fmla="*/ 0 w 40"/>
                  <a:gd name="T5" fmla="*/ 45 h 45"/>
                </a:gdLst>
                <a:ahLst/>
                <a:cxnLst>
                  <a:cxn ang="0">
                    <a:pos x="T0" y="T1"/>
                  </a:cxn>
                  <a:cxn ang="0">
                    <a:pos x="T2" y="T3"/>
                  </a:cxn>
                  <a:cxn ang="0">
                    <a:pos x="T4" y="T5"/>
                  </a:cxn>
                </a:cxnLst>
                <a:rect l="0" t="0" r="r" b="b"/>
                <a:pathLst>
                  <a:path w="40" h="45">
                    <a:moveTo>
                      <a:pt x="0" y="0"/>
                    </a:moveTo>
                    <a:lnTo>
                      <a:pt x="40" y="23"/>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5" name="Freeform 653"/>
              <p:cNvSpPr>
                <a:spLocks/>
              </p:cNvSpPr>
              <p:nvPr/>
            </p:nvSpPr>
            <p:spPr bwMode="auto">
              <a:xfrm>
                <a:off x="1112" y="1877"/>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6" name="Freeform 654"/>
              <p:cNvSpPr>
                <a:spLocks/>
              </p:cNvSpPr>
              <p:nvPr/>
            </p:nvSpPr>
            <p:spPr bwMode="auto">
              <a:xfrm>
                <a:off x="1112" y="1916"/>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7" name="Freeform 655"/>
              <p:cNvSpPr>
                <a:spLocks/>
              </p:cNvSpPr>
              <p:nvPr/>
            </p:nvSpPr>
            <p:spPr bwMode="auto">
              <a:xfrm>
                <a:off x="1180" y="2006"/>
                <a:ext cx="20" cy="23"/>
              </a:xfrm>
              <a:custGeom>
                <a:avLst/>
                <a:gdLst>
                  <a:gd name="T0" fmla="*/ 0 w 40"/>
                  <a:gd name="T1" fmla="*/ 26 h 47"/>
                  <a:gd name="T2" fmla="*/ 40 w 40"/>
                  <a:gd name="T3" fmla="*/ 47 h 47"/>
                  <a:gd name="T4" fmla="*/ 32 w 40"/>
                  <a:gd name="T5" fmla="*/ 0 h 47"/>
                </a:gdLst>
                <a:ahLst/>
                <a:cxnLst>
                  <a:cxn ang="0">
                    <a:pos x="T0" y="T1"/>
                  </a:cxn>
                  <a:cxn ang="0">
                    <a:pos x="T2" y="T3"/>
                  </a:cxn>
                  <a:cxn ang="0">
                    <a:pos x="T4" y="T5"/>
                  </a:cxn>
                </a:cxnLst>
                <a:rect l="0" t="0" r="r" b="b"/>
                <a:pathLst>
                  <a:path w="40" h="47">
                    <a:moveTo>
                      <a:pt x="0" y="26"/>
                    </a:moveTo>
                    <a:lnTo>
                      <a:pt x="40" y="47"/>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88" name="Freeform 656"/>
              <p:cNvSpPr>
                <a:spLocks/>
              </p:cNvSpPr>
              <p:nvPr/>
            </p:nvSpPr>
            <p:spPr bwMode="auto">
              <a:xfrm>
                <a:off x="1180" y="2037"/>
                <a:ext cx="20" cy="22"/>
              </a:xfrm>
              <a:custGeom>
                <a:avLst/>
                <a:gdLst>
                  <a:gd name="T0" fmla="*/ 0 w 40"/>
                  <a:gd name="T1" fmla="*/ 28 h 44"/>
                  <a:gd name="T2" fmla="*/ 40 w 40"/>
                  <a:gd name="T3" fmla="*/ 44 h 44"/>
                  <a:gd name="T4" fmla="*/ 34 w 40"/>
                  <a:gd name="T5" fmla="*/ 0 h 44"/>
                </a:gdLst>
                <a:ahLst/>
                <a:cxnLst>
                  <a:cxn ang="0">
                    <a:pos x="T0" y="T1"/>
                  </a:cxn>
                  <a:cxn ang="0">
                    <a:pos x="T2" y="T3"/>
                  </a:cxn>
                  <a:cxn ang="0">
                    <a:pos x="T4" y="T5"/>
                  </a:cxn>
                </a:cxnLst>
                <a:rect l="0" t="0" r="r" b="b"/>
                <a:pathLst>
                  <a:path w="40" h="44">
                    <a:moveTo>
                      <a:pt x="0" y="28"/>
                    </a:moveTo>
                    <a:lnTo>
                      <a:pt x="40" y="44"/>
                    </a:lnTo>
                    <a:lnTo>
                      <a:pt x="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1489" name="Rectangle 657"/>
            <p:cNvSpPr>
              <a:spLocks noChangeArrowheads="1"/>
            </p:cNvSpPr>
            <p:nvPr/>
          </p:nvSpPr>
          <p:spPr bwMode="auto">
            <a:xfrm>
              <a:off x="35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490" name="Group 658"/>
            <p:cNvGrpSpPr>
              <a:grpSpLocks/>
            </p:cNvGrpSpPr>
            <p:nvPr/>
          </p:nvGrpSpPr>
          <p:grpSpPr bwMode="auto">
            <a:xfrm>
              <a:off x="3604" y="3330"/>
              <a:ext cx="135" cy="107"/>
              <a:chOff x="825" y="2482"/>
              <a:chExt cx="350" cy="231"/>
            </a:xfrm>
          </p:grpSpPr>
          <p:sp>
            <p:nvSpPr>
              <p:cNvPr id="121491" name="Rectangle 659"/>
              <p:cNvSpPr>
                <a:spLocks noChangeArrowheads="1"/>
              </p:cNvSpPr>
              <p:nvPr/>
            </p:nvSpPr>
            <p:spPr bwMode="auto">
              <a:xfrm>
                <a:off x="848" y="2482"/>
                <a:ext cx="88" cy="64"/>
              </a:xfrm>
              <a:prstGeom prst="rect">
                <a:avLst/>
              </a:prstGeom>
              <a:solidFill>
                <a:srgbClr val="00CE00"/>
              </a:solidFill>
              <a:ln w="11113">
                <a:solidFill>
                  <a:srgbClr val="000000"/>
                </a:solidFill>
                <a:miter lim="800000"/>
                <a:headEnd/>
                <a:tailEnd/>
              </a:ln>
            </p:spPr>
            <p:txBody>
              <a:bodyPr/>
              <a:lstStyle/>
              <a:p>
                <a:endParaRPr lang="en-US"/>
              </a:p>
            </p:txBody>
          </p:sp>
          <p:sp>
            <p:nvSpPr>
              <p:cNvPr id="121492" name="Rectangle 660"/>
              <p:cNvSpPr>
                <a:spLocks noChangeArrowheads="1"/>
              </p:cNvSpPr>
              <p:nvPr/>
            </p:nvSpPr>
            <p:spPr bwMode="auto">
              <a:xfrm>
                <a:off x="1057" y="2482"/>
                <a:ext cx="89" cy="64"/>
              </a:xfrm>
              <a:prstGeom prst="rect">
                <a:avLst/>
              </a:prstGeom>
              <a:solidFill>
                <a:srgbClr val="00CE00"/>
              </a:solidFill>
              <a:ln w="11113">
                <a:solidFill>
                  <a:srgbClr val="000000"/>
                </a:solidFill>
                <a:miter lim="800000"/>
                <a:headEnd/>
                <a:tailEnd/>
              </a:ln>
            </p:spPr>
            <p:txBody>
              <a:bodyPr/>
              <a:lstStyle/>
              <a:p>
                <a:endParaRPr lang="en-US"/>
              </a:p>
            </p:txBody>
          </p:sp>
          <p:sp>
            <p:nvSpPr>
              <p:cNvPr id="121493" name="Rectangle 661"/>
              <p:cNvSpPr>
                <a:spLocks noChangeArrowheads="1"/>
              </p:cNvSpPr>
              <p:nvPr/>
            </p:nvSpPr>
            <p:spPr bwMode="auto">
              <a:xfrm>
                <a:off x="1036" y="2635"/>
                <a:ext cx="139" cy="78"/>
              </a:xfrm>
              <a:prstGeom prst="rect">
                <a:avLst/>
              </a:prstGeom>
              <a:solidFill>
                <a:srgbClr val="00CE00"/>
              </a:solidFill>
              <a:ln w="11113">
                <a:solidFill>
                  <a:srgbClr val="000000"/>
                </a:solidFill>
                <a:miter lim="800000"/>
                <a:headEnd/>
                <a:tailEnd/>
              </a:ln>
            </p:spPr>
            <p:txBody>
              <a:bodyPr/>
              <a:lstStyle/>
              <a:p>
                <a:endParaRPr lang="en-US"/>
              </a:p>
            </p:txBody>
          </p:sp>
          <p:sp>
            <p:nvSpPr>
              <p:cNvPr id="121494" name="Rectangle 662"/>
              <p:cNvSpPr>
                <a:spLocks noChangeArrowheads="1"/>
              </p:cNvSpPr>
              <p:nvPr/>
            </p:nvSpPr>
            <p:spPr bwMode="auto">
              <a:xfrm>
                <a:off x="825" y="2635"/>
                <a:ext cx="140" cy="78"/>
              </a:xfrm>
              <a:prstGeom prst="rect">
                <a:avLst/>
              </a:prstGeom>
              <a:solidFill>
                <a:srgbClr val="00CE00"/>
              </a:solidFill>
              <a:ln w="11113">
                <a:solidFill>
                  <a:srgbClr val="000000"/>
                </a:solidFill>
                <a:miter lim="800000"/>
                <a:headEnd/>
                <a:tailEnd/>
              </a:ln>
            </p:spPr>
            <p:txBody>
              <a:bodyPr/>
              <a:lstStyle/>
              <a:p>
                <a:endParaRPr lang="en-US"/>
              </a:p>
            </p:txBody>
          </p:sp>
          <p:sp>
            <p:nvSpPr>
              <p:cNvPr id="121495" name="Line 663"/>
              <p:cNvSpPr>
                <a:spLocks noChangeShapeType="1"/>
              </p:cNvSpPr>
              <p:nvPr/>
            </p:nvSpPr>
            <p:spPr bwMode="auto">
              <a:xfrm flipV="1">
                <a:off x="89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96" name="Line 664"/>
              <p:cNvSpPr>
                <a:spLocks noChangeShapeType="1"/>
              </p:cNvSpPr>
              <p:nvPr/>
            </p:nvSpPr>
            <p:spPr bwMode="auto">
              <a:xfrm flipV="1">
                <a:off x="110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497" name="Rectangle 665"/>
            <p:cNvSpPr>
              <a:spLocks noChangeArrowheads="1"/>
            </p:cNvSpPr>
            <p:nvPr/>
          </p:nvSpPr>
          <p:spPr bwMode="auto">
            <a:xfrm>
              <a:off x="35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498" name="Group 666"/>
            <p:cNvGrpSpPr>
              <a:grpSpLocks/>
            </p:cNvGrpSpPr>
            <p:nvPr/>
          </p:nvGrpSpPr>
          <p:grpSpPr bwMode="auto">
            <a:xfrm>
              <a:off x="3618" y="3566"/>
              <a:ext cx="108" cy="116"/>
              <a:chOff x="902" y="803"/>
              <a:chExt cx="214" cy="280"/>
            </a:xfrm>
          </p:grpSpPr>
          <p:sp>
            <p:nvSpPr>
              <p:cNvPr id="121499" name="Rectangle 667"/>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1500" name="Line 66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1" name="Line 66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2" name="Line 67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3" name="Line 67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4" name="Line 67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5" name="Line 67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6" name="Line 67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7" name="Line 67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8" name="Line 67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09" name="Line 67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10" name="Line 67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11" name="Line 67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12" name="Line 68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13" name="Line 68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14" name="Line 68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515" name="Rectangle 683"/>
            <p:cNvSpPr>
              <a:spLocks noChangeArrowheads="1"/>
            </p:cNvSpPr>
            <p:nvPr/>
          </p:nvSpPr>
          <p:spPr bwMode="auto">
            <a:xfrm>
              <a:off x="35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516" name="Rectangle 684"/>
            <p:cNvSpPr>
              <a:spLocks noChangeArrowheads="1"/>
            </p:cNvSpPr>
            <p:nvPr/>
          </p:nvSpPr>
          <p:spPr bwMode="auto">
            <a:xfrm>
              <a:off x="35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517" name="AutoShape 685"/>
            <p:cNvSpPr>
              <a:spLocks noChangeArrowheads="1"/>
            </p:cNvSpPr>
            <p:nvPr/>
          </p:nvSpPr>
          <p:spPr bwMode="auto">
            <a:xfrm>
              <a:off x="36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518" name="Rectangle 686"/>
            <p:cNvSpPr>
              <a:spLocks noChangeArrowheads="1"/>
            </p:cNvSpPr>
            <p:nvPr/>
          </p:nvSpPr>
          <p:spPr bwMode="auto">
            <a:xfrm>
              <a:off x="379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sp>
          <p:nvSpPr>
            <p:cNvPr id="121519" name="Rectangle 687"/>
            <p:cNvSpPr>
              <a:spLocks noChangeArrowheads="1"/>
            </p:cNvSpPr>
            <p:nvPr/>
          </p:nvSpPr>
          <p:spPr bwMode="auto">
            <a:xfrm>
              <a:off x="379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grpSp>
          <p:nvGrpSpPr>
            <p:cNvPr id="121520" name="Group 688"/>
            <p:cNvGrpSpPr>
              <a:grpSpLocks/>
            </p:cNvGrpSpPr>
            <p:nvPr/>
          </p:nvGrpSpPr>
          <p:grpSpPr bwMode="auto">
            <a:xfrm>
              <a:off x="3858" y="2606"/>
              <a:ext cx="108" cy="116"/>
              <a:chOff x="902" y="803"/>
              <a:chExt cx="214" cy="280"/>
            </a:xfrm>
          </p:grpSpPr>
          <p:sp>
            <p:nvSpPr>
              <p:cNvPr id="121521" name="Rectangle 689"/>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1522" name="Line 69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3" name="Line 69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4" name="Line 69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5" name="Line 69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6" name="Line 69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7" name="Line 69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8" name="Line 69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29" name="Line 69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0" name="Line 69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1" name="Line 69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2" name="Line 70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3" name="Line 70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4" name="Line 70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5" name="Line 70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36" name="Line 70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537" name="Rectangle 705"/>
            <p:cNvSpPr>
              <a:spLocks noChangeArrowheads="1"/>
            </p:cNvSpPr>
            <p:nvPr/>
          </p:nvSpPr>
          <p:spPr bwMode="auto">
            <a:xfrm>
              <a:off x="379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538" name="Group 706"/>
            <p:cNvGrpSpPr>
              <a:grpSpLocks/>
            </p:cNvGrpSpPr>
            <p:nvPr/>
          </p:nvGrpSpPr>
          <p:grpSpPr bwMode="auto">
            <a:xfrm>
              <a:off x="3820" y="2847"/>
              <a:ext cx="184" cy="114"/>
              <a:chOff x="1593" y="1187"/>
              <a:chExt cx="403" cy="357"/>
            </a:xfrm>
          </p:grpSpPr>
          <p:sp>
            <p:nvSpPr>
              <p:cNvPr id="121539" name="Rectangle 707"/>
              <p:cNvSpPr>
                <a:spLocks noChangeArrowheads="1"/>
              </p:cNvSpPr>
              <p:nvPr/>
            </p:nvSpPr>
            <p:spPr bwMode="auto">
              <a:xfrm>
                <a:off x="1730" y="1318"/>
                <a:ext cx="123" cy="96"/>
              </a:xfrm>
              <a:prstGeom prst="rect">
                <a:avLst/>
              </a:prstGeom>
              <a:solidFill>
                <a:srgbClr val="FB9214"/>
              </a:solidFill>
              <a:ln w="11113">
                <a:solidFill>
                  <a:srgbClr val="000000"/>
                </a:solidFill>
                <a:miter lim="800000"/>
                <a:headEnd/>
                <a:tailEnd/>
              </a:ln>
            </p:spPr>
            <p:txBody>
              <a:bodyPr/>
              <a:lstStyle/>
              <a:p>
                <a:endParaRPr lang="en-US"/>
              </a:p>
            </p:txBody>
          </p:sp>
          <p:sp>
            <p:nvSpPr>
              <p:cNvPr id="121540" name="Line 708"/>
              <p:cNvSpPr>
                <a:spLocks noChangeShapeType="1"/>
              </p:cNvSpPr>
              <p:nvPr/>
            </p:nvSpPr>
            <p:spPr bwMode="auto">
              <a:xfrm>
                <a:off x="1848" y="136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41" name="Freeform 709"/>
              <p:cNvSpPr>
                <a:spLocks/>
              </p:cNvSpPr>
              <p:nvPr/>
            </p:nvSpPr>
            <p:spPr bwMode="auto">
              <a:xfrm>
                <a:off x="1926" y="1348"/>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1542" name="Line 710"/>
              <p:cNvSpPr>
                <a:spLocks noChangeShapeType="1"/>
              </p:cNvSpPr>
              <p:nvPr/>
            </p:nvSpPr>
            <p:spPr bwMode="auto">
              <a:xfrm>
                <a:off x="1593" y="1361"/>
                <a:ext cx="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43" name="Freeform 711"/>
              <p:cNvSpPr>
                <a:spLocks/>
              </p:cNvSpPr>
              <p:nvPr/>
            </p:nvSpPr>
            <p:spPr bwMode="auto">
              <a:xfrm>
                <a:off x="1657" y="1343"/>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1544" name="Line 712"/>
              <p:cNvSpPr>
                <a:spLocks noChangeShapeType="1"/>
              </p:cNvSpPr>
              <p:nvPr/>
            </p:nvSpPr>
            <p:spPr bwMode="auto">
              <a:xfrm>
                <a:off x="1793" y="1187"/>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45" name="Freeform 713"/>
              <p:cNvSpPr>
                <a:spLocks/>
              </p:cNvSpPr>
              <p:nvPr/>
            </p:nvSpPr>
            <p:spPr bwMode="auto">
              <a:xfrm>
                <a:off x="1775" y="1255"/>
                <a:ext cx="36" cy="73"/>
              </a:xfrm>
              <a:custGeom>
                <a:avLst/>
                <a:gdLst>
                  <a:gd name="T0" fmla="*/ 70 w 70"/>
                  <a:gd name="T1" fmla="*/ 0 h 144"/>
                  <a:gd name="T2" fmla="*/ 35 w 70"/>
                  <a:gd name="T3" fmla="*/ 144 h 144"/>
                  <a:gd name="T4" fmla="*/ 0 w 70"/>
                  <a:gd name="T5" fmla="*/ 0 h 144"/>
                  <a:gd name="T6" fmla="*/ 70 w 70"/>
                  <a:gd name="T7" fmla="*/ 0 h 144"/>
                </a:gdLst>
                <a:ahLst/>
                <a:cxnLst>
                  <a:cxn ang="0">
                    <a:pos x="T0" y="T1"/>
                  </a:cxn>
                  <a:cxn ang="0">
                    <a:pos x="T2" y="T3"/>
                  </a:cxn>
                  <a:cxn ang="0">
                    <a:pos x="T4" y="T5"/>
                  </a:cxn>
                  <a:cxn ang="0">
                    <a:pos x="T6" y="T7"/>
                  </a:cxn>
                </a:cxnLst>
                <a:rect l="0" t="0" r="r" b="b"/>
                <a:pathLst>
                  <a:path w="70" h="144">
                    <a:moveTo>
                      <a:pt x="70" y="0"/>
                    </a:moveTo>
                    <a:lnTo>
                      <a:pt x="35" y="144"/>
                    </a:lnTo>
                    <a:lnTo>
                      <a:pt x="0" y="0"/>
                    </a:lnTo>
                    <a:lnTo>
                      <a:pt x="70" y="0"/>
                    </a:lnTo>
                    <a:close/>
                  </a:path>
                </a:pathLst>
              </a:custGeom>
              <a:solidFill>
                <a:srgbClr val="000000"/>
              </a:solidFill>
              <a:ln w="11113">
                <a:solidFill>
                  <a:srgbClr val="000000"/>
                </a:solidFill>
                <a:prstDash val="solid"/>
                <a:round/>
                <a:headEnd/>
                <a:tailEnd/>
              </a:ln>
            </p:spPr>
            <p:txBody>
              <a:bodyPr/>
              <a:lstStyle/>
              <a:p>
                <a:endParaRPr lang="en-US"/>
              </a:p>
            </p:txBody>
          </p:sp>
          <p:sp>
            <p:nvSpPr>
              <p:cNvPr id="121546" name="Line 714"/>
              <p:cNvSpPr>
                <a:spLocks noChangeShapeType="1"/>
              </p:cNvSpPr>
              <p:nvPr/>
            </p:nvSpPr>
            <p:spPr bwMode="auto">
              <a:xfrm flipV="1">
                <a:off x="1793" y="1417"/>
                <a:ext cx="1" cy="1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47" name="Freeform 715"/>
              <p:cNvSpPr>
                <a:spLocks/>
              </p:cNvSpPr>
              <p:nvPr/>
            </p:nvSpPr>
            <p:spPr bwMode="auto">
              <a:xfrm>
                <a:off x="1775" y="1403"/>
                <a:ext cx="36" cy="72"/>
              </a:xfrm>
              <a:custGeom>
                <a:avLst/>
                <a:gdLst>
                  <a:gd name="T0" fmla="*/ 0 w 70"/>
                  <a:gd name="T1" fmla="*/ 145 h 145"/>
                  <a:gd name="T2" fmla="*/ 35 w 70"/>
                  <a:gd name="T3" fmla="*/ 0 h 145"/>
                  <a:gd name="T4" fmla="*/ 70 w 70"/>
                  <a:gd name="T5" fmla="*/ 145 h 145"/>
                  <a:gd name="T6" fmla="*/ 0 w 70"/>
                  <a:gd name="T7" fmla="*/ 145 h 145"/>
                </a:gdLst>
                <a:ahLst/>
                <a:cxnLst>
                  <a:cxn ang="0">
                    <a:pos x="T0" y="T1"/>
                  </a:cxn>
                  <a:cxn ang="0">
                    <a:pos x="T2" y="T3"/>
                  </a:cxn>
                  <a:cxn ang="0">
                    <a:pos x="T4" y="T5"/>
                  </a:cxn>
                  <a:cxn ang="0">
                    <a:pos x="T6" y="T7"/>
                  </a:cxn>
                </a:cxnLst>
                <a:rect l="0" t="0" r="r" b="b"/>
                <a:pathLst>
                  <a:path w="70" h="145">
                    <a:moveTo>
                      <a:pt x="0" y="145"/>
                    </a:moveTo>
                    <a:lnTo>
                      <a:pt x="35" y="0"/>
                    </a:lnTo>
                    <a:lnTo>
                      <a:pt x="70"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21548" name="Rectangle 716"/>
            <p:cNvSpPr>
              <a:spLocks noChangeArrowheads="1"/>
            </p:cNvSpPr>
            <p:nvPr/>
          </p:nvSpPr>
          <p:spPr bwMode="auto">
            <a:xfrm>
              <a:off x="379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549" name="Group 717"/>
            <p:cNvGrpSpPr>
              <a:grpSpLocks/>
            </p:cNvGrpSpPr>
            <p:nvPr/>
          </p:nvGrpSpPr>
          <p:grpSpPr bwMode="auto">
            <a:xfrm>
              <a:off x="3831" y="3085"/>
              <a:ext cx="162" cy="117"/>
              <a:chOff x="1571" y="1808"/>
              <a:chExt cx="423" cy="348"/>
            </a:xfrm>
          </p:grpSpPr>
          <p:sp>
            <p:nvSpPr>
              <p:cNvPr id="121550" name="Rectangle 718"/>
              <p:cNvSpPr>
                <a:spLocks noChangeArrowheads="1"/>
              </p:cNvSpPr>
              <p:nvPr/>
            </p:nvSpPr>
            <p:spPr bwMode="auto">
              <a:xfrm>
                <a:off x="1720" y="1945"/>
                <a:ext cx="123" cy="86"/>
              </a:xfrm>
              <a:prstGeom prst="rect">
                <a:avLst/>
              </a:prstGeom>
              <a:solidFill>
                <a:srgbClr val="FFFF00"/>
              </a:solidFill>
              <a:ln w="11113">
                <a:solidFill>
                  <a:srgbClr val="000000"/>
                </a:solidFill>
                <a:miter lim="800000"/>
                <a:headEnd/>
                <a:tailEnd/>
              </a:ln>
            </p:spPr>
            <p:txBody>
              <a:bodyPr/>
              <a:lstStyle/>
              <a:p>
                <a:endParaRPr lang="en-US"/>
              </a:p>
            </p:txBody>
          </p:sp>
          <p:sp>
            <p:nvSpPr>
              <p:cNvPr id="121551" name="Line 719"/>
              <p:cNvSpPr>
                <a:spLocks noChangeShapeType="1"/>
              </p:cNvSpPr>
              <p:nvPr/>
            </p:nvSpPr>
            <p:spPr bwMode="auto">
              <a:xfrm>
                <a:off x="1846" y="198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2" name="Freeform 720"/>
              <p:cNvSpPr>
                <a:spLocks/>
              </p:cNvSpPr>
              <p:nvPr/>
            </p:nvSpPr>
            <p:spPr bwMode="auto">
              <a:xfrm>
                <a:off x="1923" y="1968"/>
                <a:ext cx="71" cy="36"/>
              </a:xfrm>
              <a:custGeom>
                <a:avLst/>
                <a:gdLst>
                  <a:gd name="T0" fmla="*/ 0 w 141"/>
                  <a:gd name="T1" fmla="*/ 0 h 73"/>
                  <a:gd name="T2" fmla="*/ 141 w 141"/>
                  <a:gd name="T3" fmla="*/ 37 h 73"/>
                  <a:gd name="T4" fmla="*/ 0 w 141"/>
                  <a:gd name="T5" fmla="*/ 73 h 73"/>
                  <a:gd name="T6" fmla="*/ 0 w 141"/>
                  <a:gd name="T7" fmla="*/ 0 h 73"/>
                </a:gdLst>
                <a:ahLst/>
                <a:cxnLst>
                  <a:cxn ang="0">
                    <a:pos x="T0" y="T1"/>
                  </a:cxn>
                  <a:cxn ang="0">
                    <a:pos x="T2" y="T3"/>
                  </a:cxn>
                  <a:cxn ang="0">
                    <a:pos x="T4" y="T5"/>
                  </a:cxn>
                  <a:cxn ang="0">
                    <a:pos x="T6" y="T7"/>
                  </a:cxn>
                </a:cxnLst>
                <a:rect l="0" t="0" r="r" b="b"/>
                <a:pathLst>
                  <a:path w="141" h="73">
                    <a:moveTo>
                      <a:pt x="0" y="0"/>
                    </a:moveTo>
                    <a:lnTo>
                      <a:pt x="141"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1553" name="Line 721"/>
              <p:cNvSpPr>
                <a:spLocks noChangeShapeType="1"/>
              </p:cNvSpPr>
              <p:nvPr/>
            </p:nvSpPr>
            <p:spPr bwMode="auto">
              <a:xfrm>
                <a:off x="1571" y="1986"/>
                <a:ext cx="1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4" name="Freeform 722"/>
              <p:cNvSpPr>
                <a:spLocks/>
              </p:cNvSpPr>
              <p:nvPr/>
            </p:nvSpPr>
            <p:spPr bwMode="auto">
              <a:xfrm>
                <a:off x="1647" y="1968"/>
                <a:ext cx="71"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1555" name="Line 723"/>
              <p:cNvSpPr>
                <a:spLocks noChangeShapeType="1"/>
              </p:cNvSpPr>
              <p:nvPr/>
            </p:nvSpPr>
            <p:spPr bwMode="auto">
              <a:xfrm>
                <a:off x="1773" y="1808"/>
                <a:ext cx="1" cy="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6" name="Freeform 724"/>
              <p:cNvSpPr>
                <a:spLocks/>
              </p:cNvSpPr>
              <p:nvPr/>
            </p:nvSpPr>
            <p:spPr bwMode="auto">
              <a:xfrm>
                <a:off x="1755" y="1865"/>
                <a:ext cx="36" cy="72"/>
              </a:xfrm>
              <a:custGeom>
                <a:avLst/>
                <a:gdLst>
                  <a:gd name="T0" fmla="*/ 71 w 71"/>
                  <a:gd name="T1" fmla="*/ 0 h 144"/>
                  <a:gd name="T2" fmla="*/ 36 w 71"/>
                  <a:gd name="T3" fmla="*/ 144 h 144"/>
                  <a:gd name="T4" fmla="*/ 0 w 71"/>
                  <a:gd name="T5" fmla="*/ 0 h 144"/>
                  <a:gd name="T6" fmla="*/ 71 w 71"/>
                  <a:gd name="T7" fmla="*/ 0 h 144"/>
                </a:gdLst>
                <a:ahLst/>
                <a:cxnLst>
                  <a:cxn ang="0">
                    <a:pos x="T0" y="T1"/>
                  </a:cxn>
                  <a:cxn ang="0">
                    <a:pos x="T2" y="T3"/>
                  </a:cxn>
                  <a:cxn ang="0">
                    <a:pos x="T4" y="T5"/>
                  </a:cxn>
                  <a:cxn ang="0">
                    <a:pos x="T6" y="T7"/>
                  </a:cxn>
                </a:cxnLst>
                <a:rect l="0" t="0" r="r" b="b"/>
                <a:pathLst>
                  <a:path w="71" h="144">
                    <a:moveTo>
                      <a:pt x="71" y="0"/>
                    </a:moveTo>
                    <a:lnTo>
                      <a:pt x="36" y="144"/>
                    </a:lnTo>
                    <a:lnTo>
                      <a:pt x="0" y="0"/>
                    </a:lnTo>
                    <a:lnTo>
                      <a:pt x="71" y="0"/>
                    </a:lnTo>
                    <a:close/>
                  </a:path>
                </a:pathLst>
              </a:custGeom>
              <a:solidFill>
                <a:srgbClr val="000000"/>
              </a:solidFill>
              <a:ln w="11113">
                <a:solidFill>
                  <a:srgbClr val="000000"/>
                </a:solidFill>
                <a:prstDash val="solid"/>
                <a:round/>
                <a:headEnd/>
                <a:tailEnd/>
              </a:ln>
            </p:spPr>
            <p:txBody>
              <a:bodyPr/>
              <a:lstStyle/>
              <a:p>
                <a:endParaRPr lang="en-US"/>
              </a:p>
            </p:txBody>
          </p:sp>
          <p:sp>
            <p:nvSpPr>
              <p:cNvPr id="121557" name="Line 725"/>
              <p:cNvSpPr>
                <a:spLocks noChangeShapeType="1"/>
              </p:cNvSpPr>
              <p:nvPr/>
            </p:nvSpPr>
            <p:spPr bwMode="auto">
              <a:xfrm flipV="1">
                <a:off x="1773" y="2042"/>
                <a:ext cx="1" cy="1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58" name="Freeform 726"/>
              <p:cNvSpPr>
                <a:spLocks/>
              </p:cNvSpPr>
              <p:nvPr/>
            </p:nvSpPr>
            <p:spPr bwMode="auto">
              <a:xfrm>
                <a:off x="1755" y="2028"/>
                <a:ext cx="36" cy="72"/>
              </a:xfrm>
              <a:custGeom>
                <a:avLst/>
                <a:gdLst>
                  <a:gd name="T0" fmla="*/ 0 w 71"/>
                  <a:gd name="T1" fmla="*/ 145 h 145"/>
                  <a:gd name="T2" fmla="*/ 36 w 71"/>
                  <a:gd name="T3" fmla="*/ 0 h 145"/>
                  <a:gd name="T4" fmla="*/ 71 w 71"/>
                  <a:gd name="T5" fmla="*/ 145 h 145"/>
                  <a:gd name="T6" fmla="*/ 0 w 71"/>
                  <a:gd name="T7" fmla="*/ 145 h 145"/>
                </a:gdLst>
                <a:ahLst/>
                <a:cxnLst>
                  <a:cxn ang="0">
                    <a:pos x="T0" y="T1"/>
                  </a:cxn>
                  <a:cxn ang="0">
                    <a:pos x="T2" y="T3"/>
                  </a:cxn>
                  <a:cxn ang="0">
                    <a:pos x="T4" y="T5"/>
                  </a:cxn>
                  <a:cxn ang="0">
                    <a:pos x="T6" y="T7"/>
                  </a:cxn>
                </a:cxnLst>
                <a:rect l="0" t="0" r="r" b="b"/>
                <a:pathLst>
                  <a:path w="71" h="145">
                    <a:moveTo>
                      <a:pt x="0" y="145"/>
                    </a:moveTo>
                    <a:lnTo>
                      <a:pt x="36" y="0"/>
                    </a:lnTo>
                    <a:lnTo>
                      <a:pt x="71"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21559" name="Rectangle 727"/>
            <p:cNvSpPr>
              <a:spLocks noChangeArrowheads="1"/>
            </p:cNvSpPr>
            <p:nvPr/>
          </p:nvSpPr>
          <p:spPr bwMode="auto">
            <a:xfrm>
              <a:off x="379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560" name="Group 728"/>
            <p:cNvGrpSpPr>
              <a:grpSpLocks/>
            </p:cNvGrpSpPr>
            <p:nvPr/>
          </p:nvGrpSpPr>
          <p:grpSpPr bwMode="auto">
            <a:xfrm>
              <a:off x="3844" y="3344"/>
              <a:ext cx="135" cy="80"/>
              <a:chOff x="1624" y="2473"/>
              <a:chExt cx="295" cy="218"/>
            </a:xfrm>
          </p:grpSpPr>
          <p:sp>
            <p:nvSpPr>
              <p:cNvPr id="121561" name="Rectangle 729"/>
              <p:cNvSpPr>
                <a:spLocks noChangeArrowheads="1"/>
              </p:cNvSpPr>
              <p:nvPr/>
            </p:nvSpPr>
            <p:spPr bwMode="auto">
              <a:xfrm>
                <a:off x="1686" y="2585"/>
                <a:ext cx="170" cy="3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562" name="Line 730"/>
              <p:cNvSpPr>
                <a:spLocks noChangeShapeType="1"/>
              </p:cNvSpPr>
              <p:nvPr/>
            </p:nvSpPr>
            <p:spPr bwMode="auto">
              <a:xfrm flipV="1">
                <a:off x="1773" y="2539"/>
                <a:ext cx="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63" name="Rectangle 731"/>
              <p:cNvSpPr>
                <a:spLocks noChangeArrowheads="1"/>
              </p:cNvSpPr>
              <p:nvPr/>
            </p:nvSpPr>
            <p:spPr bwMode="auto">
              <a:xfrm>
                <a:off x="1715" y="2473"/>
                <a:ext cx="120" cy="64"/>
              </a:xfrm>
              <a:prstGeom prst="rect">
                <a:avLst/>
              </a:prstGeom>
              <a:solidFill>
                <a:srgbClr val="009800"/>
              </a:solidFill>
              <a:ln w="11113">
                <a:solidFill>
                  <a:srgbClr val="000000"/>
                </a:solidFill>
                <a:miter lim="800000"/>
                <a:headEnd/>
                <a:tailEnd/>
              </a:ln>
            </p:spPr>
            <p:txBody>
              <a:bodyPr/>
              <a:lstStyle/>
              <a:p>
                <a:endParaRPr lang="en-US"/>
              </a:p>
            </p:txBody>
          </p:sp>
          <p:sp>
            <p:nvSpPr>
              <p:cNvPr id="121564" name="Rectangle 732"/>
              <p:cNvSpPr>
                <a:spLocks noChangeArrowheads="1"/>
              </p:cNvSpPr>
              <p:nvPr/>
            </p:nvSpPr>
            <p:spPr bwMode="auto">
              <a:xfrm>
                <a:off x="1799" y="2625"/>
                <a:ext cx="120" cy="66"/>
              </a:xfrm>
              <a:prstGeom prst="rect">
                <a:avLst/>
              </a:prstGeom>
              <a:solidFill>
                <a:srgbClr val="009800"/>
              </a:solidFill>
              <a:ln w="11113">
                <a:solidFill>
                  <a:srgbClr val="000000"/>
                </a:solidFill>
                <a:miter lim="800000"/>
                <a:headEnd/>
                <a:tailEnd/>
              </a:ln>
            </p:spPr>
            <p:txBody>
              <a:bodyPr/>
              <a:lstStyle/>
              <a:p>
                <a:endParaRPr lang="en-US"/>
              </a:p>
            </p:txBody>
          </p:sp>
          <p:sp>
            <p:nvSpPr>
              <p:cNvPr id="121565" name="Rectangle 733"/>
              <p:cNvSpPr>
                <a:spLocks noChangeArrowheads="1"/>
              </p:cNvSpPr>
              <p:nvPr/>
            </p:nvSpPr>
            <p:spPr bwMode="auto">
              <a:xfrm>
                <a:off x="1624" y="2625"/>
                <a:ext cx="119" cy="66"/>
              </a:xfrm>
              <a:prstGeom prst="rect">
                <a:avLst/>
              </a:prstGeom>
              <a:solidFill>
                <a:srgbClr val="009800"/>
              </a:solidFill>
              <a:ln w="11113">
                <a:solidFill>
                  <a:srgbClr val="000000"/>
                </a:solidFill>
                <a:miter lim="800000"/>
                <a:headEnd/>
                <a:tailEnd/>
              </a:ln>
            </p:spPr>
            <p:txBody>
              <a:bodyPr/>
              <a:lstStyle/>
              <a:p>
                <a:endParaRPr lang="en-US"/>
              </a:p>
            </p:txBody>
          </p:sp>
        </p:grpSp>
        <p:sp>
          <p:nvSpPr>
            <p:cNvPr id="121566" name="Rectangle 734"/>
            <p:cNvSpPr>
              <a:spLocks noChangeArrowheads="1"/>
            </p:cNvSpPr>
            <p:nvPr/>
          </p:nvSpPr>
          <p:spPr bwMode="auto">
            <a:xfrm>
              <a:off x="379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567" name="Group 735"/>
            <p:cNvGrpSpPr>
              <a:grpSpLocks/>
            </p:cNvGrpSpPr>
            <p:nvPr/>
          </p:nvGrpSpPr>
          <p:grpSpPr bwMode="auto">
            <a:xfrm>
              <a:off x="3858" y="3566"/>
              <a:ext cx="108" cy="116"/>
              <a:chOff x="902" y="803"/>
              <a:chExt cx="214" cy="280"/>
            </a:xfrm>
          </p:grpSpPr>
          <p:sp>
            <p:nvSpPr>
              <p:cNvPr id="121568" name="Rectangle 736"/>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1569" name="Line 737"/>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0" name="Line 738"/>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1" name="Line 739"/>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2" name="Line 740"/>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3" name="Line 741"/>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4" name="Line 742"/>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5" name="Line 743"/>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6" name="Line 744"/>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7" name="Line 745"/>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8" name="Line 746"/>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79" name="Line 747"/>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80" name="Line 748"/>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81" name="Line 749"/>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82" name="Line 750"/>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83" name="Line 751"/>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584" name="Rectangle 752"/>
            <p:cNvSpPr>
              <a:spLocks noChangeArrowheads="1"/>
            </p:cNvSpPr>
            <p:nvPr/>
          </p:nvSpPr>
          <p:spPr bwMode="auto">
            <a:xfrm>
              <a:off x="379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585" name="Rectangle 753"/>
            <p:cNvSpPr>
              <a:spLocks noChangeArrowheads="1"/>
            </p:cNvSpPr>
            <p:nvPr/>
          </p:nvSpPr>
          <p:spPr bwMode="auto">
            <a:xfrm>
              <a:off x="379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586" name="AutoShape 754"/>
            <p:cNvSpPr>
              <a:spLocks noChangeArrowheads="1"/>
            </p:cNvSpPr>
            <p:nvPr/>
          </p:nvSpPr>
          <p:spPr bwMode="auto">
            <a:xfrm>
              <a:off x="384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altLang="en-US" dirty="0"/>
              <a:t>Row 5</a:t>
            </a:r>
            <a:endParaRPr lang="en-US" dirty="0"/>
          </a:p>
        </p:txBody>
      </p:sp>
      <p:sp>
        <p:nvSpPr>
          <p:cNvPr id="758" name="Content Placeholder 2"/>
          <p:cNvSpPr>
            <a:spLocks noGrp="1"/>
          </p:cNvSpPr>
          <p:nvPr>
            <p:ph sz="half" idx="2"/>
          </p:nvPr>
        </p:nvSpPr>
        <p:spPr/>
        <p:txBody>
          <a:bodyPr/>
          <a:lstStyle/>
          <a:p>
            <a:r>
              <a:rPr lang="en-US" dirty="0"/>
              <a:t>Perspective: Detailed Representation</a:t>
            </a:r>
          </a:p>
          <a:p>
            <a:r>
              <a:rPr lang="en-US" dirty="0"/>
              <a:t>Role: sub-contractor</a:t>
            </a:r>
          </a:p>
          <a:p>
            <a:endParaRPr lang="en-US" dirty="0"/>
          </a:p>
        </p:txBody>
      </p:sp>
    </p:spTree>
    <p:extLst>
      <p:ext uri="{BB962C8B-B14F-4D97-AF65-F5344CB8AC3E}">
        <p14:creationId xmlns:p14="http://schemas.microsoft.com/office/powerpoint/2010/main" val="33980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0848"/>
                                        </p:tgtEl>
                                        <p:attrNameLst>
                                          <p:attrName>style.visibility</p:attrName>
                                        </p:attrNameLst>
                                      </p:cBhvr>
                                      <p:to>
                                        <p:strVal val="visible"/>
                                      </p:to>
                                    </p:set>
                                    <p:anim calcmode="lin" valueType="num">
                                      <p:cBhvr>
                                        <p:cTn id="7" dur="500" fill="hold"/>
                                        <p:tgtEl>
                                          <p:spTgt spid="120848"/>
                                        </p:tgtEl>
                                        <p:attrNameLst>
                                          <p:attrName>ppt_w</p:attrName>
                                        </p:attrNameLst>
                                      </p:cBhvr>
                                      <p:tavLst>
                                        <p:tav tm="0">
                                          <p:val>
                                            <p:strVal val="4*#ppt_w"/>
                                          </p:val>
                                        </p:tav>
                                        <p:tav tm="100000">
                                          <p:val>
                                            <p:strVal val="#ppt_w"/>
                                          </p:val>
                                        </p:tav>
                                      </p:tavLst>
                                    </p:anim>
                                    <p:anim calcmode="lin" valueType="num">
                                      <p:cBhvr>
                                        <p:cTn id="8" dur="500" fill="hold"/>
                                        <p:tgtEl>
                                          <p:spTgt spid="120848"/>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7">
                                            <p:txEl>
                                              <p:pRg st="0" end="0"/>
                                            </p:txEl>
                                          </p:spTgt>
                                        </p:tgtEl>
                                        <p:attrNameLst>
                                          <p:attrName>style.visibility</p:attrName>
                                        </p:attrNameLst>
                                      </p:cBhvr>
                                      <p:to>
                                        <p:strVal val="visible"/>
                                      </p:to>
                                    </p:set>
                                    <p:anim calcmode="lin" valueType="num">
                                      <p:cBhvr additive="base">
                                        <p:cTn id="13" dur="500" fill="hold"/>
                                        <p:tgtEl>
                                          <p:spTgt spid="12083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0837">
                                            <p:txEl>
                                              <p:pRg st="1" end="1"/>
                                            </p:txEl>
                                          </p:spTgt>
                                        </p:tgtEl>
                                        <p:attrNameLst>
                                          <p:attrName>style.visibility</p:attrName>
                                        </p:attrNameLst>
                                      </p:cBhvr>
                                      <p:to>
                                        <p:strVal val="visible"/>
                                      </p:to>
                                    </p:set>
                                    <p:anim calcmode="lin" valueType="num">
                                      <p:cBhvr additive="base">
                                        <p:cTn id="17" dur="500" fill="hold"/>
                                        <p:tgtEl>
                                          <p:spTgt spid="12083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083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0837">
                                            <p:txEl>
                                              <p:pRg st="2" end="2"/>
                                            </p:txEl>
                                          </p:spTgt>
                                        </p:tgtEl>
                                        <p:attrNameLst>
                                          <p:attrName>style.visibility</p:attrName>
                                        </p:attrNameLst>
                                      </p:cBhvr>
                                      <p:to>
                                        <p:strVal val="visible"/>
                                      </p:to>
                                    </p:set>
                                    <p:anim calcmode="lin" valueType="num">
                                      <p:cBhvr additive="base">
                                        <p:cTn id="21" dur="500" fill="hold"/>
                                        <p:tgtEl>
                                          <p:spTgt spid="12083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0837">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3" presetClass="entr" presetSubtype="32" fill="hold" grpId="0" nodeType="afterEffect">
                                  <p:stCondLst>
                                    <p:cond delay="1000"/>
                                  </p:stCondLst>
                                  <p:childTnLst>
                                    <p:set>
                                      <p:cBhvr>
                                        <p:cTn id="25" dur="1" fill="hold">
                                          <p:stCondLst>
                                            <p:cond delay="0"/>
                                          </p:stCondLst>
                                        </p:cTn>
                                        <p:tgtEl>
                                          <p:spTgt spid="120847"/>
                                        </p:tgtEl>
                                        <p:attrNameLst>
                                          <p:attrName>style.visibility</p:attrName>
                                        </p:attrNameLst>
                                      </p:cBhvr>
                                      <p:to>
                                        <p:strVal val="visible"/>
                                      </p:to>
                                    </p:set>
                                    <p:anim calcmode="lin" valueType="num">
                                      <p:cBhvr>
                                        <p:cTn id="26" dur="500" fill="hold"/>
                                        <p:tgtEl>
                                          <p:spTgt spid="120847"/>
                                        </p:tgtEl>
                                        <p:attrNameLst>
                                          <p:attrName>ppt_w</p:attrName>
                                        </p:attrNameLst>
                                      </p:cBhvr>
                                      <p:tavLst>
                                        <p:tav tm="0">
                                          <p:val>
                                            <p:strVal val="4*#ppt_w"/>
                                          </p:val>
                                        </p:tav>
                                        <p:tav tm="100000">
                                          <p:val>
                                            <p:strVal val="#ppt_w"/>
                                          </p:val>
                                        </p:tav>
                                      </p:tavLst>
                                    </p:anim>
                                    <p:anim calcmode="lin" valueType="num">
                                      <p:cBhvr>
                                        <p:cTn id="27" dur="500" fill="hold"/>
                                        <p:tgtEl>
                                          <p:spTgt spid="120847"/>
                                        </p:tgtEl>
                                        <p:attrNameLst>
                                          <p:attrName>ppt_h</p:attrName>
                                        </p:attrNameLst>
                                      </p:cBhvr>
                                      <p:tavLst>
                                        <p:tav tm="0">
                                          <p:val>
                                            <p:strVal val="4*#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0838"/>
                                        </p:tgtEl>
                                        <p:attrNameLst>
                                          <p:attrName>style.visibility</p:attrName>
                                        </p:attrNameLst>
                                      </p:cBhvr>
                                      <p:to>
                                        <p:strVal val="visible"/>
                                      </p:to>
                                    </p:set>
                                    <p:anim calcmode="lin" valueType="num">
                                      <p:cBhvr additive="base">
                                        <p:cTn id="32" dur="500" fill="hold"/>
                                        <p:tgtEl>
                                          <p:spTgt spid="120838"/>
                                        </p:tgtEl>
                                        <p:attrNameLst>
                                          <p:attrName>ppt_x</p:attrName>
                                        </p:attrNameLst>
                                      </p:cBhvr>
                                      <p:tavLst>
                                        <p:tav tm="0">
                                          <p:val>
                                            <p:strVal val="0-#ppt_w/2"/>
                                          </p:val>
                                        </p:tav>
                                        <p:tav tm="100000">
                                          <p:val>
                                            <p:strVal val="#ppt_x"/>
                                          </p:val>
                                        </p:tav>
                                      </p:tavLst>
                                    </p:anim>
                                    <p:anim calcmode="lin" valueType="num">
                                      <p:cBhvr additive="base">
                                        <p:cTn id="33" dur="500" fill="hold"/>
                                        <p:tgtEl>
                                          <p:spTgt spid="12083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3" presetClass="entr" presetSubtype="32" fill="hold" grpId="0" nodeType="afterEffect">
                                  <p:stCondLst>
                                    <p:cond delay="1000"/>
                                  </p:stCondLst>
                                  <p:childTnLst>
                                    <p:set>
                                      <p:cBhvr>
                                        <p:cTn id="36" dur="1" fill="hold">
                                          <p:stCondLst>
                                            <p:cond delay="0"/>
                                          </p:stCondLst>
                                        </p:cTn>
                                        <p:tgtEl>
                                          <p:spTgt spid="120843"/>
                                        </p:tgtEl>
                                        <p:attrNameLst>
                                          <p:attrName>style.visibility</p:attrName>
                                        </p:attrNameLst>
                                      </p:cBhvr>
                                      <p:to>
                                        <p:strVal val="visible"/>
                                      </p:to>
                                    </p:set>
                                    <p:anim calcmode="lin" valueType="num">
                                      <p:cBhvr>
                                        <p:cTn id="37" dur="500" fill="hold"/>
                                        <p:tgtEl>
                                          <p:spTgt spid="120843"/>
                                        </p:tgtEl>
                                        <p:attrNameLst>
                                          <p:attrName>ppt_w</p:attrName>
                                        </p:attrNameLst>
                                      </p:cBhvr>
                                      <p:tavLst>
                                        <p:tav tm="0">
                                          <p:val>
                                            <p:strVal val="4*#ppt_w"/>
                                          </p:val>
                                        </p:tav>
                                        <p:tav tm="100000">
                                          <p:val>
                                            <p:strVal val="#ppt_w"/>
                                          </p:val>
                                        </p:tav>
                                      </p:tavLst>
                                    </p:anim>
                                    <p:anim calcmode="lin" valueType="num">
                                      <p:cBhvr>
                                        <p:cTn id="38" dur="500" fill="hold"/>
                                        <p:tgtEl>
                                          <p:spTgt spid="120843"/>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0839"/>
                                        </p:tgtEl>
                                        <p:attrNameLst>
                                          <p:attrName>style.visibility</p:attrName>
                                        </p:attrNameLst>
                                      </p:cBhvr>
                                      <p:to>
                                        <p:strVal val="visible"/>
                                      </p:to>
                                    </p:set>
                                    <p:anim calcmode="lin" valueType="num">
                                      <p:cBhvr additive="base">
                                        <p:cTn id="43" dur="500" fill="hold"/>
                                        <p:tgtEl>
                                          <p:spTgt spid="120839"/>
                                        </p:tgtEl>
                                        <p:attrNameLst>
                                          <p:attrName>ppt_x</p:attrName>
                                        </p:attrNameLst>
                                      </p:cBhvr>
                                      <p:tavLst>
                                        <p:tav tm="0">
                                          <p:val>
                                            <p:strVal val="0-#ppt_w/2"/>
                                          </p:val>
                                        </p:tav>
                                        <p:tav tm="100000">
                                          <p:val>
                                            <p:strVal val="#ppt_x"/>
                                          </p:val>
                                        </p:tav>
                                      </p:tavLst>
                                    </p:anim>
                                    <p:anim calcmode="lin" valueType="num">
                                      <p:cBhvr additive="base">
                                        <p:cTn id="44" dur="500" fill="hold"/>
                                        <p:tgtEl>
                                          <p:spTgt spid="120839"/>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3" presetClass="entr" presetSubtype="32" fill="hold" grpId="0" nodeType="afterEffect">
                                  <p:stCondLst>
                                    <p:cond delay="1000"/>
                                  </p:stCondLst>
                                  <p:childTnLst>
                                    <p:set>
                                      <p:cBhvr>
                                        <p:cTn id="47" dur="1" fill="hold">
                                          <p:stCondLst>
                                            <p:cond delay="0"/>
                                          </p:stCondLst>
                                        </p:cTn>
                                        <p:tgtEl>
                                          <p:spTgt spid="120834"/>
                                        </p:tgtEl>
                                        <p:attrNameLst>
                                          <p:attrName>style.visibility</p:attrName>
                                        </p:attrNameLst>
                                      </p:cBhvr>
                                      <p:to>
                                        <p:strVal val="visible"/>
                                      </p:to>
                                    </p:set>
                                    <p:anim calcmode="lin" valueType="num">
                                      <p:cBhvr>
                                        <p:cTn id="48" dur="500" fill="hold"/>
                                        <p:tgtEl>
                                          <p:spTgt spid="120834"/>
                                        </p:tgtEl>
                                        <p:attrNameLst>
                                          <p:attrName>ppt_w</p:attrName>
                                        </p:attrNameLst>
                                      </p:cBhvr>
                                      <p:tavLst>
                                        <p:tav tm="0">
                                          <p:val>
                                            <p:strVal val="4*#ppt_w"/>
                                          </p:val>
                                        </p:tav>
                                        <p:tav tm="100000">
                                          <p:val>
                                            <p:strVal val="#ppt_w"/>
                                          </p:val>
                                        </p:tav>
                                      </p:tavLst>
                                    </p:anim>
                                    <p:anim calcmode="lin" valueType="num">
                                      <p:cBhvr>
                                        <p:cTn id="49" dur="500" fill="hold"/>
                                        <p:tgtEl>
                                          <p:spTgt spid="120834"/>
                                        </p:tgtEl>
                                        <p:attrNameLst>
                                          <p:attrName>ppt_h</p:attrName>
                                        </p:attrNameLst>
                                      </p:cBhvr>
                                      <p:tavLst>
                                        <p:tav tm="0">
                                          <p:val>
                                            <p:strVal val="4*#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20840"/>
                                        </p:tgtEl>
                                        <p:attrNameLst>
                                          <p:attrName>style.visibility</p:attrName>
                                        </p:attrNameLst>
                                      </p:cBhvr>
                                      <p:to>
                                        <p:strVal val="visible"/>
                                      </p:to>
                                    </p:set>
                                    <p:anim calcmode="lin" valueType="num">
                                      <p:cBhvr additive="base">
                                        <p:cTn id="54" dur="500" fill="hold"/>
                                        <p:tgtEl>
                                          <p:spTgt spid="120840"/>
                                        </p:tgtEl>
                                        <p:attrNameLst>
                                          <p:attrName>ppt_x</p:attrName>
                                        </p:attrNameLst>
                                      </p:cBhvr>
                                      <p:tavLst>
                                        <p:tav tm="0">
                                          <p:val>
                                            <p:strVal val="0-#ppt_w/2"/>
                                          </p:val>
                                        </p:tav>
                                        <p:tav tm="100000">
                                          <p:val>
                                            <p:strVal val="#ppt_x"/>
                                          </p:val>
                                        </p:tav>
                                      </p:tavLst>
                                    </p:anim>
                                    <p:anim calcmode="lin" valueType="num">
                                      <p:cBhvr additive="base">
                                        <p:cTn id="55" dur="500" fill="hold"/>
                                        <p:tgtEl>
                                          <p:spTgt spid="120840"/>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23" presetClass="entr" presetSubtype="32" fill="hold" grpId="0" nodeType="afterEffect">
                                  <p:stCondLst>
                                    <p:cond delay="1000"/>
                                  </p:stCondLst>
                                  <p:childTnLst>
                                    <p:set>
                                      <p:cBhvr>
                                        <p:cTn id="58" dur="1" fill="hold">
                                          <p:stCondLst>
                                            <p:cond delay="0"/>
                                          </p:stCondLst>
                                        </p:cTn>
                                        <p:tgtEl>
                                          <p:spTgt spid="120845"/>
                                        </p:tgtEl>
                                        <p:attrNameLst>
                                          <p:attrName>style.visibility</p:attrName>
                                        </p:attrNameLst>
                                      </p:cBhvr>
                                      <p:to>
                                        <p:strVal val="visible"/>
                                      </p:to>
                                    </p:set>
                                    <p:anim calcmode="lin" valueType="num">
                                      <p:cBhvr>
                                        <p:cTn id="59" dur="500" fill="hold"/>
                                        <p:tgtEl>
                                          <p:spTgt spid="120845"/>
                                        </p:tgtEl>
                                        <p:attrNameLst>
                                          <p:attrName>ppt_w</p:attrName>
                                        </p:attrNameLst>
                                      </p:cBhvr>
                                      <p:tavLst>
                                        <p:tav tm="0">
                                          <p:val>
                                            <p:strVal val="4*#ppt_w"/>
                                          </p:val>
                                        </p:tav>
                                        <p:tav tm="100000">
                                          <p:val>
                                            <p:strVal val="#ppt_w"/>
                                          </p:val>
                                        </p:tav>
                                      </p:tavLst>
                                    </p:anim>
                                    <p:anim calcmode="lin" valueType="num">
                                      <p:cBhvr>
                                        <p:cTn id="60" dur="500" fill="hold"/>
                                        <p:tgtEl>
                                          <p:spTgt spid="120845"/>
                                        </p:tgtEl>
                                        <p:attrNameLst>
                                          <p:attrName>ppt_h</p:attrName>
                                        </p:attrNameLst>
                                      </p:cBhvr>
                                      <p:tavLst>
                                        <p:tav tm="0">
                                          <p:val>
                                            <p:strVal val="4*#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0841"/>
                                        </p:tgtEl>
                                        <p:attrNameLst>
                                          <p:attrName>style.visibility</p:attrName>
                                        </p:attrNameLst>
                                      </p:cBhvr>
                                      <p:to>
                                        <p:strVal val="visible"/>
                                      </p:to>
                                    </p:set>
                                    <p:anim calcmode="lin" valueType="num">
                                      <p:cBhvr additive="base">
                                        <p:cTn id="65" dur="500" fill="hold"/>
                                        <p:tgtEl>
                                          <p:spTgt spid="120841"/>
                                        </p:tgtEl>
                                        <p:attrNameLst>
                                          <p:attrName>ppt_x</p:attrName>
                                        </p:attrNameLst>
                                      </p:cBhvr>
                                      <p:tavLst>
                                        <p:tav tm="0">
                                          <p:val>
                                            <p:strVal val="0-#ppt_w/2"/>
                                          </p:val>
                                        </p:tav>
                                        <p:tav tm="100000">
                                          <p:val>
                                            <p:strVal val="#ppt_x"/>
                                          </p:val>
                                        </p:tav>
                                      </p:tavLst>
                                    </p:anim>
                                    <p:anim calcmode="lin" valueType="num">
                                      <p:cBhvr additive="base">
                                        <p:cTn id="66" dur="500" fill="hold"/>
                                        <p:tgtEl>
                                          <p:spTgt spid="120841"/>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23" presetClass="entr" presetSubtype="32" fill="hold" grpId="0" nodeType="afterEffect">
                                  <p:stCondLst>
                                    <p:cond delay="1000"/>
                                  </p:stCondLst>
                                  <p:childTnLst>
                                    <p:set>
                                      <p:cBhvr>
                                        <p:cTn id="69" dur="1" fill="hold">
                                          <p:stCondLst>
                                            <p:cond delay="0"/>
                                          </p:stCondLst>
                                        </p:cTn>
                                        <p:tgtEl>
                                          <p:spTgt spid="120844"/>
                                        </p:tgtEl>
                                        <p:attrNameLst>
                                          <p:attrName>style.visibility</p:attrName>
                                        </p:attrNameLst>
                                      </p:cBhvr>
                                      <p:to>
                                        <p:strVal val="visible"/>
                                      </p:to>
                                    </p:set>
                                    <p:anim calcmode="lin" valueType="num">
                                      <p:cBhvr>
                                        <p:cTn id="70" dur="500" fill="hold"/>
                                        <p:tgtEl>
                                          <p:spTgt spid="120844"/>
                                        </p:tgtEl>
                                        <p:attrNameLst>
                                          <p:attrName>ppt_w</p:attrName>
                                        </p:attrNameLst>
                                      </p:cBhvr>
                                      <p:tavLst>
                                        <p:tav tm="0">
                                          <p:val>
                                            <p:strVal val="4*#ppt_w"/>
                                          </p:val>
                                        </p:tav>
                                        <p:tav tm="100000">
                                          <p:val>
                                            <p:strVal val="#ppt_w"/>
                                          </p:val>
                                        </p:tav>
                                      </p:tavLst>
                                    </p:anim>
                                    <p:anim calcmode="lin" valueType="num">
                                      <p:cBhvr>
                                        <p:cTn id="71" dur="500" fill="hold"/>
                                        <p:tgtEl>
                                          <p:spTgt spid="120844"/>
                                        </p:tgtEl>
                                        <p:attrNameLst>
                                          <p:attrName>ppt_h</p:attrName>
                                        </p:attrNameLst>
                                      </p:cBhvr>
                                      <p:tavLst>
                                        <p:tav tm="0">
                                          <p:val>
                                            <p:strVal val="4*#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20842"/>
                                        </p:tgtEl>
                                        <p:attrNameLst>
                                          <p:attrName>style.visibility</p:attrName>
                                        </p:attrNameLst>
                                      </p:cBhvr>
                                      <p:to>
                                        <p:strVal val="visible"/>
                                      </p:to>
                                    </p:set>
                                    <p:anim calcmode="lin" valueType="num">
                                      <p:cBhvr additive="base">
                                        <p:cTn id="76" dur="500" fill="hold"/>
                                        <p:tgtEl>
                                          <p:spTgt spid="120842"/>
                                        </p:tgtEl>
                                        <p:attrNameLst>
                                          <p:attrName>ppt_x</p:attrName>
                                        </p:attrNameLst>
                                      </p:cBhvr>
                                      <p:tavLst>
                                        <p:tav tm="0">
                                          <p:val>
                                            <p:strVal val="0-#ppt_w/2"/>
                                          </p:val>
                                        </p:tav>
                                        <p:tav tm="100000">
                                          <p:val>
                                            <p:strVal val="#ppt_x"/>
                                          </p:val>
                                        </p:tav>
                                      </p:tavLst>
                                    </p:anim>
                                    <p:anim calcmode="lin" valueType="num">
                                      <p:cBhvr additive="base">
                                        <p:cTn id="77" dur="500" fill="hold"/>
                                        <p:tgtEl>
                                          <p:spTgt spid="120842"/>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23" presetClass="entr" presetSubtype="32" fill="hold" grpId="0" nodeType="afterEffect">
                                  <p:stCondLst>
                                    <p:cond delay="1000"/>
                                  </p:stCondLst>
                                  <p:childTnLst>
                                    <p:set>
                                      <p:cBhvr>
                                        <p:cTn id="80" dur="1" fill="hold">
                                          <p:stCondLst>
                                            <p:cond delay="0"/>
                                          </p:stCondLst>
                                        </p:cTn>
                                        <p:tgtEl>
                                          <p:spTgt spid="120846"/>
                                        </p:tgtEl>
                                        <p:attrNameLst>
                                          <p:attrName>style.visibility</p:attrName>
                                        </p:attrNameLst>
                                      </p:cBhvr>
                                      <p:to>
                                        <p:strVal val="visible"/>
                                      </p:to>
                                    </p:set>
                                    <p:anim calcmode="lin" valueType="num">
                                      <p:cBhvr>
                                        <p:cTn id="81" dur="500" fill="hold"/>
                                        <p:tgtEl>
                                          <p:spTgt spid="120846"/>
                                        </p:tgtEl>
                                        <p:attrNameLst>
                                          <p:attrName>ppt_w</p:attrName>
                                        </p:attrNameLst>
                                      </p:cBhvr>
                                      <p:tavLst>
                                        <p:tav tm="0">
                                          <p:val>
                                            <p:strVal val="4*#ppt_w"/>
                                          </p:val>
                                        </p:tav>
                                        <p:tav tm="100000">
                                          <p:val>
                                            <p:strVal val="#ppt_w"/>
                                          </p:val>
                                        </p:tav>
                                      </p:tavLst>
                                    </p:anim>
                                    <p:anim calcmode="lin" valueType="num">
                                      <p:cBhvr>
                                        <p:cTn id="82" dur="500" fill="hold"/>
                                        <p:tgtEl>
                                          <p:spTgt spid="1208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P spid="120837" grpId="0" build="p" autoUpdateAnimBg="0"/>
      <p:bldP spid="120838" grpId="0" autoUpdateAnimBg="0"/>
      <p:bldP spid="120839" grpId="0" autoUpdateAnimBg="0"/>
      <p:bldP spid="120840" grpId="0" autoUpdateAnimBg="0"/>
      <p:bldP spid="120841" grpId="0" autoUpdateAnimBg="0"/>
      <p:bldP spid="120842" grpId="0" autoUpdateAnimBg="0"/>
      <p:bldP spid="120843" grpId="0" animBg="1"/>
      <p:bldP spid="120844" grpId="0" animBg="1"/>
      <p:bldP spid="120845" grpId="0" animBg="1"/>
      <p:bldP spid="120846" grpId="0" animBg="1"/>
      <p:bldP spid="120847" grpId="0" animBg="1"/>
      <p:bldP spid="12084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 name="Footer Placeholder 5"/>
          <p:cNvSpPr>
            <a:spLocks noGrp="1"/>
          </p:cNvSpPr>
          <p:nvPr>
            <p:ph type="ftr" sz="quarter" idx="11"/>
          </p:nvPr>
        </p:nvSpPr>
        <p:spPr/>
        <p:txBody>
          <a:bodyPr/>
          <a:lstStyle/>
          <a:p>
            <a:r>
              <a:rPr lang="en-US" dirty="0"/>
              <a:t>Enterprise and Business Process Modelling</a:t>
            </a:r>
          </a:p>
        </p:txBody>
      </p:sp>
      <p:sp>
        <p:nvSpPr>
          <p:cNvPr id="756" name="Slide Number Placeholder 6"/>
          <p:cNvSpPr>
            <a:spLocks noGrp="1"/>
          </p:cNvSpPr>
          <p:nvPr>
            <p:ph type="sldNum" sz="quarter" idx="12"/>
          </p:nvPr>
        </p:nvSpPr>
        <p:spPr/>
        <p:txBody>
          <a:bodyPr/>
          <a:lstStyle/>
          <a:p>
            <a:fld id="{80D40048-CB19-184B-A7AE-6CD66D1D614C}" type="slidenum">
              <a:rPr lang="en-US" altLang="en-US"/>
              <a:pPr/>
              <a:t>25</a:t>
            </a:fld>
            <a:endParaRPr lang="en-US" altLang="en-US"/>
          </a:p>
        </p:txBody>
      </p:sp>
      <p:sp>
        <p:nvSpPr>
          <p:cNvPr id="121858" name="Rectangle 2"/>
          <p:cNvSpPr>
            <a:spLocks noChangeArrowheads="1"/>
          </p:cNvSpPr>
          <p:nvPr/>
        </p:nvSpPr>
        <p:spPr bwMode="auto">
          <a:xfrm>
            <a:off x="7926730" y="5613833"/>
            <a:ext cx="381000" cy="381000"/>
          </a:xfrm>
          <a:prstGeom prst="rect">
            <a:avLst/>
          </a:pr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1" name="Rectangle 5"/>
          <p:cNvSpPr>
            <a:spLocks noGrp="1" noChangeArrowheads="1"/>
          </p:cNvSpPr>
          <p:nvPr>
            <p:ph type="body" sz="half" idx="1"/>
          </p:nvPr>
        </p:nvSpPr>
        <p:spPr>
          <a:xfrm>
            <a:off x="916330" y="1805781"/>
            <a:ext cx="4114800" cy="609600"/>
          </a:xfrm>
        </p:spPr>
        <p:txBody>
          <a:bodyPr>
            <a:normAutofit fontScale="92500" lnSpcReduction="10000"/>
          </a:bodyPr>
          <a:lstStyle/>
          <a:p>
            <a:pPr>
              <a:lnSpc>
                <a:spcPct val="80000"/>
              </a:lnSpc>
              <a:spcBef>
                <a:spcPct val="0"/>
              </a:spcBef>
            </a:pPr>
            <a:r>
              <a:rPr lang="en-US" altLang="en-US" sz="1600">
                <a:latin typeface="Arial Black" charset="0"/>
              </a:rPr>
              <a:t>Motivation/Why</a:t>
            </a:r>
          </a:p>
          <a:p>
            <a:pPr lvl="1">
              <a:lnSpc>
                <a:spcPct val="80000"/>
              </a:lnSpc>
              <a:spcBef>
                <a:spcPct val="0"/>
              </a:spcBef>
              <a:buFont typeface="Wingdings" charset="2"/>
              <a:buNone/>
            </a:pPr>
            <a:r>
              <a:rPr lang="en-US" altLang="en-US" sz="1600">
                <a:ea typeface="Times New Roman" charset="0"/>
                <a:cs typeface="Times New Roman" charset="0"/>
              </a:rPr>
              <a:t>Operating characteristics of specific </a:t>
            </a:r>
          </a:p>
          <a:p>
            <a:pPr lvl="1">
              <a:lnSpc>
                <a:spcPct val="80000"/>
              </a:lnSpc>
              <a:spcBef>
                <a:spcPct val="0"/>
              </a:spcBef>
              <a:buFont typeface="Wingdings" charset="2"/>
              <a:buNone/>
            </a:pPr>
            <a:r>
              <a:rPr lang="en-US" altLang="en-US" sz="1600">
                <a:ea typeface="Times New Roman" charset="0"/>
                <a:cs typeface="Times New Roman" charset="0"/>
              </a:rPr>
              <a:t>technologies constrained by standards</a:t>
            </a:r>
            <a:r>
              <a:rPr lang="en-US" altLang="en-US" sz="1600"/>
              <a:t> </a:t>
            </a:r>
          </a:p>
        </p:txBody>
      </p:sp>
      <p:sp>
        <p:nvSpPr>
          <p:cNvPr id="121862" name="Rectangle 6"/>
          <p:cNvSpPr>
            <a:spLocks noChangeArrowheads="1"/>
          </p:cNvSpPr>
          <p:nvPr/>
        </p:nvSpPr>
        <p:spPr bwMode="auto">
          <a:xfrm>
            <a:off x="916330" y="2620168"/>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Function/How</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Functioning computer instructions</a:t>
            </a:r>
            <a:r>
              <a:rPr lang="en-US" altLang="en-US" sz="1600">
                <a:latin typeface="Arial Narrow" charset="0"/>
              </a:rPr>
              <a:t> </a:t>
            </a:r>
          </a:p>
        </p:txBody>
      </p:sp>
      <p:sp>
        <p:nvSpPr>
          <p:cNvPr id="121863" name="Rectangle 7"/>
          <p:cNvSpPr>
            <a:spLocks noChangeArrowheads="1"/>
          </p:cNvSpPr>
          <p:nvPr/>
        </p:nvSpPr>
        <p:spPr bwMode="auto">
          <a:xfrm>
            <a:off x="916330" y="3220243"/>
            <a:ext cx="3581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Data/What</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Data values stored in actual databases</a:t>
            </a:r>
            <a:r>
              <a:rPr lang="en-US" altLang="en-US" sz="1600">
                <a:latin typeface="Arial Narrow" charset="0"/>
              </a:rPr>
              <a:t> </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121864" name="Rectangle 8"/>
          <p:cNvSpPr>
            <a:spLocks noChangeArrowheads="1"/>
          </p:cNvSpPr>
          <p:nvPr/>
        </p:nvSpPr>
        <p:spPr bwMode="auto">
          <a:xfrm>
            <a:off x="916330" y="3985418"/>
            <a:ext cx="41148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People/Who</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VA personnel and key stakeholders </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working within their roles and responsibilities</a:t>
            </a:r>
            <a:r>
              <a:rPr lang="en-US" altLang="en-US" sz="1600">
                <a:latin typeface="Arial Narrow" charset="0"/>
              </a:rPr>
              <a:t> </a:t>
            </a:r>
          </a:p>
        </p:txBody>
      </p:sp>
      <p:sp>
        <p:nvSpPr>
          <p:cNvPr id="121865" name="Rectangle 9"/>
          <p:cNvSpPr>
            <a:spLocks noChangeArrowheads="1"/>
          </p:cNvSpPr>
          <p:nvPr/>
        </p:nvSpPr>
        <p:spPr bwMode="auto">
          <a:xfrm>
            <a:off x="916330" y="4750593"/>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Network/Where</a:t>
            </a:r>
          </a:p>
          <a:p>
            <a:pPr lvl="1">
              <a:lnSpc>
                <a:spcPct val="80000"/>
              </a:lnSpc>
              <a:buClr>
                <a:schemeClr val="hlink"/>
              </a:buClr>
              <a:buSzPct val="55000"/>
              <a:buFont typeface="Wingdings" charset="2"/>
              <a:buNone/>
            </a:pPr>
            <a:r>
              <a:rPr lang="en-US" altLang="en-US" sz="1600">
                <a:latin typeface="Arial Narrow" charset="0"/>
                <a:ea typeface="Times New Roman" charset="0"/>
                <a:cs typeface="Times New Roman" charset="0"/>
              </a:rPr>
              <a:t>Sending and receiving messages</a:t>
            </a:r>
            <a:r>
              <a:rPr lang="en-US" altLang="en-US" sz="1600">
                <a:latin typeface="Arial Narrow" charset="0"/>
              </a:rPr>
              <a:t> </a:t>
            </a:r>
          </a:p>
          <a:p>
            <a:pPr>
              <a:lnSpc>
                <a:spcPct val="80000"/>
              </a:lnSpc>
              <a:buClr>
                <a:schemeClr val="folHlink"/>
              </a:buClr>
              <a:buSzPct val="60000"/>
              <a:buFont typeface="Wingdings" charset="2"/>
              <a:buChar char="n"/>
            </a:pPr>
            <a:endParaRPr lang="en-US" altLang="en-US" sz="1600">
              <a:latin typeface="Arial Narrow" charset="0"/>
            </a:endParaRPr>
          </a:p>
        </p:txBody>
      </p:sp>
      <p:sp>
        <p:nvSpPr>
          <p:cNvPr id="121866" name="Rectangle 10"/>
          <p:cNvSpPr>
            <a:spLocks noChangeArrowheads="1"/>
          </p:cNvSpPr>
          <p:nvPr/>
        </p:nvSpPr>
        <p:spPr bwMode="auto">
          <a:xfrm>
            <a:off x="916330" y="5515768"/>
            <a:ext cx="3810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80000"/>
              </a:lnSpc>
              <a:buClr>
                <a:schemeClr val="folHlink"/>
              </a:buClr>
              <a:buSzPct val="60000"/>
              <a:buFont typeface="Wingdings" charset="2"/>
              <a:buChar char="n"/>
            </a:pPr>
            <a:r>
              <a:rPr lang="en-US" altLang="en-US" sz="1600">
                <a:latin typeface="Arial Black" charset="0"/>
              </a:rPr>
              <a:t>Time/When</a:t>
            </a:r>
          </a:p>
          <a:p>
            <a:pPr lvl="1">
              <a:lnSpc>
                <a:spcPct val="80000"/>
              </a:lnSpc>
              <a:buClr>
                <a:schemeClr val="hlink"/>
              </a:buClr>
              <a:buSzPct val="55000"/>
              <a:buFont typeface="Wingdings" charset="2"/>
              <a:buNone/>
            </a:pPr>
            <a:r>
              <a:rPr lang="en-US" altLang="en-US" sz="1600" dirty="0">
                <a:latin typeface="Arial Narrow" charset="0"/>
                <a:ea typeface="Times New Roman" charset="0"/>
                <a:cs typeface="Times New Roman" charset="0"/>
              </a:rPr>
              <a:t>Timing definitions operating to sequence </a:t>
            </a:r>
          </a:p>
          <a:p>
            <a:pPr lvl="1">
              <a:lnSpc>
                <a:spcPct val="80000"/>
              </a:lnSpc>
              <a:buClr>
                <a:schemeClr val="hlink"/>
              </a:buClr>
              <a:buSzPct val="55000"/>
              <a:buFont typeface="Wingdings" charset="2"/>
              <a:buNone/>
            </a:pPr>
            <a:r>
              <a:rPr lang="en-US" altLang="en-US" sz="1600" dirty="0">
                <a:latin typeface="Arial Narrow" charset="0"/>
                <a:ea typeface="Times New Roman" charset="0"/>
                <a:cs typeface="Times New Roman" charset="0"/>
              </a:rPr>
              <a:t>activities</a:t>
            </a:r>
            <a:r>
              <a:rPr lang="en-US" altLang="en-US" sz="1600" dirty="0">
                <a:latin typeface="Arial Narrow" charset="0"/>
              </a:rPr>
              <a:t> </a:t>
            </a:r>
          </a:p>
          <a:p>
            <a:pPr>
              <a:lnSpc>
                <a:spcPct val="80000"/>
              </a:lnSpc>
              <a:buClr>
                <a:schemeClr val="folHlink"/>
              </a:buClr>
              <a:buSzPct val="60000"/>
              <a:buFont typeface="Wingdings" charset="2"/>
              <a:buChar char="n"/>
            </a:pPr>
            <a:endParaRPr lang="en-US" altLang="en-US" sz="1600" dirty="0">
              <a:latin typeface="Arial Narrow" charset="0"/>
            </a:endParaRPr>
          </a:p>
        </p:txBody>
      </p:sp>
      <p:sp>
        <p:nvSpPr>
          <p:cNvPr id="121867" name="Rectangle 11"/>
          <p:cNvSpPr>
            <a:spLocks noChangeArrowheads="1"/>
          </p:cNvSpPr>
          <p:nvPr/>
        </p:nvSpPr>
        <p:spPr bwMode="auto">
          <a:xfrm>
            <a:off x="8307730" y="5613833"/>
            <a:ext cx="381000" cy="381000"/>
          </a:xfrm>
          <a:prstGeom prst="rect">
            <a:avLst/>
          </a:pr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8" name="Rectangle 12"/>
          <p:cNvSpPr>
            <a:spLocks noChangeArrowheads="1"/>
          </p:cNvSpPr>
          <p:nvPr/>
        </p:nvSpPr>
        <p:spPr bwMode="auto">
          <a:xfrm>
            <a:off x="8688730" y="5613833"/>
            <a:ext cx="381000" cy="381000"/>
          </a:xfrm>
          <a:prstGeom prst="rect">
            <a:avLst/>
          </a:pr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9" name="Rectangle 13"/>
          <p:cNvSpPr>
            <a:spLocks noChangeArrowheads="1"/>
          </p:cNvSpPr>
          <p:nvPr/>
        </p:nvSpPr>
        <p:spPr bwMode="auto">
          <a:xfrm>
            <a:off x="9069730" y="5613833"/>
            <a:ext cx="381000" cy="381000"/>
          </a:xfrm>
          <a:prstGeom prst="rect">
            <a:avLst/>
          </a:pr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0" name="Rectangle 14"/>
          <p:cNvSpPr>
            <a:spLocks noChangeArrowheads="1"/>
          </p:cNvSpPr>
          <p:nvPr/>
        </p:nvSpPr>
        <p:spPr bwMode="auto">
          <a:xfrm>
            <a:off x="9450730" y="5613833"/>
            <a:ext cx="381000" cy="381000"/>
          </a:xfrm>
          <a:prstGeom prst="rect">
            <a:avLst/>
          </a:pr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1" name="Rectangle 15"/>
          <p:cNvSpPr>
            <a:spLocks noChangeArrowheads="1"/>
          </p:cNvSpPr>
          <p:nvPr/>
        </p:nvSpPr>
        <p:spPr bwMode="auto">
          <a:xfrm>
            <a:off x="9831730" y="5613833"/>
            <a:ext cx="381000" cy="381000"/>
          </a:xfrm>
          <a:prstGeom prst="rect">
            <a:avLst/>
          </a:pr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2" name="AutoShape 16"/>
          <p:cNvSpPr>
            <a:spLocks noChangeArrowheads="1"/>
          </p:cNvSpPr>
          <p:nvPr/>
        </p:nvSpPr>
        <p:spPr bwMode="auto">
          <a:xfrm>
            <a:off x="6936130" y="5613833"/>
            <a:ext cx="457200" cy="381000"/>
          </a:xfrm>
          <a:prstGeom prst="homePlate">
            <a:avLst>
              <a:gd name="adj" fmla="val 30000"/>
            </a:avLst>
          </a:prstGeom>
          <a:solidFill>
            <a:srgbClr val="99336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a:t>6</a:t>
            </a:r>
          </a:p>
        </p:txBody>
      </p:sp>
      <p:grpSp>
        <p:nvGrpSpPr>
          <p:cNvPr id="121873" name="Group 17"/>
          <p:cNvGrpSpPr>
            <a:grpSpLocks/>
          </p:cNvGrpSpPr>
          <p:nvPr/>
        </p:nvGrpSpPr>
        <p:grpSpPr bwMode="auto">
          <a:xfrm>
            <a:off x="7393330" y="3556433"/>
            <a:ext cx="3352800" cy="2590800"/>
            <a:chOff x="3216" y="2448"/>
            <a:chExt cx="2112" cy="1632"/>
          </a:xfrm>
        </p:grpSpPr>
        <p:sp>
          <p:nvSpPr>
            <p:cNvPr id="121874" name="Rectangle 18"/>
            <p:cNvSpPr>
              <a:spLocks noChangeArrowheads="1"/>
            </p:cNvSpPr>
            <p:nvPr/>
          </p:nvSpPr>
          <p:spPr bwMode="auto">
            <a:xfrm>
              <a:off x="3216"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21875" name="Rectangle 19"/>
            <p:cNvSpPr>
              <a:spLocks noChangeArrowheads="1"/>
            </p:cNvSpPr>
            <p:nvPr/>
          </p:nvSpPr>
          <p:spPr bwMode="auto">
            <a:xfrm>
              <a:off x="3216"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21876" name="Rectangle 20"/>
            <p:cNvSpPr>
              <a:spLocks noChangeArrowheads="1"/>
            </p:cNvSpPr>
            <p:nvPr/>
          </p:nvSpPr>
          <p:spPr bwMode="auto">
            <a:xfrm>
              <a:off x="3216"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21877" name="Rectangle 21"/>
            <p:cNvSpPr>
              <a:spLocks noChangeArrowheads="1"/>
            </p:cNvSpPr>
            <p:nvPr/>
          </p:nvSpPr>
          <p:spPr bwMode="auto">
            <a:xfrm>
              <a:off x="3216"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21878" name="Rectangle 22"/>
            <p:cNvSpPr>
              <a:spLocks noChangeArrowheads="1"/>
            </p:cNvSpPr>
            <p:nvPr/>
          </p:nvSpPr>
          <p:spPr bwMode="auto">
            <a:xfrm>
              <a:off x="3216"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Integrated</a:t>
              </a:r>
            </a:p>
          </p:txBody>
        </p:sp>
        <p:sp>
          <p:nvSpPr>
            <p:cNvPr id="121879" name="Rectangle 23"/>
            <p:cNvSpPr>
              <a:spLocks noChangeArrowheads="1"/>
            </p:cNvSpPr>
            <p:nvPr/>
          </p:nvSpPr>
          <p:spPr bwMode="auto">
            <a:xfrm>
              <a:off x="3216"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21880" name="Rectangle 24"/>
            <p:cNvSpPr>
              <a:spLocks noChangeArrowheads="1"/>
            </p:cNvSpPr>
            <p:nvPr/>
          </p:nvSpPr>
          <p:spPr bwMode="auto">
            <a:xfrm>
              <a:off x="4992" y="25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Contextual</a:t>
              </a:r>
            </a:p>
          </p:txBody>
        </p:sp>
        <p:sp>
          <p:nvSpPr>
            <p:cNvPr id="121881" name="Rectangle 25"/>
            <p:cNvSpPr>
              <a:spLocks noChangeArrowheads="1"/>
            </p:cNvSpPr>
            <p:nvPr/>
          </p:nvSpPr>
          <p:spPr bwMode="auto">
            <a:xfrm>
              <a:off x="4992" y="278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Conceptual</a:t>
              </a:r>
            </a:p>
          </p:txBody>
        </p:sp>
        <p:sp>
          <p:nvSpPr>
            <p:cNvPr id="121882" name="Rectangle 26"/>
            <p:cNvSpPr>
              <a:spLocks noChangeArrowheads="1"/>
            </p:cNvSpPr>
            <p:nvPr/>
          </p:nvSpPr>
          <p:spPr bwMode="auto">
            <a:xfrm>
              <a:off x="4992" y="302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Logical</a:t>
              </a:r>
            </a:p>
          </p:txBody>
        </p:sp>
        <p:sp>
          <p:nvSpPr>
            <p:cNvPr id="121883" name="Rectangle 27"/>
            <p:cNvSpPr>
              <a:spLocks noChangeArrowheads="1"/>
            </p:cNvSpPr>
            <p:nvPr/>
          </p:nvSpPr>
          <p:spPr bwMode="auto">
            <a:xfrm>
              <a:off x="4992" y="326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Physical</a:t>
              </a:r>
            </a:p>
          </p:txBody>
        </p:sp>
        <p:sp>
          <p:nvSpPr>
            <p:cNvPr id="121884" name="Rectangle 28"/>
            <p:cNvSpPr>
              <a:spLocks noChangeArrowheads="1"/>
            </p:cNvSpPr>
            <p:nvPr/>
          </p:nvSpPr>
          <p:spPr bwMode="auto">
            <a:xfrm>
              <a:off x="4992" y="350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Integrated</a:t>
              </a:r>
            </a:p>
          </p:txBody>
        </p:sp>
        <p:sp>
          <p:nvSpPr>
            <p:cNvPr id="121885" name="Rectangle 29"/>
            <p:cNvSpPr>
              <a:spLocks noChangeArrowheads="1"/>
            </p:cNvSpPr>
            <p:nvPr/>
          </p:nvSpPr>
          <p:spPr bwMode="auto">
            <a:xfrm>
              <a:off x="4992" y="3744"/>
              <a:ext cx="336" cy="240"/>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Functioning</a:t>
              </a:r>
            </a:p>
          </p:txBody>
        </p:sp>
        <p:sp>
          <p:nvSpPr>
            <p:cNvPr id="121886" name="Rectangle 30"/>
            <p:cNvSpPr>
              <a:spLocks noChangeArrowheads="1"/>
            </p:cNvSpPr>
            <p:nvPr/>
          </p:nvSpPr>
          <p:spPr bwMode="auto">
            <a:xfrm>
              <a:off x="47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sp>
          <p:nvSpPr>
            <p:cNvPr id="121887" name="Rectangle 31"/>
            <p:cNvSpPr>
              <a:spLocks noChangeArrowheads="1"/>
            </p:cNvSpPr>
            <p:nvPr/>
          </p:nvSpPr>
          <p:spPr bwMode="auto">
            <a:xfrm>
              <a:off x="47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Why</a:t>
              </a:r>
            </a:p>
          </p:txBody>
        </p:sp>
        <p:grpSp>
          <p:nvGrpSpPr>
            <p:cNvPr id="121888" name="Group 32"/>
            <p:cNvGrpSpPr>
              <a:grpSpLocks/>
            </p:cNvGrpSpPr>
            <p:nvPr/>
          </p:nvGrpSpPr>
          <p:grpSpPr bwMode="auto">
            <a:xfrm>
              <a:off x="4818" y="2606"/>
              <a:ext cx="108" cy="116"/>
              <a:chOff x="902" y="803"/>
              <a:chExt cx="214" cy="280"/>
            </a:xfrm>
          </p:grpSpPr>
          <p:sp>
            <p:nvSpPr>
              <p:cNvPr id="121889" name="Rectangle 33"/>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1890" name="Line 34"/>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1" name="Line 35"/>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2" name="Line 36"/>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3" name="Line 37"/>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4" name="Line 38"/>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5" name="Line 39"/>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6" name="Line 40"/>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7" name="Line 41"/>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8" name="Line 42"/>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9" name="Line 43"/>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00" name="Line 44"/>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01" name="Line 45"/>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02" name="Line 46"/>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03" name="Line 47"/>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04" name="Line 48"/>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905" name="Rectangle 49"/>
            <p:cNvSpPr>
              <a:spLocks noChangeArrowheads="1"/>
            </p:cNvSpPr>
            <p:nvPr/>
          </p:nvSpPr>
          <p:spPr bwMode="auto">
            <a:xfrm>
              <a:off x="47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906" name="Group 50"/>
            <p:cNvGrpSpPr>
              <a:grpSpLocks/>
            </p:cNvGrpSpPr>
            <p:nvPr/>
          </p:nvGrpSpPr>
          <p:grpSpPr bwMode="auto">
            <a:xfrm>
              <a:off x="4815" y="2846"/>
              <a:ext cx="114" cy="116"/>
              <a:chOff x="4548" y="1186"/>
              <a:chExt cx="332" cy="332"/>
            </a:xfrm>
          </p:grpSpPr>
          <p:sp>
            <p:nvSpPr>
              <p:cNvPr id="121907" name="Rectangle 51"/>
              <p:cNvSpPr>
                <a:spLocks noChangeArrowheads="1"/>
              </p:cNvSpPr>
              <p:nvPr/>
            </p:nvSpPr>
            <p:spPr bwMode="auto">
              <a:xfrm>
                <a:off x="4686" y="118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21908" name="Oval 52"/>
              <p:cNvSpPr>
                <a:spLocks noChangeArrowheads="1"/>
              </p:cNvSpPr>
              <p:nvPr/>
            </p:nvSpPr>
            <p:spPr bwMode="auto">
              <a:xfrm>
                <a:off x="4617" y="1251"/>
                <a:ext cx="48" cy="51"/>
              </a:xfrm>
              <a:prstGeom prst="ellipse">
                <a:avLst/>
              </a:prstGeom>
              <a:solidFill>
                <a:srgbClr val="FB9214"/>
              </a:solidFill>
              <a:ln w="11113">
                <a:solidFill>
                  <a:srgbClr val="000000"/>
                </a:solidFill>
                <a:round/>
                <a:headEnd/>
                <a:tailEnd/>
              </a:ln>
            </p:spPr>
            <p:txBody>
              <a:bodyPr/>
              <a:lstStyle/>
              <a:p>
                <a:endParaRPr lang="en-US"/>
              </a:p>
            </p:txBody>
          </p:sp>
          <p:sp>
            <p:nvSpPr>
              <p:cNvPr id="121909" name="Oval 53"/>
              <p:cNvSpPr>
                <a:spLocks noChangeArrowheads="1"/>
              </p:cNvSpPr>
              <p:nvPr/>
            </p:nvSpPr>
            <p:spPr bwMode="auto">
              <a:xfrm>
                <a:off x="4690" y="1252"/>
                <a:ext cx="46" cy="50"/>
              </a:xfrm>
              <a:prstGeom prst="ellipse">
                <a:avLst/>
              </a:prstGeom>
              <a:solidFill>
                <a:srgbClr val="FB9214"/>
              </a:solidFill>
              <a:ln w="11113">
                <a:solidFill>
                  <a:srgbClr val="000000"/>
                </a:solidFill>
                <a:round/>
                <a:headEnd/>
                <a:tailEnd/>
              </a:ln>
            </p:spPr>
            <p:txBody>
              <a:bodyPr/>
              <a:lstStyle/>
              <a:p>
                <a:endParaRPr lang="en-US"/>
              </a:p>
            </p:txBody>
          </p:sp>
          <p:sp>
            <p:nvSpPr>
              <p:cNvPr id="121910" name="Oval 54"/>
              <p:cNvSpPr>
                <a:spLocks noChangeArrowheads="1"/>
              </p:cNvSpPr>
              <p:nvPr/>
            </p:nvSpPr>
            <p:spPr bwMode="auto">
              <a:xfrm>
                <a:off x="4755" y="1252"/>
                <a:ext cx="46" cy="49"/>
              </a:xfrm>
              <a:prstGeom prst="ellipse">
                <a:avLst/>
              </a:prstGeom>
              <a:solidFill>
                <a:srgbClr val="FB9214"/>
              </a:solidFill>
              <a:ln w="11113">
                <a:solidFill>
                  <a:srgbClr val="000000"/>
                </a:solidFill>
                <a:round/>
                <a:headEnd/>
                <a:tailEnd/>
              </a:ln>
            </p:spPr>
            <p:txBody>
              <a:bodyPr/>
              <a:lstStyle/>
              <a:p>
                <a:endParaRPr lang="en-US"/>
              </a:p>
            </p:txBody>
          </p:sp>
          <p:sp>
            <p:nvSpPr>
              <p:cNvPr id="121911" name="Rectangle 55"/>
              <p:cNvSpPr>
                <a:spLocks noChangeArrowheads="1"/>
              </p:cNvSpPr>
              <p:nvPr/>
            </p:nvSpPr>
            <p:spPr bwMode="auto">
              <a:xfrm>
                <a:off x="4608" y="1327"/>
                <a:ext cx="54" cy="43"/>
              </a:xfrm>
              <a:prstGeom prst="rect">
                <a:avLst/>
              </a:prstGeom>
              <a:solidFill>
                <a:srgbClr val="FB9214"/>
              </a:solidFill>
              <a:ln w="11113">
                <a:solidFill>
                  <a:srgbClr val="000000"/>
                </a:solidFill>
                <a:miter lim="800000"/>
                <a:headEnd/>
                <a:tailEnd/>
              </a:ln>
            </p:spPr>
            <p:txBody>
              <a:bodyPr/>
              <a:lstStyle/>
              <a:p>
                <a:endParaRPr lang="en-US"/>
              </a:p>
            </p:txBody>
          </p:sp>
          <p:sp>
            <p:nvSpPr>
              <p:cNvPr id="121912" name="Rectangle 56"/>
              <p:cNvSpPr>
                <a:spLocks noChangeArrowheads="1"/>
              </p:cNvSpPr>
              <p:nvPr/>
            </p:nvSpPr>
            <p:spPr bwMode="auto">
              <a:xfrm>
                <a:off x="4684" y="1328"/>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21913" name="Rectangle 57"/>
              <p:cNvSpPr>
                <a:spLocks noChangeArrowheads="1"/>
              </p:cNvSpPr>
              <p:nvPr/>
            </p:nvSpPr>
            <p:spPr bwMode="auto">
              <a:xfrm>
                <a:off x="4753" y="1329"/>
                <a:ext cx="53" cy="43"/>
              </a:xfrm>
              <a:prstGeom prst="rect">
                <a:avLst/>
              </a:prstGeom>
              <a:solidFill>
                <a:srgbClr val="FB9214"/>
              </a:solidFill>
              <a:ln w="11113">
                <a:solidFill>
                  <a:srgbClr val="000000"/>
                </a:solidFill>
                <a:miter lim="800000"/>
                <a:headEnd/>
                <a:tailEnd/>
              </a:ln>
            </p:spPr>
            <p:txBody>
              <a:bodyPr/>
              <a:lstStyle/>
              <a:p>
                <a:endParaRPr lang="en-US"/>
              </a:p>
            </p:txBody>
          </p:sp>
          <p:sp>
            <p:nvSpPr>
              <p:cNvPr id="121914" name="Oval 58"/>
              <p:cNvSpPr>
                <a:spLocks noChangeArrowheads="1"/>
              </p:cNvSpPr>
              <p:nvPr/>
            </p:nvSpPr>
            <p:spPr bwMode="auto">
              <a:xfrm>
                <a:off x="4548"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21915" name="Oval 59"/>
              <p:cNvSpPr>
                <a:spLocks noChangeArrowheads="1"/>
              </p:cNvSpPr>
              <p:nvPr/>
            </p:nvSpPr>
            <p:spPr bwMode="auto">
              <a:xfrm>
                <a:off x="4607" y="1402"/>
                <a:ext cx="46" cy="49"/>
              </a:xfrm>
              <a:prstGeom prst="ellipse">
                <a:avLst/>
              </a:prstGeom>
              <a:solidFill>
                <a:srgbClr val="FB9214"/>
              </a:solidFill>
              <a:ln w="11113">
                <a:solidFill>
                  <a:srgbClr val="000000"/>
                </a:solidFill>
                <a:round/>
                <a:headEnd/>
                <a:tailEnd/>
              </a:ln>
            </p:spPr>
            <p:txBody>
              <a:bodyPr/>
              <a:lstStyle/>
              <a:p>
                <a:endParaRPr lang="en-US"/>
              </a:p>
            </p:txBody>
          </p:sp>
          <p:sp>
            <p:nvSpPr>
              <p:cNvPr id="121916" name="Oval 60"/>
              <p:cNvSpPr>
                <a:spLocks noChangeArrowheads="1"/>
              </p:cNvSpPr>
              <p:nvPr/>
            </p:nvSpPr>
            <p:spPr bwMode="auto">
              <a:xfrm>
                <a:off x="4663" y="1401"/>
                <a:ext cx="45" cy="50"/>
              </a:xfrm>
              <a:prstGeom prst="ellipse">
                <a:avLst/>
              </a:prstGeom>
              <a:solidFill>
                <a:srgbClr val="FB9214"/>
              </a:solidFill>
              <a:ln w="11113">
                <a:solidFill>
                  <a:srgbClr val="000000"/>
                </a:solidFill>
                <a:round/>
                <a:headEnd/>
                <a:tailEnd/>
              </a:ln>
            </p:spPr>
            <p:txBody>
              <a:bodyPr/>
              <a:lstStyle/>
              <a:p>
                <a:endParaRPr lang="en-US"/>
              </a:p>
            </p:txBody>
          </p:sp>
          <p:sp>
            <p:nvSpPr>
              <p:cNvPr id="121917" name="Oval 61"/>
              <p:cNvSpPr>
                <a:spLocks noChangeArrowheads="1"/>
              </p:cNvSpPr>
              <p:nvPr/>
            </p:nvSpPr>
            <p:spPr bwMode="auto">
              <a:xfrm>
                <a:off x="4716" y="1406"/>
                <a:ext cx="46" cy="49"/>
              </a:xfrm>
              <a:prstGeom prst="ellipse">
                <a:avLst/>
              </a:prstGeom>
              <a:solidFill>
                <a:srgbClr val="FB9214"/>
              </a:solidFill>
              <a:ln w="11113">
                <a:solidFill>
                  <a:srgbClr val="000000"/>
                </a:solidFill>
                <a:round/>
                <a:headEnd/>
                <a:tailEnd/>
              </a:ln>
            </p:spPr>
            <p:txBody>
              <a:bodyPr/>
              <a:lstStyle/>
              <a:p>
                <a:endParaRPr lang="en-US"/>
              </a:p>
            </p:txBody>
          </p:sp>
          <p:sp>
            <p:nvSpPr>
              <p:cNvPr id="121918" name="Oval 62"/>
              <p:cNvSpPr>
                <a:spLocks noChangeArrowheads="1"/>
              </p:cNvSpPr>
              <p:nvPr/>
            </p:nvSpPr>
            <p:spPr bwMode="auto">
              <a:xfrm>
                <a:off x="4771" y="1404"/>
                <a:ext cx="46" cy="50"/>
              </a:xfrm>
              <a:prstGeom prst="ellipse">
                <a:avLst/>
              </a:prstGeom>
              <a:solidFill>
                <a:srgbClr val="FB9214"/>
              </a:solidFill>
              <a:ln w="11113">
                <a:solidFill>
                  <a:srgbClr val="000000"/>
                </a:solidFill>
                <a:round/>
                <a:headEnd/>
                <a:tailEnd/>
              </a:ln>
            </p:spPr>
            <p:txBody>
              <a:bodyPr/>
              <a:lstStyle/>
              <a:p>
                <a:endParaRPr lang="en-US"/>
              </a:p>
            </p:txBody>
          </p:sp>
          <p:sp>
            <p:nvSpPr>
              <p:cNvPr id="121919" name="Oval 63"/>
              <p:cNvSpPr>
                <a:spLocks noChangeArrowheads="1"/>
              </p:cNvSpPr>
              <p:nvPr/>
            </p:nvSpPr>
            <p:spPr bwMode="auto">
              <a:xfrm>
                <a:off x="4826" y="1403"/>
                <a:ext cx="46" cy="50"/>
              </a:xfrm>
              <a:prstGeom prst="ellipse">
                <a:avLst/>
              </a:prstGeom>
              <a:solidFill>
                <a:srgbClr val="FB9214"/>
              </a:solidFill>
              <a:ln w="11113">
                <a:solidFill>
                  <a:srgbClr val="000000"/>
                </a:solidFill>
                <a:round/>
                <a:headEnd/>
                <a:tailEnd/>
              </a:ln>
            </p:spPr>
            <p:txBody>
              <a:bodyPr/>
              <a:lstStyle/>
              <a:p>
                <a:endParaRPr lang="en-US"/>
              </a:p>
            </p:txBody>
          </p:sp>
          <p:sp>
            <p:nvSpPr>
              <p:cNvPr id="121920" name="Rectangle 64"/>
              <p:cNvSpPr>
                <a:spLocks noChangeArrowheads="1"/>
              </p:cNvSpPr>
              <p:nvPr/>
            </p:nvSpPr>
            <p:spPr bwMode="auto">
              <a:xfrm>
                <a:off x="4826" y="1476"/>
                <a:ext cx="54" cy="42"/>
              </a:xfrm>
              <a:prstGeom prst="rect">
                <a:avLst/>
              </a:prstGeom>
              <a:solidFill>
                <a:srgbClr val="FB9214"/>
              </a:solidFill>
              <a:ln w="11113">
                <a:solidFill>
                  <a:srgbClr val="000000"/>
                </a:solidFill>
                <a:miter lim="800000"/>
                <a:headEnd/>
                <a:tailEnd/>
              </a:ln>
            </p:spPr>
            <p:txBody>
              <a:bodyPr/>
              <a:lstStyle/>
              <a:p>
                <a:endParaRPr lang="en-US"/>
              </a:p>
            </p:txBody>
          </p:sp>
          <p:sp>
            <p:nvSpPr>
              <p:cNvPr id="121921" name="Freeform 65"/>
              <p:cNvSpPr>
                <a:spLocks/>
              </p:cNvSpPr>
              <p:nvPr/>
            </p:nvSpPr>
            <p:spPr bwMode="auto">
              <a:xfrm>
                <a:off x="4643" y="1230"/>
                <a:ext cx="73" cy="19"/>
              </a:xfrm>
              <a:custGeom>
                <a:avLst/>
                <a:gdLst>
                  <a:gd name="T0" fmla="*/ 148 w 148"/>
                  <a:gd name="T1" fmla="*/ 0 h 38"/>
                  <a:gd name="T2" fmla="*/ 0 w 148"/>
                  <a:gd name="T3" fmla="*/ 34 h 38"/>
                  <a:gd name="T4" fmla="*/ 0 w 148"/>
                  <a:gd name="T5" fmla="*/ 38 h 38"/>
                </a:gdLst>
                <a:ahLst/>
                <a:cxnLst>
                  <a:cxn ang="0">
                    <a:pos x="T0" y="T1"/>
                  </a:cxn>
                  <a:cxn ang="0">
                    <a:pos x="T2" y="T3"/>
                  </a:cxn>
                  <a:cxn ang="0">
                    <a:pos x="T4" y="T5"/>
                  </a:cxn>
                </a:cxnLst>
                <a:rect l="0" t="0" r="r" b="b"/>
                <a:pathLst>
                  <a:path w="148" h="38">
                    <a:moveTo>
                      <a:pt x="148" y="0"/>
                    </a:moveTo>
                    <a:lnTo>
                      <a:pt x="0" y="34"/>
                    </a:lnTo>
                    <a:lnTo>
                      <a:pt x="0" y="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22" name="Line 66"/>
              <p:cNvSpPr>
                <a:spLocks noChangeShapeType="1"/>
              </p:cNvSpPr>
              <p:nvPr/>
            </p:nvSpPr>
            <p:spPr bwMode="auto">
              <a:xfrm>
                <a:off x="4712" y="1231"/>
                <a:ext cx="4"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3" name="Line 67"/>
              <p:cNvSpPr>
                <a:spLocks noChangeShapeType="1"/>
              </p:cNvSpPr>
              <p:nvPr/>
            </p:nvSpPr>
            <p:spPr bwMode="auto">
              <a:xfrm>
                <a:off x="4712" y="1230"/>
                <a:ext cx="66"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4" name="Line 68"/>
              <p:cNvSpPr>
                <a:spLocks noChangeShapeType="1"/>
              </p:cNvSpPr>
              <p:nvPr/>
            </p:nvSpPr>
            <p:spPr bwMode="auto">
              <a:xfrm>
                <a:off x="4640" y="130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5" name="Line 69"/>
              <p:cNvSpPr>
                <a:spLocks noChangeShapeType="1"/>
              </p:cNvSpPr>
              <p:nvPr/>
            </p:nvSpPr>
            <p:spPr bwMode="auto">
              <a:xfrm>
                <a:off x="4716"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6" name="Line 70"/>
              <p:cNvSpPr>
                <a:spLocks noChangeShapeType="1"/>
              </p:cNvSpPr>
              <p:nvPr/>
            </p:nvSpPr>
            <p:spPr bwMode="auto">
              <a:xfrm>
                <a:off x="4780" y="1304"/>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7" name="Line 71"/>
              <p:cNvSpPr>
                <a:spLocks noChangeShapeType="1"/>
              </p:cNvSpPr>
              <p:nvPr/>
            </p:nvSpPr>
            <p:spPr bwMode="auto">
              <a:xfrm flipH="1">
                <a:off x="4572" y="1371"/>
                <a:ext cx="65"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8" name="Line 72"/>
              <p:cNvSpPr>
                <a:spLocks noChangeShapeType="1"/>
              </p:cNvSpPr>
              <p:nvPr/>
            </p:nvSpPr>
            <p:spPr bwMode="auto">
              <a:xfrm flipH="1">
                <a:off x="4634" y="1372"/>
                <a:ext cx="2"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29" name="Line 73"/>
              <p:cNvSpPr>
                <a:spLocks noChangeShapeType="1"/>
              </p:cNvSpPr>
              <p:nvPr/>
            </p:nvSpPr>
            <p:spPr bwMode="auto">
              <a:xfrm flipH="1">
                <a:off x="4687" y="1372"/>
                <a:ext cx="26"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30" name="Freeform 74"/>
              <p:cNvSpPr>
                <a:spLocks/>
              </p:cNvSpPr>
              <p:nvPr/>
            </p:nvSpPr>
            <p:spPr bwMode="auto">
              <a:xfrm>
                <a:off x="4713" y="1372"/>
                <a:ext cx="28" cy="29"/>
              </a:xfrm>
              <a:custGeom>
                <a:avLst/>
                <a:gdLst>
                  <a:gd name="T0" fmla="*/ 0 w 55"/>
                  <a:gd name="T1" fmla="*/ 0 h 58"/>
                  <a:gd name="T2" fmla="*/ 55 w 55"/>
                  <a:gd name="T3" fmla="*/ 58 h 58"/>
                  <a:gd name="T4" fmla="*/ 55 w 55"/>
                  <a:gd name="T5" fmla="*/ 54 h 58"/>
                </a:gdLst>
                <a:ahLst/>
                <a:cxnLst>
                  <a:cxn ang="0">
                    <a:pos x="T0" y="T1"/>
                  </a:cxn>
                  <a:cxn ang="0">
                    <a:pos x="T2" y="T3"/>
                  </a:cxn>
                  <a:cxn ang="0">
                    <a:pos x="T4" y="T5"/>
                  </a:cxn>
                </a:cxnLst>
                <a:rect l="0" t="0" r="r" b="b"/>
                <a:pathLst>
                  <a:path w="55" h="58">
                    <a:moveTo>
                      <a:pt x="0" y="0"/>
                    </a:moveTo>
                    <a:lnTo>
                      <a:pt x="55" y="58"/>
                    </a:lnTo>
                    <a:lnTo>
                      <a:pt x="55"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31" name="Line 75"/>
              <p:cNvSpPr>
                <a:spLocks noChangeShapeType="1"/>
              </p:cNvSpPr>
              <p:nvPr/>
            </p:nvSpPr>
            <p:spPr bwMode="auto">
              <a:xfrm>
                <a:off x="4782" y="1374"/>
                <a:ext cx="13"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32" name="Line 76"/>
              <p:cNvSpPr>
                <a:spLocks noChangeShapeType="1"/>
              </p:cNvSpPr>
              <p:nvPr/>
            </p:nvSpPr>
            <p:spPr bwMode="auto">
              <a:xfrm>
                <a:off x="4783" y="1374"/>
                <a:ext cx="68"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33" name="Line 77"/>
              <p:cNvSpPr>
                <a:spLocks noChangeShapeType="1"/>
              </p:cNvSpPr>
              <p:nvPr/>
            </p:nvSpPr>
            <p:spPr bwMode="auto">
              <a:xfrm>
                <a:off x="4852" y="1454"/>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934" name="Rectangle 78"/>
            <p:cNvSpPr>
              <a:spLocks noChangeArrowheads="1"/>
            </p:cNvSpPr>
            <p:nvPr/>
          </p:nvSpPr>
          <p:spPr bwMode="auto">
            <a:xfrm>
              <a:off x="47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935" name="Group 79"/>
            <p:cNvGrpSpPr>
              <a:grpSpLocks/>
            </p:cNvGrpSpPr>
            <p:nvPr/>
          </p:nvGrpSpPr>
          <p:grpSpPr bwMode="auto">
            <a:xfrm>
              <a:off x="4818" y="3076"/>
              <a:ext cx="108" cy="135"/>
              <a:chOff x="4557" y="1824"/>
              <a:chExt cx="331" cy="332"/>
            </a:xfrm>
          </p:grpSpPr>
          <p:sp>
            <p:nvSpPr>
              <p:cNvPr id="121936" name="Rectangle 80"/>
              <p:cNvSpPr>
                <a:spLocks noChangeArrowheads="1"/>
              </p:cNvSpPr>
              <p:nvPr/>
            </p:nvSpPr>
            <p:spPr bwMode="auto">
              <a:xfrm>
                <a:off x="4694" y="182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21937" name="Oval 81"/>
              <p:cNvSpPr>
                <a:spLocks noChangeArrowheads="1"/>
              </p:cNvSpPr>
              <p:nvPr/>
            </p:nvSpPr>
            <p:spPr bwMode="auto">
              <a:xfrm>
                <a:off x="4625" y="1888"/>
                <a:ext cx="48" cy="52"/>
              </a:xfrm>
              <a:prstGeom prst="ellipse">
                <a:avLst/>
              </a:prstGeom>
              <a:solidFill>
                <a:srgbClr val="FFFF00"/>
              </a:solidFill>
              <a:ln w="11113">
                <a:solidFill>
                  <a:srgbClr val="000000"/>
                </a:solidFill>
                <a:round/>
                <a:headEnd/>
                <a:tailEnd/>
              </a:ln>
            </p:spPr>
            <p:txBody>
              <a:bodyPr/>
              <a:lstStyle/>
              <a:p>
                <a:endParaRPr lang="en-US"/>
              </a:p>
            </p:txBody>
          </p:sp>
          <p:sp>
            <p:nvSpPr>
              <p:cNvPr id="121938" name="Oval 82"/>
              <p:cNvSpPr>
                <a:spLocks noChangeArrowheads="1"/>
              </p:cNvSpPr>
              <p:nvPr/>
            </p:nvSpPr>
            <p:spPr bwMode="auto">
              <a:xfrm>
                <a:off x="4699" y="1890"/>
                <a:ext cx="45" cy="50"/>
              </a:xfrm>
              <a:prstGeom prst="ellipse">
                <a:avLst/>
              </a:prstGeom>
              <a:solidFill>
                <a:srgbClr val="FFFF00"/>
              </a:solidFill>
              <a:ln w="11113">
                <a:solidFill>
                  <a:srgbClr val="000000"/>
                </a:solidFill>
                <a:round/>
                <a:headEnd/>
                <a:tailEnd/>
              </a:ln>
            </p:spPr>
            <p:txBody>
              <a:bodyPr/>
              <a:lstStyle/>
              <a:p>
                <a:endParaRPr lang="en-US"/>
              </a:p>
            </p:txBody>
          </p:sp>
          <p:sp>
            <p:nvSpPr>
              <p:cNvPr id="121939" name="Oval 83"/>
              <p:cNvSpPr>
                <a:spLocks noChangeArrowheads="1"/>
              </p:cNvSpPr>
              <p:nvPr/>
            </p:nvSpPr>
            <p:spPr bwMode="auto">
              <a:xfrm>
                <a:off x="4763" y="1890"/>
                <a:ext cx="46" cy="49"/>
              </a:xfrm>
              <a:prstGeom prst="ellipse">
                <a:avLst/>
              </a:prstGeom>
              <a:solidFill>
                <a:srgbClr val="FFFF00"/>
              </a:solidFill>
              <a:ln w="11113">
                <a:solidFill>
                  <a:srgbClr val="000000"/>
                </a:solidFill>
                <a:round/>
                <a:headEnd/>
                <a:tailEnd/>
              </a:ln>
            </p:spPr>
            <p:txBody>
              <a:bodyPr/>
              <a:lstStyle/>
              <a:p>
                <a:endParaRPr lang="en-US"/>
              </a:p>
            </p:txBody>
          </p:sp>
          <p:sp>
            <p:nvSpPr>
              <p:cNvPr id="121940" name="Rectangle 84"/>
              <p:cNvSpPr>
                <a:spLocks noChangeArrowheads="1"/>
              </p:cNvSpPr>
              <p:nvPr/>
            </p:nvSpPr>
            <p:spPr bwMode="auto">
              <a:xfrm>
                <a:off x="4617" y="1965"/>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21941" name="Rectangle 85"/>
              <p:cNvSpPr>
                <a:spLocks noChangeArrowheads="1"/>
              </p:cNvSpPr>
              <p:nvPr/>
            </p:nvSpPr>
            <p:spPr bwMode="auto">
              <a:xfrm>
                <a:off x="4692" y="196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21942" name="Rectangle 86"/>
              <p:cNvSpPr>
                <a:spLocks noChangeArrowheads="1"/>
              </p:cNvSpPr>
              <p:nvPr/>
            </p:nvSpPr>
            <p:spPr bwMode="auto">
              <a:xfrm>
                <a:off x="4761" y="1967"/>
                <a:ext cx="53" cy="43"/>
              </a:xfrm>
              <a:prstGeom prst="rect">
                <a:avLst/>
              </a:prstGeom>
              <a:solidFill>
                <a:srgbClr val="FFFF00"/>
              </a:solidFill>
              <a:ln w="11113">
                <a:solidFill>
                  <a:srgbClr val="000000"/>
                </a:solidFill>
                <a:miter lim="800000"/>
                <a:headEnd/>
                <a:tailEnd/>
              </a:ln>
            </p:spPr>
            <p:txBody>
              <a:bodyPr/>
              <a:lstStyle/>
              <a:p>
                <a:endParaRPr lang="en-US"/>
              </a:p>
            </p:txBody>
          </p:sp>
          <p:sp>
            <p:nvSpPr>
              <p:cNvPr id="121943" name="Oval 87"/>
              <p:cNvSpPr>
                <a:spLocks noChangeArrowheads="1"/>
              </p:cNvSpPr>
              <p:nvPr/>
            </p:nvSpPr>
            <p:spPr bwMode="auto">
              <a:xfrm>
                <a:off x="4557" y="2041"/>
                <a:ext cx="45" cy="50"/>
              </a:xfrm>
              <a:prstGeom prst="ellipse">
                <a:avLst/>
              </a:prstGeom>
              <a:solidFill>
                <a:srgbClr val="FFFF00"/>
              </a:solidFill>
              <a:ln w="11113">
                <a:solidFill>
                  <a:srgbClr val="000000"/>
                </a:solidFill>
                <a:round/>
                <a:headEnd/>
                <a:tailEnd/>
              </a:ln>
            </p:spPr>
            <p:txBody>
              <a:bodyPr/>
              <a:lstStyle/>
              <a:p>
                <a:endParaRPr lang="en-US"/>
              </a:p>
            </p:txBody>
          </p:sp>
          <p:sp>
            <p:nvSpPr>
              <p:cNvPr id="121944" name="Oval 88"/>
              <p:cNvSpPr>
                <a:spLocks noChangeArrowheads="1"/>
              </p:cNvSpPr>
              <p:nvPr/>
            </p:nvSpPr>
            <p:spPr bwMode="auto">
              <a:xfrm>
                <a:off x="4616" y="2040"/>
                <a:ext cx="45" cy="49"/>
              </a:xfrm>
              <a:prstGeom prst="ellipse">
                <a:avLst/>
              </a:prstGeom>
              <a:solidFill>
                <a:srgbClr val="FFFF00"/>
              </a:solidFill>
              <a:ln w="11113">
                <a:solidFill>
                  <a:srgbClr val="000000"/>
                </a:solidFill>
                <a:round/>
                <a:headEnd/>
                <a:tailEnd/>
              </a:ln>
            </p:spPr>
            <p:txBody>
              <a:bodyPr/>
              <a:lstStyle/>
              <a:p>
                <a:endParaRPr lang="en-US"/>
              </a:p>
            </p:txBody>
          </p:sp>
          <p:sp>
            <p:nvSpPr>
              <p:cNvPr id="121945" name="Oval 89"/>
              <p:cNvSpPr>
                <a:spLocks noChangeArrowheads="1"/>
              </p:cNvSpPr>
              <p:nvPr/>
            </p:nvSpPr>
            <p:spPr bwMode="auto">
              <a:xfrm>
                <a:off x="4671" y="2039"/>
                <a:ext cx="45" cy="50"/>
              </a:xfrm>
              <a:prstGeom prst="ellipse">
                <a:avLst/>
              </a:prstGeom>
              <a:solidFill>
                <a:srgbClr val="FFFF00"/>
              </a:solidFill>
              <a:ln w="11113">
                <a:solidFill>
                  <a:srgbClr val="000000"/>
                </a:solidFill>
                <a:round/>
                <a:headEnd/>
                <a:tailEnd/>
              </a:ln>
            </p:spPr>
            <p:txBody>
              <a:bodyPr/>
              <a:lstStyle/>
              <a:p>
                <a:endParaRPr lang="en-US"/>
              </a:p>
            </p:txBody>
          </p:sp>
          <p:sp>
            <p:nvSpPr>
              <p:cNvPr id="121946" name="Oval 90"/>
              <p:cNvSpPr>
                <a:spLocks noChangeArrowheads="1"/>
              </p:cNvSpPr>
              <p:nvPr/>
            </p:nvSpPr>
            <p:spPr bwMode="auto">
              <a:xfrm>
                <a:off x="4725" y="2044"/>
                <a:ext cx="45" cy="49"/>
              </a:xfrm>
              <a:prstGeom prst="ellipse">
                <a:avLst/>
              </a:prstGeom>
              <a:solidFill>
                <a:srgbClr val="FFFF00"/>
              </a:solidFill>
              <a:ln w="11113">
                <a:solidFill>
                  <a:srgbClr val="000000"/>
                </a:solidFill>
                <a:round/>
                <a:headEnd/>
                <a:tailEnd/>
              </a:ln>
            </p:spPr>
            <p:txBody>
              <a:bodyPr/>
              <a:lstStyle/>
              <a:p>
                <a:endParaRPr lang="en-US"/>
              </a:p>
            </p:txBody>
          </p:sp>
          <p:sp>
            <p:nvSpPr>
              <p:cNvPr id="121947" name="Oval 91"/>
              <p:cNvSpPr>
                <a:spLocks noChangeArrowheads="1"/>
              </p:cNvSpPr>
              <p:nvPr/>
            </p:nvSpPr>
            <p:spPr bwMode="auto">
              <a:xfrm>
                <a:off x="4779" y="2042"/>
                <a:ext cx="46" cy="50"/>
              </a:xfrm>
              <a:prstGeom prst="ellipse">
                <a:avLst/>
              </a:prstGeom>
              <a:solidFill>
                <a:srgbClr val="FFFF00"/>
              </a:solidFill>
              <a:ln w="11113">
                <a:solidFill>
                  <a:srgbClr val="000000"/>
                </a:solidFill>
                <a:round/>
                <a:headEnd/>
                <a:tailEnd/>
              </a:ln>
            </p:spPr>
            <p:txBody>
              <a:bodyPr/>
              <a:lstStyle/>
              <a:p>
                <a:endParaRPr lang="en-US"/>
              </a:p>
            </p:txBody>
          </p:sp>
          <p:sp>
            <p:nvSpPr>
              <p:cNvPr id="121948" name="Oval 92"/>
              <p:cNvSpPr>
                <a:spLocks noChangeArrowheads="1"/>
              </p:cNvSpPr>
              <p:nvPr/>
            </p:nvSpPr>
            <p:spPr bwMode="auto">
              <a:xfrm>
                <a:off x="4834" y="2041"/>
                <a:ext cx="46" cy="50"/>
              </a:xfrm>
              <a:prstGeom prst="ellipse">
                <a:avLst/>
              </a:prstGeom>
              <a:solidFill>
                <a:srgbClr val="FFFF00"/>
              </a:solidFill>
              <a:ln w="11113">
                <a:solidFill>
                  <a:srgbClr val="000000"/>
                </a:solidFill>
                <a:round/>
                <a:headEnd/>
                <a:tailEnd/>
              </a:ln>
            </p:spPr>
            <p:txBody>
              <a:bodyPr/>
              <a:lstStyle/>
              <a:p>
                <a:endParaRPr lang="en-US"/>
              </a:p>
            </p:txBody>
          </p:sp>
          <p:sp>
            <p:nvSpPr>
              <p:cNvPr id="121949" name="Rectangle 93"/>
              <p:cNvSpPr>
                <a:spLocks noChangeArrowheads="1"/>
              </p:cNvSpPr>
              <p:nvPr/>
            </p:nvSpPr>
            <p:spPr bwMode="auto">
              <a:xfrm>
                <a:off x="4834" y="2114"/>
                <a:ext cx="54" cy="42"/>
              </a:xfrm>
              <a:prstGeom prst="rect">
                <a:avLst/>
              </a:prstGeom>
              <a:solidFill>
                <a:srgbClr val="FFFF00"/>
              </a:solidFill>
              <a:ln w="11113">
                <a:solidFill>
                  <a:srgbClr val="000000"/>
                </a:solidFill>
                <a:miter lim="800000"/>
                <a:headEnd/>
                <a:tailEnd/>
              </a:ln>
            </p:spPr>
            <p:txBody>
              <a:bodyPr/>
              <a:lstStyle/>
              <a:p>
                <a:endParaRPr lang="en-US"/>
              </a:p>
            </p:txBody>
          </p:sp>
          <p:sp>
            <p:nvSpPr>
              <p:cNvPr id="121950" name="Freeform 94"/>
              <p:cNvSpPr>
                <a:spLocks/>
              </p:cNvSpPr>
              <p:nvPr/>
            </p:nvSpPr>
            <p:spPr bwMode="auto">
              <a:xfrm>
                <a:off x="4651" y="1868"/>
                <a:ext cx="74" cy="18"/>
              </a:xfrm>
              <a:custGeom>
                <a:avLst/>
                <a:gdLst>
                  <a:gd name="T0" fmla="*/ 147 w 147"/>
                  <a:gd name="T1" fmla="*/ 0 h 36"/>
                  <a:gd name="T2" fmla="*/ 0 w 147"/>
                  <a:gd name="T3" fmla="*/ 34 h 36"/>
                  <a:gd name="T4" fmla="*/ 0 w 147"/>
                  <a:gd name="T5" fmla="*/ 36 h 36"/>
                </a:gdLst>
                <a:ahLst/>
                <a:cxnLst>
                  <a:cxn ang="0">
                    <a:pos x="T0" y="T1"/>
                  </a:cxn>
                  <a:cxn ang="0">
                    <a:pos x="T2" y="T3"/>
                  </a:cxn>
                  <a:cxn ang="0">
                    <a:pos x="T4" y="T5"/>
                  </a:cxn>
                </a:cxnLst>
                <a:rect l="0" t="0" r="r" b="b"/>
                <a:pathLst>
                  <a:path w="147" h="36">
                    <a:moveTo>
                      <a:pt x="147" y="0"/>
                    </a:moveTo>
                    <a:lnTo>
                      <a:pt x="0" y="34"/>
                    </a:lnTo>
                    <a:lnTo>
                      <a:pt x="0" y="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51" name="Line 95"/>
              <p:cNvSpPr>
                <a:spLocks noChangeShapeType="1"/>
              </p:cNvSpPr>
              <p:nvPr/>
            </p:nvSpPr>
            <p:spPr bwMode="auto">
              <a:xfrm>
                <a:off x="4720" y="1869"/>
                <a:ext cx="5"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2" name="Line 96"/>
              <p:cNvSpPr>
                <a:spLocks noChangeShapeType="1"/>
              </p:cNvSpPr>
              <p:nvPr/>
            </p:nvSpPr>
            <p:spPr bwMode="auto">
              <a:xfrm>
                <a:off x="4720" y="1868"/>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3" name="Line 97"/>
              <p:cNvSpPr>
                <a:spLocks noChangeShapeType="1"/>
              </p:cNvSpPr>
              <p:nvPr/>
            </p:nvSpPr>
            <p:spPr bwMode="auto">
              <a:xfrm>
                <a:off x="4648" y="1942"/>
                <a:ext cx="1"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4" name="Line 98"/>
              <p:cNvSpPr>
                <a:spLocks noChangeShapeType="1"/>
              </p:cNvSpPr>
              <p:nvPr/>
            </p:nvSpPr>
            <p:spPr bwMode="auto">
              <a:xfrm>
                <a:off x="4725" y="1942"/>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5" name="Line 99"/>
              <p:cNvSpPr>
                <a:spLocks noChangeShapeType="1"/>
              </p:cNvSpPr>
              <p:nvPr/>
            </p:nvSpPr>
            <p:spPr bwMode="auto">
              <a:xfrm>
                <a:off x="4788" y="194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6" name="Line 100"/>
              <p:cNvSpPr>
                <a:spLocks noChangeShapeType="1"/>
              </p:cNvSpPr>
              <p:nvPr/>
            </p:nvSpPr>
            <p:spPr bwMode="auto">
              <a:xfrm flipH="1">
                <a:off x="4581" y="2008"/>
                <a:ext cx="65"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7" name="Line 101"/>
              <p:cNvSpPr>
                <a:spLocks noChangeShapeType="1"/>
              </p:cNvSpPr>
              <p:nvPr/>
            </p:nvSpPr>
            <p:spPr bwMode="auto">
              <a:xfrm flipH="1">
                <a:off x="4642" y="2010"/>
                <a:ext cx="3"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8" name="Line 102"/>
              <p:cNvSpPr>
                <a:spLocks noChangeShapeType="1"/>
              </p:cNvSpPr>
              <p:nvPr/>
            </p:nvSpPr>
            <p:spPr bwMode="auto">
              <a:xfrm flipH="1">
                <a:off x="4696" y="2010"/>
                <a:ext cx="25"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59" name="Freeform 103"/>
              <p:cNvSpPr>
                <a:spLocks/>
              </p:cNvSpPr>
              <p:nvPr/>
            </p:nvSpPr>
            <p:spPr bwMode="auto">
              <a:xfrm>
                <a:off x="4721" y="2010"/>
                <a:ext cx="28" cy="30"/>
              </a:xfrm>
              <a:custGeom>
                <a:avLst/>
                <a:gdLst>
                  <a:gd name="T0" fmla="*/ 0 w 55"/>
                  <a:gd name="T1" fmla="*/ 0 h 61"/>
                  <a:gd name="T2" fmla="*/ 55 w 55"/>
                  <a:gd name="T3" fmla="*/ 61 h 61"/>
                  <a:gd name="T4" fmla="*/ 55 w 55"/>
                  <a:gd name="T5" fmla="*/ 58 h 61"/>
                </a:gdLst>
                <a:ahLst/>
                <a:cxnLst>
                  <a:cxn ang="0">
                    <a:pos x="T0" y="T1"/>
                  </a:cxn>
                  <a:cxn ang="0">
                    <a:pos x="T2" y="T3"/>
                  </a:cxn>
                  <a:cxn ang="0">
                    <a:pos x="T4" y="T5"/>
                  </a:cxn>
                </a:cxnLst>
                <a:rect l="0" t="0" r="r" b="b"/>
                <a:pathLst>
                  <a:path w="55" h="61">
                    <a:moveTo>
                      <a:pt x="0" y="0"/>
                    </a:moveTo>
                    <a:lnTo>
                      <a:pt x="55" y="61"/>
                    </a:lnTo>
                    <a:lnTo>
                      <a:pt x="55"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60" name="Line 104"/>
              <p:cNvSpPr>
                <a:spLocks noChangeShapeType="1"/>
              </p:cNvSpPr>
              <p:nvPr/>
            </p:nvSpPr>
            <p:spPr bwMode="auto">
              <a:xfrm>
                <a:off x="4790" y="2012"/>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61" name="Line 105"/>
              <p:cNvSpPr>
                <a:spLocks noChangeShapeType="1"/>
              </p:cNvSpPr>
              <p:nvPr/>
            </p:nvSpPr>
            <p:spPr bwMode="auto">
              <a:xfrm>
                <a:off x="4791" y="2012"/>
                <a:ext cx="69"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62" name="Line 106"/>
              <p:cNvSpPr>
                <a:spLocks noChangeShapeType="1"/>
              </p:cNvSpPr>
              <p:nvPr/>
            </p:nvSpPr>
            <p:spPr bwMode="auto">
              <a:xfrm>
                <a:off x="4860" y="2092"/>
                <a:ext cx="1" cy="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963" name="Rectangle 107"/>
            <p:cNvSpPr>
              <a:spLocks noChangeArrowheads="1"/>
            </p:cNvSpPr>
            <p:nvPr/>
          </p:nvSpPr>
          <p:spPr bwMode="auto">
            <a:xfrm>
              <a:off x="47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964" name="Group 108"/>
            <p:cNvGrpSpPr>
              <a:grpSpLocks/>
            </p:cNvGrpSpPr>
            <p:nvPr/>
          </p:nvGrpSpPr>
          <p:grpSpPr bwMode="auto">
            <a:xfrm>
              <a:off x="4800" y="3319"/>
              <a:ext cx="144" cy="129"/>
              <a:chOff x="4543" y="2457"/>
              <a:chExt cx="331" cy="333"/>
            </a:xfrm>
          </p:grpSpPr>
          <p:sp>
            <p:nvSpPr>
              <p:cNvPr id="121965" name="Rectangle 109"/>
              <p:cNvSpPr>
                <a:spLocks noChangeArrowheads="1"/>
              </p:cNvSpPr>
              <p:nvPr/>
            </p:nvSpPr>
            <p:spPr bwMode="auto">
              <a:xfrm>
                <a:off x="4694" y="2457"/>
                <a:ext cx="54" cy="42"/>
              </a:xfrm>
              <a:prstGeom prst="rect">
                <a:avLst/>
              </a:prstGeom>
              <a:solidFill>
                <a:srgbClr val="00CE00"/>
              </a:solidFill>
              <a:ln w="11113">
                <a:solidFill>
                  <a:srgbClr val="000000"/>
                </a:solidFill>
                <a:miter lim="800000"/>
                <a:headEnd/>
                <a:tailEnd/>
              </a:ln>
            </p:spPr>
            <p:txBody>
              <a:bodyPr/>
              <a:lstStyle/>
              <a:p>
                <a:endParaRPr lang="en-US"/>
              </a:p>
            </p:txBody>
          </p:sp>
          <p:sp>
            <p:nvSpPr>
              <p:cNvPr id="121966" name="Oval 110"/>
              <p:cNvSpPr>
                <a:spLocks noChangeArrowheads="1"/>
              </p:cNvSpPr>
              <p:nvPr/>
            </p:nvSpPr>
            <p:spPr bwMode="auto">
              <a:xfrm>
                <a:off x="4611" y="2522"/>
                <a:ext cx="48" cy="52"/>
              </a:xfrm>
              <a:prstGeom prst="ellipse">
                <a:avLst/>
              </a:prstGeom>
              <a:solidFill>
                <a:srgbClr val="00CE00"/>
              </a:solidFill>
              <a:ln w="11113">
                <a:solidFill>
                  <a:srgbClr val="000000"/>
                </a:solidFill>
                <a:round/>
                <a:headEnd/>
                <a:tailEnd/>
              </a:ln>
            </p:spPr>
            <p:txBody>
              <a:bodyPr/>
              <a:lstStyle/>
              <a:p>
                <a:endParaRPr lang="en-US"/>
              </a:p>
            </p:txBody>
          </p:sp>
          <p:sp>
            <p:nvSpPr>
              <p:cNvPr id="121967" name="Oval 111"/>
              <p:cNvSpPr>
                <a:spLocks noChangeArrowheads="1"/>
              </p:cNvSpPr>
              <p:nvPr/>
            </p:nvSpPr>
            <p:spPr bwMode="auto">
              <a:xfrm>
                <a:off x="4685" y="2524"/>
                <a:ext cx="45" cy="50"/>
              </a:xfrm>
              <a:prstGeom prst="ellipse">
                <a:avLst/>
              </a:prstGeom>
              <a:solidFill>
                <a:srgbClr val="00CE00"/>
              </a:solidFill>
              <a:ln w="11113">
                <a:solidFill>
                  <a:srgbClr val="000000"/>
                </a:solidFill>
                <a:round/>
                <a:headEnd/>
                <a:tailEnd/>
              </a:ln>
            </p:spPr>
            <p:txBody>
              <a:bodyPr/>
              <a:lstStyle/>
              <a:p>
                <a:endParaRPr lang="en-US"/>
              </a:p>
            </p:txBody>
          </p:sp>
          <p:sp>
            <p:nvSpPr>
              <p:cNvPr id="121968" name="Oval 112"/>
              <p:cNvSpPr>
                <a:spLocks noChangeArrowheads="1"/>
              </p:cNvSpPr>
              <p:nvPr/>
            </p:nvSpPr>
            <p:spPr bwMode="auto">
              <a:xfrm>
                <a:off x="4749" y="2524"/>
                <a:ext cx="46" cy="48"/>
              </a:xfrm>
              <a:prstGeom prst="ellipse">
                <a:avLst/>
              </a:prstGeom>
              <a:solidFill>
                <a:srgbClr val="00CE00"/>
              </a:solidFill>
              <a:ln w="11113">
                <a:solidFill>
                  <a:srgbClr val="000000"/>
                </a:solidFill>
                <a:round/>
                <a:headEnd/>
                <a:tailEnd/>
              </a:ln>
            </p:spPr>
            <p:txBody>
              <a:bodyPr/>
              <a:lstStyle/>
              <a:p>
                <a:endParaRPr lang="en-US"/>
              </a:p>
            </p:txBody>
          </p:sp>
          <p:sp>
            <p:nvSpPr>
              <p:cNvPr id="121969" name="Rectangle 113"/>
              <p:cNvSpPr>
                <a:spLocks noChangeArrowheads="1"/>
              </p:cNvSpPr>
              <p:nvPr/>
            </p:nvSpPr>
            <p:spPr bwMode="auto">
              <a:xfrm>
                <a:off x="4603" y="2599"/>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21970" name="Rectangle 114"/>
              <p:cNvSpPr>
                <a:spLocks noChangeArrowheads="1"/>
              </p:cNvSpPr>
              <p:nvPr/>
            </p:nvSpPr>
            <p:spPr bwMode="auto">
              <a:xfrm>
                <a:off x="4678" y="2600"/>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1971" name="Rectangle 115"/>
              <p:cNvSpPr>
                <a:spLocks noChangeArrowheads="1"/>
              </p:cNvSpPr>
              <p:nvPr/>
            </p:nvSpPr>
            <p:spPr bwMode="auto">
              <a:xfrm>
                <a:off x="4747" y="2601"/>
                <a:ext cx="53" cy="43"/>
              </a:xfrm>
              <a:prstGeom prst="rect">
                <a:avLst/>
              </a:prstGeom>
              <a:solidFill>
                <a:srgbClr val="00CE00"/>
              </a:solidFill>
              <a:ln w="11113">
                <a:solidFill>
                  <a:srgbClr val="000000"/>
                </a:solidFill>
                <a:miter lim="800000"/>
                <a:headEnd/>
                <a:tailEnd/>
              </a:ln>
            </p:spPr>
            <p:txBody>
              <a:bodyPr/>
              <a:lstStyle/>
              <a:p>
                <a:endParaRPr lang="en-US"/>
              </a:p>
            </p:txBody>
          </p:sp>
          <p:sp>
            <p:nvSpPr>
              <p:cNvPr id="121972" name="Oval 116"/>
              <p:cNvSpPr>
                <a:spLocks noChangeArrowheads="1"/>
              </p:cNvSpPr>
              <p:nvPr/>
            </p:nvSpPr>
            <p:spPr bwMode="auto">
              <a:xfrm>
                <a:off x="4543" y="2675"/>
                <a:ext cx="45" cy="49"/>
              </a:xfrm>
              <a:prstGeom prst="ellipse">
                <a:avLst/>
              </a:prstGeom>
              <a:solidFill>
                <a:srgbClr val="00CE00"/>
              </a:solidFill>
              <a:ln w="11113">
                <a:solidFill>
                  <a:srgbClr val="000000"/>
                </a:solidFill>
                <a:round/>
                <a:headEnd/>
                <a:tailEnd/>
              </a:ln>
            </p:spPr>
            <p:txBody>
              <a:bodyPr/>
              <a:lstStyle/>
              <a:p>
                <a:endParaRPr lang="en-US"/>
              </a:p>
            </p:txBody>
          </p:sp>
          <p:sp>
            <p:nvSpPr>
              <p:cNvPr id="121973" name="Oval 117"/>
              <p:cNvSpPr>
                <a:spLocks noChangeArrowheads="1"/>
              </p:cNvSpPr>
              <p:nvPr/>
            </p:nvSpPr>
            <p:spPr bwMode="auto">
              <a:xfrm>
                <a:off x="4602" y="2674"/>
                <a:ext cx="45" cy="49"/>
              </a:xfrm>
              <a:prstGeom prst="ellipse">
                <a:avLst/>
              </a:prstGeom>
              <a:solidFill>
                <a:srgbClr val="00CE00"/>
              </a:solidFill>
              <a:ln w="11113">
                <a:solidFill>
                  <a:srgbClr val="000000"/>
                </a:solidFill>
                <a:round/>
                <a:headEnd/>
                <a:tailEnd/>
              </a:ln>
            </p:spPr>
            <p:txBody>
              <a:bodyPr/>
              <a:lstStyle/>
              <a:p>
                <a:endParaRPr lang="en-US"/>
              </a:p>
            </p:txBody>
          </p:sp>
          <p:sp>
            <p:nvSpPr>
              <p:cNvPr id="121974" name="Oval 118"/>
              <p:cNvSpPr>
                <a:spLocks noChangeArrowheads="1"/>
              </p:cNvSpPr>
              <p:nvPr/>
            </p:nvSpPr>
            <p:spPr bwMode="auto">
              <a:xfrm>
                <a:off x="4657" y="2673"/>
                <a:ext cx="45" cy="49"/>
              </a:xfrm>
              <a:prstGeom prst="ellipse">
                <a:avLst/>
              </a:prstGeom>
              <a:solidFill>
                <a:srgbClr val="00CE00"/>
              </a:solidFill>
              <a:ln w="11113">
                <a:solidFill>
                  <a:srgbClr val="000000"/>
                </a:solidFill>
                <a:round/>
                <a:headEnd/>
                <a:tailEnd/>
              </a:ln>
            </p:spPr>
            <p:txBody>
              <a:bodyPr/>
              <a:lstStyle/>
              <a:p>
                <a:endParaRPr lang="en-US"/>
              </a:p>
            </p:txBody>
          </p:sp>
          <p:sp>
            <p:nvSpPr>
              <p:cNvPr id="121975" name="Oval 119"/>
              <p:cNvSpPr>
                <a:spLocks noChangeArrowheads="1"/>
              </p:cNvSpPr>
              <p:nvPr/>
            </p:nvSpPr>
            <p:spPr bwMode="auto">
              <a:xfrm>
                <a:off x="4711" y="2677"/>
                <a:ext cx="45" cy="49"/>
              </a:xfrm>
              <a:prstGeom prst="ellipse">
                <a:avLst/>
              </a:prstGeom>
              <a:solidFill>
                <a:srgbClr val="00CE00"/>
              </a:solidFill>
              <a:ln w="11113">
                <a:solidFill>
                  <a:srgbClr val="000000"/>
                </a:solidFill>
                <a:round/>
                <a:headEnd/>
                <a:tailEnd/>
              </a:ln>
            </p:spPr>
            <p:txBody>
              <a:bodyPr/>
              <a:lstStyle/>
              <a:p>
                <a:endParaRPr lang="en-US"/>
              </a:p>
            </p:txBody>
          </p:sp>
          <p:sp>
            <p:nvSpPr>
              <p:cNvPr id="121976" name="Oval 120"/>
              <p:cNvSpPr>
                <a:spLocks noChangeArrowheads="1"/>
              </p:cNvSpPr>
              <p:nvPr/>
            </p:nvSpPr>
            <p:spPr bwMode="auto">
              <a:xfrm>
                <a:off x="4765" y="2676"/>
                <a:ext cx="46" cy="50"/>
              </a:xfrm>
              <a:prstGeom prst="ellipse">
                <a:avLst/>
              </a:prstGeom>
              <a:solidFill>
                <a:srgbClr val="00CE00"/>
              </a:solidFill>
              <a:ln w="11113">
                <a:solidFill>
                  <a:srgbClr val="000000"/>
                </a:solidFill>
                <a:round/>
                <a:headEnd/>
                <a:tailEnd/>
              </a:ln>
            </p:spPr>
            <p:txBody>
              <a:bodyPr/>
              <a:lstStyle/>
              <a:p>
                <a:endParaRPr lang="en-US"/>
              </a:p>
            </p:txBody>
          </p:sp>
          <p:sp>
            <p:nvSpPr>
              <p:cNvPr id="121977" name="Oval 121"/>
              <p:cNvSpPr>
                <a:spLocks noChangeArrowheads="1"/>
              </p:cNvSpPr>
              <p:nvPr/>
            </p:nvSpPr>
            <p:spPr bwMode="auto">
              <a:xfrm>
                <a:off x="4820" y="2675"/>
                <a:ext cx="46" cy="49"/>
              </a:xfrm>
              <a:prstGeom prst="ellipse">
                <a:avLst/>
              </a:prstGeom>
              <a:solidFill>
                <a:srgbClr val="00CE00"/>
              </a:solidFill>
              <a:ln w="11113">
                <a:solidFill>
                  <a:srgbClr val="000000"/>
                </a:solidFill>
                <a:round/>
                <a:headEnd/>
                <a:tailEnd/>
              </a:ln>
            </p:spPr>
            <p:txBody>
              <a:bodyPr/>
              <a:lstStyle/>
              <a:p>
                <a:endParaRPr lang="en-US"/>
              </a:p>
            </p:txBody>
          </p:sp>
          <p:sp>
            <p:nvSpPr>
              <p:cNvPr id="121978" name="Rectangle 122"/>
              <p:cNvSpPr>
                <a:spLocks noChangeArrowheads="1"/>
              </p:cNvSpPr>
              <p:nvPr/>
            </p:nvSpPr>
            <p:spPr bwMode="auto">
              <a:xfrm>
                <a:off x="4820" y="2747"/>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1979" name="Freeform 123"/>
              <p:cNvSpPr>
                <a:spLocks/>
              </p:cNvSpPr>
              <p:nvPr/>
            </p:nvSpPr>
            <p:spPr bwMode="auto">
              <a:xfrm>
                <a:off x="4637" y="2501"/>
                <a:ext cx="74" cy="19"/>
              </a:xfrm>
              <a:custGeom>
                <a:avLst/>
                <a:gdLst>
                  <a:gd name="T0" fmla="*/ 147 w 147"/>
                  <a:gd name="T1" fmla="*/ 0 h 39"/>
                  <a:gd name="T2" fmla="*/ 0 w 147"/>
                  <a:gd name="T3" fmla="*/ 35 h 39"/>
                  <a:gd name="T4" fmla="*/ 0 w 147"/>
                  <a:gd name="T5" fmla="*/ 39 h 39"/>
                </a:gdLst>
                <a:ahLst/>
                <a:cxnLst>
                  <a:cxn ang="0">
                    <a:pos x="T0" y="T1"/>
                  </a:cxn>
                  <a:cxn ang="0">
                    <a:pos x="T2" y="T3"/>
                  </a:cxn>
                  <a:cxn ang="0">
                    <a:pos x="T4" y="T5"/>
                  </a:cxn>
                </a:cxnLst>
                <a:rect l="0" t="0" r="r" b="b"/>
                <a:pathLst>
                  <a:path w="147" h="39">
                    <a:moveTo>
                      <a:pt x="147" y="0"/>
                    </a:moveTo>
                    <a:lnTo>
                      <a:pt x="0" y="35"/>
                    </a:lnTo>
                    <a:lnTo>
                      <a:pt x="0" y="3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80" name="Line 124"/>
              <p:cNvSpPr>
                <a:spLocks noChangeShapeType="1"/>
              </p:cNvSpPr>
              <p:nvPr/>
            </p:nvSpPr>
            <p:spPr bwMode="auto">
              <a:xfrm>
                <a:off x="4706" y="2502"/>
                <a:ext cx="5"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1" name="Line 125"/>
              <p:cNvSpPr>
                <a:spLocks noChangeShapeType="1"/>
              </p:cNvSpPr>
              <p:nvPr/>
            </p:nvSpPr>
            <p:spPr bwMode="auto">
              <a:xfrm>
                <a:off x="4706" y="2501"/>
                <a:ext cx="68" cy="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2" name="Line 126"/>
              <p:cNvSpPr>
                <a:spLocks noChangeShapeType="1"/>
              </p:cNvSpPr>
              <p:nvPr/>
            </p:nvSpPr>
            <p:spPr bwMode="auto">
              <a:xfrm>
                <a:off x="4634" y="2575"/>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3" name="Line 127"/>
              <p:cNvSpPr>
                <a:spLocks noChangeShapeType="1"/>
              </p:cNvSpPr>
              <p:nvPr/>
            </p:nvSpPr>
            <p:spPr bwMode="auto">
              <a:xfrm>
                <a:off x="4711" y="257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4" name="Line 128"/>
              <p:cNvSpPr>
                <a:spLocks noChangeShapeType="1"/>
              </p:cNvSpPr>
              <p:nvPr/>
            </p:nvSpPr>
            <p:spPr bwMode="auto">
              <a:xfrm>
                <a:off x="4774" y="2574"/>
                <a:ext cx="1"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5" name="Line 129"/>
              <p:cNvSpPr>
                <a:spLocks noChangeShapeType="1"/>
              </p:cNvSpPr>
              <p:nvPr/>
            </p:nvSpPr>
            <p:spPr bwMode="auto">
              <a:xfrm flipH="1">
                <a:off x="4567" y="2642"/>
                <a:ext cx="65"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6" name="Line 130"/>
              <p:cNvSpPr>
                <a:spLocks noChangeShapeType="1"/>
              </p:cNvSpPr>
              <p:nvPr/>
            </p:nvSpPr>
            <p:spPr bwMode="auto">
              <a:xfrm flipH="1">
                <a:off x="4628" y="2643"/>
                <a:ext cx="3"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7" name="Line 131"/>
              <p:cNvSpPr>
                <a:spLocks noChangeShapeType="1"/>
              </p:cNvSpPr>
              <p:nvPr/>
            </p:nvSpPr>
            <p:spPr bwMode="auto">
              <a:xfrm flipH="1">
                <a:off x="4682" y="2643"/>
                <a:ext cx="25"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88" name="Freeform 132"/>
              <p:cNvSpPr>
                <a:spLocks/>
              </p:cNvSpPr>
              <p:nvPr/>
            </p:nvSpPr>
            <p:spPr bwMode="auto">
              <a:xfrm>
                <a:off x="4707" y="2643"/>
                <a:ext cx="28" cy="30"/>
              </a:xfrm>
              <a:custGeom>
                <a:avLst/>
                <a:gdLst>
                  <a:gd name="T0" fmla="*/ 0 w 55"/>
                  <a:gd name="T1" fmla="*/ 0 h 61"/>
                  <a:gd name="T2" fmla="*/ 55 w 55"/>
                  <a:gd name="T3" fmla="*/ 61 h 61"/>
                  <a:gd name="T4" fmla="*/ 55 w 55"/>
                  <a:gd name="T5" fmla="*/ 59 h 61"/>
                </a:gdLst>
                <a:ahLst/>
                <a:cxnLst>
                  <a:cxn ang="0">
                    <a:pos x="T0" y="T1"/>
                  </a:cxn>
                  <a:cxn ang="0">
                    <a:pos x="T2" y="T3"/>
                  </a:cxn>
                  <a:cxn ang="0">
                    <a:pos x="T4" y="T5"/>
                  </a:cxn>
                </a:cxnLst>
                <a:rect l="0" t="0" r="r" b="b"/>
                <a:pathLst>
                  <a:path w="55" h="61">
                    <a:moveTo>
                      <a:pt x="0" y="0"/>
                    </a:moveTo>
                    <a:lnTo>
                      <a:pt x="55" y="61"/>
                    </a:lnTo>
                    <a:lnTo>
                      <a:pt x="55" y="5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89" name="Line 133"/>
              <p:cNvSpPr>
                <a:spLocks noChangeShapeType="1"/>
              </p:cNvSpPr>
              <p:nvPr/>
            </p:nvSpPr>
            <p:spPr bwMode="auto">
              <a:xfrm>
                <a:off x="4776" y="2645"/>
                <a:ext cx="14"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0" name="Line 134"/>
              <p:cNvSpPr>
                <a:spLocks noChangeShapeType="1"/>
              </p:cNvSpPr>
              <p:nvPr/>
            </p:nvSpPr>
            <p:spPr bwMode="auto">
              <a:xfrm>
                <a:off x="4777" y="2645"/>
                <a:ext cx="69"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1" name="Line 135"/>
              <p:cNvSpPr>
                <a:spLocks noChangeShapeType="1"/>
              </p:cNvSpPr>
              <p:nvPr/>
            </p:nvSpPr>
            <p:spPr bwMode="auto">
              <a:xfrm>
                <a:off x="4846" y="2725"/>
                <a:ext cx="1"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992" name="Rectangle 136"/>
            <p:cNvSpPr>
              <a:spLocks noChangeArrowheads="1"/>
            </p:cNvSpPr>
            <p:nvPr/>
          </p:nvSpPr>
          <p:spPr bwMode="auto">
            <a:xfrm>
              <a:off x="47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1993" name="Group 137"/>
            <p:cNvGrpSpPr>
              <a:grpSpLocks/>
            </p:cNvGrpSpPr>
            <p:nvPr/>
          </p:nvGrpSpPr>
          <p:grpSpPr bwMode="auto">
            <a:xfrm>
              <a:off x="4818" y="3566"/>
              <a:ext cx="108" cy="116"/>
              <a:chOff x="902" y="803"/>
              <a:chExt cx="214" cy="280"/>
            </a:xfrm>
          </p:grpSpPr>
          <p:sp>
            <p:nvSpPr>
              <p:cNvPr id="121994" name="Rectangle 138"/>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1995" name="Line 139"/>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6" name="Line 140"/>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7" name="Line 141"/>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8" name="Line 142"/>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99" name="Line 143"/>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0" name="Line 144"/>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1" name="Line 145"/>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2" name="Line 146"/>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3" name="Line 147"/>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4" name="Line 148"/>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5" name="Line 149"/>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6" name="Line 150"/>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7" name="Line 151"/>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8" name="Line 152"/>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09" name="Line 153"/>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010" name="Rectangle 154"/>
            <p:cNvSpPr>
              <a:spLocks noChangeArrowheads="1"/>
            </p:cNvSpPr>
            <p:nvPr/>
          </p:nvSpPr>
          <p:spPr bwMode="auto">
            <a:xfrm>
              <a:off x="47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011" name="Rectangle 155"/>
            <p:cNvSpPr>
              <a:spLocks noChangeArrowheads="1"/>
            </p:cNvSpPr>
            <p:nvPr/>
          </p:nvSpPr>
          <p:spPr bwMode="auto">
            <a:xfrm>
              <a:off x="47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012" name="AutoShape 156"/>
            <p:cNvSpPr>
              <a:spLocks noChangeArrowheads="1"/>
            </p:cNvSpPr>
            <p:nvPr/>
          </p:nvSpPr>
          <p:spPr bwMode="auto">
            <a:xfrm>
              <a:off x="48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013" name="Rectangle 157"/>
            <p:cNvSpPr>
              <a:spLocks noChangeArrowheads="1"/>
            </p:cNvSpPr>
            <p:nvPr/>
          </p:nvSpPr>
          <p:spPr bwMode="auto">
            <a:xfrm>
              <a:off x="427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sp>
          <p:nvSpPr>
            <p:cNvPr id="122014" name="Rectangle 158"/>
            <p:cNvSpPr>
              <a:spLocks noChangeArrowheads="1"/>
            </p:cNvSpPr>
            <p:nvPr/>
          </p:nvSpPr>
          <p:spPr bwMode="auto">
            <a:xfrm>
              <a:off x="427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Who</a:t>
              </a:r>
            </a:p>
          </p:txBody>
        </p:sp>
        <p:grpSp>
          <p:nvGrpSpPr>
            <p:cNvPr id="122015" name="Group 159"/>
            <p:cNvGrpSpPr>
              <a:grpSpLocks/>
            </p:cNvGrpSpPr>
            <p:nvPr/>
          </p:nvGrpSpPr>
          <p:grpSpPr bwMode="auto">
            <a:xfrm>
              <a:off x="4338" y="2606"/>
              <a:ext cx="108" cy="116"/>
              <a:chOff x="902" y="803"/>
              <a:chExt cx="214" cy="280"/>
            </a:xfrm>
          </p:grpSpPr>
          <p:sp>
            <p:nvSpPr>
              <p:cNvPr id="122016" name="Rectangle 160"/>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2017" name="Line 161"/>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18" name="Line 162"/>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19" name="Line 163"/>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0" name="Line 164"/>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1" name="Line 165"/>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2" name="Line 166"/>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3" name="Line 167"/>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4" name="Line 168"/>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5" name="Line 169"/>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6" name="Line 170"/>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7" name="Line 171"/>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8" name="Line 172"/>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29" name="Line 173"/>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30" name="Line 174"/>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31" name="Line 175"/>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032" name="Rectangle 176"/>
            <p:cNvSpPr>
              <a:spLocks noChangeArrowheads="1"/>
            </p:cNvSpPr>
            <p:nvPr/>
          </p:nvSpPr>
          <p:spPr bwMode="auto">
            <a:xfrm>
              <a:off x="427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033" name="Group 177"/>
            <p:cNvGrpSpPr>
              <a:grpSpLocks/>
            </p:cNvGrpSpPr>
            <p:nvPr/>
          </p:nvGrpSpPr>
          <p:grpSpPr bwMode="auto">
            <a:xfrm>
              <a:off x="4308" y="2849"/>
              <a:ext cx="169" cy="109"/>
              <a:chOff x="2576" y="1643"/>
              <a:chExt cx="169" cy="109"/>
            </a:xfrm>
          </p:grpSpPr>
          <p:sp>
            <p:nvSpPr>
              <p:cNvPr id="122034" name="Rectangle 178"/>
              <p:cNvSpPr>
                <a:spLocks noChangeArrowheads="1"/>
              </p:cNvSpPr>
              <p:nvPr/>
            </p:nvSpPr>
            <p:spPr bwMode="auto">
              <a:xfrm>
                <a:off x="2644" y="1643"/>
                <a:ext cx="18" cy="20"/>
              </a:xfrm>
              <a:prstGeom prst="rect">
                <a:avLst/>
              </a:prstGeom>
              <a:solidFill>
                <a:srgbClr val="FF9900"/>
              </a:solidFill>
              <a:ln w="11176">
                <a:solidFill>
                  <a:srgbClr val="000000"/>
                </a:solidFill>
                <a:miter lim="800000"/>
                <a:headEnd/>
                <a:tailEnd/>
              </a:ln>
            </p:spPr>
            <p:txBody>
              <a:bodyPr/>
              <a:lstStyle/>
              <a:p>
                <a:endParaRPr lang="en-US"/>
              </a:p>
            </p:txBody>
          </p:sp>
          <p:sp>
            <p:nvSpPr>
              <p:cNvPr id="122035" name="Rectangle 179"/>
              <p:cNvSpPr>
                <a:spLocks noChangeArrowheads="1"/>
              </p:cNvSpPr>
              <p:nvPr/>
            </p:nvSpPr>
            <p:spPr bwMode="auto">
              <a:xfrm>
                <a:off x="2610" y="1688"/>
                <a:ext cx="18" cy="19"/>
              </a:xfrm>
              <a:prstGeom prst="rect">
                <a:avLst/>
              </a:prstGeom>
              <a:solidFill>
                <a:srgbClr val="FF9900"/>
              </a:solidFill>
              <a:ln w="11176">
                <a:solidFill>
                  <a:srgbClr val="000000"/>
                </a:solidFill>
                <a:miter lim="800000"/>
                <a:headEnd/>
                <a:tailEnd/>
              </a:ln>
            </p:spPr>
            <p:txBody>
              <a:bodyPr/>
              <a:lstStyle/>
              <a:p>
                <a:endParaRPr lang="en-US"/>
              </a:p>
            </p:txBody>
          </p:sp>
          <p:sp>
            <p:nvSpPr>
              <p:cNvPr id="122036" name="Rectangle 180"/>
              <p:cNvSpPr>
                <a:spLocks noChangeArrowheads="1"/>
              </p:cNvSpPr>
              <p:nvPr/>
            </p:nvSpPr>
            <p:spPr bwMode="auto">
              <a:xfrm>
                <a:off x="2576" y="1731"/>
                <a:ext cx="18" cy="21"/>
              </a:xfrm>
              <a:prstGeom prst="rect">
                <a:avLst/>
              </a:prstGeom>
              <a:solidFill>
                <a:srgbClr val="FF9900"/>
              </a:solidFill>
              <a:ln w="11176">
                <a:solidFill>
                  <a:srgbClr val="000000"/>
                </a:solidFill>
                <a:miter lim="800000"/>
                <a:headEnd/>
                <a:tailEnd/>
              </a:ln>
            </p:spPr>
            <p:txBody>
              <a:bodyPr/>
              <a:lstStyle/>
              <a:p>
                <a:endParaRPr lang="en-US"/>
              </a:p>
            </p:txBody>
          </p:sp>
          <p:sp>
            <p:nvSpPr>
              <p:cNvPr id="122037" name="Rectangle 181"/>
              <p:cNvSpPr>
                <a:spLocks noChangeArrowheads="1"/>
              </p:cNvSpPr>
              <p:nvPr/>
            </p:nvSpPr>
            <p:spPr bwMode="auto">
              <a:xfrm>
                <a:off x="2639" y="1731"/>
                <a:ext cx="19" cy="19"/>
              </a:xfrm>
              <a:prstGeom prst="rect">
                <a:avLst/>
              </a:prstGeom>
              <a:solidFill>
                <a:srgbClr val="FF9900"/>
              </a:solidFill>
              <a:ln w="11176">
                <a:solidFill>
                  <a:srgbClr val="000000"/>
                </a:solidFill>
                <a:miter lim="800000"/>
                <a:headEnd/>
                <a:tailEnd/>
              </a:ln>
            </p:spPr>
            <p:txBody>
              <a:bodyPr/>
              <a:lstStyle/>
              <a:p>
                <a:endParaRPr lang="en-US"/>
              </a:p>
            </p:txBody>
          </p:sp>
          <p:sp>
            <p:nvSpPr>
              <p:cNvPr id="122038" name="Rectangle 182"/>
              <p:cNvSpPr>
                <a:spLocks noChangeArrowheads="1"/>
              </p:cNvSpPr>
              <p:nvPr/>
            </p:nvSpPr>
            <p:spPr bwMode="auto">
              <a:xfrm>
                <a:off x="2726" y="1731"/>
                <a:ext cx="19" cy="21"/>
              </a:xfrm>
              <a:prstGeom prst="rect">
                <a:avLst/>
              </a:prstGeom>
              <a:solidFill>
                <a:srgbClr val="FF9900"/>
              </a:solidFill>
              <a:ln w="11176">
                <a:solidFill>
                  <a:srgbClr val="000000"/>
                </a:solidFill>
                <a:miter lim="800000"/>
                <a:headEnd/>
                <a:tailEnd/>
              </a:ln>
            </p:spPr>
            <p:txBody>
              <a:bodyPr/>
              <a:lstStyle/>
              <a:p>
                <a:endParaRPr lang="en-US"/>
              </a:p>
            </p:txBody>
          </p:sp>
          <p:sp>
            <p:nvSpPr>
              <p:cNvPr id="122039" name="Rectangle 183"/>
              <p:cNvSpPr>
                <a:spLocks noChangeArrowheads="1"/>
              </p:cNvSpPr>
              <p:nvPr/>
            </p:nvSpPr>
            <p:spPr bwMode="auto">
              <a:xfrm>
                <a:off x="2688" y="1685"/>
                <a:ext cx="20" cy="19"/>
              </a:xfrm>
              <a:prstGeom prst="rect">
                <a:avLst/>
              </a:prstGeom>
              <a:solidFill>
                <a:srgbClr val="FF9900"/>
              </a:solidFill>
              <a:ln w="11176">
                <a:solidFill>
                  <a:srgbClr val="000000"/>
                </a:solidFill>
                <a:miter lim="800000"/>
                <a:headEnd/>
                <a:tailEnd/>
              </a:ln>
            </p:spPr>
            <p:txBody>
              <a:bodyPr/>
              <a:lstStyle/>
              <a:p>
                <a:endParaRPr lang="en-US"/>
              </a:p>
            </p:txBody>
          </p:sp>
          <p:sp>
            <p:nvSpPr>
              <p:cNvPr id="122040" name="Line 184"/>
              <p:cNvSpPr>
                <a:spLocks noChangeShapeType="1"/>
              </p:cNvSpPr>
              <p:nvPr/>
            </p:nvSpPr>
            <p:spPr bwMode="auto">
              <a:xfrm>
                <a:off x="2597"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1" name="Line 185"/>
              <p:cNvSpPr>
                <a:spLocks noChangeShapeType="1"/>
              </p:cNvSpPr>
              <p:nvPr/>
            </p:nvSpPr>
            <p:spPr bwMode="auto">
              <a:xfrm>
                <a:off x="260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2" name="Line 186"/>
              <p:cNvSpPr>
                <a:spLocks noChangeShapeType="1"/>
              </p:cNvSpPr>
              <p:nvPr/>
            </p:nvSpPr>
            <p:spPr bwMode="auto">
              <a:xfrm>
                <a:off x="2608"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3" name="Line 187"/>
              <p:cNvSpPr>
                <a:spLocks noChangeShapeType="1"/>
              </p:cNvSpPr>
              <p:nvPr/>
            </p:nvSpPr>
            <p:spPr bwMode="auto">
              <a:xfrm>
                <a:off x="261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4" name="Line 188"/>
              <p:cNvSpPr>
                <a:spLocks noChangeShapeType="1"/>
              </p:cNvSpPr>
              <p:nvPr/>
            </p:nvSpPr>
            <p:spPr bwMode="auto">
              <a:xfrm>
                <a:off x="2618"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5" name="Line 189"/>
              <p:cNvSpPr>
                <a:spLocks noChangeShapeType="1"/>
              </p:cNvSpPr>
              <p:nvPr/>
            </p:nvSpPr>
            <p:spPr bwMode="auto">
              <a:xfrm>
                <a:off x="2623"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6" name="Line 190"/>
              <p:cNvSpPr>
                <a:spLocks noChangeShapeType="1"/>
              </p:cNvSpPr>
              <p:nvPr/>
            </p:nvSpPr>
            <p:spPr bwMode="auto">
              <a:xfrm>
                <a:off x="2629" y="17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7" name="Line 191"/>
              <p:cNvSpPr>
                <a:spLocks noChangeShapeType="1"/>
              </p:cNvSpPr>
              <p:nvPr/>
            </p:nvSpPr>
            <p:spPr bwMode="auto">
              <a:xfrm>
                <a:off x="2633" y="1740"/>
                <a:ext cx="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48" name="Freeform 192"/>
              <p:cNvSpPr>
                <a:spLocks/>
              </p:cNvSpPr>
              <p:nvPr/>
            </p:nvSpPr>
            <p:spPr bwMode="auto">
              <a:xfrm>
                <a:off x="2639" y="1740"/>
                <a:ext cx="0"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049" name="Line 193"/>
              <p:cNvSpPr>
                <a:spLocks noChangeShapeType="1"/>
              </p:cNvSpPr>
              <p:nvPr/>
            </p:nvSpPr>
            <p:spPr bwMode="auto">
              <a:xfrm>
                <a:off x="2660"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0" name="Line 194"/>
              <p:cNvSpPr>
                <a:spLocks noChangeShapeType="1"/>
              </p:cNvSpPr>
              <p:nvPr/>
            </p:nvSpPr>
            <p:spPr bwMode="auto">
              <a:xfrm>
                <a:off x="266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1" name="Line 195"/>
              <p:cNvSpPr>
                <a:spLocks noChangeShapeType="1"/>
              </p:cNvSpPr>
              <p:nvPr/>
            </p:nvSpPr>
            <p:spPr bwMode="auto">
              <a:xfrm>
                <a:off x="2671"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2" name="Line 196"/>
              <p:cNvSpPr>
                <a:spLocks noChangeShapeType="1"/>
              </p:cNvSpPr>
              <p:nvPr/>
            </p:nvSpPr>
            <p:spPr bwMode="auto">
              <a:xfrm>
                <a:off x="267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3" name="Line 197"/>
              <p:cNvSpPr>
                <a:spLocks noChangeShapeType="1"/>
              </p:cNvSpPr>
              <p:nvPr/>
            </p:nvSpPr>
            <p:spPr bwMode="auto">
              <a:xfrm>
                <a:off x="2681"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4" name="Line 198"/>
              <p:cNvSpPr>
                <a:spLocks noChangeShapeType="1"/>
              </p:cNvSpPr>
              <p:nvPr/>
            </p:nvSpPr>
            <p:spPr bwMode="auto">
              <a:xfrm>
                <a:off x="2686"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5" name="Line 199"/>
              <p:cNvSpPr>
                <a:spLocks noChangeShapeType="1"/>
              </p:cNvSpPr>
              <p:nvPr/>
            </p:nvSpPr>
            <p:spPr bwMode="auto">
              <a:xfrm>
                <a:off x="269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6" name="Line 200"/>
              <p:cNvSpPr>
                <a:spLocks noChangeShapeType="1"/>
              </p:cNvSpPr>
              <p:nvPr/>
            </p:nvSpPr>
            <p:spPr bwMode="auto">
              <a:xfrm>
                <a:off x="270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7" name="Line 201"/>
              <p:cNvSpPr>
                <a:spLocks noChangeShapeType="1"/>
              </p:cNvSpPr>
              <p:nvPr/>
            </p:nvSpPr>
            <p:spPr bwMode="auto">
              <a:xfrm>
                <a:off x="2707"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8" name="Line 202"/>
              <p:cNvSpPr>
                <a:spLocks noChangeShapeType="1"/>
              </p:cNvSpPr>
              <p:nvPr/>
            </p:nvSpPr>
            <p:spPr bwMode="auto">
              <a:xfrm>
                <a:off x="2712"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59" name="Line 203"/>
              <p:cNvSpPr>
                <a:spLocks noChangeShapeType="1"/>
              </p:cNvSpPr>
              <p:nvPr/>
            </p:nvSpPr>
            <p:spPr bwMode="auto">
              <a:xfrm>
                <a:off x="2717" y="1741"/>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0" name="Line 204"/>
              <p:cNvSpPr>
                <a:spLocks noChangeShapeType="1"/>
              </p:cNvSpPr>
              <p:nvPr/>
            </p:nvSpPr>
            <p:spPr bwMode="auto">
              <a:xfrm>
                <a:off x="2722" y="1741"/>
                <a:ext cx="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1" name="Line 205"/>
              <p:cNvSpPr>
                <a:spLocks noChangeShapeType="1"/>
              </p:cNvSpPr>
              <p:nvPr/>
            </p:nvSpPr>
            <p:spPr bwMode="auto">
              <a:xfrm flipH="1">
                <a:off x="2693" y="1706"/>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2" name="Line 206"/>
              <p:cNvSpPr>
                <a:spLocks noChangeShapeType="1"/>
              </p:cNvSpPr>
              <p:nvPr/>
            </p:nvSpPr>
            <p:spPr bwMode="auto">
              <a:xfrm>
                <a:off x="2688" y="171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3" name="Line 207"/>
              <p:cNvSpPr>
                <a:spLocks noChangeShapeType="1"/>
              </p:cNvSpPr>
              <p:nvPr/>
            </p:nvSpPr>
            <p:spPr bwMode="auto">
              <a:xfrm>
                <a:off x="2683" y="1713"/>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4" name="Line 208"/>
              <p:cNvSpPr>
                <a:spLocks noChangeShapeType="1"/>
              </p:cNvSpPr>
              <p:nvPr/>
            </p:nvSpPr>
            <p:spPr bwMode="auto">
              <a:xfrm flipH="1">
                <a:off x="2673" y="1716"/>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5" name="Line 209"/>
              <p:cNvSpPr>
                <a:spLocks noChangeShapeType="1"/>
              </p:cNvSpPr>
              <p:nvPr/>
            </p:nvSpPr>
            <p:spPr bwMode="auto">
              <a:xfrm>
                <a:off x="2668" y="1720"/>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6" name="Line 210"/>
              <p:cNvSpPr>
                <a:spLocks noChangeShapeType="1"/>
              </p:cNvSpPr>
              <p:nvPr/>
            </p:nvSpPr>
            <p:spPr bwMode="auto">
              <a:xfrm>
                <a:off x="2663" y="1723"/>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7" name="Freeform 211"/>
              <p:cNvSpPr>
                <a:spLocks/>
              </p:cNvSpPr>
              <p:nvPr/>
            </p:nvSpPr>
            <p:spPr bwMode="auto">
              <a:xfrm flipV="1">
                <a:off x="2652" y="1727"/>
                <a:ext cx="4" cy="2"/>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068" name="Line 212"/>
              <p:cNvSpPr>
                <a:spLocks noChangeShapeType="1"/>
              </p:cNvSpPr>
              <p:nvPr/>
            </p:nvSpPr>
            <p:spPr bwMode="auto">
              <a:xfrm>
                <a:off x="2699" y="1706"/>
                <a:ext cx="4"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69" name="Line 213"/>
              <p:cNvSpPr>
                <a:spLocks noChangeShapeType="1"/>
              </p:cNvSpPr>
              <p:nvPr/>
            </p:nvSpPr>
            <p:spPr bwMode="auto">
              <a:xfrm>
                <a:off x="2708" y="1712"/>
                <a:ext cx="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0" name="Line 214"/>
              <p:cNvSpPr>
                <a:spLocks noChangeShapeType="1"/>
              </p:cNvSpPr>
              <p:nvPr/>
            </p:nvSpPr>
            <p:spPr bwMode="auto">
              <a:xfrm>
                <a:off x="2714" y="1716"/>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1" name="Line 215"/>
              <p:cNvSpPr>
                <a:spLocks noChangeShapeType="1"/>
              </p:cNvSpPr>
              <p:nvPr/>
            </p:nvSpPr>
            <p:spPr bwMode="auto">
              <a:xfrm>
                <a:off x="2720" y="1720"/>
                <a:ext cx="3"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2" name="Line 216"/>
              <p:cNvSpPr>
                <a:spLocks noChangeShapeType="1"/>
              </p:cNvSpPr>
              <p:nvPr/>
            </p:nvSpPr>
            <p:spPr bwMode="auto">
              <a:xfrm>
                <a:off x="2729" y="1727"/>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3" name="Freeform 217"/>
              <p:cNvSpPr>
                <a:spLocks/>
              </p:cNvSpPr>
              <p:nvPr/>
            </p:nvSpPr>
            <p:spPr bwMode="auto">
              <a:xfrm flipV="1">
                <a:off x="2735" y="1729"/>
                <a:ext cx="0"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074" name="Line 218"/>
              <p:cNvSpPr>
                <a:spLocks noChangeShapeType="1"/>
              </p:cNvSpPr>
              <p:nvPr/>
            </p:nvSpPr>
            <p:spPr bwMode="auto">
              <a:xfrm>
                <a:off x="2620" y="1674"/>
                <a:ext cx="7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5" name="Line 219"/>
              <p:cNvSpPr>
                <a:spLocks noChangeShapeType="1"/>
              </p:cNvSpPr>
              <p:nvPr/>
            </p:nvSpPr>
            <p:spPr bwMode="auto">
              <a:xfrm flipV="1">
                <a:off x="2654" y="1663"/>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6" name="Line 220"/>
              <p:cNvSpPr>
                <a:spLocks noChangeShapeType="1"/>
              </p:cNvSpPr>
              <p:nvPr/>
            </p:nvSpPr>
            <p:spPr bwMode="auto">
              <a:xfrm>
                <a:off x="2620" y="1674"/>
                <a:ext cx="0"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7" name="Line 221"/>
              <p:cNvSpPr>
                <a:spLocks noChangeShapeType="1"/>
              </p:cNvSpPr>
              <p:nvPr/>
            </p:nvSpPr>
            <p:spPr bwMode="auto">
              <a:xfrm>
                <a:off x="2696" y="1674"/>
                <a:ext cx="1" cy="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8" name="Line 222"/>
              <p:cNvSpPr>
                <a:spLocks noChangeShapeType="1"/>
              </p:cNvSpPr>
              <p:nvPr/>
            </p:nvSpPr>
            <p:spPr bwMode="auto">
              <a:xfrm>
                <a:off x="2585" y="1718"/>
                <a:ext cx="6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79" name="Line 223"/>
              <p:cNvSpPr>
                <a:spLocks noChangeShapeType="1"/>
              </p:cNvSpPr>
              <p:nvPr/>
            </p:nvSpPr>
            <p:spPr bwMode="auto">
              <a:xfrm>
                <a:off x="2620" y="1708"/>
                <a:ext cx="1" cy="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80" name="Line 224"/>
              <p:cNvSpPr>
                <a:spLocks noChangeShapeType="1"/>
              </p:cNvSpPr>
              <p:nvPr/>
            </p:nvSpPr>
            <p:spPr bwMode="auto">
              <a:xfrm>
                <a:off x="2585" y="1718"/>
                <a:ext cx="1" cy="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81" name="Line 225"/>
              <p:cNvSpPr>
                <a:spLocks noChangeShapeType="1"/>
              </p:cNvSpPr>
              <p:nvPr/>
            </p:nvSpPr>
            <p:spPr bwMode="auto">
              <a:xfrm>
                <a:off x="2649" y="1718"/>
                <a:ext cx="0"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082" name="Rectangle 226"/>
            <p:cNvSpPr>
              <a:spLocks noChangeArrowheads="1"/>
            </p:cNvSpPr>
            <p:nvPr/>
          </p:nvSpPr>
          <p:spPr bwMode="auto">
            <a:xfrm>
              <a:off x="427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083" name="Group 227"/>
            <p:cNvGrpSpPr>
              <a:grpSpLocks/>
            </p:cNvGrpSpPr>
            <p:nvPr/>
          </p:nvGrpSpPr>
          <p:grpSpPr bwMode="auto">
            <a:xfrm>
              <a:off x="4308" y="3090"/>
              <a:ext cx="169" cy="108"/>
              <a:chOff x="3011" y="1858"/>
              <a:chExt cx="497" cy="239"/>
            </a:xfrm>
          </p:grpSpPr>
          <p:sp>
            <p:nvSpPr>
              <p:cNvPr id="122084" name="Rectangle 228"/>
              <p:cNvSpPr>
                <a:spLocks noChangeArrowheads="1"/>
              </p:cNvSpPr>
              <p:nvPr/>
            </p:nvSpPr>
            <p:spPr bwMode="auto">
              <a:xfrm>
                <a:off x="3210" y="1858"/>
                <a:ext cx="54" cy="44"/>
              </a:xfrm>
              <a:prstGeom prst="rect">
                <a:avLst/>
              </a:prstGeom>
              <a:solidFill>
                <a:srgbClr val="FFFF00"/>
              </a:solidFill>
              <a:ln w="11113">
                <a:solidFill>
                  <a:srgbClr val="000000"/>
                </a:solidFill>
                <a:miter lim="800000"/>
                <a:headEnd/>
                <a:tailEnd/>
              </a:ln>
            </p:spPr>
            <p:txBody>
              <a:bodyPr/>
              <a:lstStyle/>
              <a:p>
                <a:endParaRPr lang="en-US"/>
              </a:p>
            </p:txBody>
          </p:sp>
          <p:sp>
            <p:nvSpPr>
              <p:cNvPr id="122085" name="Rectangle 229"/>
              <p:cNvSpPr>
                <a:spLocks noChangeArrowheads="1"/>
              </p:cNvSpPr>
              <p:nvPr/>
            </p:nvSpPr>
            <p:spPr bwMode="auto">
              <a:xfrm>
                <a:off x="3111" y="1956"/>
                <a:ext cx="54" cy="43"/>
              </a:xfrm>
              <a:prstGeom prst="rect">
                <a:avLst/>
              </a:prstGeom>
              <a:solidFill>
                <a:srgbClr val="FFFF00"/>
              </a:solidFill>
              <a:ln w="11113">
                <a:solidFill>
                  <a:srgbClr val="000000"/>
                </a:solidFill>
                <a:miter lim="800000"/>
                <a:headEnd/>
                <a:tailEnd/>
              </a:ln>
            </p:spPr>
            <p:txBody>
              <a:bodyPr/>
              <a:lstStyle/>
              <a:p>
                <a:endParaRPr lang="en-US"/>
              </a:p>
            </p:txBody>
          </p:sp>
          <p:sp>
            <p:nvSpPr>
              <p:cNvPr id="122086" name="Rectangle 230"/>
              <p:cNvSpPr>
                <a:spLocks noChangeArrowheads="1"/>
              </p:cNvSpPr>
              <p:nvPr/>
            </p:nvSpPr>
            <p:spPr bwMode="auto">
              <a:xfrm>
                <a:off x="3011"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2087" name="Rectangle 231"/>
              <p:cNvSpPr>
                <a:spLocks noChangeArrowheads="1"/>
              </p:cNvSpPr>
              <p:nvPr/>
            </p:nvSpPr>
            <p:spPr bwMode="auto">
              <a:xfrm>
                <a:off x="3197" y="2051"/>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2088" name="Rectangle 232"/>
              <p:cNvSpPr>
                <a:spLocks noChangeArrowheads="1"/>
              </p:cNvSpPr>
              <p:nvPr/>
            </p:nvSpPr>
            <p:spPr bwMode="auto">
              <a:xfrm>
                <a:off x="3453" y="2054"/>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2089" name="Rectangle 233"/>
              <p:cNvSpPr>
                <a:spLocks noChangeArrowheads="1"/>
              </p:cNvSpPr>
              <p:nvPr/>
            </p:nvSpPr>
            <p:spPr bwMode="auto">
              <a:xfrm>
                <a:off x="3342" y="1950"/>
                <a:ext cx="55" cy="43"/>
              </a:xfrm>
              <a:prstGeom prst="rect">
                <a:avLst/>
              </a:prstGeom>
              <a:solidFill>
                <a:srgbClr val="FFFF00"/>
              </a:solidFill>
              <a:ln w="11113">
                <a:solidFill>
                  <a:srgbClr val="000000"/>
                </a:solidFill>
                <a:miter lim="800000"/>
                <a:headEnd/>
                <a:tailEnd/>
              </a:ln>
            </p:spPr>
            <p:txBody>
              <a:bodyPr/>
              <a:lstStyle/>
              <a:p>
                <a:endParaRPr lang="en-US"/>
              </a:p>
            </p:txBody>
          </p:sp>
          <p:sp>
            <p:nvSpPr>
              <p:cNvPr id="122090" name="Line 234"/>
              <p:cNvSpPr>
                <a:spLocks noChangeShapeType="1"/>
              </p:cNvSpPr>
              <p:nvPr/>
            </p:nvSpPr>
            <p:spPr bwMode="auto">
              <a:xfrm>
                <a:off x="307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1" name="Line 235"/>
              <p:cNvSpPr>
                <a:spLocks noChangeShapeType="1"/>
              </p:cNvSpPr>
              <p:nvPr/>
            </p:nvSpPr>
            <p:spPr bwMode="auto">
              <a:xfrm>
                <a:off x="309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2" name="Line 236"/>
              <p:cNvSpPr>
                <a:spLocks noChangeShapeType="1"/>
              </p:cNvSpPr>
              <p:nvPr/>
            </p:nvSpPr>
            <p:spPr bwMode="auto">
              <a:xfrm>
                <a:off x="310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3" name="Line 237"/>
              <p:cNvSpPr>
                <a:spLocks noChangeShapeType="1"/>
              </p:cNvSpPr>
              <p:nvPr/>
            </p:nvSpPr>
            <p:spPr bwMode="auto">
              <a:xfrm>
                <a:off x="312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4" name="Line 238"/>
              <p:cNvSpPr>
                <a:spLocks noChangeShapeType="1"/>
              </p:cNvSpPr>
              <p:nvPr/>
            </p:nvSpPr>
            <p:spPr bwMode="auto">
              <a:xfrm>
                <a:off x="3135"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5" name="Line 239"/>
              <p:cNvSpPr>
                <a:spLocks noChangeShapeType="1"/>
              </p:cNvSpPr>
              <p:nvPr/>
            </p:nvSpPr>
            <p:spPr bwMode="auto">
              <a:xfrm>
                <a:off x="3150"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6" name="Line 240"/>
              <p:cNvSpPr>
                <a:spLocks noChangeShapeType="1"/>
              </p:cNvSpPr>
              <p:nvPr/>
            </p:nvSpPr>
            <p:spPr bwMode="auto">
              <a:xfrm>
                <a:off x="3166" y="207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7" name="Line 241"/>
              <p:cNvSpPr>
                <a:spLocks noChangeShapeType="1"/>
              </p:cNvSpPr>
              <p:nvPr/>
            </p:nvSpPr>
            <p:spPr bwMode="auto">
              <a:xfrm>
                <a:off x="3181" y="207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98" name="Freeform 242"/>
              <p:cNvSpPr>
                <a:spLocks/>
              </p:cNvSpPr>
              <p:nvPr/>
            </p:nvSpPr>
            <p:spPr bwMode="auto">
              <a:xfrm>
                <a:off x="3196" y="2073"/>
                <a:ext cx="1" cy="1"/>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099" name="Line 243"/>
              <p:cNvSpPr>
                <a:spLocks noChangeShapeType="1"/>
              </p:cNvSpPr>
              <p:nvPr/>
            </p:nvSpPr>
            <p:spPr bwMode="auto">
              <a:xfrm>
                <a:off x="3260"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0" name="Line 244"/>
              <p:cNvSpPr>
                <a:spLocks noChangeShapeType="1"/>
              </p:cNvSpPr>
              <p:nvPr/>
            </p:nvSpPr>
            <p:spPr bwMode="auto">
              <a:xfrm>
                <a:off x="327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1" name="Line 245"/>
              <p:cNvSpPr>
                <a:spLocks noChangeShapeType="1"/>
              </p:cNvSpPr>
              <p:nvPr/>
            </p:nvSpPr>
            <p:spPr bwMode="auto">
              <a:xfrm>
                <a:off x="329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2" name="Line 246"/>
              <p:cNvSpPr>
                <a:spLocks noChangeShapeType="1"/>
              </p:cNvSpPr>
              <p:nvPr/>
            </p:nvSpPr>
            <p:spPr bwMode="auto">
              <a:xfrm>
                <a:off x="330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3" name="Line 247"/>
              <p:cNvSpPr>
                <a:spLocks noChangeShapeType="1"/>
              </p:cNvSpPr>
              <p:nvPr/>
            </p:nvSpPr>
            <p:spPr bwMode="auto">
              <a:xfrm>
                <a:off x="3320"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4" name="Line 248"/>
              <p:cNvSpPr>
                <a:spLocks noChangeShapeType="1"/>
              </p:cNvSpPr>
              <p:nvPr/>
            </p:nvSpPr>
            <p:spPr bwMode="auto">
              <a:xfrm>
                <a:off x="3335"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5" name="Line 249"/>
              <p:cNvSpPr>
                <a:spLocks noChangeShapeType="1"/>
              </p:cNvSpPr>
              <p:nvPr/>
            </p:nvSpPr>
            <p:spPr bwMode="auto">
              <a:xfrm>
                <a:off x="3351" y="2074"/>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6" name="Line 250"/>
              <p:cNvSpPr>
                <a:spLocks noChangeShapeType="1"/>
              </p:cNvSpPr>
              <p:nvPr/>
            </p:nvSpPr>
            <p:spPr bwMode="auto">
              <a:xfrm>
                <a:off x="336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7" name="Line 251"/>
              <p:cNvSpPr>
                <a:spLocks noChangeShapeType="1"/>
              </p:cNvSpPr>
              <p:nvPr/>
            </p:nvSpPr>
            <p:spPr bwMode="auto">
              <a:xfrm>
                <a:off x="338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8" name="Line 252"/>
              <p:cNvSpPr>
                <a:spLocks noChangeShapeType="1"/>
              </p:cNvSpPr>
              <p:nvPr/>
            </p:nvSpPr>
            <p:spPr bwMode="auto">
              <a:xfrm>
                <a:off x="339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09" name="Line 253"/>
              <p:cNvSpPr>
                <a:spLocks noChangeShapeType="1"/>
              </p:cNvSpPr>
              <p:nvPr/>
            </p:nvSpPr>
            <p:spPr bwMode="auto">
              <a:xfrm>
                <a:off x="341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0" name="Line 254"/>
              <p:cNvSpPr>
                <a:spLocks noChangeShapeType="1"/>
              </p:cNvSpPr>
              <p:nvPr/>
            </p:nvSpPr>
            <p:spPr bwMode="auto">
              <a:xfrm>
                <a:off x="3426"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1" name="Line 255"/>
              <p:cNvSpPr>
                <a:spLocks noChangeShapeType="1"/>
              </p:cNvSpPr>
              <p:nvPr/>
            </p:nvSpPr>
            <p:spPr bwMode="auto">
              <a:xfrm>
                <a:off x="3441" y="2074"/>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2" name="Line 256"/>
              <p:cNvSpPr>
                <a:spLocks noChangeShapeType="1"/>
              </p:cNvSpPr>
              <p:nvPr/>
            </p:nvSpPr>
            <p:spPr bwMode="auto">
              <a:xfrm flipH="1">
                <a:off x="3356" y="199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3" name="Line 257"/>
              <p:cNvSpPr>
                <a:spLocks noChangeShapeType="1"/>
              </p:cNvSpPr>
              <p:nvPr/>
            </p:nvSpPr>
            <p:spPr bwMode="auto">
              <a:xfrm>
                <a:off x="3341" y="200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4" name="Line 258"/>
              <p:cNvSpPr>
                <a:spLocks noChangeShapeType="1"/>
              </p:cNvSpPr>
              <p:nvPr/>
            </p:nvSpPr>
            <p:spPr bwMode="auto">
              <a:xfrm>
                <a:off x="3326" y="201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5" name="Line 259"/>
              <p:cNvSpPr>
                <a:spLocks noChangeShapeType="1"/>
              </p:cNvSpPr>
              <p:nvPr/>
            </p:nvSpPr>
            <p:spPr bwMode="auto">
              <a:xfrm flipH="1">
                <a:off x="3296" y="2019"/>
                <a:ext cx="11"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6" name="Line 260"/>
              <p:cNvSpPr>
                <a:spLocks noChangeShapeType="1"/>
              </p:cNvSpPr>
              <p:nvPr/>
            </p:nvSpPr>
            <p:spPr bwMode="auto">
              <a:xfrm>
                <a:off x="3281" y="20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7" name="Line 261"/>
              <p:cNvSpPr>
                <a:spLocks noChangeShapeType="1"/>
              </p:cNvSpPr>
              <p:nvPr/>
            </p:nvSpPr>
            <p:spPr bwMode="auto">
              <a:xfrm>
                <a:off x="3265" y="203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18" name="Freeform 262"/>
              <p:cNvSpPr>
                <a:spLocks/>
              </p:cNvSpPr>
              <p:nvPr/>
            </p:nvSpPr>
            <p:spPr bwMode="auto">
              <a:xfrm flipV="1">
                <a:off x="3235" y="2042"/>
                <a:ext cx="11" cy="5"/>
              </a:xfrm>
              <a:custGeom>
                <a:avLst/>
                <a:gdLst>
                  <a:gd name="T0" fmla="*/ 18 w 18"/>
                  <a:gd name="T1" fmla="*/ 7 h 7"/>
                  <a:gd name="T2" fmla="*/ 6 w 18"/>
                  <a:gd name="T3" fmla="*/ 2 h 7"/>
                  <a:gd name="T4" fmla="*/ 0 w 18"/>
                  <a:gd name="T5" fmla="*/ 0 h 7"/>
                </a:gdLst>
                <a:ahLst/>
                <a:cxnLst>
                  <a:cxn ang="0">
                    <a:pos x="T0" y="T1"/>
                  </a:cxn>
                  <a:cxn ang="0">
                    <a:pos x="T2" y="T3"/>
                  </a:cxn>
                  <a:cxn ang="0">
                    <a:pos x="T4" y="T5"/>
                  </a:cxn>
                </a:cxnLst>
                <a:rect l="0" t="0" r="r" b="b"/>
                <a:pathLst>
                  <a:path w="18" h="7">
                    <a:moveTo>
                      <a:pt x="18" y="7"/>
                    </a:moveTo>
                    <a:lnTo>
                      <a:pt x="6"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119" name="Line 263"/>
              <p:cNvSpPr>
                <a:spLocks noChangeShapeType="1"/>
              </p:cNvSpPr>
              <p:nvPr/>
            </p:nvSpPr>
            <p:spPr bwMode="auto">
              <a:xfrm>
                <a:off x="3374" y="199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0" name="Line 264"/>
              <p:cNvSpPr>
                <a:spLocks noChangeShapeType="1"/>
              </p:cNvSpPr>
              <p:nvPr/>
            </p:nvSpPr>
            <p:spPr bwMode="auto">
              <a:xfrm>
                <a:off x="3400" y="201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1" name="Line 265"/>
              <p:cNvSpPr>
                <a:spLocks noChangeShapeType="1"/>
              </p:cNvSpPr>
              <p:nvPr/>
            </p:nvSpPr>
            <p:spPr bwMode="auto">
              <a:xfrm>
                <a:off x="3416" y="2018"/>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2" name="Line 266"/>
              <p:cNvSpPr>
                <a:spLocks noChangeShapeType="1"/>
              </p:cNvSpPr>
              <p:nvPr/>
            </p:nvSpPr>
            <p:spPr bwMode="auto">
              <a:xfrm>
                <a:off x="3435" y="2027"/>
                <a:ext cx="1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3" name="Line 267"/>
              <p:cNvSpPr>
                <a:spLocks noChangeShapeType="1"/>
              </p:cNvSpPr>
              <p:nvPr/>
            </p:nvSpPr>
            <p:spPr bwMode="auto">
              <a:xfrm>
                <a:off x="3461" y="204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4" name="Freeform 268"/>
              <p:cNvSpPr>
                <a:spLocks/>
              </p:cNvSpPr>
              <p:nvPr/>
            </p:nvSpPr>
            <p:spPr bwMode="auto">
              <a:xfrm flipV="1">
                <a:off x="3476" y="2049"/>
                <a:ext cx="1"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125" name="Line 269"/>
              <p:cNvSpPr>
                <a:spLocks noChangeShapeType="1"/>
              </p:cNvSpPr>
              <p:nvPr/>
            </p:nvSpPr>
            <p:spPr bwMode="auto">
              <a:xfrm>
                <a:off x="3140" y="1925"/>
                <a:ext cx="2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6" name="Line 270"/>
              <p:cNvSpPr>
                <a:spLocks noChangeShapeType="1"/>
              </p:cNvSpPr>
              <p:nvPr/>
            </p:nvSpPr>
            <p:spPr bwMode="auto">
              <a:xfrm flipV="1">
                <a:off x="3239" y="1901"/>
                <a:ext cx="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7" name="Line 271"/>
              <p:cNvSpPr>
                <a:spLocks noChangeShapeType="1"/>
              </p:cNvSpPr>
              <p:nvPr/>
            </p:nvSpPr>
            <p:spPr bwMode="auto">
              <a:xfrm>
                <a:off x="3140" y="1925"/>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8" name="Line 272"/>
              <p:cNvSpPr>
                <a:spLocks noChangeShapeType="1"/>
              </p:cNvSpPr>
              <p:nvPr/>
            </p:nvSpPr>
            <p:spPr bwMode="auto">
              <a:xfrm>
                <a:off x="3366" y="192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29" name="Line 273"/>
              <p:cNvSpPr>
                <a:spLocks noChangeShapeType="1"/>
              </p:cNvSpPr>
              <p:nvPr/>
            </p:nvSpPr>
            <p:spPr bwMode="auto">
              <a:xfrm>
                <a:off x="3039" y="2022"/>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30" name="Line 274"/>
              <p:cNvSpPr>
                <a:spLocks noChangeShapeType="1"/>
              </p:cNvSpPr>
              <p:nvPr/>
            </p:nvSpPr>
            <p:spPr bwMode="auto">
              <a:xfrm>
                <a:off x="3142" y="200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31" name="Line 275"/>
              <p:cNvSpPr>
                <a:spLocks noChangeShapeType="1"/>
              </p:cNvSpPr>
              <p:nvPr/>
            </p:nvSpPr>
            <p:spPr bwMode="auto">
              <a:xfrm>
                <a:off x="3039" y="2022"/>
                <a:ext cx="1"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32" name="Line 276"/>
              <p:cNvSpPr>
                <a:spLocks noChangeShapeType="1"/>
              </p:cNvSpPr>
              <p:nvPr/>
            </p:nvSpPr>
            <p:spPr bwMode="auto">
              <a:xfrm>
                <a:off x="3227" y="2022"/>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133" name="Rectangle 277"/>
            <p:cNvSpPr>
              <a:spLocks noChangeArrowheads="1"/>
            </p:cNvSpPr>
            <p:nvPr/>
          </p:nvSpPr>
          <p:spPr bwMode="auto">
            <a:xfrm>
              <a:off x="427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134" name="Group 278"/>
            <p:cNvGrpSpPr>
              <a:grpSpLocks/>
            </p:cNvGrpSpPr>
            <p:nvPr/>
          </p:nvGrpSpPr>
          <p:grpSpPr bwMode="auto">
            <a:xfrm>
              <a:off x="4308" y="3336"/>
              <a:ext cx="169" cy="96"/>
              <a:chOff x="3011" y="2468"/>
              <a:chExt cx="497" cy="239"/>
            </a:xfrm>
          </p:grpSpPr>
          <p:sp>
            <p:nvSpPr>
              <p:cNvPr id="122135" name="Rectangle 279"/>
              <p:cNvSpPr>
                <a:spLocks noChangeArrowheads="1"/>
              </p:cNvSpPr>
              <p:nvPr/>
            </p:nvSpPr>
            <p:spPr bwMode="auto">
              <a:xfrm>
                <a:off x="3210" y="2468"/>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2136" name="Rectangle 280"/>
              <p:cNvSpPr>
                <a:spLocks noChangeArrowheads="1"/>
              </p:cNvSpPr>
              <p:nvPr/>
            </p:nvSpPr>
            <p:spPr bwMode="auto">
              <a:xfrm>
                <a:off x="3111" y="2566"/>
                <a:ext cx="54" cy="43"/>
              </a:xfrm>
              <a:prstGeom prst="rect">
                <a:avLst/>
              </a:prstGeom>
              <a:solidFill>
                <a:srgbClr val="00CE00"/>
              </a:solidFill>
              <a:ln w="11113">
                <a:solidFill>
                  <a:srgbClr val="000000"/>
                </a:solidFill>
                <a:miter lim="800000"/>
                <a:headEnd/>
                <a:tailEnd/>
              </a:ln>
            </p:spPr>
            <p:txBody>
              <a:bodyPr/>
              <a:lstStyle/>
              <a:p>
                <a:endParaRPr lang="en-US"/>
              </a:p>
            </p:txBody>
          </p:sp>
          <p:sp>
            <p:nvSpPr>
              <p:cNvPr id="122137" name="Rectangle 281"/>
              <p:cNvSpPr>
                <a:spLocks noChangeArrowheads="1"/>
              </p:cNvSpPr>
              <p:nvPr/>
            </p:nvSpPr>
            <p:spPr bwMode="auto">
              <a:xfrm>
                <a:off x="3011"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138" name="Rectangle 282"/>
              <p:cNvSpPr>
                <a:spLocks noChangeArrowheads="1"/>
              </p:cNvSpPr>
              <p:nvPr/>
            </p:nvSpPr>
            <p:spPr bwMode="auto">
              <a:xfrm>
                <a:off x="3197" y="2661"/>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139" name="Rectangle 283"/>
              <p:cNvSpPr>
                <a:spLocks noChangeArrowheads="1"/>
              </p:cNvSpPr>
              <p:nvPr/>
            </p:nvSpPr>
            <p:spPr bwMode="auto">
              <a:xfrm>
                <a:off x="3453" y="2664"/>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140" name="Rectangle 284"/>
              <p:cNvSpPr>
                <a:spLocks noChangeArrowheads="1"/>
              </p:cNvSpPr>
              <p:nvPr/>
            </p:nvSpPr>
            <p:spPr bwMode="auto">
              <a:xfrm>
                <a:off x="3342" y="2559"/>
                <a:ext cx="55" cy="43"/>
              </a:xfrm>
              <a:prstGeom prst="rect">
                <a:avLst/>
              </a:prstGeom>
              <a:solidFill>
                <a:srgbClr val="00CE00"/>
              </a:solidFill>
              <a:ln w="11113">
                <a:solidFill>
                  <a:srgbClr val="000000"/>
                </a:solidFill>
                <a:miter lim="800000"/>
                <a:headEnd/>
                <a:tailEnd/>
              </a:ln>
            </p:spPr>
            <p:txBody>
              <a:bodyPr/>
              <a:lstStyle/>
              <a:p>
                <a:endParaRPr lang="en-US"/>
              </a:p>
            </p:txBody>
          </p:sp>
          <p:sp>
            <p:nvSpPr>
              <p:cNvPr id="122141" name="Line 285"/>
              <p:cNvSpPr>
                <a:spLocks noChangeShapeType="1"/>
              </p:cNvSpPr>
              <p:nvPr/>
            </p:nvSpPr>
            <p:spPr bwMode="auto">
              <a:xfrm>
                <a:off x="3075"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2" name="Line 286"/>
              <p:cNvSpPr>
                <a:spLocks noChangeShapeType="1"/>
              </p:cNvSpPr>
              <p:nvPr/>
            </p:nvSpPr>
            <p:spPr bwMode="auto">
              <a:xfrm>
                <a:off x="3091"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3" name="Line 287"/>
              <p:cNvSpPr>
                <a:spLocks noChangeShapeType="1"/>
              </p:cNvSpPr>
              <p:nvPr/>
            </p:nvSpPr>
            <p:spPr bwMode="auto">
              <a:xfrm>
                <a:off x="3106" y="2681"/>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4" name="Line 288"/>
              <p:cNvSpPr>
                <a:spLocks noChangeShapeType="1"/>
              </p:cNvSpPr>
              <p:nvPr/>
            </p:nvSpPr>
            <p:spPr bwMode="auto">
              <a:xfrm>
                <a:off x="312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5" name="Line 289"/>
              <p:cNvSpPr>
                <a:spLocks noChangeShapeType="1"/>
              </p:cNvSpPr>
              <p:nvPr/>
            </p:nvSpPr>
            <p:spPr bwMode="auto">
              <a:xfrm>
                <a:off x="313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6" name="Line 290"/>
              <p:cNvSpPr>
                <a:spLocks noChangeShapeType="1"/>
              </p:cNvSpPr>
              <p:nvPr/>
            </p:nvSpPr>
            <p:spPr bwMode="auto">
              <a:xfrm>
                <a:off x="315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7" name="Line 291"/>
              <p:cNvSpPr>
                <a:spLocks noChangeShapeType="1"/>
              </p:cNvSpPr>
              <p:nvPr/>
            </p:nvSpPr>
            <p:spPr bwMode="auto">
              <a:xfrm>
                <a:off x="3166"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8" name="Line 292"/>
              <p:cNvSpPr>
                <a:spLocks noChangeShapeType="1"/>
              </p:cNvSpPr>
              <p:nvPr/>
            </p:nvSpPr>
            <p:spPr bwMode="auto">
              <a:xfrm>
                <a:off x="3181" y="2681"/>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49" name="Line 293"/>
              <p:cNvSpPr>
                <a:spLocks noChangeShapeType="1"/>
              </p:cNvSpPr>
              <p:nvPr/>
            </p:nvSpPr>
            <p:spPr bwMode="auto">
              <a:xfrm>
                <a:off x="3260"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0" name="Line 294"/>
              <p:cNvSpPr>
                <a:spLocks noChangeShapeType="1"/>
              </p:cNvSpPr>
              <p:nvPr/>
            </p:nvSpPr>
            <p:spPr bwMode="auto">
              <a:xfrm>
                <a:off x="327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1" name="Line 295"/>
              <p:cNvSpPr>
                <a:spLocks noChangeShapeType="1"/>
              </p:cNvSpPr>
              <p:nvPr/>
            </p:nvSpPr>
            <p:spPr bwMode="auto">
              <a:xfrm>
                <a:off x="329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2" name="Line 296"/>
              <p:cNvSpPr>
                <a:spLocks noChangeShapeType="1"/>
              </p:cNvSpPr>
              <p:nvPr/>
            </p:nvSpPr>
            <p:spPr bwMode="auto">
              <a:xfrm>
                <a:off x="330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3" name="Line 297"/>
              <p:cNvSpPr>
                <a:spLocks noChangeShapeType="1"/>
              </p:cNvSpPr>
              <p:nvPr/>
            </p:nvSpPr>
            <p:spPr bwMode="auto">
              <a:xfrm>
                <a:off x="3320"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4" name="Line 298"/>
              <p:cNvSpPr>
                <a:spLocks noChangeShapeType="1"/>
              </p:cNvSpPr>
              <p:nvPr/>
            </p:nvSpPr>
            <p:spPr bwMode="auto">
              <a:xfrm>
                <a:off x="3335"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5" name="Line 299"/>
              <p:cNvSpPr>
                <a:spLocks noChangeShapeType="1"/>
              </p:cNvSpPr>
              <p:nvPr/>
            </p:nvSpPr>
            <p:spPr bwMode="auto">
              <a:xfrm>
                <a:off x="3351" y="2683"/>
                <a:ext cx="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6" name="Line 300"/>
              <p:cNvSpPr>
                <a:spLocks noChangeShapeType="1"/>
              </p:cNvSpPr>
              <p:nvPr/>
            </p:nvSpPr>
            <p:spPr bwMode="auto">
              <a:xfrm>
                <a:off x="336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7" name="Line 301"/>
              <p:cNvSpPr>
                <a:spLocks noChangeShapeType="1"/>
              </p:cNvSpPr>
              <p:nvPr/>
            </p:nvSpPr>
            <p:spPr bwMode="auto">
              <a:xfrm>
                <a:off x="338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8" name="Line 302"/>
              <p:cNvSpPr>
                <a:spLocks noChangeShapeType="1"/>
              </p:cNvSpPr>
              <p:nvPr/>
            </p:nvSpPr>
            <p:spPr bwMode="auto">
              <a:xfrm>
                <a:off x="339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59" name="Line 303"/>
              <p:cNvSpPr>
                <a:spLocks noChangeShapeType="1"/>
              </p:cNvSpPr>
              <p:nvPr/>
            </p:nvSpPr>
            <p:spPr bwMode="auto">
              <a:xfrm>
                <a:off x="341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0" name="Line 304"/>
              <p:cNvSpPr>
                <a:spLocks noChangeShapeType="1"/>
              </p:cNvSpPr>
              <p:nvPr/>
            </p:nvSpPr>
            <p:spPr bwMode="auto">
              <a:xfrm>
                <a:off x="3426"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1" name="Line 305"/>
              <p:cNvSpPr>
                <a:spLocks noChangeShapeType="1"/>
              </p:cNvSpPr>
              <p:nvPr/>
            </p:nvSpPr>
            <p:spPr bwMode="auto">
              <a:xfrm>
                <a:off x="3441" y="2683"/>
                <a:ext cx="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2" name="Line 306"/>
              <p:cNvSpPr>
                <a:spLocks noChangeShapeType="1"/>
              </p:cNvSpPr>
              <p:nvPr/>
            </p:nvSpPr>
            <p:spPr bwMode="auto">
              <a:xfrm flipH="1">
                <a:off x="3356" y="2606"/>
                <a:ext cx="12"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3" name="Line 307"/>
              <p:cNvSpPr>
                <a:spLocks noChangeShapeType="1"/>
              </p:cNvSpPr>
              <p:nvPr/>
            </p:nvSpPr>
            <p:spPr bwMode="auto">
              <a:xfrm>
                <a:off x="3341" y="26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4" name="Line 308"/>
              <p:cNvSpPr>
                <a:spLocks noChangeShapeType="1"/>
              </p:cNvSpPr>
              <p:nvPr/>
            </p:nvSpPr>
            <p:spPr bwMode="auto">
              <a:xfrm>
                <a:off x="3326" y="2622"/>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5" name="Line 309"/>
              <p:cNvSpPr>
                <a:spLocks noChangeShapeType="1"/>
              </p:cNvSpPr>
              <p:nvPr/>
            </p:nvSpPr>
            <p:spPr bwMode="auto">
              <a:xfrm flipH="1">
                <a:off x="3296" y="2629"/>
                <a:ext cx="1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6" name="Line 310"/>
              <p:cNvSpPr>
                <a:spLocks noChangeShapeType="1"/>
              </p:cNvSpPr>
              <p:nvPr/>
            </p:nvSpPr>
            <p:spPr bwMode="auto">
              <a:xfrm>
                <a:off x="3281" y="263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7" name="Line 311"/>
              <p:cNvSpPr>
                <a:spLocks noChangeShapeType="1"/>
              </p:cNvSpPr>
              <p:nvPr/>
            </p:nvSpPr>
            <p:spPr bwMode="auto">
              <a:xfrm>
                <a:off x="3265" y="2645"/>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68" name="Freeform 312"/>
              <p:cNvSpPr>
                <a:spLocks/>
              </p:cNvSpPr>
              <p:nvPr/>
            </p:nvSpPr>
            <p:spPr bwMode="auto">
              <a:xfrm flipV="1">
                <a:off x="3236" y="2652"/>
                <a:ext cx="10" cy="4"/>
              </a:xfrm>
              <a:custGeom>
                <a:avLst/>
                <a:gdLst>
                  <a:gd name="T0" fmla="*/ 17 w 17"/>
                  <a:gd name="T1" fmla="*/ 6 h 6"/>
                  <a:gd name="T2" fmla="*/ 5 w 17"/>
                  <a:gd name="T3" fmla="*/ 2 h 6"/>
                  <a:gd name="T4" fmla="*/ 0 w 17"/>
                  <a:gd name="T5" fmla="*/ 0 h 6"/>
                </a:gdLst>
                <a:ahLst/>
                <a:cxnLst>
                  <a:cxn ang="0">
                    <a:pos x="T0" y="T1"/>
                  </a:cxn>
                  <a:cxn ang="0">
                    <a:pos x="T2" y="T3"/>
                  </a:cxn>
                  <a:cxn ang="0">
                    <a:pos x="T4" y="T5"/>
                  </a:cxn>
                </a:cxnLst>
                <a:rect l="0" t="0" r="r" b="b"/>
                <a:pathLst>
                  <a:path w="17" h="6">
                    <a:moveTo>
                      <a:pt x="17" y="6"/>
                    </a:moveTo>
                    <a:lnTo>
                      <a:pt x="5"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169" name="Line 313"/>
              <p:cNvSpPr>
                <a:spLocks noChangeShapeType="1"/>
              </p:cNvSpPr>
              <p:nvPr/>
            </p:nvSpPr>
            <p:spPr bwMode="auto">
              <a:xfrm>
                <a:off x="3374" y="2606"/>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0" name="Line 314"/>
              <p:cNvSpPr>
                <a:spLocks noChangeShapeType="1"/>
              </p:cNvSpPr>
              <p:nvPr/>
            </p:nvSpPr>
            <p:spPr bwMode="auto">
              <a:xfrm>
                <a:off x="3400" y="261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1" name="Line 315"/>
              <p:cNvSpPr>
                <a:spLocks noChangeShapeType="1"/>
              </p:cNvSpPr>
              <p:nvPr/>
            </p:nvSpPr>
            <p:spPr bwMode="auto">
              <a:xfrm>
                <a:off x="3416" y="2627"/>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2" name="Line 316"/>
              <p:cNvSpPr>
                <a:spLocks noChangeShapeType="1"/>
              </p:cNvSpPr>
              <p:nvPr/>
            </p:nvSpPr>
            <p:spPr bwMode="auto">
              <a:xfrm>
                <a:off x="3435" y="2637"/>
                <a:ext cx="11"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3" name="Line 317"/>
              <p:cNvSpPr>
                <a:spLocks noChangeShapeType="1"/>
              </p:cNvSpPr>
              <p:nvPr/>
            </p:nvSpPr>
            <p:spPr bwMode="auto">
              <a:xfrm>
                <a:off x="3461" y="265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4" name="Freeform 318"/>
              <p:cNvSpPr>
                <a:spLocks/>
              </p:cNvSpPr>
              <p:nvPr/>
            </p:nvSpPr>
            <p:spPr bwMode="auto">
              <a:xfrm flipV="1">
                <a:off x="3476" y="2658"/>
                <a:ext cx="3" cy="2"/>
              </a:xfrm>
              <a:custGeom>
                <a:avLst/>
                <a:gdLst>
                  <a:gd name="T0" fmla="*/ 0 w 4"/>
                  <a:gd name="T1" fmla="*/ 2 h 2"/>
                  <a:gd name="T2" fmla="*/ 0 w 4"/>
                  <a:gd name="T3" fmla="*/ 2 h 2"/>
                  <a:gd name="T4" fmla="*/ 4 w 4"/>
                  <a:gd name="T5" fmla="*/ 0 h 2"/>
                </a:gdLst>
                <a:ahLst/>
                <a:cxnLst>
                  <a:cxn ang="0">
                    <a:pos x="T0" y="T1"/>
                  </a:cxn>
                  <a:cxn ang="0">
                    <a:pos x="T2" y="T3"/>
                  </a:cxn>
                  <a:cxn ang="0">
                    <a:pos x="T4" y="T5"/>
                  </a:cxn>
                </a:cxnLst>
                <a:rect l="0" t="0" r="r" b="b"/>
                <a:pathLst>
                  <a:path w="4" h="2">
                    <a:moveTo>
                      <a:pt x="0" y="2"/>
                    </a:moveTo>
                    <a:lnTo>
                      <a:pt x="0" y="2"/>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175" name="Line 319"/>
              <p:cNvSpPr>
                <a:spLocks noChangeShapeType="1"/>
              </p:cNvSpPr>
              <p:nvPr/>
            </p:nvSpPr>
            <p:spPr bwMode="auto">
              <a:xfrm>
                <a:off x="3140" y="2535"/>
                <a:ext cx="2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6" name="Line 320"/>
              <p:cNvSpPr>
                <a:spLocks noChangeShapeType="1"/>
              </p:cNvSpPr>
              <p:nvPr/>
            </p:nvSpPr>
            <p:spPr bwMode="auto">
              <a:xfrm flipV="1">
                <a:off x="3240" y="2510"/>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7" name="Line 321"/>
              <p:cNvSpPr>
                <a:spLocks noChangeShapeType="1"/>
              </p:cNvSpPr>
              <p:nvPr/>
            </p:nvSpPr>
            <p:spPr bwMode="auto">
              <a:xfrm>
                <a:off x="3140" y="2535"/>
                <a:ext cx="1" cy="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8" name="Line 322"/>
              <p:cNvSpPr>
                <a:spLocks noChangeShapeType="1"/>
              </p:cNvSpPr>
              <p:nvPr/>
            </p:nvSpPr>
            <p:spPr bwMode="auto">
              <a:xfrm>
                <a:off x="3367" y="2535"/>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79" name="Line 323"/>
              <p:cNvSpPr>
                <a:spLocks noChangeShapeType="1"/>
              </p:cNvSpPr>
              <p:nvPr/>
            </p:nvSpPr>
            <p:spPr bwMode="auto">
              <a:xfrm>
                <a:off x="3039" y="2631"/>
                <a:ext cx="1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80" name="Line 324"/>
              <p:cNvSpPr>
                <a:spLocks noChangeShapeType="1"/>
              </p:cNvSpPr>
              <p:nvPr/>
            </p:nvSpPr>
            <p:spPr bwMode="auto">
              <a:xfrm>
                <a:off x="3142" y="261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81" name="Line 325"/>
              <p:cNvSpPr>
                <a:spLocks noChangeShapeType="1"/>
              </p:cNvSpPr>
              <p:nvPr/>
            </p:nvSpPr>
            <p:spPr bwMode="auto">
              <a:xfrm>
                <a:off x="3039" y="2631"/>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82" name="Line 326"/>
              <p:cNvSpPr>
                <a:spLocks noChangeShapeType="1"/>
              </p:cNvSpPr>
              <p:nvPr/>
            </p:nvSpPr>
            <p:spPr bwMode="auto">
              <a:xfrm>
                <a:off x="3227" y="2631"/>
                <a:ext cx="1"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183" name="Rectangle 327"/>
            <p:cNvSpPr>
              <a:spLocks noChangeArrowheads="1"/>
            </p:cNvSpPr>
            <p:nvPr/>
          </p:nvSpPr>
          <p:spPr bwMode="auto">
            <a:xfrm>
              <a:off x="427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184" name="Group 328"/>
            <p:cNvGrpSpPr>
              <a:grpSpLocks/>
            </p:cNvGrpSpPr>
            <p:nvPr/>
          </p:nvGrpSpPr>
          <p:grpSpPr bwMode="auto">
            <a:xfrm>
              <a:off x="4338" y="3566"/>
              <a:ext cx="108" cy="116"/>
              <a:chOff x="902" y="803"/>
              <a:chExt cx="214" cy="280"/>
            </a:xfrm>
          </p:grpSpPr>
          <p:sp>
            <p:nvSpPr>
              <p:cNvPr id="122185" name="Rectangle 32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2186" name="Line 33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87" name="Line 33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88" name="Line 33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89" name="Line 33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0" name="Line 33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1" name="Line 33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2" name="Line 33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3" name="Line 33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4" name="Line 33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5" name="Line 33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6" name="Line 34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7" name="Line 34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8" name="Line 34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99" name="Line 34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00" name="Line 34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201" name="Rectangle 345"/>
            <p:cNvSpPr>
              <a:spLocks noChangeArrowheads="1"/>
            </p:cNvSpPr>
            <p:nvPr/>
          </p:nvSpPr>
          <p:spPr bwMode="auto">
            <a:xfrm>
              <a:off x="427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202" name="Rectangle 346"/>
            <p:cNvSpPr>
              <a:spLocks noChangeArrowheads="1"/>
            </p:cNvSpPr>
            <p:nvPr/>
          </p:nvSpPr>
          <p:spPr bwMode="auto">
            <a:xfrm>
              <a:off x="427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203" name="AutoShape 347"/>
            <p:cNvSpPr>
              <a:spLocks noChangeArrowheads="1"/>
            </p:cNvSpPr>
            <p:nvPr/>
          </p:nvSpPr>
          <p:spPr bwMode="auto">
            <a:xfrm>
              <a:off x="432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204" name="Rectangle 348"/>
            <p:cNvSpPr>
              <a:spLocks noChangeArrowheads="1"/>
            </p:cNvSpPr>
            <p:nvPr/>
          </p:nvSpPr>
          <p:spPr bwMode="auto">
            <a:xfrm>
              <a:off x="451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sp>
          <p:nvSpPr>
            <p:cNvPr id="122205" name="Rectangle 349"/>
            <p:cNvSpPr>
              <a:spLocks noChangeArrowheads="1"/>
            </p:cNvSpPr>
            <p:nvPr/>
          </p:nvSpPr>
          <p:spPr bwMode="auto">
            <a:xfrm>
              <a:off x="451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When</a:t>
              </a:r>
            </a:p>
          </p:txBody>
        </p:sp>
        <p:grpSp>
          <p:nvGrpSpPr>
            <p:cNvPr id="122206" name="Group 350"/>
            <p:cNvGrpSpPr>
              <a:grpSpLocks/>
            </p:cNvGrpSpPr>
            <p:nvPr/>
          </p:nvGrpSpPr>
          <p:grpSpPr bwMode="auto">
            <a:xfrm>
              <a:off x="4578" y="2606"/>
              <a:ext cx="108" cy="116"/>
              <a:chOff x="902" y="803"/>
              <a:chExt cx="214" cy="280"/>
            </a:xfrm>
          </p:grpSpPr>
          <p:sp>
            <p:nvSpPr>
              <p:cNvPr id="122207" name="Rectangle 35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2208" name="Line 35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09" name="Line 35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0" name="Line 35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1" name="Line 35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2" name="Line 35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3" name="Line 35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4" name="Line 35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5" name="Line 35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6" name="Line 36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7" name="Line 36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8" name="Line 36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19" name="Line 36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20" name="Line 36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21" name="Line 36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22" name="Line 36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223" name="Rectangle 367"/>
            <p:cNvSpPr>
              <a:spLocks noChangeArrowheads="1"/>
            </p:cNvSpPr>
            <p:nvPr/>
          </p:nvSpPr>
          <p:spPr bwMode="auto">
            <a:xfrm>
              <a:off x="451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224" name="Group 368"/>
            <p:cNvGrpSpPr>
              <a:grpSpLocks/>
            </p:cNvGrpSpPr>
            <p:nvPr/>
          </p:nvGrpSpPr>
          <p:grpSpPr bwMode="auto">
            <a:xfrm>
              <a:off x="4551" y="2836"/>
              <a:ext cx="162" cy="136"/>
              <a:chOff x="3758" y="1186"/>
              <a:chExt cx="462" cy="336"/>
            </a:xfrm>
          </p:grpSpPr>
          <p:sp>
            <p:nvSpPr>
              <p:cNvPr id="122225" name="Freeform 369"/>
              <p:cNvSpPr>
                <a:spLocks/>
              </p:cNvSpPr>
              <p:nvPr/>
            </p:nvSpPr>
            <p:spPr bwMode="auto">
              <a:xfrm>
                <a:off x="3760" y="1186"/>
                <a:ext cx="147" cy="26"/>
              </a:xfrm>
              <a:custGeom>
                <a:avLst/>
                <a:gdLst>
                  <a:gd name="T0" fmla="*/ 0 w 295"/>
                  <a:gd name="T1" fmla="*/ 53 h 53"/>
                  <a:gd name="T2" fmla="*/ 71 w 295"/>
                  <a:gd name="T3" fmla="*/ 14 h 53"/>
                  <a:gd name="T4" fmla="*/ 147 w 295"/>
                  <a:gd name="T5" fmla="*/ 0 h 53"/>
                  <a:gd name="T6" fmla="*/ 165 w 295"/>
                  <a:gd name="T7" fmla="*/ 0 h 53"/>
                  <a:gd name="T8" fmla="*/ 184 w 295"/>
                  <a:gd name="T9" fmla="*/ 1 h 53"/>
                  <a:gd name="T10" fmla="*/ 222 w 295"/>
                  <a:gd name="T11" fmla="*/ 11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4"/>
                    </a:lnTo>
                    <a:lnTo>
                      <a:pt x="147" y="0"/>
                    </a:lnTo>
                    <a:lnTo>
                      <a:pt x="165" y="0"/>
                    </a:lnTo>
                    <a:lnTo>
                      <a:pt x="184" y="1"/>
                    </a:lnTo>
                    <a:lnTo>
                      <a:pt x="222" y="11"/>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26" name="Freeform 370"/>
              <p:cNvSpPr>
                <a:spLocks/>
              </p:cNvSpPr>
              <p:nvPr/>
            </p:nvSpPr>
            <p:spPr bwMode="auto">
              <a:xfrm>
                <a:off x="3907" y="1211"/>
                <a:ext cx="148" cy="27"/>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27" name="Line 371"/>
              <p:cNvSpPr>
                <a:spLocks noChangeShapeType="1"/>
              </p:cNvSpPr>
              <p:nvPr/>
            </p:nvSpPr>
            <p:spPr bwMode="auto">
              <a:xfrm>
                <a:off x="3761" y="1208"/>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28" name="Freeform 372"/>
              <p:cNvSpPr>
                <a:spLocks/>
              </p:cNvSpPr>
              <p:nvPr/>
            </p:nvSpPr>
            <p:spPr bwMode="auto">
              <a:xfrm>
                <a:off x="4107" y="1186"/>
                <a:ext cx="111" cy="31"/>
              </a:xfrm>
              <a:custGeom>
                <a:avLst/>
                <a:gdLst>
                  <a:gd name="T0" fmla="*/ 222 w 222"/>
                  <a:gd name="T1" fmla="*/ 5 h 61"/>
                  <a:gd name="T2" fmla="*/ 209 w 222"/>
                  <a:gd name="T3" fmla="*/ 3 h 61"/>
                  <a:gd name="T4" fmla="*/ 197 w 222"/>
                  <a:gd name="T5" fmla="*/ 1 h 61"/>
                  <a:gd name="T6" fmla="*/ 183 w 222"/>
                  <a:gd name="T7" fmla="*/ 0 h 61"/>
                  <a:gd name="T8" fmla="*/ 170 w 222"/>
                  <a:gd name="T9" fmla="*/ 0 h 61"/>
                  <a:gd name="T10" fmla="*/ 157 w 222"/>
                  <a:gd name="T11" fmla="*/ 0 h 61"/>
                  <a:gd name="T12" fmla="*/ 142 w 222"/>
                  <a:gd name="T13" fmla="*/ 3 h 61"/>
                  <a:gd name="T14" fmla="*/ 131 w 222"/>
                  <a:gd name="T15" fmla="*/ 4 h 61"/>
                  <a:gd name="T16" fmla="*/ 116 w 222"/>
                  <a:gd name="T17" fmla="*/ 5 h 61"/>
                  <a:gd name="T18" fmla="*/ 103 w 222"/>
                  <a:gd name="T19" fmla="*/ 8 h 61"/>
                  <a:gd name="T20" fmla="*/ 92 w 222"/>
                  <a:gd name="T21" fmla="*/ 12 h 61"/>
                  <a:gd name="T22" fmla="*/ 78 w 222"/>
                  <a:gd name="T23" fmla="*/ 17 h 61"/>
                  <a:gd name="T24" fmla="*/ 65 w 222"/>
                  <a:gd name="T25" fmla="*/ 19 h 61"/>
                  <a:gd name="T26" fmla="*/ 53 w 222"/>
                  <a:gd name="T27" fmla="*/ 26 h 61"/>
                  <a:gd name="T28" fmla="*/ 40 w 222"/>
                  <a:gd name="T29" fmla="*/ 34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3"/>
                    </a:lnTo>
                    <a:lnTo>
                      <a:pt x="197" y="1"/>
                    </a:lnTo>
                    <a:lnTo>
                      <a:pt x="183" y="0"/>
                    </a:lnTo>
                    <a:lnTo>
                      <a:pt x="170" y="0"/>
                    </a:lnTo>
                    <a:lnTo>
                      <a:pt x="157" y="0"/>
                    </a:lnTo>
                    <a:lnTo>
                      <a:pt x="142" y="3"/>
                    </a:lnTo>
                    <a:lnTo>
                      <a:pt x="131" y="4"/>
                    </a:lnTo>
                    <a:lnTo>
                      <a:pt x="116" y="5"/>
                    </a:lnTo>
                    <a:lnTo>
                      <a:pt x="103" y="8"/>
                    </a:lnTo>
                    <a:lnTo>
                      <a:pt x="92" y="12"/>
                    </a:lnTo>
                    <a:lnTo>
                      <a:pt x="78" y="17"/>
                    </a:lnTo>
                    <a:lnTo>
                      <a:pt x="65" y="19"/>
                    </a:lnTo>
                    <a:lnTo>
                      <a:pt x="53" y="26"/>
                    </a:lnTo>
                    <a:lnTo>
                      <a:pt x="40" y="34"/>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29" name="Freeform 373"/>
              <p:cNvSpPr>
                <a:spLocks/>
              </p:cNvSpPr>
              <p:nvPr/>
            </p:nvSpPr>
            <p:spPr bwMode="auto">
              <a:xfrm>
                <a:off x="3806" y="1254"/>
                <a:ext cx="60" cy="15"/>
              </a:xfrm>
              <a:custGeom>
                <a:avLst/>
                <a:gdLst>
                  <a:gd name="T0" fmla="*/ 0 w 118"/>
                  <a:gd name="T1" fmla="*/ 30 h 30"/>
                  <a:gd name="T2" fmla="*/ 58 w 118"/>
                  <a:gd name="T3" fmla="*/ 0 h 30"/>
                  <a:gd name="T4" fmla="*/ 88 w 118"/>
                  <a:gd name="T5" fmla="*/ 7 h 30"/>
                  <a:gd name="T6" fmla="*/ 118 w 118"/>
                  <a:gd name="T7" fmla="*/ 30 h 30"/>
                </a:gdLst>
                <a:ahLst/>
                <a:cxnLst>
                  <a:cxn ang="0">
                    <a:pos x="T0" y="T1"/>
                  </a:cxn>
                  <a:cxn ang="0">
                    <a:pos x="T2" y="T3"/>
                  </a:cxn>
                  <a:cxn ang="0">
                    <a:pos x="T4" y="T5"/>
                  </a:cxn>
                  <a:cxn ang="0">
                    <a:pos x="T6" y="T7"/>
                  </a:cxn>
                </a:cxnLst>
                <a:rect l="0" t="0" r="r" b="b"/>
                <a:pathLst>
                  <a:path w="118" h="30">
                    <a:moveTo>
                      <a:pt x="0" y="30"/>
                    </a:moveTo>
                    <a:lnTo>
                      <a:pt x="58" y="0"/>
                    </a:lnTo>
                    <a:lnTo>
                      <a:pt x="88" y="7"/>
                    </a:lnTo>
                    <a:lnTo>
                      <a:pt x="118"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0" name="Freeform 374"/>
              <p:cNvSpPr>
                <a:spLocks/>
              </p:cNvSpPr>
              <p:nvPr/>
            </p:nvSpPr>
            <p:spPr bwMode="auto">
              <a:xfrm>
                <a:off x="3866" y="1269"/>
                <a:ext cx="59" cy="14"/>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1" name="Line 375"/>
              <p:cNvSpPr>
                <a:spLocks noChangeShapeType="1"/>
              </p:cNvSpPr>
              <p:nvPr/>
            </p:nvSpPr>
            <p:spPr bwMode="auto">
              <a:xfrm>
                <a:off x="3808" y="1267"/>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32" name="Freeform 376"/>
              <p:cNvSpPr>
                <a:spLocks/>
              </p:cNvSpPr>
              <p:nvPr/>
            </p:nvSpPr>
            <p:spPr bwMode="auto">
              <a:xfrm>
                <a:off x="3881" y="1291"/>
                <a:ext cx="75" cy="20"/>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3" name="Freeform 377"/>
              <p:cNvSpPr>
                <a:spLocks/>
              </p:cNvSpPr>
              <p:nvPr/>
            </p:nvSpPr>
            <p:spPr bwMode="auto">
              <a:xfrm>
                <a:off x="3957" y="1311"/>
                <a:ext cx="76" cy="20"/>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4" name="Line 378"/>
              <p:cNvSpPr>
                <a:spLocks noChangeShapeType="1"/>
              </p:cNvSpPr>
              <p:nvPr/>
            </p:nvSpPr>
            <p:spPr bwMode="auto">
              <a:xfrm>
                <a:off x="3881" y="1309"/>
                <a:ext cx="1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35" name="Freeform 379"/>
              <p:cNvSpPr>
                <a:spLocks/>
              </p:cNvSpPr>
              <p:nvPr/>
            </p:nvSpPr>
            <p:spPr bwMode="auto">
              <a:xfrm>
                <a:off x="3843" y="1347"/>
                <a:ext cx="128" cy="26"/>
              </a:xfrm>
              <a:custGeom>
                <a:avLst/>
                <a:gdLst>
                  <a:gd name="T0" fmla="*/ 0 w 255"/>
                  <a:gd name="T1" fmla="*/ 52 h 52"/>
                  <a:gd name="T2" fmla="*/ 61 w 255"/>
                  <a:gd name="T3" fmla="*/ 14 h 52"/>
                  <a:gd name="T4" fmla="*/ 126 w 255"/>
                  <a:gd name="T5" fmla="*/ 0 h 52"/>
                  <a:gd name="T6" fmla="*/ 157 w 255"/>
                  <a:gd name="T7" fmla="*/ 1 h 52"/>
                  <a:gd name="T8" fmla="*/ 191 w 255"/>
                  <a:gd name="T9" fmla="*/ 11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1" y="14"/>
                    </a:lnTo>
                    <a:lnTo>
                      <a:pt x="126" y="0"/>
                    </a:lnTo>
                    <a:lnTo>
                      <a:pt x="157" y="1"/>
                    </a:lnTo>
                    <a:lnTo>
                      <a:pt x="191" y="11"/>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6" name="Freeform 380"/>
              <p:cNvSpPr>
                <a:spLocks/>
              </p:cNvSpPr>
              <p:nvPr/>
            </p:nvSpPr>
            <p:spPr bwMode="auto">
              <a:xfrm>
                <a:off x="3970" y="1373"/>
                <a:ext cx="128" cy="25"/>
              </a:xfrm>
              <a:custGeom>
                <a:avLst/>
                <a:gdLst>
                  <a:gd name="T0" fmla="*/ 255 w 255"/>
                  <a:gd name="T1" fmla="*/ 0 h 51"/>
                  <a:gd name="T2" fmla="*/ 195 w 255"/>
                  <a:gd name="T3" fmla="*/ 36 h 51"/>
                  <a:gd name="T4" fmla="*/ 128 w 255"/>
                  <a:gd name="T5" fmla="*/ 51 h 51"/>
                  <a:gd name="T6" fmla="*/ 62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7" name="Line 381"/>
              <p:cNvSpPr>
                <a:spLocks noChangeShapeType="1"/>
              </p:cNvSpPr>
              <p:nvPr/>
            </p:nvSpPr>
            <p:spPr bwMode="auto">
              <a:xfrm>
                <a:off x="3845" y="1370"/>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38" name="Freeform 382"/>
              <p:cNvSpPr>
                <a:spLocks/>
              </p:cNvSpPr>
              <p:nvPr/>
            </p:nvSpPr>
            <p:spPr bwMode="auto">
              <a:xfrm>
                <a:off x="4041" y="1470"/>
                <a:ext cx="119"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39" name="Freeform 383"/>
              <p:cNvSpPr>
                <a:spLocks/>
              </p:cNvSpPr>
              <p:nvPr/>
            </p:nvSpPr>
            <p:spPr bwMode="auto">
              <a:xfrm>
                <a:off x="4161" y="1495"/>
                <a:ext cx="55" cy="27"/>
              </a:xfrm>
              <a:custGeom>
                <a:avLst/>
                <a:gdLst>
                  <a:gd name="T0" fmla="*/ 0 w 111"/>
                  <a:gd name="T1" fmla="*/ 0 h 54"/>
                  <a:gd name="T2" fmla="*/ 7 w 111"/>
                  <a:gd name="T3" fmla="*/ 7 h 54"/>
                  <a:gd name="T4" fmla="*/ 16 w 111"/>
                  <a:gd name="T5" fmla="*/ 14 h 54"/>
                  <a:gd name="T6" fmla="*/ 25 w 111"/>
                  <a:gd name="T7" fmla="*/ 22 h 54"/>
                  <a:gd name="T8" fmla="*/ 35 w 111"/>
                  <a:gd name="T9" fmla="*/ 28 h 54"/>
                  <a:gd name="T10" fmla="*/ 44 w 111"/>
                  <a:gd name="T11" fmla="*/ 33 h 54"/>
                  <a:gd name="T12" fmla="*/ 53 w 111"/>
                  <a:gd name="T13" fmla="*/ 37 h 54"/>
                  <a:gd name="T14" fmla="*/ 64 w 111"/>
                  <a:gd name="T15" fmla="*/ 42 h 54"/>
                  <a:gd name="T16" fmla="*/ 73 w 111"/>
                  <a:gd name="T17" fmla="*/ 47 h 54"/>
                  <a:gd name="T18" fmla="*/ 82 w 111"/>
                  <a:gd name="T19" fmla="*/ 49 h 54"/>
                  <a:gd name="T20" fmla="*/ 92 w 111"/>
                  <a:gd name="T21" fmla="*/ 53 h 54"/>
                  <a:gd name="T22" fmla="*/ 102 w 111"/>
                  <a:gd name="T23" fmla="*/ 53 h 54"/>
                  <a:gd name="T24" fmla="*/ 111 w 11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4">
                    <a:moveTo>
                      <a:pt x="0" y="0"/>
                    </a:moveTo>
                    <a:lnTo>
                      <a:pt x="7" y="7"/>
                    </a:lnTo>
                    <a:lnTo>
                      <a:pt x="16" y="14"/>
                    </a:lnTo>
                    <a:lnTo>
                      <a:pt x="25" y="22"/>
                    </a:lnTo>
                    <a:lnTo>
                      <a:pt x="35" y="28"/>
                    </a:lnTo>
                    <a:lnTo>
                      <a:pt x="44" y="33"/>
                    </a:lnTo>
                    <a:lnTo>
                      <a:pt x="53" y="37"/>
                    </a:lnTo>
                    <a:lnTo>
                      <a:pt x="64" y="42"/>
                    </a:lnTo>
                    <a:lnTo>
                      <a:pt x="73" y="47"/>
                    </a:lnTo>
                    <a:lnTo>
                      <a:pt x="82" y="49"/>
                    </a:lnTo>
                    <a:lnTo>
                      <a:pt x="92" y="53"/>
                    </a:lnTo>
                    <a:lnTo>
                      <a:pt x="102" y="53"/>
                    </a:lnTo>
                    <a:lnTo>
                      <a:pt x="111"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40" name="Freeform 384"/>
              <p:cNvSpPr>
                <a:spLocks/>
              </p:cNvSpPr>
              <p:nvPr/>
            </p:nvSpPr>
            <p:spPr bwMode="auto">
              <a:xfrm>
                <a:off x="4042" y="1495"/>
                <a:ext cx="175"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41" name="Line 385"/>
              <p:cNvSpPr>
                <a:spLocks noChangeShapeType="1"/>
              </p:cNvSpPr>
              <p:nvPr/>
            </p:nvSpPr>
            <p:spPr bwMode="auto">
              <a:xfrm>
                <a:off x="4108" y="1217"/>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42" name="Line 386"/>
              <p:cNvSpPr>
                <a:spLocks noChangeShapeType="1"/>
              </p:cNvSpPr>
              <p:nvPr/>
            </p:nvSpPr>
            <p:spPr bwMode="auto">
              <a:xfrm flipV="1">
                <a:off x="3801" y="1191"/>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43" name="Line 387"/>
              <p:cNvSpPr>
                <a:spLocks noChangeShapeType="1"/>
              </p:cNvSpPr>
              <p:nvPr/>
            </p:nvSpPr>
            <p:spPr bwMode="auto">
              <a:xfrm flipV="1">
                <a:off x="3840" y="1186"/>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44" name="Line 388"/>
              <p:cNvSpPr>
                <a:spLocks noChangeShapeType="1"/>
              </p:cNvSpPr>
              <p:nvPr/>
            </p:nvSpPr>
            <p:spPr bwMode="auto">
              <a:xfrm flipV="1">
                <a:off x="3879" y="1193"/>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45" name="Line 389"/>
              <p:cNvSpPr>
                <a:spLocks noChangeShapeType="1"/>
              </p:cNvSpPr>
              <p:nvPr/>
            </p:nvSpPr>
            <p:spPr bwMode="auto">
              <a:xfrm flipV="1">
                <a:off x="4098" y="1223"/>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46" name="Line 390"/>
              <p:cNvSpPr>
                <a:spLocks noChangeShapeType="1"/>
              </p:cNvSpPr>
              <p:nvPr/>
            </p:nvSpPr>
            <p:spPr bwMode="auto">
              <a:xfrm flipV="1">
                <a:off x="4038" y="1402"/>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47" name="Oval 391"/>
              <p:cNvSpPr>
                <a:spLocks noChangeArrowheads="1"/>
              </p:cNvSpPr>
              <p:nvPr/>
            </p:nvSpPr>
            <p:spPr bwMode="auto">
              <a:xfrm>
                <a:off x="4023" y="1483"/>
                <a:ext cx="26" cy="27"/>
              </a:xfrm>
              <a:prstGeom prst="ellipse">
                <a:avLst/>
              </a:prstGeom>
              <a:solidFill>
                <a:srgbClr val="FB9214"/>
              </a:solidFill>
              <a:ln w="11113">
                <a:solidFill>
                  <a:srgbClr val="FFFFFF"/>
                </a:solidFill>
                <a:round/>
                <a:headEnd/>
                <a:tailEnd/>
              </a:ln>
            </p:spPr>
            <p:txBody>
              <a:bodyPr/>
              <a:lstStyle/>
              <a:p>
                <a:endParaRPr lang="en-US"/>
              </a:p>
            </p:txBody>
          </p:sp>
          <p:sp>
            <p:nvSpPr>
              <p:cNvPr id="122248" name="Oval 392"/>
              <p:cNvSpPr>
                <a:spLocks noChangeArrowheads="1"/>
              </p:cNvSpPr>
              <p:nvPr/>
            </p:nvSpPr>
            <p:spPr bwMode="auto">
              <a:xfrm>
                <a:off x="3785" y="1253"/>
                <a:ext cx="26" cy="27"/>
              </a:xfrm>
              <a:prstGeom prst="ellipse">
                <a:avLst/>
              </a:prstGeom>
              <a:solidFill>
                <a:srgbClr val="FB9214"/>
              </a:solidFill>
              <a:ln w="11113">
                <a:solidFill>
                  <a:srgbClr val="FFFFFF"/>
                </a:solidFill>
                <a:round/>
                <a:headEnd/>
                <a:tailEnd/>
              </a:ln>
            </p:spPr>
            <p:txBody>
              <a:bodyPr/>
              <a:lstStyle/>
              <a:p>
                <a:endParaRPr lang="en-US"/>
              </a:p>
            </p:txBody>
          </p:sp>
          <p:sp>
            <p:nvSpPr>
              <p:cNvPr id="122249" name="Oval 393"/>
              <p:cNvSpPr>
                <a:spLocks noChangeArrowheads="1"/>
              </p:cNvSpPr>
              <p:nvPr/>
            </p:nvSpPr>
            <p:spPr bwMode="auto">
              <a:xfrm>
                <a:off x="4083" y="1202"/>
                <a:ext cx="26" cy="27"/>
              </a:xfrm>
              <a:prstGeom prst="ellipse">
                <a:avLst/>
              </a:prstGeom>
              <a:solidFill>
                <a:srgbClr val="FB9214"/>
              </a:solidFill>
              <a:ln w="11113">
                <a:solidFill>
                  <a:srgbClr val="FFFFFF"/>
                </a:solidFill>
                <a:round/>
                <a:headEnd/>
                <a:tailEnd/>
              </a:ln>
            </p:spPr>
            <p:txBody>
              <a:bodyPr/>
              <a:lstStyle/>
              <a:p>
                <a:endParaRPr lang="en-US"/>
              </a:p>
            </p:txBody>
          </p:sp>
          <p:sp>
            <p:nvSpPr>
              <p:cNvPr id="122250" name="Oval 394"/>
              <p:cNvSpPr>
                <a:spLocks noChangeArrowheads="1"/>
              </p:cNvSpPr>
              <p:nvPr/>
            </p:nvSpPr>
            <p:spPr bwMode="auto">
              <a:xfrm>
                <a:off x="3862" y="1307"/>
                <a:ext cx="26" cy="27"/>
              </a:xfrm>
              <a:prstGeom prst="ellipse">
                <a:avLst/>
              </a:prstGeom>
              <a:solidFill>
                <a:srgbClr val="FB9214"/>
              </a:solidFill>
              <a:ln w="11113">
                <a:solidFill>
                  <a:srgbClr val="FFFFFF"/>
                </a:solidFill>
                <a:round/>
                <a:headEnd/>
                <a:tailEnd/>
              </a:ln>
            </p:spPr>
            <p:txBody>
              <a:bodyPr/>
              <a:lstStyle/>
              <a:p>
                <a:endParaRPr lang="en-US"/>
              </a:p>
            </p:txBody>
          </p:sp>
          <p:sp>
            <p:nvSpPr>
              <p:cNvPr id="122251" name="Oval 395"/>
              <p:cNvSpPr>
                <a:spLocks noChangeArrowheads="1"/>
              </p:cNvSpPr>
              <p:nvPr/>
            </p:nvSpPr>
            <p:spPr bwMode="auto">
              <a:xfrm>
                <a:off x="3836" y="1360"/>
                <a:ext cx="26" cy="27"/>
              </a:xfrm>
              <a:prstGeom prst="ellipse">
                <a:avLst/>
              </a:prstGeom>
              <a:solidFill>
                <a:srgbClr val="FB9214"/>
              </a:solidFill>
              <a:ln w="11113">
                <a:solidFill>
                  <a:srgbClr val="FFFFFF"/>
                </a:solidFill>
                <a:round/>
                <a:headEnd/>
                <a:tailEnd/>
              </a:ln>
            </p:spPr>
            <p:txBody>
              <a:bodyPr/>
              <a:lstStyle/>
              <a:p>
                <a:endParaRPr lang="en-US"/>
              </a:p>
            </p:txBody>
          </p:sp>
          <p:sp>
            <p:nvSpPr>
              <p:cNvPr id="122252" name="Oval 396"/>
              <p:cNvSpPr>
                <a:spLocks noChangeArrowheads="1"/>
              </p:cNvSpPr>
              <p:nvPr/>
            </p:nvSpPr>
            <p:spPr bwMode="auto">
              <a:xfrm>
                <a:off x="3758" y="1192"/>
                <a:ext cx="26" cy="27"/>
              </a:xfrm>
              <a:prstGeom prst="ellipse">
                <a:avLst/>
              </a:prstGeom>
              <a:solidFill>
                <a:srgbClr val="FB9214"/>
              </a:solidFill>
              <a:ln w="11113">
                <a:solidFill>
                  <a:srgbClr val="FFFFFF"/>
                </a:solidFill>
                <a:round/>
                <a:headEnd/>
                <a:tailEnd/>
              </a:ln>
            </p:spPr>
            <p:txBody>
              <a:bodyPr/>
              <a:lstStyle/>
              <a:p>
                <a:endParaRPr lang="en-US"/>
              </a:p>
            </p:txBody>
          </p:sp>
        </p:grpSp>
        <p:sp>
          <p:nvSpPr>
            <p:cNvPr id="122253" name="Rectangle 397"/>
            <p:cNvSpPr>
              <a:spLocks noChangeArrowheads="1"/>
            </p:cNvSpPr>
            <p:nvPr/>
          </p:nvSpPr>
          <p:spPr bwMode="auto">
            <a:xfrm>
              <a:off x="451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254" name="Group 398"/>
            <p:cNvGrpSpPr>
              <a:grpSpLocks/>
            </p:cNvGrpSpPr>
            <p:nvPr/>
          </p:nvGrpSpPr>
          <p:grpSpPr bwMode="auto">
            <a:xfrm>
              <a:off x="4549" y="3090"/>
              <a:ext cx="166" cy="108"/>
              <a:chOff x="3785" y="1824"/>
              <a:chExt cx="476" cy="336"/>
            </a:xfrm>
          </p:grpSpPr>
          <p:sp>
            <p:nvSpPr>
              <p:cNvPr id="122255" name="Freeform 399"/>
              <p:cNvSpPr>
                <a:spLocks/>
              </p:cNvSpPr>
              <p:nvPr/>
            </p:nvSpPr>
            <p:spPr bwMode="auto">
              <a:xfrm>
                <a:off x="3801" y="1824"/>
                <a:ext cx="148" cy="27"/>
              </a:xfrm>
              <a:custGeom>
                <a:avLst/>
                <a:gdLst>
                  <a:gd name="T0" fmla="*/ 0 w 295"/>
                  <a:gd name="T1" fmla="*/ 53 h 53"/>
                  <a:gd name="T2" fmla="*/ 70 w 295"/>
                  <a:gd name="T3" fmla="*/ 14 h 53"/>
                  <a:gd name="T4" fmla="*/ 146 w 295"/>
                  <a:gd name="T5" fmla="*/ 0 h 53"/>
                  <a:gd name="T6" fmla="*/ 165 w 295"/>
                  <a:gd name="T7" fmla="*/ 0 h 53"/>
                  <a:gd name="T8" fmla="*/ 184 w 295"/>
                  <a:gd name="T9" fmla="*/ 1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0" y="14"/>
                    </a:lnTo>
                    <a:lnTo>
                      <a:pt x="146" y="0"/>
                    </a:lnTo>
                    <a:lnTo>
                      <a:pt x="165" y="0"/>
                    </a:lnTo>
                    <a:lnTo>
                      <a:pt x="184" y="1"/>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56" name="Freeform 400"/>
              <p:cNvSpPr>
                <a:spLocks/>
              </p:cNvSpPr>
              <p:nvPr/>
            </p:nvSpPr>
            <p:spPr bwMode="auto">
              <a:xfrm>
                <a:off x="3949" y="1849"/>
                <a:ext cx="148" cy="27"/>
              </a:xfrm>
              <a:custGeom>
                <a:avLst/>
                <a:gdLst>
                  <a:gd name="T0" fmla="*/ 295 w 295"/>
                  <a:gd name="T1" fmla="*/ 0 h 53"/>
                  <a:gd name="T2" fmla="*/ 225 w 295"/>
                  <a:gd name="T3" fmla="*/ 38 h 53"/>
                  <a:gd name="T4" fmla="*/ 149 w 295"/>
                  <a:gd name="T5" fmla="*/ 53 h 53"/>
                  <a:gd name="T6" fmla="*/ 73 w 295"/>
                  <a:gd name="T7" fmla="*/ 41 h 53"/>
                  <a:gd name="T8" fmla="*/ 0 w 295"/>
                  <a:gd name="T9" fmla="*/ 0 h 53"/>
                </a:gdLst>
                <a:ahLst/>
                <a:cxnLst>
                  <a:cxn ang="0">
                    <a:pos x="T0" y="T1"/>
                  </a:cxn>
                  <a:cxn ang="0">
                    <a:pos x="T2" y="T3"/>
                  </a:cxn>
                  <a:cxn ang="0">
                    <a:pos x="T4" y="T5"/>
                  </a:cxn>
                  <a:cxn ang="0">
                    <a:pos x="T6" y="T7"/>
                  </a:cxn>
                  <a:cxn ang="0">
                    <a:pos x="T8" y="T9"/>
                  </a:cxn>
                </a:cxnLst>
                <a:rect l="0" t="0" r="r" b="b"/>
                <a:pathLst>
                  <a:path w="295" h="53">
                    <a:moveTo>
                      <a:pt x="295" y="0"/>
                    </a:moveTo>
                    <a:lnTo>
                      <a:pt x="225" y="38"/>
                    </a:lnTo>
                    <a:lnTo>
                      <a:pt x="149" y="53"/>
                    </a:lnTo>
                    <a:lnTo>
                      <a:pt x="73"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57" name="Line 401"/>
              <p:cNvSpPr>
                <a:spLocks noChangeShapeType="1"/>
              </p:cNvSpPr>
              <p:nvPr/>
            </p:nvSpPr>
            <p:spPr bwMode="auto">
              <a:xfrm>
                <a:off x="3803" y="1847"/>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58" name="Freeform 402"/>
              <p:cNvSpPr>
                <a:spLocks/>
              </p:cNvSpPr>
              <p:nvPr/>
            </p:nvSpPr>
            <p:spPr bwMode="auto">
              <a:xfrm>
                <a:off x="4149" y="1825"/>
                <a:ext cx="111" cy="30"/>
              </a:xfrm>
              <a:custGeom>
                <a:avLst/>
                <a:gdLst>
                  <a:gd name="T0" fmla="*/ 222 w 222"/>
                  <a:gd name="T1" fmla="*/ 6 h 61"/>
                  <a:gd name="T2" fmla="*/ 210 w 222"/>
                  <a:gd name="T3" fmla="*/ 3 h 61"/>
                  <a:gd name="T4" fmla="*/ 197 w 222"/>
                  <a:gd name="T5" fmla="*/ 2 h 61"/>
                  <a:gd name="T6" fmla="*/ 183 w 222"/>
                  <a:gd name="T7" fmla="*/ 0 h 61"/>
                  <a:gd name="T8" fmla="*/ 171 w 222"/>
                  <a:gd name="T9" fmla="*/ 0 h 61"/>
                  <a:gd name="T10" fmla="*/ 158 w 222"/>
                  <a:gd name="T11" fmla="*/ 0 h 61"/>
                  <a:gd name="T12" fmla="*/ 143 w 222"/>
                  <a:gd name="T13" fmla="*/ 3 h 61"/>
                  <a:gd name="T14" fmla="*/ 131 w 222"/>
                  <a:gd name="T15" fmla="*/ 4 h 61"/>
                  <a:gd name="T16" fmla="*/ 116 w 222"/>
                  <a:gd name="T17" fmla="*/ 6 h 61"/>
                  <a:gd name="T18" fmla="*/ 104 w 222"/>
                  <a:gd name="T19" fmla="*/ 8 h 61"/>
                  <a:gd name="T20" fmla="*/ 92 w 222"/>
                  <a:gd name="T21" fmla="*/ 12 h 61"/>
                  <a:gd name="T22" fmla="*/ 78 w 222"/>
                  <a:gd name="T23" fmla="*/ 17 h 61"/>
                  <a:gd name="T24" fmla="*/ 66 w 222"/>
                  <a:gd name="T25" fmla="*/ 20 h 61"/>
                  <a:gd name="T26" fmla="*/ 53 w 222"/>
                  <a:gd name="T27" fmla="*/ 26 h 61"/>
                  <a:gd name="T28" fmla="*/ 41 w 222"/>
                  <a:gd name="T29" fmla="*/ 34 h 61"/>
                  <a:gd name="T30" fmla="*/ 29 w 222"/>
                  <a:gd name="T31" fmla="*/ 41 h 61"/>
                  <a:gd name="T32" fmla="*/ 18 w 222"/>
                  <a:gd name="T33" fmla="*/ 47 h 61"/>
                  <a:gd name="T34" fmla="*/ 6 w 222"/>
                  <a:gd name="T35" fmla="*/ 55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6"/>
                    </a:moveTo>
                    <a:lnTo>
                      <a:pt x="210" y="3"/>
                    </a:lnTo>
                    <a:lnTo>
                      <a:pt x="197" y="2"/>
                    </a:lnTo>
                    <a:lnTo>
                      <a:pt x="183" y="0"/>
                    </a:lnTo>
                    <a:lnTo>
                      <a:pt x="171" y="0"/>
                    </a:lnTo>
                    <a:lnTo>
                      <a:pt x="158" y="0"/>
                    </a:lnTo>
                    <a:lnTo>
                      <a:pt x="143" y="3"/>
                    </a:lnTo>
                    <a:lnTo>
                      <a:pt x="131" y="4"/>
                    </a:lnTo>
                    <a:lnTo>
                      <a:pt x="116" y="6"/>
                    </a:lnTo>
                    <a:lnTo>
                      <a:pt x="104" y="8"/>
                    </a:lnTo>
                    <a:lnTo>
                      <a:pt x="92" y="12"/>
                    </a:lnTo>
                    <a:lnTo>
                      <a:pt x="78" y="17"/>
                    </a:lnTo>
                    <a:lnTo>
                      <a:pt x="66" y="20"/>
                    </a:lnTo>
                    <a:lnTo>
                      <a:pt x="53" y="26"/>
                    </a:lnTo>
                    <a:lnTo>
                      <a:pt x="41" y="34"/>
                    </a:lnTo>
                    <a:lnTo>
                      <a:pt x="29" y="41"/>
                    </a:lnTo>
                    <a:lnTo>
                      <a:pt x="18" y="47"/>
                    </a:lnTo>
                    <a:lnTo>
                      <a:pt x="6" y="55"/>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59" name="Freeform 403"/>
              <p:cNvSpPr>
                <a:spLocks/>
              </p:cNvSpPr>
              <p:nvPr/>
            </p:nvSpPr>
            <p:spPr bwMode="auto">
              <a:xfrm>
                <a:off x="3848" y="1892"/>
                <a:ext cx="59" cy="15"/>
              </a:xfrm>
              <a:custGeom>
                <a:avLst/>
                <a:gdLst>
                  <a:gd name="T0" fmla="*/ 0 w 119"/>
                  <a:gd name="T1" fmla="*/ 30 h 30"/>
                  <a:gd name="T2" fmla="*/ 58 w 119"/>
                  <a:gd name="T3" fmla="*/ 0 h 30"/>
                  <a:gd name="T4" fmla="*/ 88 w 119"/>
                  <a:gd name="T5" fmla="*/ 6 h 30"/>
                  <a:gd name="T6" fmla="*/ 119 w 119"/>
                  <a:gd name="T7" fmla="*/ 30 h 30"/>
                </a:gdLst>
                <a:ahLst/>
                <a:cxnLst>
                  <a:cxn ang="0">
                    <a:pos x="T0" y="T1"/>
                  </a:cxn>
                  <a:cxn ang="0">
                    <a:pos x="T2" y="T3"/>
                  </a:cxn>
                  <a:cxn ang="0">
                    <a:pos x="T4" y="T5"/>
                  </a:cxn>
                  <a:cxn ang="0">
                    <a:pos x="T6" y="T7"/>
                  </a:cxn>
                </a:cxnLst>
                <a:rect l="0" t="0" r="r" b="b"/>
                <a:pathLst>
                  <a:path w="119" h="30">
                    <a:moveTo>
                      <a:pt x="0" y="30"/>
                    </a:moveTo>
                    <a:lnTo>
                      <a:pt x="58" y="0"/>
                    </a:lnTo>
                    <a:lnTo>
                      <a:pt x="88" y="6"/>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0" name="Freeform 404"/>
              <p:cNvSpPr>
                <a:spLocks/>
              </p:cNvSpPr>
              <p:nvPr/>
            </p:nvSpPr>
            <p:spPr bwMode="auto">
              <a:xfrm>
                <a:off x="3907" y="1907"/>
                <a:ext cx="60" cy="15"/>
              </a:xfrm>
              <a:custGeom>
                <a:avLst/>
                <a:gdLst>
                  <a:gd name="T0" fmla="*/ 118 w 118"/>
                  <a:gd name="T1" fmla="*/ 0 h 29"/>
                  <a:gd name="T2" fmla="*/ 60 w 118"/>
                  <a:gd name="T3" fmla="*/ 29 h 29"/>
                  <a:gd name="T4" fmla="*/ 30 w 118"/>
                  <a:gd name="T5" fmla="*/ 23 h 29"/>
                  <a:gd name="T6" fmla="*/ 0 w 118"/>
                  <a:gd name="T7" fmla="*/ 0 h 29"/>
                </a:gdLst>
                <a:ahLst/>
                <a:cxnLst>
                  <a:cxn ang="0">
                    <a:pos x="T0" y="T1"/>
                  </a:cxn>
                  <a:cxn ang="0">
                    <a:pos x="T2" y="T3"/>
                  </a:cxn>
                  <a:cxn ang="0">
                    <a:pos x="T4" y="T5"/>
                  </a:cxn>
                  <a:cxn ang="0">
                    <a:pos x="T6" y="T7"/>
                  </a:cxn>
                </a:cxnLst>
                <a:rect l="0" t="0" r="r" b="b"/>
                <a:pathLst>
                  <a:path w="118" h="29">
                    <a:moveTo>
                      <a:pt x="118" y="0"/>
                    </a:moveTo>
                    <a:lnTo>
                      <a:pt x="60" y="29"/>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1" name="Line 405"/>
              <p:cNvSpPr>
                <a:spLocks noChangeShapeType="1"/>
              </p:cNvSpPr>
              <p:nvPr/>
            </p:nvSpPr>
            <p:spPr bwMode="auto">
              <a:xfrm>
                <a:off x="3850" y="1905"/>
                <a:ext cx="11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62" name="Freeform 406"/>
              <p:cNvSpPr>
                <a:spLocks/>
              </p:cNvSpPr>
              <p:nvPr/>
            </p:nvSpPr>
            <p:spPr bwMode="auto">
              <a:xfrm>
                <a:off x="3922" y="1929"/>
                <a:ext cx="76" cy="20"/>
              </a:xfrm>
              <a:custGeom>
                <a:avLst/>
                <a:gdLst>
                  <a:gd name="T0" fmla="*/ 0 w 151"/>
                  <a:gd name="T1" fmla="*/ 41 h 41"/>
                  <a:gd name="T2" fmla="*/ 35 w 151"/>
                  <a:gd name="T3" fmla="*/ 11 h 41"/>
                  <a:gd name="T4" fmla="*/ 76 w 151"/>
                  <a:gd name="T5" fmla="*/ 0 h 41"/>
                  <a:gd name="T6" fmla="*/ 95 w 151"/>
                  <a:gd name="T7" fmla="*/ 1 h 41"/>
                  <a:gd name="T8" fmla="*/ 114 w 151"/>
                  <a:gd name="T9" fmla="*/ 9 h 41"/>
                  <a:gd name="T10" fmla="*/ 151 w 151"/>
                  <a:gd name="T11" fmla="*/ 41 h 41"/>
                </a:gdLst>
                <a:ahLst/>
                <a:cxnLst>
                  <a:cxn ang="0">
                    <a:pos x="T0" y="T1"/>
                  </a:cxn>
                  <a:cxn ang="0">
                    <a:pos x="T2" y="T3"/>
                  </a:cxn>
                  <a:cxn ang="0">
                    <a:pos x="T4" y="T5"/>
                  </a:cxn>
                  <a:cxn ang="0">
                    <a:pos x="T6" y="T7"/>
                  </a:cxn>
                  <a:cxn ang="0">
                    <a:pos x="T8" y="T9"/>
                  </a:cxn>
                  <a:cxn ang="0">
                    <a:pos x="T10" y="T11"/>
                  </a:cxn>
                </a:cxnLst>
                <a:rect l="0" t="0" r="r" b="b"/>
                <a:pathLst>
                  <a:path w="151" h="41">
                    <a:moveTo>
                      <a:pt x="0" y="41"/>
                    </a:moveTo>
                    <a:lnTo>
                      <a:pt x="35" y="11"/>
                    </a:lnTo>
                    <a:lnTo>
                      <a:pt x="76" y="0"/>
                    </a:lnTo>
                    <a:lnTo>
                      <a:pt x="95" y="1"/>
                    </a:lnTo>
                    <a:lnTo>
                      <a:pt x="114" y="9"/>
                    </a:lnTo>
                    <a:lnTo>
                      <a:pt x="151"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3" name="Freeform 407"/>
              <p:cNvSpPr>
                <a:spLocks/>
              </p:cNvSpPr>
              <p:nvPr/>
            </p:nvSpPr>
            <p:spPr bwMode="auto">
              <a:xfrm>
                <a:off x="3999" y="1949"/>
                <a:ext cx="76" cy="21"/>
              </a:xfrm>
              <a:custGeom>
                <a:avLst/>
                <a:gdLst>
                  <a:gd name="T0" fmla="*/ 151 w 151"/>
                  <a:gd name="T1" fmla="*/ 0 h 41"/>
                  <a:gd name="T2" fmla="*/ 116 w 151"/>
                  <a:gd name="T3" fmla="*/ 29 h 41"/>
                  <a:gd name="T4" fmla="*/ 75 w 151"/>
                  <a:gd name="T5" fmla="*/ 41 h 41"/>
                  <a:gd name="T6" fmla="*/ 38 w 151"/>
                  <a:gd name="T7" fmla="*/ 32 h 41"/>
                  <a:gd name="T8" fmla="*/ 0 w 151"/>
                  <a:gd name="T9" fmla="*/ 0 h 41"/>
                </a:gdLst>
                <a:ahLst/>
                <a:cxnLst>
                  <a:cxn ang="0">
                    <a:pos x="T0" y="T1"/>
                  </a:cxn>
                  <a:cxn ang="0">
                    <a:pos x="T2" y="T3"/>
                  </a:cxn>
                  <a:cxn ang="0">
                    <a:pos x="T4" y="T5"/>
                  </a:cxn>
                  <a:cxn ang="0">
                    <a:pos x="T6" y="T7"/>
                  </a:cxn>
                  <a:cxn ang="0">
                    <a:pos x="T8" y="T9"/>
                  </a:cxn>
                </a:cxnLst>
                <a:rect l="0" t="0" r="r" b="b"/>
                <a:pathLst>
                  <a:path w="151" h="41">
                    <a:moveTo>
                      <a:pt x="151" y="0"/>
                    </a:moveTo>
                    <a:lnTo>
                      <a:pt x="116" y="29"/>
                    </a:lnTo>
                    <a:lnTo>
                      <a:pt x="75"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4" name="Line 408"/>
              <p:cNvSpPr>
                <a:spLocks noChangeShapeType="1"/>
              </p:cNvSpPr>
              <p:nvPr/>
            </p:nvSpPr>
            <p:spPr bwMode="auto">
              <a:xfrm>
                <a:off x="3922" y="1948"/>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65" name="Freeform 409"/>
              <p:cNvSpPr>
                <a:spLocks/>
              </p:cNvSpPr>
              <p:nvPr/>
            </p:nvSpPr>
            <p:spPr bwMode="auto">
              <a:xfrm>
                <a:off x="3885" y="1986"/>
                <a:ext cx="128" cy="26"/>
              </a:xfrm>
              <a:custGeom>
                <a:avLst/>
                <a:gdLst>
                  <a:gd name="T0" fmla="*/ 0 w 255"/>
                  <a:gd name="T1" fmla="*/ 52 h 52"/>
                  <a:gd name="T2" fmla="*/ 60 w 255"/>
                  <a:gd name="T3" fmla="*/ 15 h 52"/>
                  <a:gd name="T4" fmla="*/ 126 w 255"/>
                  <a:gd name="T5" fmla="*/ 0 h 52"/>
                  <a:gd name="T6" fmla="*/ 156 w 255"/>
                  <a:gd name="T7" fmla="*/ 2 h 52"/>
                  <a:gd name="T8" fmla="*/ 190 w 255"/>
                  <a:gd name="T9" fmla="*/ 12 h 52"/>
                  <a:gd name="T10" fmla="*/ 255 w 255"/>
                  <a:gd name="T11" fmla="*/ 52 h 52"/>
                </a:gdLst>
                <a:ahLst/>
                <a:cxnLst>
                  <a:cxn ang="0">
                    <a:pos x="T0" y="T1"/>
                  </a:cxn>
                  <a:cxn ang="0">
                    <a:pos x="T2" y="T3"/>
                  </a:cxn>
                  <a:cxn ang="0">
                    <a:pos x="T4" y="T5"/>
                  </a:cxn>
                  <a:cxn ang="0">
                    <a:pos x="T6" y="T7"/>
                  </a:cxn>
                  <a:cxn ang="0">
                    <a:pos x="T8" y="T9"/>
                  </a:cxn>
                  <a:cxn ang="0">
                    <a:pos x="T10" y="T11"/>
                  </a:cxn>
                </a:cxnLst>
                <a:rect l="0" t="0" r="r" b="b"/>
                <a:pathLst>
                  <a:path w="255" h="52">
                    <a:moveTo>
                      <a:pt x="0" y="52"/>
                    </a:moveTo>
                    <a:lnTo>
                      <a:pt x="60" y="15"/>
                    </a:lnTo>
                    <a:lnTo>
                      <a:pt x="126" y="0"/>
                    </a:lnTo>
                    <a:lnTo>
                      <a:pt x="156" y="2"/>
                    </a:lnTo>
                    <a:lnTo>
                      <a:pt x="190" y="12"/>
                    </a:lnTo>
                    <a:lnTo>
                      <a:pt x="255" y="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6" name="Freeform 410"/>
              <p:cNvSpPr>
                <a:spLocks/>
              </p:cNvSpPr>
              <p:nvPr/>
            </p:nvSpPr>
            <p:spPr bwMode="auto">
              <a:xfrm>
                <a:off x="4012" y="2011"/>
                <a:ext cx="128" cy="25"/>
              </a:xfrm>
              <a:custGeom>
                <a:avLst/>
                <a:gdLst>
                  <a:gd name="T0" fmla="*/ 255 w 255"/>
                  <a:gd name="T1" fmla="*/ 0 h 50"/>
                  <a:gd name="T2" fmla="*/ 196 w 255"/>
                  <a:gd name="T3" fmla="*/ 36 h 50"/>
                  <a:gd name="T4" fmla="*/ 129 w 255"/>
                  <a:gd name="T5" fmla="*/ 50 h 50"/>
                  <a:gd name="T6" fmla="*/ 62 w 255"/>
                  <a:gd name="T7" fmla="*/ 40 h 50"/>
                  <a:gd name="T8" fmla="*/ 0 w 255"/>
                  <a:gd name="T9" fmla="*/ 0 h 50"/>
                </a:gdLst>
                <a:ahLst/>
                <a:cxnLst>
                  <a:cxn ang="0">
                    <a:pos x="T0" y="T1"/>
                  </a:cxn>
                  <a:cxn ang="0">
                    <a:pos x="T2" y="T3"/>
                  </a:cxn>
                  <a:cxn ang="0">
                    <a:pos x="T4" y="T5"/>
                  </a:cxn>
                  <a:cxn ang="0">
                    <a:pos x="T6" y="T7"/>
                  </a:cxn>
                  <a:cxn ang="0">
                    <a:pos x="T8" y="T9"/>
                  </a:cxn>
                </a:cxnLst>
                <a:rect l="0" t="0" r="r" b="b"/>
                <a:pathLst>
                  <a:path w="255" h="50">
                    <a:moveTo>
                      <a:pt x="255" y="0"/>
                    </a:moveTo>
                    <a:lnTo>
                      <a:pt x="196" y="36"/>
                    </a:lnTo>
                    <a:lnTo>
                      <a:pt x="129" y="50"/>
                    </a:lnTo>
                    <a:lnTo>
                      <a:pt x="62"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7" name="Line 411"/>
              <p:cNvSpPr>
                <a:spLocks noChangeShapeType="1"/>
              </p:cNvSpPr>
              <p:nvPr/>
            </p:nvSpPr>
            <p:spPr bwMode="auto">
              <a:xfrm>
                <a:off x="3887" y="2008"/>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68" name="Freeform 412"/>
              <p:cNvSpPr>
                <a:spLocks/>
              </p:cNvSpPr>
              <p:nvPr/>
            </p:nvSpPr>
            <p:spPr bwMode="auto">
              <a:xfrm>
                <a:off x="4083" y="2108"/>
                <a:ext cx="118" cy="27"/>
              </a:xfrm>
              <a:custGeom>
                <a:avLst/>
                <a:gdLst>
                  <a:gd name="T0" fmla="*/ 0 w 237"/>
                  <a:gd name="T1" fmla="*/ 53 h 53"/>
                  <a:gd name="T2" fmla="*/ 56 w 237"/>
                  <a:gd name="T3" fmla="*/ 14 h 53"/>
                  <a:gd name="T4" fmla="*/ 117 w 237"/>
                  <a:gd name="T5" fmla="*/ 0 h 53"/>
                  <a:gd name="T6" fmla="*/ 147 w 237"/>
                  <a:gd name="T7" fmla="*/ 1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6" y="14"/>
                    </a:lnTo>
                    <a:lnTo>
                      <a:pt x="117" y="0"/>
                    </a:lnTo>
                    <a:lnTo>
                      <a:pt x="147" y="1"/>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69" name="Freeform 413"/>
              <p:cNvSpPr>
                <a:spLocks/>
              </p:cNvSpPr>
              <p:nvPr/>
            </p:nvSpPr>
            <p:spPr bwMode="auto">
              <a:xfrm>
                <a:off x="4203" y="2133"/>
                <a:ext cx="55" cy="27"/>
              </a:xfrm>
              <a:custGeom>
                <a:avLst/>
                <a:gdLst>
                  <a:gd name="T0" fmla="*/ 0 w 112"/>
                  <a:gd name="T1" fmla="*/ 0 h 54"/>
                  <a:gd name="T2" fmla="*/ 8 w 112"/>
                  <a:gd name="T3" fmla="*/ 8 h 54"/>
                  <a:gd name="T4" fmla="*/ 17 w 112"/>
                  <a:gd name="T5" fmla="*/ 14 h 54"/>
                  <a:gd name="T6" fmla="*/ 26 w 112"/>
                  <a:gd name="T7" fmla="*/ 22 h 54"/>
                  <a:gd name="T8" fmla="*/ 36 w 112"/>
                  <a:gd name="T9" fmla="*/ 29 h 54"/>
                  <a:gd name="T10" fmla="*/ 45 w 112"/>
                  <a:gd name="T11" fmla="*/ 34 h 54"/>
                  <a:gd name="T12" fmla="*/ 53 w 112"/>
                  <a:gd name="T13" fmla="*/ 38 h 54"/>
                  <a:gd name="T14" fmla="*/ 65 w 112"/>
                  <a:gd name="T15" fmla="*/ 43 h 54"/>
                  <a:gd name="T16" fmla="*/ 74 w 112"/>
                  <a:gd name="T17" fmla="*/ 48 h 54"/>
                  <a:gd name="T18" fmla="*/ 83 w 112"/>
                  <a:gd name="T19" fmla="*/ 49 h 54"/>
                  <a:gd name="T20" fmla="*/ 93 w 112"/>
                  <a:gd name="T21" fmla="*/ 53 h 54"/>
                  <a:gd name="T22" fmla="*/ 103 w 112"/>
                  <a:gd name="T23" fmla="*/ 53 h 54"/>
                  <a:gd name="T24" fmla="*/ 112 w 11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4">
                    <a:moveTo>
                      <a:pt x="0" y="0"/>
                    </a:moveTo>
                    <a:lnTo>
                      <a:pt x="8" y="8"/>
                    </a:lnTo>
                    <a:lnTo>
                      <a:pt x="17" y="14"/>
                    </a:lnTo>
                    <a:lnTo>
                      <a:pt x="26" y="22"/>
                    </a:lnTo>
                    <a:lnTo>
                      <a:pt x="36" y="29"/>
                    </a:lnTo>
                    <a:lnTo>
                      <a:pt x="45" y="34"/>
                    </a:lnTo>
                    <a:lnTo>
                      <a:pt x="53" y="38"/>
                    </a:lnTo>
                    <a:lnTo>
                      <a:pt x="65" y="43"/>
                    </a:lnTo>
                    <a:lnTo>
                      <a:pt x="74" y="48"/>
                    </a:lnTo>
                    <a:lnTo>
                      <a:pt x="83" y="49"/>
                    </a:lnTo>
                    <a:lnTo>
                      <a:pt x="93" y="53"/>
                    </a:lnTo>
                    <a:lnTo>
                      <a:pt x="103" y="53"/>
                    </a:lnTo>
                    <a:lnTo>
                      <a:pt x="112"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70" name="Freeform 414"/>
              <p:cNvSpPr>
                <a:spLocks/>
              </p:cNvSpPr>
              <p:nvPr/>
            </p:nvSpPr>
            <p:spPr bwMode="auto">
              <a:xfrm>
                <a:off x="4083" y="2133"/>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71" name="Line 415"/>
              <p:cNvSpPr>
                <a:spLocks noChangeShapeType="1"/>
              </p:cNvSpPr>
              <p:nvPr/>
            </p:nvSpPr>
            <p:spPr bwMode="auto">
              <a:xfrm>
                <a:off x="4150" y="1855"/>
                <a:ext cx="1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72" name="Line 416"/>
              <p:cNvSpPr>
                <a:spLocks noChangeShapeType="1"/>
              </p:cNvSpPr>
              <p:nvPr/>
            </p:nvSpPr>
            <p:spPr bwMode="auto">
              <a:xfrm flipV="1">
                <a:off x="3843" y="1829"/>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73" name="Line 417"/>
              <p:cNvSpPr>
                <a:spLocks noChangeShapeType="1"/>
              </p:cNvSpPr>
              <p:nvPr/>
            </p:nvSpPr>
            <p:spPr bwMode="auto">
              <a:xfrm flipV="1">
                <a:off x="3881" y="1825"/>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74" name="Line 418"/>
              <p:cNvSpPr>
                <a:spLocks noChangeShapeType="1"/>
              </p:cNvSpPr>
              <p:nvPr/>
            </p:nvSpPr>
            <p:spPr bwMode="auto">
              <a:xfrm flipV="1">
                <a:off x="3921" y="1831"/>
                <a:ext cx="1"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75" name="Line 419"/>
              <p:cNvSpPr>
                <a:spLocks noChangeShapeType="1"/>
              </p:cNvSpPr>
              <p:nvPr/>
            </p:nvSpPr>
            <p:spPr bwMode="auto">
              <a:xfrm flipV="1">
                <a:off x="4140" y="1862"/>
                <a:ext cx="1" cy="1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76" name="Line 420"/>
              <p:cNvSpPr>
                <a:spLocks noChangeShapeType="1"/>
              </p:cNvSpPr>
              <p:nvPr/>
            </p:nvSpPr>
            <p:spPr bwMode="auto">
              <a:xfrm flipV="1">
                <a:off x="4080" y="2040"/>
                <a:ext cx="1"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77" name="Oval 421"/>
              <p:cNvSpPr>
                <a:spLocks noChangeArrowheads="1"/>
              </p:cNvSpPr>
              <p:nvPr/>
            </p:nvSpPr>
            <p:spPr bwMode="auto">
              <a:xfrm>
                <a:off x="4064" y="2121"/>
                <a:ext cx="27" cy="27"/>
              </a:xfrm>
              <a:prstGeom prst="ellipse">
                <a:avLst/>
              </a:prstGeom>
              <a:solidFill>
                <a:srgbClr val="FFFF00"/>
              </a:solidFill>
              <a:ln w="11113">
                <a:solidFill>
                  <a:srgbClr val="FFFFFF"/>
                </a:solidFill>
                <a:round/>
                <a:headEnd/>
                <a:tailEnd/>
              </a:ln>
            </p:spPr>
            <p:txBody>
              <a:bodyPr/>
              <a:lstStyle/>
              <a:p>
                <a:endParaRPr lang="en-US"/>
              </a:p>
            </p:txBody>
          </p:sp>
          <p:sp>
            <p:nvSpPr>
              <p:cNvPr id="122278" name="Oval 422"/>
              <p:cNvSpPr>
                <a:spLocks noChangeArrowheads="1"/>
              </p:cNvSpPr>
              <p:nvPr/>
            </p:nvSpPr>
            <p:spPr bwMode="auto">
              <a:xfrm>
                <a:off x="3827" y="1892"/>
                <a:ext cx="26" cy="27"/>
              </a:xfrm>
              <a:prstGeom prst="ellipse">
                <a:avLst/>
              </a:prstGeom>
              <a:solidFill>
                <a:srgbClr val="FFFF00"/>
              </a:solidFill>
              <a:ln w="11113">
                <a:solidFill>
                  <a:srgbClr val="FFFFFF"/>
                </a:solidFill>
                <a:round/>
                <a:headEnd/>
                <a:tailEnd/>
              </a:ln>
            </p:spPr>
            <p:txBody>
              <a:bodyPr/>
              <a:lstStyle/>
              <a:p>
                <a:endParaRPr lang="en-US"/>
              </a:p>
            </p:txBody>
          </p:sp>
          <p:sp>
            <p:nvSpPr>
              <p:cNvPr id="122279" name="Oval 423"/>
              <p:cNvSpPr>
                <a:spLocks noChangeArrowheads="1"/>
              </p:cNvSpPr>
              <p:nvPr/>
            </p:nvSpPr>
            <p:spPr bwMode="auto">
              <a:xfrm>
                <a:off x="4124" y="1841"/>
                <a:ext cx="26" cy="27"/>
              </a:xfrm>
              <a:prstGeom prst="ellipse">
                <a:avLst/>
              </a:prstGeom>
              <a:solidFill>
                <a:srgbClr val="FFFF00"/>
              </a:solidFill>
              <a:ln w="11113">
                <a:solidFill>
                  <a:srgbClr val="FFFFFF"/>
                </a:solidFill>
                <a:round/>
                <a:headEnd/>
                <a:tailEnd/>
              </a:ln>
            </p:spPr>
            <p:txBody>
              <a:bodyPr/>
              <a:lstStyle/>
              <a:p>
                <a:endParaRPr lang="en-US"/>
              </a:p>
            </p:txBody>
          </p:sp>
          <p:sp>
            <p:nvSpPr>
              <p:cNvPr id="122280" name="Oval 424"/>
              <p:cNvSpPr>
                <a:spLocks noChangeArrowheads="1"/>
              </p:cNvSpPr>
              <p:nvPr/>
            </p:nvSpPr>
            <p:spPr bwMode="auto">
              <a:xfrm>
                <a:off x="3903" y="1945"/>
                <a:ext cx="27" cy="27"/>
              </a:xfrm>
              <a:prstGeom prst="ellipse">
                <a:avLst/>
              </a:prstGeom>
              <a:solidFill>
                <a:srgbClr val="FFFF00"/>
              </a:solidFill>
              <a:ln w="11113">
                <a:solidFill>
                  <a:srgbClr val="FFFFFF"/>
                </a:solidFill>
                <a:round/>
                <a:headEnd/>
                <a:tailEnd/>
              </a:ln>
            </p:spPr>
            <p:txBody>
              <a:bodyPr/>
              <a:lstStyle/>
              <a:p>
                <a:endParaRPr lang="en-US"/>
              </a:p>
            </p:txBody>
          </p:sp>
          <p:sp>
            <p:nvSpPr>
              <p:cNvPr id="122281" name="Oval 425"/>
              <p:cNvSpPr>
                <a:spLocks noChangeArrowheads="1"/>
              </p:cNvSpPr>
              <p:nvPr/>
            </p:nvSpPr>
            <p:spPr bwMode="auto">
              <a:xfrm>
                <a:off x="3864" y="1999"/>
                <a:ext cx="26" cy="27"/>
              </a:xfrm>
              <a:prstGeom prst="ellipse">
                <a:avLst/>
              </a:prstGeom>
              <a:solidFill>
                <a:srgbClr val="FFFF00"/>
              </a:solidFill>
              <a:ln w="11113">
                <a:solidFill>
                  <a:srgbClr val="FFFFFF"/>
                </a:solidFill>
                <a:round/>
                <a:headEnd/>
                <a:tailEnd/>
              </a:ln>
            </p:spPr>
            <p:txBody>
              <a:bodyPr/>
              <a:lstStyle/>
              <a:p>
                <a:endParaRPr lang="en-US"/>
              </a:p>
            </p:txBody>
          </p:sp>
          <p:sp>
            <p:nvSpPr>
              <p:cNvPr id="122282" name="Oval 426"/>
              <p:cNvSpPr>
                <a:spLocks noChangeArrowheads="1"/>
              </p:cNvSpPr>
              <p:nvPr/>
            </p:nvSpPr>
            <p:spPr bwMode="auto">
              <a:xfrm>
                <a:off x="3785" y="1831"/>
                <a:ext cx="27" cy="27"/>
              </a:xfrm>
              <a:prstGeom prst="ellipse">
                <a:avLst/>
              </a:prstGeom>
              <a:solidFill>
                <a:srgbClr val="FFFF00"/>
              </a:solidFill>
              <a:ln w="11113">
                <a:solidFill>
                  <a:srgbClr val="FFFFFF"/>
                </a:solidFill>
                <a:round/>
                <a:headEnd/>
                <a:tailEnd/>
              </a:ln>
            </p:spPr>
            <p:txBody>
              <a:bodyPr/>
              <a:lstStyle/>
              <a:p>
                <a:endParaRPr lang="en-US"/>
              </a:p>
            </p:txBody>
          </p:sp>
        </p:grpSp>
        <p:sp>
          <p:nvSpPr>
            <p:cNvPr id="122283" name="Rectangle 427"/>
            <p:cNvSpPr>
              <a:spLocks noChangeArrowheads="1"/>
            </p:cNvSpPr>
            <p:nvPr/>
          </p:nvSpPr>
          <p:spPr bwMode="auto">
            <a:xfrm>
              <a:off x="451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284" name="Group 428"/>
            <p:cNvGrpSpPr>
              <a:grpSpLocks/>
            </p:cNvGrpSpPr>
            <p:nvPr/>
          </p:nvGrpSpPr>
          <p:grpSpPr bwMode="auto">
            <a:xfrm>
              <a:off x="4551" y="3330"/>
              <a:ext cx="162" cy="107"/>
              <a:chOff x="3767" y="2450"/>
              <a:chExt cx="476" cy="336"/>
            </a:xfrm>
          </p:grpSpPr>
          <p:sp>
            <p:nvSpPr>
              <p:cNvPr id="122285" name="Freeform 429"/>
              <p:cNvSpPr>
                <a:spLocks/>
              </p:cNvSpPr>
              <p:nvPr/>
            </p:nvSpPr>
            <p:spPr bwMode="auto">
              <a:xfrm>
                <a:off x="3783" y="2450"/>
                <a:ext cx="148" cy="26"/>
              </a:xfrm>
              <a:custGeom>
                <a:avLst/>
                <a:gdLst>
                  <a:gd name="T0" fmla="*/ 0 w 295"/>
                  <a:gd name="T1" fmla="*/ 53 h 53"/>
                  <a:gd name="T2" fmla="*/ 71 w 295"/>
                  <a:gd name="T3" fmla="*/ 15 h 53"/>
                  <a:gd name="T4" fmla="*/ 146 w 295"/>
                  <a:gd name="T5" fmla="*/ 0 h 53"/>
                  <a:gd name="T6" fmla="*/ 165 w 295"/>
                  <a:gd name="T7" fmla="*/ 0 h 53"/>
                  <a:gd name="T8" fmla="*/ 184 w 295"/>
                  <a:gd name="T9" fmla="*/ 2 h 53"/>
                  <a:gd name="T10" fmla="*/ 222 w 295"/>
                  <a:gd name="T11" fmla="*/ 12 h 53"/>
                  <a:gd name="T12" fmla="*/ 295 w 29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5" h="53">
                    <a:moveTo>
                      <a:pt x="0" y="53"/>
                    </a:moveTo>
                    <a:lnTo>
                      <a:pt x="71" y="15"/>
                    </a:lnTo>
                    <a:lnTo>
                      <a:pt x="146" y="0"/>
                    </a:lnTo>
                    <a:lnTo>
                      <a:pt x="165" y="0"/>
                    </a:lnTo>
                    <a:lnTo>
                      <a:pt x="184" y="2"/>
                    </a:lnTo>
                    <a:lnTo>
                      <a:pt x="222" y="12"/>
                    </a:lnTo>
                    <a:lnTo>
                      <a:pt x="295"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86" name="Freeform 430"/>
              <p:cNvSpPr>
                <a:spLocks/>
              </p:cNvSpPr>
              <p:nvPr/>
            </p:nvSpPr>
            <p:spPr bwMode="auto">
              <a:xfrm>
                <a:off x="3931" y="2475"/>
                <a:ext cx="147" cy="26"/>
              </a:xfrm>
              <a:custGeom>
                <a:avLst/>
                <a:gdLst>
                  <a:gd name="T0" fmla="*/ 296 w 296"/>
                  <a:gd name="T1" fmla="*/ 0 h 53"/>
                  <a:gd name="T2" fmla="*/ 225 w 296"/>
                  <a:gd name="T3" fmla="*/ 39 h 53"/>
                  <a:gd name="T4" fmla="*/ 149 w 296"/>
                  <a:gd name="T5" fmla="*/ 53 h 53"/>
                  <a:gd name="T6" fmla="*/ 74 w 296"/>
                  <a:gd name="T7" fmla="*/ 41 h 53"/>
                  <a:gd name="T8" fmla="*/ 0 w 296"/>
                  <a:gd name="T9" fmla="*/ 0 h 53"/>
                </a:gdLst>
                <a:ahLst/>
                <a:cxnLst>
                  <a:cxn ang="0">
                    <a:pos x="T0" y="T1"/>
                  </a:cxn>
                  <a:cxn ang="0">
                    <a:pos x="T2" y="T3"/>
                  </a:cxn>
                  <a:cxn ang="0">
                    <a:pos x="T4" y="T5"/>
                  </a:cxn>
                  <a:cxn ang="0">
                    <a:pos x="T6" y="T7"/>
                  </a:cxn>
                  <a:cxn ang="0">
                    <a:pos x="T8" y="T9"/>
                  </a:cxn>
                </a:cxnLst>
                <a:rect l="0" t="0" r="r" b="b"/>
                <a:pathLst>
                  <a:path w="296" h="53">
                    <a:moveTo>
                      <a:pt x="296" y="0"/>
                    </a:moveTo>
                    <a:lnTo>
                      <a:pt x="225" y="39"/>
                    </a:lnTo>
                    <a:lnTo>
                      <a:pt x="149" y="53"/>
                    </a:lnTo>
                    <a:lnTo>
                      <a:pt x="74" y="4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87" name="Line 431"/>
              <p:cNvSpPr>
                <a:spLocks noChangeShapeType="1"/>
              </p:cNvSpPr>
              <p:nvPr/>
            </p:nvSpPr>
            <p:spPr bwMode="auto">
              <a:xfrm>
                <a:off x="3785" y="2472"/>
                <a:ext cx="2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88" name="Freeform 432"/>
              <p:cNvSpPr>
                <a:spLocks/>
              </p:cNvSpPr>
              <p:nvPr/>
            </p:nvSpPr>
            <p:spPr bwMode="auto">
              <a:xfrm>
                <a:off x="4131" y="2450"/>
                <a:ext cx="111" cy="31"/>
              </a:xfrm>
              <a:custGeom>
                <a:avLst/>
                <a:gdLst>
                  <a:gd name="T0" fmla="*/ 222 w 222"/>
                  <a:gd name="T1" fmla="*/ 5 h 61"/>
                  <a:gd name="T2" fmla="*/ 209 w 222"/>
                  <a:gd name="T3" fmla="*/ 2 h 61"/>
                  <a:gd name="T4" fmla="*/ 196 w 222"/>
                  <a:gd name="T5" fmla="*/ 1 h 61"/>
                  <a:gd name="T6" fmla="*/ 183 w 222"/>
                  <a:gd name="T7" fmla="*/ 0 h 61"/>
                  <a:gd name="T8" fmla="*/ 170 w 222"/>
                  <a:gd name="T9" fmla="*/ 0 h 61"/>
                  <a:gd name="T10" fmla="*/ 157 w 222"/>
                  <a:gd name="T11" fmla="*/ 0 h 61"/>
                  <a:gd name="T12" fmla="*/ 142 w 222"/>
                  <a:gd name="T13" fmla="*/ 2 h 61"/>
                  <a:gd name="T14" fmla="*/ 131 w 222"/>
                  <a:gd name="T15" fmla="*/ 4 h 61"/>
                  <a:gd name="T16" fmla="*/ 116 w 222"/>
                  <a:gd name="T17" fmla="*/ 5 h 61"/>
                  <a:gd name="T18" fmla="*/ 103 w 222"/>
                  <a:gd name="T19" fmla="*/ 8 h 61"/>
                  <a:gd name="T20" fmla="*/ 92 w 222"/>
                  <a:gd name="T21" fmla="*/ 11 h 61"/>
                  <a:gd name="T22" fmla="*/ 78 w 222"/>
                  <a:gd name="T23" fmla="*/ 17 h 61"/>
                  <a:gd name="T24" fmla="*/ 65 w 222"/>
                  <a:gd name="T25" fmla="*/ 19 h 61"/>
                  <a:gd name="T26" fmla="*/ 53 w 222"/>
                  <a:gd name="T27" fmla="*/ 26 h 61"/>
                  <a:gd name="T28" fmla="*/ 40 w 222"/>
                  <a:gd name="T29" fmla="*/ 33 h 61"/>
                  <a:gd name="T30" fmla="*/ 29 w 222"/>
                  <a:gd name="T31" fmla="*/ 40 h 61"/>
                  <a:gd name="T32" fmla="*/ 17 w 222"/>
                  <a:gd name="T33" fmla="*/ 46 h 61"/>
                  <a:gd name="T34" fmla="*/ 6 w 222"/>
                  <a:gd name="T35" fmla="*/ 54 h 61"/>
                  <a:gd name="T36" fmla="*/ 0 w 222"/>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61">
                    <a:moveTo>
                      <a:pt x="222" y="5"/>
                    </a:moveTo>
                    <a:lnTo>
                      <a:pt x="209" y="2"/>
                    </a:lnTo>
                    <a:lnTo>
                      <a:pt x="196" y="1"/>
                    </a:lnTo>
                    <a:lnTo>
                      <a:pt x="183" y="0"/>
                    </a:lnTo>
                    <a:lnTo>
                      <a:pt x="170" y="0"/>
                    </a:lnTo>
                    <a:lnTo>
                      <a:pt x="157" y="0"/>
                    </a:lnTo>
                    <a:lnTo>
                      <a:pt x="142" y="2"/>
                    </a:lnTo>
                    <a:lnTo>
                      <a:pt x="131" y="4"/>
                    </a:lnTo>
                    <a:lnTo>
                      <a:pt x="116" y="5"/>
                    </a:lnTo>
                    <a:lnTo>
                      <a:pt x="103" y="8"/>
                    </a:lnTo>
                    <a:lnTo>
                      <a:pt x="92" y="11"/>
                    </a:lnTo>
                    <a:lnTo>
                      <a:pt x="78" y="17"/>
                    </a:lnTo>
                    <a:lnTo>
                      <a:pt x="65" y="19"/>
                    </a:lnTo>
                    <a:lnTo>
                      <a:pt x="53" y="26"/>
                    </a:lnTo>
                    <a:lnTo>
                      <a:pt x="40" y="33"/>
                    </a:lnTo>
                    <a:lnTo>
                      <a:pt x="29" y="40"/>
                    </a:lnTo>
                    <a:lnTo>
                      <a:pt x="17" y="46"/>
                    </a:lnTo>
                    <a:lnTo>
                      <a:pt x="6" y="54"/>
                    </a:lnTo>
                    <a:lnTo>
                      <a:pt x="0" y="6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89" name="Freeform 433"/>
              <p:cNvSpPr>
                <a:spLocks/>
              </p:cNvSpPr>
              <p:nvPr/>
            </p:nvSpPr>
            <p:spPr bwMode="auto">
              <a:xfrm>
                <a:off x="3830" y="2518"/>
                <a:ext cx="59" cy="14"/>
              </a:xfrm>
              <a:custGeom>
                <a:avLst/>
                <a:gdLst>
                  <a:gd name="T0" fmla="*/ 0 w 119"/>
                  <a:gd name="T1" fmla="*/ 30 h 30"/>
                  <a:gd name="T2" fmla="*/ 59 w 119"/>
                  <a:gd name="T3" fmla="*/ 0 h 30"/>
                  <a:gd name="T4" fmla="*/ 89 w 119"/>
                  <a:gd name="T5" fmla="*/ 7 h 30"/>
                  <a:gd name="T6" fmla="*/ 119 w 119"/>
                  <a:gd name="T7" fmla="*/ 30 h 30"/>
                </a:gdLst>
                <a:ahLst/>
                <a:cxnLst>
                  <a:cxn ang="0">
                    <a:pos x="T0" y="T1"/>
                  </a:cxn>
                  <a:cxn ang="0">
                    <a:pos x="T2" y="T3"/>
                  </a:cxn>
                  <a:cxn ang="0">
                    <a:pos x="T4" y="T5"/>
                  </a:cxn>
                  <a:cxn ang="0">
                    <a:pos x="T6" y="T7"/>
                  </a:cxn>
                </a:cxnLst>
                <a:rect l="0" t="0" r="r" b="b"/>
                <a:pathLst>
                  <a:path w="119" h="30">
                    <a:moveTo>
                      <a:pt x="0" y="30"/>
                    </a:moveTo>
                    <a:lnTo>
                      <a:pt x="59" y="0"/>
                    </a:lnTo>
                    <a:lnTo>
                      <a:pt x="89" y="7"/>
                    </a:lnTo>
                    <a:lnTo>
                      <a:pt x="119" y="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0" name="Freeform 434"/>
              <p:cNvSpPr>
                <a:spLocks/>
              </p:cNvSpPr>
              <p:nvPr/>
            </p:nvSpPr>
            <p:spPr bwMode="auto">
              <a:xfrm>
                <a:off x="3889" y="2532"/>
                <a:ext cx="59" cy="15"/>
              </a:xfrm>
              <a:custGeom>
                <a:avLst/>
                <a:gdLst>
                  <a:gd name="T0" fmla="*/ 119 w 119"/>
                  <a:gd name="T1" fmla="*/ 0 h 30"/>
                  <a:gd name="T2" fmla="*/ 61 w 119"/>
                  <a:gd name="T3" fmla="*/ 30 h 30"/>
                  <a:gd name="T4" fmla="*/ 30 w 119"/>
                  <a:gd name="T5" fmla="*/ 23 h 30"/>
                  <a:gd name="T6" fmla="*/ 0 w 119"/>
                  <a:gd name="T7" fmla="*/ 0 h 30"/>
                </a:gdLst>
                <a:ahLst/>
                <a:cxnLst>
                  <a:cxn ang="0">
                    <a:pos x="T0" y="T1"/>
                  </a:cxn>
                  <a:cxn ang="0">
                    <a:pos x="T2" y="T3"/>
                  </a:cxn>
                  <a:cxn ang="0">
                    <a:pos x="T4" y="T5"/>
                  </a:cxn>
                  <a:cxn ang="0">
                    <a:pos x="T6" y="T7"/>
                  </a:cxn>
                </a:cxnLst>
                <a:rect l="0" t="0" r="r" b="b"/>
                <a:pathLst>
                  <a:path w="119" h="30">
                    <a:moveTo>
                      <a:pt x="119" y="0"/>
                    </a:moveTo>
                    <a:lnTo>
                      <a:pt x="61" y="30"/>
                    </a:lnTo>
                    <a:lnTo>
                      <a:pt x="30" y="23"/>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1" name="Line 435"/>
              <p:cNvSpPr>
                <a:spLocks noChangeShapeType="1"/>
              </p:cNvSpPr>
              <p:nvPr/>
            </p:nvSpPr>
            <p:spPr bwMode="auto">
              <a:xfrm>
                <a:off x="3832" y="2531"/>
                <a:ext cx="1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92" name="Freeform 436"/>
              <p:cNvSpPr>
                <a:spLocks/>
              </p:cNvSpPr>
              <p:nvPr/>
            </p:nvSpPr>
            <p:spPr bwMode="auto">
              <a:xfrm>
                <a:off x="3904" y="2554"/>
                <a:ext cx="76" cy="21"/>
              </a:xfrm>
              <a:custGeom>
                <a:avLst/>
                <a:gdLst>
                  <a:gd name="T0" fmla="*/ 0 w 152"/>
                  <a:gd name="T1" fmla="*/ 41 h 41"/>
                  <a:gd name="T2" fmla="*/ 36 w 152"/>
                  <a:gd name="T3" fmla="*/ 12 h 41"/>
                  <a:gd name="T4" fmla="*/ 76 w 152"/>
                  <a:gd name="T5" fmla="*/ 0 h 41"/>
                  <a:gd name="T6" fmla="*/ 95 w 152"/>
                  <a:gd name="T7" fmla="*/ 1 h 41"/>
                  <a:gd name="T8" fmla="*/ 114 w 152"/>
                  <a:gd name="T9" fmla="*/ 9 h 41"/>
                  <a:gd name="T10" fmla="*/ 152 w 152"/>
                  <a:gd name="T11" fmla="*/ 41 h 41"/>
                </a:gdLst>
                <a:ahLst/>
                <a:cxnLst>
                  <a:cxn ang="0">
                    <a:pos x="T0" y="T1"/>
                  </a:cxn>
                  <a:cxn ang="0">
                    <a:pos x="T2" y="T3"/>
                  </a:cxn>
                  <a:cxn ang="0">
                    <a:pos x="T4" y="T5"/>
                  </a:cxn>
                  <a:cxn ang="0">
                    <a:pos x="T6" y="T7"/>
                  </a:cxn>
                  <a:cxn ang="0">
                    <a:pos x="T8" y="T9"/>
                  </a:cxn>
                  <a:cxn ang="0">
                    <a:pos x="T10" y="T11"/>
                  </a:cxn>
                </a:cxnLst>
                <a:rect l="0" t="0" r="r" b="b"/>
                <a:pathLst>
                  <a:path w="152" h="41">
                    <a:moveTo>
                      <a:pt x="0" y="41"/>
                    </a:moveTo>
                    <a:lnTo>
                      <a:pt x="36" y="12"/>
                    </a:lnTo>
                    <a:lnTo>
                      <a:pt x="76" y="0"/>
                    </a:lnTo>
                    <a:lnTo>
                      <a:pt x="95" y="1"/>
                    </a:lnTo>
                    <a:lnTo>
                      <a:pt x="114" y="9"/>
                    </a:lnTo>
                    <a:lnTo>
                      <a:pt x="152"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3" name="Freeform 437"/>
              <p:cNvSpPr>
                <a:spLocks/>
              </p:cNvSpPr>
              <p:nvPr/>
            </p:nvSpPr>
            <p:spPr bwMode="auto">
              <a:xfrm>
                <a:off x="3981" y="2574"/>
                <a:ext cx="75" cy="21"/>
              </a:xfrm>
              <a:custGeom>
                <a:avLst/>
                <a:gdLst>
                  <a:gd name="T0" fmla="*/ 152 w 152"/>
                  <a:gd name="T1" fmla="*/ 0 h 41"/>
                  <a:gd name="T2" fmla="*/ 116 w 152"/>
                  <a:gd name="T3" fmla="*/ 30 h 41"/>
                  <a:gd name="T4" fmla="*/ 76 w 152"/>
                  <a:gd name="T5" fmla="*/ 41 h 41"/>
                  <a:gd name="T6" fmla="*/ 38 w 152"/>
                  <a:gd name="T7" fmla="*/ 32 h 41"/>
                  <a:gd name="T8" fmla="*/ 0 w 152"/>
                  <a:gd name="T9" fmla="*/ 0 h 41"/>
                </a:gdLst>
                <a:ahLst/>
                <a:cxnLst>
                  <a:cxn ang="0">
                    <a:pos x="T0" y="T1"/>
                  </a:cxn>
                  <a:cxn ang="0">
                    <a:pos x="T2" y="T3"/>
                  </a:cxn>
                  <a:cxn ang="0">
                    <a:pos x="T4" y="T5"/>
                  </a:cxn>
                  <a:cxn ang="0">
                    <a:pos x="T6" y="T7"/>
                  </a:cxn>
                  <a:cxn ang="0">
                    <a:pos x="T8" y="T9"/>
                  </a:cxn>
                </a:cxnLst>
                <a:rect l="0" t="0" r="r" b="b"/>
                <a:pathLst>
                  <a:path w="152" h="41">
                    <a:moveTo>
                      <a:pt x="152" y="0"/>
                    </a:moveTo>
                    <a:lnTo>
                      <a:pt x="116" y="30"/>
                    </a:lnTo>
                    <a:lnTo>
                      <a:pt x="76" y="41"/>
                    </a:lnTo>
                    <a:lnTo>
                      <a:pt x="38" y="3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4" name="Line 438"/>
              <p:cNvSpPr>
                <a:spLocks noChangeShapeType="1"/>
              </p:cNvSpPr>
              <p:nvPr/>
            </p:nvSpPr>
            <p:spPr bwMode="auto">
              <a:xfrm>
                <a:off x="3904" y="2573"/>
                <a:ext cx="1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95" name="Freeform 439"/>
              <p:cNvSpPr>
                <a:spLocks/>
              </p:cNvSpPr>
              <p:nvPr/>
            </p:nvSpPr>
            <p:spPr bwMode="auto">
              <a:xfrm>
                <a:off x="3867" y="2611"/>
                <a:ext cx="127" cy="26"/>
              </a:xfrm>
              <a:custGeom>
                <a:avLst/>
                <a:gdLst>
                  <a:gd name="T0" fmla="*/ 0 w 255"/>
                  <a:gd name="T1" fmla="*/ 51 h 51"/>
                  <a:gd name="T2" fmla="*/ 61 w 255"/>
                  <a:gd name="T3" fmla="*/ 14 h 51"/>
                  <a:gd name="T4" fmla="*/ 126 w 255"/>
                  <a:gd name="T5" fmla="*/ 0 h 51"/>
                  <a:gd name="T6" fmla="*/ 156 w 255"/>
                  <a:gd name="T7" fmla="*/ 1 h 51"/>
                  <a:gd name="T8" fmla="*/ 191 w 255"/>
                  <a:gd name="T9" fmla="*/ 11 h 51"/>
                  <a:gd name="T10" fmla="*/ 255 w 255"/>
                  <a:gd name="T11" fmla="*/ 51 h 51"/>
                </a:gdLst>
                <a:ahLst/>
                <a:cxnLst>
                  <a:cxn ang="0">
                    <a:pos x="T0" y="T1"/>
                  </a:cxn>
                  <a:cxn ang="0">
                    <a:pos x="T2" y="T3"/>
                  </a:cxn>
                  <a:cxn ang="0">
                    <a:pos x="T4" y="T5"/>
                  </a:cxn>
                  <a:cxn ang="0">
                    <a:pos x="T6" y="T7"/>
                  </a:cxn>
                  <a:cxn ang="0">
                    <a:pos x="T8" y="T9"/>
                  </a:cxn>
                  <a:cxn ang="0">
                    <a:pos x="T10" y="T11"/>
                  </a:cxn>
                </a:cxnLst>
                <a:rect l="0" t="0" r="r" b="b"/>
                <a:pathLst>
                  <a:path w="255" h="51">
                    <a:moveTo>
                      <a:pt x="0" y="51"/>
                    </a:moveTo>
                    <a:lnTo>
                      <a:pt x="61" y="14"/>
                    </a:lnTo>
                    <a:lnTo>
                      <a:pt x="126" y="0"/>
                    </a:lnTo>
                    <a:lnTo>
                      <a:pt x="156" y="1"/>
                    </a:lnTo>
                    <a:lnTo>
                      <a:pt x="191" y="11"/>
                    </a:lnTo>
                    <a:lnTo>
                      <a:pt x="255" y="5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6" name="Freeform 440"/>
              <p:cNvSpPr>
                <a:spLocks/>
              </p:cNvSpPr>
              <p:nvPr/>
            </p:nvSpPr>
            <p:spPr bwMode="auto">
              <a:xfrm>
                <a:off x="3994" y="2637"/>
                <a:ext cx="127" cy="25"/>
              </a:xfrm>
              <a:custGeom>
                <a:avLst/>
                <a:gdLst>
                  <a:gd name="T0" fmla="*/ 255 w 255"/>
                  <a:gd name="T1" fmla="*/ 0 h 51"/>
                  <a:gd name="T2" fmla="*/ 195 w 255"/>
                  <a:gd name="T3" fmla="*/ 36 h 51"/>
                  <a:gd name="T4" fmla="*/ 128 w 255"/>
                  <a:gd name="T5" fmla="*/ 51 h 51"/>
                  <a:gd name="T6" fmla="*/ 61 w 255"/>
                  <a:gd name="T7" fmla="*/ 40 h 51"/>
                  <a:gd name="T8" fmla="*/ 0 w 255"/>
                  <a:gd name="T9" fmla="*/ 0 h 51"/>
                </a:gdLst>
                <a:ahLst/>
                <a:cxnLst>
                  <a:cxn ang="0">
                    <a:pos x="T0" y="T1"/>
                  </a:cxn>
                  <a:cxn ang="0">
                    <a:pos x="T2" y="T3"/>
                  </a:cxn>
                  <a:cxn ang="0">
                    <a:pos x="T4" y="T5"/>
                  </a:cxn>
                  <a:cxn ang="0">
                    <a:pos x="T6" y="T7"/>
                  </a:cxn>
                  <a:cxn ang="0">
                    <a:pos x="T8" y="T9"/>
                  </a:cxn>
                </a:cxnLst>
                <a:rect l="0" t="0" r="r" b="b"/>
                <a:pathLst>
                  <a:path w="255" h="51">
                    <a:moveTo>
                      <a:pt x="255" y="0"/>
                    </a:moveTo>
                    <a:lnTo>
                      <a:pt x="195" y="36"/>
                    </a:lnTo>
                    <a:lnTo>
                      <a:pt x="128" y="51"/>
                    </a:lnTo>
                    <a:lnTo>
                      <a:pt x="61" y="4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7" name="Line 441"/>
              <p:cNvSpPr>
                <a:spLocks noChangeShapeType="1"/>
              </p:cNvSpPr>
              <p:nvPr/>
            </p:nvSpPr>
            <p:spPr bwMode="auto">
              <a:xfrm>
                <a:off x="3869" y="2634"/>
                <a:ext cx="2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98" name="Freeform 442"/>
              <p:cNvSpPr>
                <a:spLocks/>
              </p:cNvSpPr>
              <p:nvPr/>
            </p:nvSpPr>
            <p:spPr bwMode="auto">
              <a:xfrm>
                <a:off x="4065" y="2734"/>
                <a:ext cx="118" cy="27"/>
              </a:xfrm>
              <a:custGeom>
                <a:avLst/>
                <a:gdLst>
                  <a:gd name="T0" fmla="*/ 0 w 237"/>
                  <a:gd name="T1" fmla="*/ 53 h 53"/>
                  <a:gd name="T2" fmla="*/ 57 w 237"/>
                  <a:gd name="T3" fmla="*/ 15 h 53"/>
                  <a:gd name="T4" fmla="*/ 117 w 237"/>
                  <a:gd name="T5" fmla="*/ 0 h 53"/>
                  <a:gd name="T6" fmla="*/ 148 w 237"/>
                  <a:gd name="T7" fmla="*/ 2 h 53"/>
                  <a:gd name="T8" fmla="*/ 178 w 237"/>
                  <a:gd name="T9" fmla="*/ 12 h 53"/>
                  <a:gd name="T10" fmla="*/ 237 w 237"/>
                  <a:gd name="T11" fmla="*/ 53 h 53"/>
                </a:gdLst>
                <a:ahLst/>
                <a:cxnLst>
                  <a:cxn ang="0">
                    <a:pos x="T0" y="T1"/>
                  </a:cxn>
                  <a:cxn ang="0">
                    <a:pos x="T2" y="T3"/>
                  </a:cxn>
                  <a:cxn ang="0">
                    <a:pos x="T4" y="T5"/>
                  </a:cxn>
                  <a:cxn ang="0">
                    <a:pos x="T6" y="T7"/>
                  </a:cxn>
                  <a:cxn ang="0">
                    <a:pos x="T8" y="T9"/>
                  </a:cxn>
                  <a:cxn ang="0">
                    <a:pos x="T10" y="T11"/>
                  </a:cxn>
                </a:cxnLst>
                <a:rect l="0" t="0" r="r" b="b"/>
                <a:pathLst>
                  <a:path w="237" h="53">
                    <a:moveTo>
                      <a:pt x="0" y="53"/>
                    </a:moveTo>
                    <a:lnTo>
                      <a:pt x="57" y="15"/>
                    </a:lnTo>
                    <a:lnTo>
                      <a:pt x="117" y="0"/>
                    </a:lnTo>
                    <a:lnTo>
                      <a:pt x="148" y="2"/>
                    </a:lnTo>
                    <a:lnTo>
                      <a:pt x="178" y="12"/>
                    </a:lnTo>
                    <a:lnTo>
                      <a:pt x="237" y="5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99" name="Freeform 443"/>
              <p:cNvSpPr>
                <a:spLocks/>
              </p:cNvSpPr>
              <p:nvPr/>
            </p:nvSpPr>
            <p:spPr bwMode="auto">
              <a:xfrm>
                <a:off x="4184" y="2759"/>
                <a:ext cx="56" cy="27"/>
              </a:xfrm>
              <a:custGeom>
                <a:avLst/>
                <a:gdLst>
                  <a:gd name="T0" fmla="*/ 0 w 111"/>
                  <a:gd name="T1" fmla="*/ 0 h 55"/>
                  <a:gd name="T2" fmla="*/ 7 w 111"/>
                  <a:gd name="T3" fmla="*/ 8 h 55"/>
                  <a:gd name="T4" fmla="*/ 16 w 111"/>
                  <a:gd name="T5" fmla="*/ 15 h 55"/>
                  <a:gd name="T6" fmla="*/ 25 w 111"/>
                  <a:gd name="T7" fmla="*/ 22 h 55"/>
                  <a:gd name="T8" fmla="*/ 35 w 111"/>
                  <a:gd name="T9" fmla="*/ 29 h 55"/>
                  <a:gd name="T10" fmla="*/ 44 w 111"/>
                  <a:gd name="T11" fmla="*/ 34 h 55"/>
                  <a:gd name="T12" fmla="*/ 53 w 111"/>
                  <a:gd name="T13" fmla="*/ 38 h 55"/>
                  <a:gd name="T14" fmla="*/ 64 w 111"/>
                  <a:gd name="T15" fmla="*/ 43 h 55"/>
                  <a:gd name="T16" fmla="*/ 73 w 111"/>
                  <a:gd name="T17" fmla="*/ 48 h 55"/>
                  <a:gd name="T18" fmla="*/ 82 w 111"/>
                  <a:gd name="T19" fmla="*/ 50 h 55"/>
                  <a:gd name="T20" fmla="*/ 92 w 111"/>
                  <a:gd name="T21" fmla="*/ 53 h 55"/>
                  <a:gd name="T22" fmla="*/ 102 w 111"/>
                  <a:gd name="T23" fmla="*/ 53 h 55"/>
                  <a:gd name="T24" fmla="*/ 111 w 111"/>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5">
                    <a:moveTo>
                      <a:pt x="0" y="0"/>
                    </a:moveTo>
                    <a:lnTo>
                      <a:pt x="7" y="8"/>
                    </a:lnTo>
                    <a:lnTo>
                      <a:pt x="16" y="15"/>
                    </a:lnTo>
                    <a:lnTo>
                      <a:pt x="25" y="22"/>
                    </a:lnTo>
                    <a:lnTo>
                      <a:pt x="35" y="29"/>
                    </a:lnTo>
                    <a:lnTo>
                      <a:pt x="44" y="34"/>
                    </a:lnTo>
                    <a:lnTo>
                      <a:pt x="53" y="38"/>
                    </a:lnTo>
                    <a:lnTo>
                      <a:pt x="64" y="43"/>
                    </a:lnTo>
                    <a:lnTo>
                      <a:pt x="73" y="48"/>
                    </a:lnTo>
                    <a:lnTo>
                      <a:pt x="82" y="50"/>
                    </a:lnTo>
                    <a:lnTo>
                      <a:pt x="92" y="53"/>
                    </a:lnTo>
                    <a:lnTo>
                      <a:pt x="102" y="53"/>
                    </a:lnTo>
                    <a:lnTo>
                      <a:pt x="111" y="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00" name="Freeform 444"/>
              <p:cNvSpPr>
                <a:spLocks/>
              </p:cNvSpPr>
              <p:nvPr/>
            </p:nvSpPr>
            <p:spPr bwMode="auto">
              <a:xfrm>
                <a:off x="4065" y="2759"/>
                <a:ext cx="176" cy="1"/>
              </a:xfrm>
              <a:custGeom>
                <a:avLst/>
                <a:gdLst>
                  <a:gd name="T0" fmla="*/ 0 w 351"/>
                  <a:gd name="T1" fmla="*/ 351 w 351"/>
                  <a:gd name="T2" fmla="*/ 350 w 351"/>
                </a:gdLst>
                <a:ahLst/>
                <a:cxnLst>
                  <a:cxn ang="0">
                    <a:pos x="T0" y="0"/>
                  </a:cxn>
                  <a:cxn ang="0">
                    <a:pos x="T1" y="0"/>
                  </a:cxn>
                  <a:cxn ang="0">
                    <a:pos x="T2" y="0"/>
                  </a:cxn>
                </a:cxnLst>
                <a:rect l="0" t="0" r="r" b="b"/>
                <a:pathLst>
                  <a:path w="351">
                    <a:moveTo>
                      <a:pt x="0" y="0"/>
                    </a:moveTo>
                    <a:lnTo>
                      <a:pt x="351" y="0"/>
                    </a:lnTo>
                    <a:lnTo>
                      <a:pt x="3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01" name="Line 445"/>
              <p:cNvSpPr>
                <a:spLocks noChangeShapeType="1"/>
              </p:cNvSpPr>
              <p:nvPr/>
            </p:nvSpPr>
            <p:spPr bwMode="auto">
              <a:xfrm>
                <a:off x="4131" y="2481"/>
                <a:ext cx="11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02" name="Line 446"/>
              <p:cNvSpPr>
                <a:spLocks noChangeShapeType="1"/>
              </p:cNvSpPr>
              <p:nvPr/>
            </p:nvSpPr>
            <p:spPr bwMode="auto">
              <a:xfrm flipV="1">
                <a:off x="3825" y="2455"/>
                <a:ext cx="1" cy="6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03" name="Line 447"/>
              <p:cNvSpPr>
                <a:spLocks noChangeShapeType="1"/>
              </p:cNvSpPr>
              <p:nvPr/>
            </p:nvSpPr>
            <p:spPr bwMode="auto">
              <a:xfrm flipV="1">
                <a:off x="3863" y="2450"/>
                <a:ext cx="1" cy="1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04" name="Line 448"/>
              <p:cNvSpPr>
                <a:spLocks noChangeShapeType="1"/>
              </p:cNvSpPr>
              <p:nvPr/>
            </p:nvSpPr>
            <p:spPr bwMode="auto">
              <a:xfrm flipV="1">
                <a:off x="3903" y="2457"/>
                <a:ext cx="1"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05" name="Line 449"/>
              <p:cNvSpPr>
                <a:spLocks noChangeShapeType="1"/>
              </p:cNvSpPr>
              <p:nvPr/>
            </p:nvSpPr>
            <p:spPr bwMode="auto">
              <a:xfrm flipV="1">
                <a:off x="4122" y="2487"/>
                <a:ext cx="1"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06" name="Line 450"/>
              <p:cNvSpPr>
                <a:spLocks noChangeShapeType="1"/>
              </p:cNvSpPr>
              <p:nvPr/>
            </p:nvSpPr>
            <p:spPr bwMode="auto">
              <a:xfrm flipV="1">
                <a:off x="4061" y="2666"/>
                <a:ext cx="1"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07" name="Oval 451"/>
              <p:cNvSpPr>
                <a:spLocks noChangeArrowheads="1"/>
              </p:cNvSpPr>
              <p:nvPr/>
            </p:nvSpPr>
            <p:spPr bwMode="auto">
              <a:xfrm>
                <a:off x="4046" y="2747"/>
                <a:ext cx="26" cy="27"/>
              </a:xfrm>
              <a:prstGeom prst="ellipse">
                <a:avLst/>
              </a:prstGeom>
              <a:solidFill>
                <a:srgbClr val="00CE00"/>
              </a:solidFill>
              <a:ln w="11113">
                <a:solidFill>
                  <a:srgbClr val="FFFFFF"/>
                </a:solidFill>
                <a:round/>
                <a:headEnd/>
                <a:tailEnd/>
              </a:ln>
            </p:spPr>
            <p:txBody>
              <a:bodyPr/>
              <a:lstStyle/>
              <a:p>
                <a:endParaRPr lang="en-US"/>
              </a:p>
            </p:txBody>
          </p:sp>
          <p:sp>
            <p:nvSpPr>
              <p:cNvPr id="122308" name="Oval 452"/>
              <p:cNvSpPr>
                <a:spLocks noChangeArrowheads="1"/>
              </p:cNvSpPr>
              <p:nvPr/>
            </p:nvSpPr>
            <p:spPr bwMode="auto">
              <a:xfrm>
                <a:off x="3809" y="2517"/>
                <a:ext cx="26" cy="27"/>
              </a:xfrm>
              <a:prstGeom prst="ellipse">
                <a:avLst/>
              </a:prstGeom>
              <a:solidFill>
                <a:srgbClr val="00CE00"/>
              </a:solidFill>
              <a:ln w="11113">
                <a:solidFill>
                  <a:srgbClr val="FFFFFF"/>
                </a:solidFill>
                <a:round/>
                <a:headEnd/>
                <a:tailEnd/>
              </a:ln>
            </p:spPr>
            <p:txBody>
              <a:bodyPr/>
              <a:lstStyle/>
              <a:p>
                <a:endParaRPr lang="en-US"/>
              </a:p>
            </p:txBody>
          </p:sp>
          <p:sp>
            <p:nvSpPr>
              <p:cNvPr id="122309" name="Oval 453"/>
              <p:cNvSpPr>
                <a:spLocks noChangeArrowheads="1"/>
              </p:cNvSpPr>
              <p:nvPr/>
            </p:nvSpPr>
            <p:spPr bwMode="auto">
              <a:xfrm>
                <a:off x="4106" y="2466"/>
                <a:ext cx="26" cy="27"/>
              </a:xfrm>
              <a:prstGeom prst="ellipse">
                <a:avLst/>
              </a:prstGeom>
              <a:solidFill>
                <a:srgbClr val="00CE00"/>
              </a:solidFill>
              <a:ln w="11113">
                <a:solidFill>
                  <a:srgbClr val="FFFFFF"/>
                </a:solidFill>
                <a:round/>
                <a:headEnd/>
                <a:tailEnd/>
              </a:ln>
            </p:spPr>
            <p:txBody>
              <a:bodyPr/>
              <a:lstStyle/>
              <a:p>
                <a:endParaRPr lang="en-US"/>
              </a:p>
            </p:txBody>
          </p:sp>
          <p:sp>
            <p:nvSpPr>
              <p:cNvPr id="122310" name="Oval 454"/>
              <p:cNvSpPr>
                <a:spLocks noChangeArrowheads="1"/>
              </p:cNvSpPr>
              <p:nvPr/>
            </p:nvSpPr>
            <p:spPr bwMode="auto">
              <a:xfrm>
                <a:off x="3885" y="2571"/>
                <a:ext cx="26" cy="27"/>
              </a:xfrm>
              <a:prstGeom prst="ellipse">
                <a:avLst/>
              </a:prstGeom>
              <a:solidFill>
                <a:srgbClr val="00CE00"/>
              </a:solidFill>
              <a:ln w="11113">
                <a:solidFill>
                  <a:srgbClr val="FFFFFF"/>
                </a:solidFill>
                <a:round/>
                <a:headEnd/>
                <a:tailEnd/>
              </a:ln>
            </p:spPr>
            <p:txBody>
              <a:bodyPr/>
              <a:lstStyle/>
              <a:p>
                <a:endParaRPr lang="en-US"/>
              </a:p>
            </p:txBody>
          </p:sp>
          <p:sp>
            <p:nvSpPr>
              <p:cNvPr id="122311" name="Oval 455"/>
              <p:cNvSpPr>
                <a:spLocks noChangeArrowheads="1"/>
              </p:cNvSpPr>
              <p:nvPr/>
            </p:nvSpPr>
            <p:spPr bwMode="auto">
              <a:xfrm>
                <a:off x="3845" y="2625"/>
                <a:ext cx="27" cy="27"/>
              </a:xfrm>
              <a:prstGeom prst="ellipse">
                <a:avLst/>
              </a:prstGeom>
              <a:solidFill>
                <a:srgbClr val="00CE00"/>
              </a:solidFill>
              <a:ln w="11113">
                <a:solidFill>
                  <a:srgbClr val="FFFFFF"/>
                </a:solidFill>
                <a:round/>
                <a:headEnd/>
                <a:tailEnd/>
              </a:ln>
            </p:spPr>
            <p:txBody>
              <a:bodyPr/>
              <a:lstStyle/>
              <a:p>
                <a:endParaRPr lang="en-US"/>
              </a:p>
            </p:txBody>
          </p:sp>
          <p:sp>
            <p:nvSpPr>
              <p:cNvPr id="122312" name="Oval 456"/>
              <p:cNvSpPr>
                <a:spLocks noChangeArrowheads="1"/>
              </p:cNvSpPr>
              <p:nvPr/>
            </p:nvSpPr>
            <p:spPr bwMode="auto">
              <a:xfrm>
                <a:off x="3767" y="2457"/>
                <a:ext cx="26" cy="27"/>
              </a:xfrm>
              <a:prstGeom prst="ellipse">
                <a:avLst/>
              </a:prstGeom>
              <a:solidFill>
                <a:srgbClr val="00CE00"/>
              </a:solidFill>
              <a:ln w="11113">
                <a:solidFill>
                  <a:srgbClr val="FFFFFF"/>
                </a:solidFill>
                <a:round/>
                <a:headEnd/>
                <a:tailEnd/>
              </a:ln>
            </p:spPr>
            <p:txBody>
              <a:bodyPr/>
              <a:lstStyle/>
              <a:p>
                <a:endParaRPr lang="en-US"/>
              </a:p>
            </p:txBody>
          </p:sp>
        </p:grpSp>
        <p:sp>
          <p:nvSpPr>
            <p:cNvPr id="122313" name="Rectangle 457"/>
            <p:cNvSpPr>
              <a:spLocks noChangeArrowheads="1"/>
            </p:cNvSpPr>
            <p:nvPr/>
          </p:nvSpPr>
          <p:spPr bwMode="auto">
            <a:xfrm>
              <a:off x="451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314" name="Group 458"/>
            <p:cNvGrpSpPr>
              <a:grpSpLocks/>
            </p:cNvGrpSpPr>
            <p:nvPr/>
          </p:nvGrpSpPr>
          <p:grpSpPr bwMode="auto">
            <a:xfrm>
              <a:off x="4578" y="3566"/>
              <a:ext cx="108" cy="116"/>
              <a:chOff x="902" y="803"/>
              <a:chExt cx="214" cy="280"/>
            </a:xfrm>
          </p:grpSpPr>
          <p:sp>
            <p:nvSpPr>
              <p:cNvPr id="122315" name="Rectangle 459"/>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2316" name="Line 46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17" name="Line 46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18" name="Line 46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19" name="Line 46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0" name="Line 46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1" name="Line 46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2" name="Line 46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3" name="Line 46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4" name="Line 46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5" name="Line 46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6" name="Line 47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7" name="Line 47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8" name="Line 47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29" name="Line 47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30" name="Line 47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331" name="Rectangle 475"/>
            <p:cNvSpPr>
              <a:spLocks noChangeArrowheads="1"/>
            </p:cNvSpPr>
            <p:nvPr/>
          </p:nvSpPr>
          <p:spPr bwMode="auto">
            <a:xfrm>
              <a:off x="451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332" name="Rectangle 476"/>
            <p:cNvSpPr>
              <a:spLocks noChangeArrowheads="1"/>
            </p:cNvSpPr>
            <p:nvPr/>
          </p:nvSpPr>
          <p:spPr bwMode="auto">
            <a:xfrm>
              <a:off x="451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333" name="AutoShape 477"/>
            <p:cNvSpPr>
              <a:spLocks noChangeArrowheads="1"/>
            </p:cNvSpPr>
            <p:nvPr/>
          </p:nvSpPr>
          <p:spPr bwMode="auto">
            <a:xfrm>
              <a:off x="456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334" name="Rectangle 478"/>
            <p:cNvSpPr>
              <a:spLocks noChangeArrowheads="1"/>
            </p:cNvSpPr>
            <p:nvPr/>
          </p:nvSpPr>
          <p:spPr bwMode="auto">
            <a:xfrm>
              <a:off x="403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sp>
          <p:nvSpPr>
            <p:cNvPr id="122335" name="Rectangle 479"/>
            <p:cNvSpPr>
              <a:spLocks noChangeArrowheads="1"/>
            </p:cNvSpPr>
            <p:nvPr/>
          </p:nvSpPr>
          <p:spPr bwMode="auto">
            <a:xfrm>
              <a:off x="403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Where</a:t>
              </a:r>
            </a:p>
          </p:txBody>
        </p:sp>
        <p:grpSp>
          <p:nvGrpSpPr>
            <p:cNvPr id="122336" name="Group 480"/>
            <p:cNvGrpSpPr>
              <a:grpSpLocks/>
            </p:cNvGrpSpPr>
            <p:nvPr/>
          </p:nvGrpSpPr>
          <p:grpSpPr bwMode="auto">
            <a:xfrm>
              <a:off x="4098" y="2606"/>
              <a:ext cx="108" cy="116"/>
              <a:chOff x="902" y="803"/>
              <a:chExt cx="214" cy="280"/>
            </a:xfrm>
          </p:grpSpPr>
          <p:sp>
            <p:nvSpPr>
              <p:cNvPr id="122337" name="Rectangle 481"/>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2338" name="Line 482"/>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39" name="Line 483"/>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0" name="Line 484"/>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1" name="Line 485"/>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2" name="Line 486"/>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3" name="Line 487"/>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4" name="Line 488"/>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5" name="Line 489"/>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6" name="Line 490"/>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7" name="Line 491"/>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8" name="Line 492"/>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49" name="Line 493"/>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50" name="Line 494"/>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51" name="Line 495"/>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52" name="Line 496"/>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353" name="Rectangle 497"/>
            <p:cNvSpPr>
              <a:spLocks noChangeArrowheads="1"/>
            </p:cNvSpPr>
            <p:nvPr/>
          </p:nvSpPr>
          <p:spPr bwMode="auto">
            <a:xfrm>
              <a:off x="403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354" name="Group 498"/>
            <p:cNvGrpSpPr>
              <a:grpSpLocks/>
            </p:cNvGrpSpPr>
            <p:nvPr/>
          </p:nvGrpSpPr>
          <p:grpSpPr bwMode="auto">
            <a:xfrm>
              <a:off x="4084" y="2846"/>
              <a:ext cx="135" cy="115"/>
              <a:chOff x="2329" y="1186"/>
              <a:chExt cx="381" cy="268"/>
            </a:xfrm>
          </p:grpSpPr>
          <p:sp>
            <p:nvSpPr>
              <p:cNvPr id="122355" name="Oval 499"/>
              <p:cNvSpPr>
                <a:spLocks noChangeArrowheads="1"/>
              </p:cNvSpPr>
              <p:nvPr/>
            </p:nvSpPr>
            <p:spPr bwMode="auto">
              <a:xfrm>
                <a:off x="2329" y="1293"/>
                <a:ext cx="64" cy="66"/>
              </a:xfrm>
              <a:prstGeom prst="ellipse">
                <a:avLst/>
              </a:prstGeom>
              <a:solidFill>
                <a:srgbClr val="FB9214"/>
              </a:solidFill>
              <a:ln w="11113">
                <a:solidFill>
                  <a:srgbClr val="000000"/>
                </a:solidFill>
                <a:round/>
                <a:headEnd/>
                <a:tailEnd/>
              </a:ln>
            </p:spPr>
            <p:txBody>
              <a:bodyPr/>
              <a:lstStyle/>
              <a:p>
                <a:endParaRPr lang="en-US"/>
              </a:p>
            </p:txBody>
          </p:sp>
          <p:sp>
            <p:nvSpPr>
              <p:cNvPr id="122356" name="Oval 500"/>
              <p:cNvSpPr>
                <a:spLocks noChangeArrowheads="1"/>
              </p:cNvSpPr>
              <p:nvPr/>
            </p:nvSpPr>
            <p:spPr bwMode="auto">
              <a:xfrm>
                <a:off x="2441" y="1201"/>
                <a:ext cx="63" cy="67"/>
              </a:xfrm>
              <a:prstGeom prst="ellipse">
                <a:avLst/>
              </a:prstGeom>
              <a:solidFill>
                <a:srgbClr val="FB9214"/>
              </a:solidFill>
              <a:ln w="11113">
                <a:solidFill>
                  <a:srgbClr val="000000"/>
                </a:solidFill>
                <a:round/>
                <a:headEnd/>
                <a:tailEnd/>
              </a:ln>
            </p:spPr>
            <p:txBody>
              <a:bodyPr/>
              <a:lstStyle/>
              <a:p>
                <a:endParaRPr lang="en-US"/>
              </a:p>
            </p:txBody>
          </p:sp>
          <p:sp>
            <p:nvSpPr>
              <p:cNvPr id="122357" name="Oval 501"/>
              <p:cNvSpPr>
                <a:spLocks noChangeArrowheads="1"/>
              </p:cNvSpPr>
              <p:nvPr/>
            </p:nvSpPr>
            <p:spPr bwMode="auto">
              <a:xfrm>
                <a:off x="2646" y="1186"/>
                <a:ext cx="64" cy="66"/>
              </a:xfrm>
              <a:prstGeom prst="ellipse">
                <a:avLst/>
              </a:prstGeom>
              <a:solidFill>
                <a:srgbClr val="FB9214"/>
              </a:solidFill>
              <a:ln w="11113">
                <a:solidFill>
                  <a:srgbClr val="000000"/>
                </a:solidFill>
                <a:round/>
                <a:headEnd/>
                <a:tailEnd/>
              </a:ln>
            </p:spPr>
            <p:txBody>
              <a:bodyPr/>
              <a:lstStyle/>
              <a:p>
                <a:endParaRPr lang="en-US"/>
              </a:p>
            </p:txBody>
          </p:sp>
          <p:sp>
            <p:nvSpPr>
              <p:cNvPr id="122358" name="Oval 502"/>
              <p:cNvSpPr>
                <a:spLocks noChangeArrowheads="1"/>
              </p:cNvSpPr>
              <p:nvPr/>
            </p:nvSpPr>
            <p:spPr bwMode="auto">
              <a:xfrm>
                <a:off x="2533" y="1387"/>
                <a:ext cx="64" cy="67"/>
              </a:xfrm>
              <a:prstGeom prst="ellipse">
                <a:avLst/>
              </a:prstGeom>
              <a:solidFill>
                <a:srgbClr val="FB9214"/>
              </a:solidFill>
              <a:ln w="11113">
                <a:solidFill>
                  <a:srgbClr val="000000"/>
                </a:solidFill>
                <a:round/>
                <a:headEnd/>
                <a:tailEnd/>
              </a:ln>
            </p:spPr>
            <p:txBody>
              <a:bodyPr/>
              <a:lstStyle/>
              <a:p>
                <a:endParaRPr lang="en-US"/>
              </a:p>
            </p:txBody>
          </p:sp>
          <p:sp>
            <p:nvSpPr>
              <p:cNvPr id="122359" name="Line 503"/>
              <p:cNvSpPr>
                <a:spLocks noChangeShapeType="1"/>
              </p:cNvSpPr>
              <p:nvPr/>
            </p:nvSpPr>
            <p:spPr bwMode="auto">
              <a:xfrm flipH="1" flipV="1">
                <a:off x="2394" y="1340"/>
                <a:ext cx="139"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60" name="Line 504"/>
              <p:cNvSpPr>
                <a:spLocks noChangeShapeType="1"/>
              </p:cNvSpPr>
              <p:nvPr/>
            </p:nvSpPr>
            <p:spPr bwMode="auto">
              <a:xfrm flipV="1">
                <a:off x="2391" y="1257"/>
                <a:ext cx="5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61" name="Line 505"/>
              <p:cNvSpPr>
                <a:spLocks noChangeShapeType="1"/>
              </p:cNvSpPr>
              <p:nvPr/>
            </p:nvSpPr>
            <p:spPr bwMode="auto">
              <a:xfrm flipV="1">
                <a:off x="2506" y="1218"/>
                <a:ext cx="139"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362" name="Rectangle 506"/>
            <p:cNvSpPr>
              <a:spLocks noChangeArrowheads="1"/>
            </p:cNvSpPr>
            <p:nvPr/>
          </p:nvSpPr>
          <p:spPr bwMode="auto">
            <a:xfrm>
              <a:off x="403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363" name="Group 507"/>
            <p:cNvGrpSpPr>
              <a:grpSpLocks/>
            </p:cNvGrpSpPr>
            <p:nvPr/>
          </p:nvGrpSpPr>
          <p:grpSpPr bwMode="auto">
            <a:xfrm>
              <a:off x="4077" y="3108"/>
              <a:ext cx="150" cy="71"/>
              <a:chOff x="2278" y="1841"/>
              <a:chExt cx="484" cy="270"/>
            </a:xfrm>
          </p:grpSpPr>
          <p:sp>
            <p:nvSpPr>
              <p:cNvPr id="122364" name="Oval 508"/>
              <p:cNvSpPr>
                <a:spLocks noChangeArrowheads="1"/>
              </p:cNvSpPr>
              <p:nvPr/>
            </p:nvSpPr>
            <p:spPr bwMode="auto">
              <a:xfrm>
                <a:off x="2678" y="1841"/>
                <a:ext cx="79" cy="29"/>
              </a:xfrm>
              <a:prstGeom prst="ellipse">
                <a:avLst/>
              </a:prstGeom>
              <a:solidFill>
                <a:srgbClr val="FFFF00"/>
              </a:solidFill>
              <a:ln w="11113">
                <a:solidFill>
                  <a:srgbClr val="000000"/>
                </a:solidFill>
                <a:round/>
                <a:headEnd/>
                <a:tailEnd/>
              </a:ln>
            </p:spPr>
            <p:txBody>
              <a:bodyPr/>
              <a:lstStyle/>
              <a:p>
                <a:endParaRPr lang="en-US"/>
              </a:p>
            </p:txBody>
          </p:sp>
          <p:sp>
            <p:nvSpPr>
              <p:cNvPr id="122365" name="Freeform 509"/>
              <p:cNvSpPr>
                <a:spLocks/>
              </p:cNvSpPr>
              <p:nvPr/>
            </p:nvSpPr>
            <p:spPr bwMode="auto">
              <a:xfrm>
                <a:off x="2678" y="1854"/>
                <a:ext cx="84" cy="89"/>
              </a:xfrm>
              <a:custGeom>
                <a:avLst/>
                <a:gdLst>
                  <a:gd name="T0" fmla="*/ 0 w 168"/>
                  <a:gd name="T1" fmla="*/ 149 h 177"/>
                  <a:gd name="T2" fmla="*/ 6 w 168"/>
                  <a:gd name="T3" fmla="*/ 155 h 177"/>
                  <a:gd name="T4" fmla="*/ 10 w 168"/>
                  <a:gd name="T5" fmla="*/ 160 h 177"/>
                  <a:gd name="T6" fmla="*/ 20 w 168"/>
                  <a:gd name="T7" fmla="*/ 165 h 177"/>
                  <a:gd name="T8" fmla="*/ 31 w 168"/>
                  <a:gd name="T9" fmla="*/ 171 h 177"/>
                  <a:gd name="T10" fmla="*/ 44 w 168"/>
                  <a:gd name="T11" fmla="*/ 173 h 177"/>
                  <a:gd name="T12" fmla="*/ 60 w 168"/>
                  <a:gd name="T13" fmla="*/ 176 h 177"/>
                  <a:gd name="T14" fmla="*/ 73 w 168"/>
                  <a:gd name="T15" fmla="*/ 176 h 177"/>
                  <a:gd name="T16" fmla="*/ 91 w 168"/>
                  <a:gd name="T17" fmla="*/ 177 h 177"/>
                  <a:gd name="T18" fmla="*/ 105 w 168"/>
                  <a:gd name="T19" fmla="*/ 176 h 177"/>
                  <a:gd name="T20" fmla="*/ 120 w 168"/>
                  <a:gd name="T21" fmla="*/ 174 h 177"/>
                  <a:gd name="T22" fmla="*/ 132 w 168"/>
                  <a:gd name="T23" fmla="*/ 171 h 177"/>
                  <a:gd name="T24" fmla="*/ 145 w 168"/>
                  <a:gd name="T25" fmla="*/ 168 h 177"/>
                  <a:gd name="T26" fmla="*/ 153 w 168"/>
                  <a:gd name="T27" fmla="*/ 160 h 177"/>
                  <a:gd name="T28" fmla="*/ 163 w 168"/>
                  <a:gd name="T29" fmla="*/ 155 h 177"/>
                  <a:gd name="T30" fmla="*/ 166 w 168"/>
                  <a:gd name="T31" fmla="*/ 149 h 177"/>
                  <a:gd name="T32" fmla="*/ 168 w 168"/>
                  <a:gd name="T33" fmla="*/ 0 h 177"/>
                  <a:gd name="T34" fmla="*/ 166 w 168"/>
                  <a:gd name="T35" fmla="*/ 9 h 177"/>
                  <a:gd name="T36" fmla="*/ 163 w 168"/>
                  <a:gd name="T37" fmla="*/ 13 h 177"/>
                  <a:gd name="T38" fmla="*/ 153 w 168"/>
                  <a:gd name="T39" fmla="*/ 18 h 177"/>
                  <a:gd name="T40" fmla="*/ 145 w 168"/>
                  <a:gd name="T41" fmla="*/ 24 h 177"/>
                  <a:gd name="T42" fmla="*/ 132 w 168"/>
                  <a:gd name="T43" fmla="*/ 28 h 177"/>
                  <a:gd name="T44" fmla="*/ 120 w 168"/>
                  <a:gd name="T45" fmla="*/ 32 h 177"/>
                  <a:gd name="T46" fmla="*/ 105 w 168"/>
                  <a:gd name="T47" fmla="*/ 32 h 177"/>
                  <a:gd name="T48" fmla="*/ 91 w 168"/>
                  <a:gd name="T49" fmla="*/ 36 h 177"/>
                  <a:gd name="T50" fmla="*/ 73 w 168"/>
                  <a:gd name="T51" fmla="*/ 36 h 177"/>
                  <a:gd name="T52" fmla="*/ 60 w 168"/>
                  <a:gd name="T53" fmla="*/ 32 h 177"/>
                  <a:gd name="T54" fmla="*/ 44 w 168"/>
                  <a:gd name="T55" fmla="*/ 30 h 177"/>
                  <a:gd name="T56" fmla="*/ 31 w 168"/>
                  <a:gd name="T57" fmla="*/ 27 h 177"/>
                  <a:gd name="T58" fmla="*/ 22 w 168"/>
                  <a:gd name="T59" fmla="*/ 24 h 177"/>
                  <a:gd name="T60" fmla="*/ 11 w 168"/>
                  <a:gd name="T61" fmla="*/ 18 h 177"/>
                  <a:gd name="T62" fmla="*/ 9 w 168"/>
                  <a:gd name="T63" fmla="*/ 14 h 177"/>
                  <a:gd name="T64" fmla="*/ 2 w 168"/>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77">
                    <a:moveTo>
                      <a:pt x="0" y="0"/>
                    </a:moveTo>
                    <a:lnTo>
                      <a:pt x="0" y="149"/>
                    </a:lnTo>
                    <a:lnTo>
                      <a:pt x="2" y="151"/>
                    </a:lnTo>
                    <a:lnTo>
                      <a:pt x="6" y="155"/>
                    </a:lnTo>
                    <a:lnTo>
                      <a:pt x="9" y="156"/>
                    </a:lnTo>
                    <a:lnTo>
                      <a:pt x="10" y="160"/>
                    </a:lnTo>
                    <a:lnTo>
                      <a:pt x="15" y="163"/>
                    </a:lnTo>
                    <a:lnTo>
                      <a:pt x="20" y="165"/>
                    </a:lnTo>
                    <a:lnTo>
                      <a:pt x="26" y="168"/>
                    </a:lnTo>
                    <a:lnTo>
                      <a:pt x="31" y="171"/>
                    </a:lnTo>
                    <a:lnTo>
                      <a:pt x="36" y="172"/>
                    </a:lnTo>
                    <a:lnTo>
                      <a:pt x="44" y="173"/>
                    </a:lnTo>
                    <a:lnTo>
                      <a:pt x="52" y="174"/>
                    </a:lnTo>
                    <a:lnTo>
                      <a:pt x="60" y="176"/>
                    </a:lnTo>
                    <a:lnTo>
                      <a:pt x="65" y="176"/>
                    </a:lnTo>
                    <a:lnTo>
                      <a:pt x="73" y="176"/>
                    </a:lnTo>
                    <a:lnTo>
                      <a:pt x="79" y="177"/>
                    </a:lnTo>
                    <a:lnTo>
                      <a:pt x="91" y="177"/>
                    </a:lnTo>
                    <a:lnTo>
                      <a:pt x="97" y="176"/>
                    </a:lnTo>
                    <a:lnTo>
                      <a:pt x="105" y="176"/>
                    </a:lnTo>
                    <a:lnTo>
                      <a:pt x="112" y="174"/>
                    </a:lnTo>
                    <a:lnTo>
                      <a:pt x="120" y="174"/>
                    </a:lnTo>
                    <a:lnTo>
                      <a:pt x="125" y="172"/>
                    </a:lnTo>
                    <a:lnTo>
                      <a:pt x="132" y="171"/>
                    </a:lnTo>
                    <a:lnTo>
                      <a:pt x="137" y="171"/>
                    </a:lnTo>
                    <a:lnTo>
                      <a:pt x="145" y="168"/>
                    </a:lnTo>
                    <a:lnTo>
                      <a:pt x="150" y="164"/>
                    </a:lnTo>
                    <a:lnTo>
                      <a:pt x="153" y="160"/>
                    </a:lnTo>
                    <a:lnTo>
                      <a:pt x="156" y="158"/>
                    </a:lnTo>
                    <a:lnTo>
                      <a:pt x="163" y="155"/>
                    </a:lnTo>
                    <a:lnTo>
                      <a:pt x="164" y="151"/>
                    </a:lnTo>
                    <a:lnTo>
                      <a:pt x="166" y="149"/>
                    </a:lnTo>
                    <a:lnTo>
                      <a:pt x="168" y="149"/>
                    </a:lnTo>
                    <a:lnTo>
                      <a:pt x="168" y="0"/>
                    </a:lnTo>
                    <a:lnTo>
                      <a:pt x="166" y="4"/>
                    </a:lnTo>
                    <a:lnTo>
                      <a:pt x="166" y="9"/>
                    </a:lnTo>
                    <a:lnTo>
                      <a:pt x="164" y="10"/>
                    </a:lnTo>
                    <a:lnTo>
                      <a:pt x="163" y="13"/>
                    </a:lnTo>
                    <a:lnTo>
                      <a:pt x="156" y="17"/>
                    </a:lnTo>
                    <a:lnTo>
                      <a:pt x="153" y="18"/>
                    </a:lnTo>
                    <a:lnTo>
                      <a:pt x="149" y="22"/>
                    </a:lnTo>
                    <a:lnTo>
                      <a:pt x="145" y="24"/>
                    </a:lnTo>
                    <a:lnTo>
                      <a:pt x="137" y="27"/>
                    </a:lnTo>
                    <a:lnTo>
                      <a:pt x="132" y="28"/>
                    </a:lnTo>
                    <a:lnTo>
                      <a:pt x="125" y="28"/>
                    </a:lnTo>
                    <a:lnTo>
                      <a:pt x="120" y="32"/>
                    </a:lnTo>
                    <a:lnTo>
                      <a:pt x="112" y="32"/>
                    </a:lnTo>
                    <a:lnTo>
                      <a:pt x="105" y="32"/>
                    </a:lnTo>
                    <a:lnTo>
                      <a:pt x="97" y="36"/>
                    </a:lnTo>
                    <a:lnTo>
                      <a:pt x="91" y="36"/>
                    </a:lnTo>
                    <a:lnTo>
                      <a:pt x="79" y="36"/>
                    </a:lnTo>
                    <a:lnTo>
                      <a:pt x="73" y="36"/>
                    </a:lnTo>
                    <a:lnTo>
                      <a:pt x="65" y="36"/>
                    </a:lnTo>
                    <a:lnTo>
                      <a:pt x="60" y="32"/>
                    </a:lnTo>
                    <a:lnTo>
                      <a:pt x="52" y="32"/>
                    </a:lnTo>
                    <a:lnTo>
                      <a:pt x="44" y="30"/>
                    </a:lnTo>
                    <a:lnTo>
                      <a:pt x="36" y="28"/>
                    </a:lnTo>
                    <a:lnTo>
                      <a:pt x="31" y="27"/>
                    </a:lnTo>
                    <a:lnTo>
                      <a:pt x="26" y="26"/>
                    </a:lnTo>
                    <a:lnTo>
                      <a:pt x="22" y="24"/>
                    </a:lnTo>
                    <a:lnTo>
                      <a:pt x="16" y="22"/>
                    </a:lnTo>
                    <a:lnTo>
                      <a:pt x="11" y="18"/>
                    </a:lnTo>
                    <a:lnTo>
                      <a:pt x="10" y="17"/>
                    </a:lnTo>
                    <a:lnTo>
                      <a:pt x="9" y="14"/>
                    </a:lnTo>
                    <a:lnTo>
                      <a:pt x="6" y="12"/>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22366" name="Oval 510"/>
              <p:cNvSpPr>
                <a:spLocks noChangeArrowheads="1"/>
              </p:cNvSpPr>
              <p:nvPr/>
            </p:nvSpPr>
            <p:spPr bwMode="auto">
              <a:xfrm>
                <a:off x="2358" y="1934"/>
                <a:ext cx="78" cy="29"/>
              </a:xfrm>
              <a:prstGeom prst="ellipse">
                <a:avLst/>
              </a:prstGeom>
              <a:solidFill>
                <a:srgbClr val="FFFF00"/>
              </a:solidFill>
              <a:ln w="11113">
                <a:solidFill>
                  <a:srgbClr val="000000"/>
                </a:solidFill>
                <a:round/>
                <a:headEnd/>
                <a:tailEnd/>
              </a:ln>
            </p:spPr>
            <p:txBody>
              <a:bodyPr/>
              <a:lstStyle/>
              <a:p>
                <a:endParaRPr lang="en-US"/>
              </a:p>
            </p:txBody>
          </p:sp>
          <p:sp>
            <p:nvSpPr>
              <p:cNvPr id="122367" name="Freeform 511"/>
              <p:cNvSpPr>
                <a:spLocks/>
              </p:cNvSpPr>
              <p:nvPr/>
            </p:nvSpPr>
            <p:spPr bwMode="auto">
              <a:xfrm>
                <a:off x="2357" y="1947"/>
                <a:ext cx="85" cy="88"/>
              </a:xfrm>
              <a:custGeom>
                <a:avLst/>
                <a:gdLst>
                  <a:gd name="T0" fmla="*/ 0 w 170"/>
                  <a:gd name="T1" fmla="*/ 151 h 177"/>
                  <a:gd name="T2" fmla="*/ 3 w 170"/>
                  <a:gd name="T3" fmla="*/ 157 h 177"/>
                  <a:gd name="T4" fmla="*/ 12 w 170"/>
                  <a:gd name="T5" fmla="*/ 163 h 177"/>
                  <a:gd name="T6" fmla="*/ 21 w 170"/>
                  <a:gd name="T7" fmla="*/ 167 h 177"/>
                  <a:gd name="T8" fmla="*/ 34 w 170"/>
                  <a:gd name="T9" fmla="*/ 170 h 177"/>
                  <a:gd name="T10" fmla="*/ 45 w 170"/>
                  <a:gd name="T11" fmla="*/ 174 h 177"/>
                  <a:gd name="T12" fmla="*/ 60 w 170"/>
                  <a:gd name="T13" fmla="*/ 176 h 177"/>
                  <a:gd name="T14" fmla="*/ 74 w 170"/>
                  <a:gd name="T15" fmla="*/ 177 h 177"/>
                  <a:gd name="T16" fmla="*/ 89 w 170"/>
                  <a:gd name="T17" fmla="*/ 177 h 177"/>
                  <a:gd name="T18" fmla="*/ 106 w 170"/>
                  <a:gd name="T19" fmla="*/ 176 h 177"/>
                  <a:gd name="T20" fmla="*/ 121 w 170"/>
                  <a:gd name="T21" fmla="*/ 176 h 177"/>
                  <a:gd name="T22" fmla="*/ 132 w 170"/>
                  <a:gd name="T23" fmla="*/ 172 h 177"/>
                  <a:gd name="T24" fmla="*/ 143 w 170"/>
                  <a:gd name="T25" fmla="*/ 168 h 177"/>
                  <a:gd name="T26" fmla="*/ 156 w 170"/>
                  <a:gd name="T27" fmla="*/ 164 h 177"/>
                  <a:gd name="T28" fmla="*/ 162 w 170"/>
                  <a:gd name="T29" fmla="*/ 157 h 177"/>
                  <a:gd name="T30" fmla="*/ 167 w 170"/>
                  <a:gd name="T31" fmla="*/ 151 h 177"/>
                  <a:gd name="T32" fmla="*/ 170 w 170"/>
                  <a:gd name="T33" fmla="*/ 1 h 177"/>
                  <a:gd name="T34" fmla="*/ 167 w 170"/>
                  <a:gd name="T35" fmla="*/ 8 h 177"/>
                  <a:gd name="T36" fmla="*/ 162 w 170"/>
                  <a:gd name="T37" fmla="*/ 14 h 177"/>
                  <a:gd name="T38" fmla="*/ 156 w 170"/>
                  <a:gd name="T39" fmla="*/ 19 h 177"/>
                  <a:gd name="T40" fmla="*/ 143 w 170"/>
                  <a:gd name="T41" fmla="*/ 23 h 177"/>
                  <a:gd name="T42" fmla="*/ 132 w 170"/>
                  <a:gd name="T43" fmla="*/ 29 h 177"/>
                  <a:gd name="T44" fmla="*/ 121 w 170"/>
                  <a:gd name="T45" fmla="*/ 33 h 177"/>
                  <a:gd name="T46" fmla="*/ 106 w 170"/>
                  <a:gd name="T47" fmla="*/ 35 h 177"/>
                  <a:gd name="T48" fmla="*/ 89 w 170"/>
                  <a:gd name="T49" fmla="*/ 35 h 177"/>
                  <a:gd name="T50" fmla="*/ 74 w 170"/>
                  <a:gd name="T51" fmla="*/ 35 h 177"/>
                  <a:gd name="T52" fmla="*/ 60 w 170"/>
                  <a:gd name="T53" fmla="*/ 35 h 177"/>
                  <a:gd name="T54" fmla="*/ 45 w 170"/>
                  <a:gd name="T55" fmla="*/ 33 h 177"/>
                  <a:gd name="T56" fmla="*/ 34 w 170"/>
                  <a:gd name="T57" fmla="*/ 27 h 177"/>
                  <a:gd name="T58" fmla="*/ 22 w 170"/>
                  <a:gd name="T59" fmla="*/ 23 h 177"/>
                  <a:gd name="T60" fmla="*/ 12 w 170"/>
                  <a:gd name="T61" fmla="*/ 19 h 177"/>
                  <a:gd name="T62" fmla="*/ 7 w 170"/>
                  <a:gd name="T63" fmla="*/ 15 h 177"/>
                  <a:gd name="T64" fmla="*/ 2 w 170"/>
                  <a:gd name="T65"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77">
                    <a:moveTo>
                      <a:pt x="0" y="0"/>
                    </a:moveTo>
                    <a:lnTo>
                      <a:pt x="0" y="151"/>
                    </a:lnTo>
                    <a:lnTo>
                      <a:pt x="2" y="154"/>
                    </a:lnTo>
                    <a:lnTo>
                      <a:pt x="3" y="157"/>
                    </a:lnTo>
                    <a:lnTo>
                      <a:pt x="7" y="160"/>
                    </a:lnTo>
                    <a:lnTo>
                      <a:pt x="12" y="163"/>
                    </a:lnTo>
                    <a:lnTo>
                      <a:pt x="17" y="164"/>
                    </a:lnTo>
                    <a:lnTo>
                      <a:pt x="21" y="167"/>
                    </a:lnTo>
                    <a:lnTo>
                      <a:pt x="29" y="168"/>
                    </a:lnTo>
                    <a:lnTo>
                      <a:pt x="34" y="170"/>
                    </a:lnTo>
                    <a:lnTo>
                      <a:pt x="37" y="173"/>
                    </a:lnTo>
                    <a:lnTo>
                      <a:pt x="45" y="174"/>
                    </a:lnTo>
                    <a:lnTo>
                      <a:pt x="51" y="176"/>
                    </a:lnTo>
                    <a:lnTo>
                      <a:pt x="60" y="176"/>
                    </a:lnTo>
                    <a:lnTo>
                      <a:pt x="69" y="177"/>
                    </a:lnTo>
                    <a:lnTo>
                      <a:pt x="74" y="177"/>
                    </a:lnTo>
                    <a:lnTo>
                      <a:pt x="82" y="177"/>
                    </a:lnTo>
                    <a:lnTo>
                      <a:pt x="89" y="177"/>
                    </a:lnTo>
                    <a:lnTo>
                      <a:pt x="97" y="177"/>
                    </a:lnTo>
                    <a:lnTo>
                      <a:pt x="106" y="176"/>
                    </a:lnTo>
                    <a:lnTo>
                      <a:pt x="113" y="176"/>
                    </a:lnTo>
                    <a:lnTo>
                      <a:pt x="121" y="176"/>
                    </a:lnTo>
                    <a:lnTo>
                      <a:pt x="127" y="173"/>
                    </a:lnTo>
                    <a:lnTo>
                      <a:pt x="132" y="172"/>
                    </a:lnTo>
                    <a:lnTo>
                      <a:pt x="138" y="170"/>
                    </a:lnTo>
                    <a:lnTo>
                      <a:pt x="143" y="168"/>
                    </a:lnTo>
                    <a:lnTo>
                      <a:pt x="151" y="165"/>
                    </a:lnTo>
                    <a:lnTo>
                      <a:pt x="156" y="164"/>
                    </a:lnTo>
                    <a:lnTo>
                      <a:pt x="159" y="161"/>
                    </a:lnTo>
                    <a:lnTo>
                      <a:pt x="162" y="157"/>
                    </a:lnTo>
                    <a:lnTo>
                      <a:pt x="166" y="155"/>
                    </a:lnTo>
                    <a:lnTo>
                      <a:pt x="167" y="151"/>
                    </a:lnTo>
                    <a:lnTo>
                      <a:pt x="170" y="151"/>
                    </a:lnTo>
                    <a:lnTo>
                      <a:pt x="170" y="1"/>
                    </a:lnTo>
                    <a:lnTo>
                      <a:pt x="169" y="4"/>
                    </a:lnTo>
                    <a:lnTo>
                      <a:pt x="167" y="8"/>
                    </a:lnTo>
                    <a:lnTo>
                      <a:pt x="165" y="11"/>
                    </a:lnTo>
                    <a:lnTo>
                      <a:pt x="162" y="14"/>
                    </a:lnTo>
                    <a:lnTo>
                      <a:pt x="159" y="18"/>
                    </a:lnTo>
                    <a:lnTo>
                      <a:pt x="156" y="19"/>
                    </a:lnTo>
                    <a:lnTo>
                      <a:pt x="151" y="20"/>
                    </a:lnTo>
                    <a:lnTo>
                      <a:pt x="143" y="23"/>
                    </a:lnTo>
                    <a:lnTo>
                      <a:pt x="138" y="27"/>
                    </a:lnTo>
                    <a:lnTo>
                      <a:pt x="132" y="29"/>
                    </a:lnTo>
                    <a:lnTo>
                      <a:pt x="127" y="31"/>
                    </a:lnTo>
                    <a:lnTo>
                      <a:pt x="121" y="33"/>
                    </a:lnTo>
                    <a:lnTo>
                      <a:pt x="113" y="33"/>
                    </a:lnTo>
                    <a:lnTo>
                      <a:pt x="106" y="35"/>
                    </a:lnTo>
                    <a:lnTo>
                      <a:pt x="98" y="35"/>
                    </a:lnTo>
                    <a:lnTo>
                      <a:pt x="89" y="35"/>
                    </a:lnTo>
                    <a:lnTo>
                      <a:pt x="83" y="35"/>
                    </a:lnTo>
                    <a:lnTo>
                      <a:pt x="74" y="35"/>
                    </a:lnTo>
                    <a:lnTo>
                      <a:pt x="69" y="35"/>
                    </a:lnTo>
                    <a:lnTo>
                      <a:pt x="60" y="35"/>
                    </a:lnTo>
                    <a:lnTo>
                      <a:pt x="51" y="33"/>
                    </a:lnTo>
                    <a:lnTo>
                      <a:pt x="45" y="33"/>
                    </a:lnTo>
                    <a:lnTo>
                      <a:pt x="40" y="31"/>
                    </a:lnTo>
                    <a:lnTo>
                      <a:pt x="34" y="27"/>
                    </a:lnTo>
                    <a:lnTo>
                      <a:pt x="29" y="26"/>
                    </a:lnTo>
                    <a:lnTo>
                      <a:pt x="22" y="23"/>
                    </a:lnTo>
                    <a:lnTo>
                      <a:pt x="17" y="20"/>
                    </a:lnTo>
                    <a:lnTo>
                      <a:pt x="12" y="19"/>
                    </a:lnTo>
                    <a:lnTo>
                      <a:pt x="10" y="18"/>
                    </a:lnTo>
                    <a:lnTo>
                      <a:pt x="7" y="15"/>
                    </a:lnTo>
                    <a:lnTo>
                      <a:pt x="3" y="13"/>
                    </a:lnTo>
                    <a:lnTo>
                      <a:pt x="2" y="8"/>
                    </a:lnTo>
                    <a:lnTo>
                      <a:pt x="0" y="0"/>
                    </a:lnTo>
                    <a:close/>
                  </a:path>
                </a:pathLst>
              </a:custGeom>
              <a:solidFill>
                <a:srgbClr val="FFFF00"/>
              </a:solidFill>
              <a:ln w="11113">
                <a:solidFill>
                  <a:srgbClr val="000000"/>
                </a:solidFill>
                <a:prstDash val="solid"/>
                <a:round/>
                <a:headEnd/>
                <a:tailEnd/>
              </a:ln>
            </p:spPr>
            <p:txBody>
              <a:bodyPr/>
              <a:lstStyle/>
              <a:p>
                <a:endParaRPr lang="en-US"/>
              </a:p>
            </p:txBody>
          </p:sp>
          <p:sp>
            <p:nvSpPr>
              <p:cNvPr id="122368" name="Freeform 512"/>
              <p:cNvSpPr>
                <a:spLocks/>
              </p:cNvSpPr>
              <p:nvPr/>
            </p:nvSpPr>
            <p:spPr bwMode="auto">
              <a:xfrm>
                <a:off x="2598" y="1902"/>
                <a:ext cx="130" cy="116"/>
              </a:xfrm>
              <a:custGeom>
                <a:avLst/>
                <a:gdLst>
                  <a:gd name="T0" fmla="*/ 161 w 260"/>
                  <a:gd name="T1" fmla="*/ 0 h 231"/>
                  <a:gd name="T2" fmla="*/ 0 w 260"/>
                  <a:gd name="T3" fmla="*/ 0 h 231"/>
                  <a:gd name="T4" fmla="*/ 0 w 260"/>
                  <a:gd name="T5" fmla="*/ 231 h 231"/>
                  <a:gd name="T6" fmla="*/ 260 w 260"/>
                  <a:gd name="T7" fmla="*/ 231 h 231"/>
                  <a:gd name="T8" fmla="*/ 260 w 260"/>
                  <a:gd name="T9" fmla="*/ 81 h 231"/>
                </a:gdLst>
                <a:ahLst/>
                <a:cxnLst>
                  <a:cxn ang="0">
                    <a:pos x="T0" y="T1"/>
                  </a:cxn>
                  <a:cxn ang="0">
                    <a:pos x="T2" y="T3"/>
                  </a:cxn>
                  <a:cxn ang="0">
                    <a:pos x="T4" y="T5"/>
                  </a:cxn>
                  <a:cxn ang="0">
                    <a:pos x="T6" y="T7"/>
                  </a:cxn>
                  <a:cxn ang="0">
                    <a:pos x="T8" y="T9"/>
                  </a:cxn>
                </a:cxnLst>
                <a:rect l="0" t="0" r="r" b="b"/>
                <a:pathLst>
                  <a:path w="260" h="231">
                    <a:moveTo>
                      <a:pt x="161" y="0"/>
                    </a:moveTo>
                    <a:lnTo>
                      <a:pt x="0" y="0"/>
                    </a:lnTo>
                    <a:lnTo>
                      <a:pt x="0" y="231"/>
                    </a:lnTo>
                    <a:lnTo>
                      <a:pt x="260" y="231"/>
                    </a:lnTo>
                    <a:lnTo>
                      <a:pt x="260" y="8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69" name="Freeform 513"/>
              <p:cNvSpPr>
                <a:spLocks/>
              </p:cNvSpPr>
              <p:nvPr/>
            </p:nvSpPr>
            <p:spPr bwMode="auto">
              <a:xfrm>
                <a:off x="2278" y="1995"/>
                <a:ext cx="130" cy="116"/>
              </a:xfrm>
              <a:custGeom>
                <a:avLst/>
                <a:gdLst>
                  <a:gd name="T0" fmla="*/ 160 w 261"/>
                  <a:gd name="T1" fmla="*/ 0 h 233"/>
                  <a:gd name="T2" fmla="*/ 0 w 261"/>
                  <a:gd name="T3" fmla="*/ 0 h 233"/>
                  <a:gd name="T4" fmla="*/ 0 w 261"/>
                  <a:gd name="T5" fmla="*/ 233 h 233"/>
                  <a:gd name="T6" fmla="*/ 261 w 261"/>
                  <a:gd name="T7" fmla="*/ 233 h 233"/>
                  <a:gd name="T8" fmla="*/ 261 w 261"/>
                  <a:gd name="T9" fmla="*/ 82 h 233"/>
                </a:gdLst>
                <a:ahLst/>
                <a:cxnLst>
                  <a:cxn ang="0">
                    <a:pos x="T0" y="T1"/>
                  </a:cxn>
                  <a:cxn ang="0">
                    <a:pos x="T2" y="T3"/>
                  </a:cxn>
                  <a:cxn ang="0">
                    <a:pos x="T4" y="T5"/>
                  </a:cxn>
                  <a:cxn ang="0">
                    <a:pos x="T6" y="T7"/>
                  </a:cxn>
                  <a:cxn ang="0">
                    <a:pos x="T8" y="T9"/>
                  </a:cxn>
                </a:cxnLst>
                <a:rect l="0" t="0" r="r" b="b"/>
                <a:pathLst>
                  <a:path w="261" h="233">
                    <a:moveTo>
                      <a:pt x="160" y="0"/>
                    </a:moveTo>
                    <a:lnTo>
                      <a:pt x="0" y="0"/>
                    </a:lnTo>
                    <a:lnTo>
                      <a:pt x="0" y="233"/>
                    </a:lnTo>
                    <a:lnTo>
                      <a:pt x="261" y="233"/>
                    </a:lnTo>
                    <a:lnTo>
                      <a:pt x="261" y="8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70" name="Freeform 514"/>
              <p:cNvSpPr>
                <a:spLocks/>
              </p:cNvSpPr>
              <p:nvPr/>
            </p:nvSpPr>
            <p:spPr bwMode="auto">
              <a:xfrm>
                <a:off x="2441" y="1948"/>
                <a:ext cx="157" cy="47"/>
              </a:xfrm>
              <a:custGeom>
                <a:avLst/>
                <a:gdLst>
                  <a:gd name="T0" fmla="*/ 0 w 313"/>
                  <a:gd name="T1" fmla="*/ 94 h 94"/>
                  <a:gd name="T2" fmla="*/ 199 w 313"/>
                  <a:gd name="T3" fmla="*/ 94 h 94"/>
                  <a:gd name="T4" fmla="*/ 115 w 313"/>
                  <a:gd name="T5" fmla="*/ 0 h 94"/>
                  <a:gd name="T6" fmla="*/ 313 w 313"/>
                  <a:gd name="T7" fmla="*/ 0 h 94"/>
                </a:gdLst>
                <a:ahLst/>
                <a:cxnLst>
                  <a:cxn ang="0">
                    <a:pos x="T0" y="T1"/>
                  </a:cxn>
                  <a:cxn ang="0">
                    <a:pos x="T2" y="T3"/>
                  </a:cxn>
                  <a:cxn ang="0">
                    <a:pos x="T4" y="T5"/>
                  </a:cxn>
                  <a:cxn ang="0">
                    <a:pos x="T6" y="T7"/>
                  </a:cxn>
                </a:cxnLst>
                <a:rect l="0" t="0" r="r" b="b"/>
                <a:pathLst>
                  <a:path w="313" h="94">
                    <a:moveTo>
                      <a:pt x="0" y="94"/>
                    </a:moveTo>
                    <a:lnTo>
                      <a:pt x="199" y="94"/>
                    </a:lnTo>
                    <a:lnTo>
                      <a:pt x="115" y="0"/>
                    </a:lnTo>
                    <a:lnTo>
                      <a:pt x="3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2371" name="Line 515"/>
            <p:cNvSpPr>
              <a:spLocks noChangeShapeType="1"/>
            </p:cNvSpPr>
            <p:nvPr/>
          </p:nvSpPr>
          <p:spPr bwMode="auto">
            <a:xfrm>
              <a:off x="4197" y="3298"/>
              <a:ext cx="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72" name="Rectangle 516"/>
            <p:cNvSpPr>
              <a:spLocks noChangeArrowheads="1"/>
            </p:cNvSpPr>
            <p:nvPr/>
          </p:nvSpPr>
          <p:spPr bwMode="auto">
            <a:xfrm>
              <a:off x="403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373" name="Group 517"/>
            <p:cNvGrpSpPr>
              <a:grpSpLocks/>
            </p:cNvGrpSpPr>
            <p:nvPr/>
          </p:nvGrpSpPr>
          <p:grpSpPr bwMode="auto">
            <a:xfrm>
              <a:off x="4057" y="3330"/>
              <a:ext cx="189" cy="107"/>
              <a:chOff x="2261" y="2431"/>
              <a:chExt cx="539" cy="298"/>
            </a:xfrm>
          </p:grpSpPr>
          <p:sp>
            <p:nvSpPr>
              <p:cNvPr id="122374" name="Freeform 518"/>
              <p:cNvSpPr>
                <a:spLocks/>
              </p:cNvSpPr>
              <p:nvPr/>
            </p:nvSpPr>
            <p:spPr bwMode="auto">
              <a:xfrm>
                <a:off x="2261" y="2641"/>
                <a:ext cx="183" cy="23"/>
              </a:xfrm>
              <a:custGeom>
                <a:avLst/>
                <a:gdLst>
                  <a:gd name="T0" fmla="*/ 48 w 366"/>
                  <a:gd name="T1" fmla="*/ 0 h 47"/>
                  <a:gd name="T2" fmla="*/ 0 w 366"/>
                  <a:gd name="T3" fmla="*/ 47 h 47"/>
                  <a:gd name="T4" fmla="*/ 366 w 366"/>
                  <a:gd name="T5" fmla="*/ 47 h 47"/>
                  <a:gd name="T6" fmla="*/ 318 w 366"/>
                  <a:gd name="T7" fmla="*/ 0 h 47"/>
                  <a:gd name="T8" fmla="*/ 48 w 366"/>
                  <a:gd name="T9" fmla="*/ 0 h 47"/>
                </a:gdLst>
                <a:ahLst/>
                <a:cxnLst>
                  <a:cxn ang="0">
                    <a:pos x="T0" y="T1"/>
                  </a:cxn>
                  <a:cxn ang="0">
                    <a:pos x="T2" y="T3"/>
                  </a:cxn>
                  <a:cxn ang="0">
                    <a:pos x="T4" y="T5"/>
                  </a:cxn>
                  <a:cxn ang="0">
                    <a:pos x="T6" y="T7"/>
                  </a:cxn>
                  <a:cxn ang="0">
                    <a:pos x="T8" y="T9"/>
                  </a:cxn>
                </a:cxnLst>
                <a:rect l="0" t="0" r="r" b="b"/>
                <a:pathLst>
                  <a:path w="366" h="47">
                    <a:moveTo>
                      <a:pt x="48" y="0"/>
                    </a:moveTo>
                    <a:lnTo>
                      <a:pt x="0" y="47"/>
                    </a:lnTo>
                    <a:lnTo>
                      <a:pt x="366" y="47"/>
                    </a:lnTo>
                    <a:lnTo>
                      <a:pt x="318" y="0"/>
                    </a:lnTo>
                    <a:lnTo>
                      <a:pt x="48" y="0"/>
                    </a:lnTo>
                    <a:close/>
                  </a:path>
                </a:pathLst>
              </a:custGeom>
              <a:solidFill>
                <a:srgbClr val="009800"/>
              </a:solidFill>
              <a:ln w="11113">
                <a:solidFill>
                  <a:srgbClr val="000000"/>
                </a:solidFill>
                <a:prstDash val="solid"/>
                <a:round/>
                <a:headEnd/>
                <a:tailEnd/>
              </a:ln>
            </p:spPr>
            <p:txBody>
              <a:bodyPr/>
              <a:lstStyle/>
              <a:p>
                <a:endParaRPr lang="en-US"/>
              </a:p>
            </p:txBody>
          </p:sp>
          <p:sp>
            <p:nvSpPr>
              <p:cNvPr id="122375" name="Rectangle 519"/>
              <p:cNvSpPr>
                <a:spLocks noChangeArrowheads="1"/>
              </p:cNvSpPr>
              <p:nvPr/>
            </p:nvSpPr>
            <p:spPr bwMode="auto">
              <a:xfrm>
                <a:off x="2265" y="2667"/>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76" name="Rectangle 520"/>
              <p:cNvSpPr>
                <a:spLocks noChangeArrowheads="1"/>
              </p:cNvSpPr>
              <p:nvPr/>
            </p:nvSpPr>
            <p:spPr bwMode="auto">
              <a:xfrm>
                <a:off x="2285" y="2676"/>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22377" name="Rectangle 521"/>
              <p:cNvSpPr>
                <a:spLocks noChangeArrowheads="1"/>
              </p:cNvSpPr>
              <p:nvPr/>
            </p:nvSpPr>
            <p:spPr bwMode="auto">
              <a:xfrm>
                <a:off x="2285" y="2510"/>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22378" name="Line 522"/>
              <p:cNvSpPr>
                <a:spLocks noChangeShapeType="1"/>
              </p:cNvSpPr>
              <p:nvPr/>
            </p:nvSpPr>
            <p:spPr bwMode="auto">
              <a:xfrm>
                <a:off x="2353" y="2506"/>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79" name="Line 523"/>
              <p:cNvSpPr>
                <a:spLocks noChangeShapeType="1"/>
              </p:cNvSpPr>
              <p:nvPr/>
            </p:nvSpPr>
            <p:spPr bwMode="auto">
              <a:xfrm>
                <a:off x="2353" y="2596"/>
                <a:ext cx="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80" name="Line 524"/>
              <p:cNvSpPr>
                <a:spLocks noChangeShapeType="1"/>
              </p:cNvSpPr>
              <p:nvPr/>
            </p:nvSpPr>
            <p:spPr bwMode="auto">
              <a:xfrm flipV="1">
                <a:off x="2384" y="2506"/>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81" name="Rectangle 525"/>
              <p:cNvSpPr>
                <a:spLocks noChangeArrowheads="1"/>
              </p:cNvSpPr>
              <p:nvPr/>
            </p:nvSpPr>
            <p:spPr bwMode="auto">
              <a:xfrm>
                <a:off x="2288" y="2500"/>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82" name="Freeform 526"/>
              <p:cNvSpPr>
                <a:spLocks/>
              </p:cNvSpPr>
              <p:nvPr/>
            </p:nvSpPr>
            <p:spPr bwMode="auto">
              <a:xfrm>
                <a:off x="2297" y="2555"/>
                <a:ext cx="41" cy="1"/>
              </a:xfrm>
              <a:custGeom>
                <a:avLst/>
                <a:gdLst>
                  <a:gd name="T0" fmla="*/ 0 w 84"/>
                  <a:gd name="T1" fmla="*/ 2 h 2"/>
                  <a:gd name="T2" fmla="*/ 41 w 84"/>
                  <a:gd name="T3" fmla="*/ 0 h 2"/>
                  <a:gd name="T4" fmla="*/ 60 w 84"/>
                  <a:gd name="T5" fmla="*/ 0 h 2"/>
                  <a:gd name="T6" fmla="*/ 84 w 84"/>
                  <a:gd name="T7" fmla="*/ 2 h 2"/>
                </a:gdLst>
                <a:ahLst/>
                <a:cxnLst>
                  <a:cxn ang="0">
                    <a:pos x="T0" y="T1"/>
                  </a:cxn>
                  <a:cxn ang="0">
                    <a:pos x="T2" y="T3"/>
                  </a:cxn>
                  <a:cxn ang="0">
                    <a:pos x="T4" y="T5"/>
                  </a:cxn>
                  <a:cxn ang="0">
                    <a:pos x="T6" y="T7"/>
                  </a:cxn>
                </a:cxnLst>
                <a:rect l="0" t="0" r="r" b="b"/>
                <a:pathLst>
                  <a:path w="84" h="2">
                    <a:moveTo>
                      <a:pt x="0" y="2"/>
                    </a:moveTo>
                    <a:lnTo>
                      <a:pt x="41" y="0"/>
                    </a:lnTo>
                    <a:lnTo>
                      <a:pt x="60" y="0"/>
                    </a:lnTo>
                    <a:lnTo>
                      <a:pt x="84" y="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83" name="Freeform 527"/>
              <p:cNvSpPr>
                <a:spLocks/>
              </p:cNvSpPr>
              <p:nvPr/>
            </p:nvSpPr>
            <p:spPr bwMode="auto">
              <a:xfrm>
                <a:off x="2297" y="2584"/>
                <a:ext cx="41" cy="1"/>
              </a:xfrm>
              <a:custGeom>
                <a:avLst/>
                <a:gdLst>
                  <a:gd name="T0" fmla="*/ 84 w 84"/>
                  <a:gd name="T1" fmla="*/ 0 h 2"/>
                  <a:gd name="T2" fmla="*/ 43 w 84"/>
                  <a:gd name="T3" fmla="*/ 2 h 2"/>
                  <a:gd name="T4" fmla="*/ 24 w 84"/>
                  <a:gd name="T5" fmla="*/ 2 h 2"/>
                  <a:gd name="T6" fmla="*/ 0 w 84"/>
                  <a:gd name="T7" fmla="*/ 0 h 2"/>
                </a:gdLst>
                <a:ahLst/>
                <a:cxnLst>
                  <a:cxn ang="0">
                    <a:pos x="T0" y="T1"/>
                  </a:cxn>
                  <a:cxn ang="0">
                    <a:pos x="T2" y="T3"/>
                  </a:cxn>
                  <a:cxn ang="0">
                    <a:pos x="T4" y="T5"/>
                  </a:cxn>
                  <a:cxn ang="0">
                    <a:pos x="T6" y="T7"/>
                  </a:cxn>
                </a:cxnLst>
                <a:rect l="0" t="0" r="r" b="b"/>
                <a:pathLst>
                  <a:path w="84" h="2">
                    <a:moveTo>
                      <a:pt x="84"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84" name="Freeform 528"/>
              <p:cNvSpPr>
                <a:spLocks/>
              </p:cNvSpPr>
              <p:nvPr/>
            </p:nvSpPr>
            <p:spPr bwMode="auto">
              <a:xfrm>
                <a:off x="2294" y="2558"/>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85" name="Freeform 529"/>
              <p:cNvSpPr>
                <a:spLocks/>
              </p:cNvSpPr>
              <p:nvPr/>
            </p:nvSpPr>
            <p:spPr bwMode="auto">
              <a:xfrm>
                <a:off x="2341" y="2558"/>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86" name="Line 530"/>
              <p:cNvSpPr>
                <a:spLocks noChangeShapeType="1"/>
              </p:cNvSpPr>
              <p:nvPr/>
            </p:nvSpPr>
            <p:spPr bwMode="auto">
              <a:xfrm>
                <a:off x="2338"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87" name="Line 531"/>
              <p:cNvSpPr>
                <a:spLocks noChangeShapeType="1"/>
              </p:cNvSpPr>
              <p:nvPr/>
            </p:nvSpPr>
            <p:spPr bwMode="auto">
              <a:xfrm flipH="1">
                <a:off x="2338"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88" name="Line 532"/>
              <p:cNvSpPr>
                <a:spLocks noChangeShapeType="1"/>
              </p:cNvSpPr>
              <p:nvPr/>
            </p:nvSpPr>
            <p:spPr bwMode="auto">
              <a:xfrm flipV="1">
                <a:off x="2295" y="2556"/>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89" name="Line 533"/>
              <p:cNvSpPr>
                <a:spLocks noChangeShapeType="1"/>
              </p:cNvSpPr>
              <p:nvPr/>
            </p:nvSpPr>
            <p:spPr bwMode="auto">
              <a:xfrm flipH="1" flipV="1">
                <a:off x="2295" y="2582"/>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90" name="Rectangle 534"/>
              <p:cNvSpPr>
                <a:spLocks noChangeArrowheads="1"/>
              </p:cNvSpPr>
              <p:nvPr/>
            </p:nvSpPr>
            <p:spPr bwMode="auto">
              <a:xfrm>
                <a:off x="2360" y="2611"/>
                <a:ext cx="30" cy="13"/>
              </a:xfrm>
              <a:prstGeom prst="rect">
                <a:avLst/>
              </a:prstGeom>
              <a:solidFill>
                <a:srgbClr val="00CE00"/>
              </a:solidFill>
              <a:ln w="11113">
                <a:solidFill>
                  <a:srgbClr val="000000"/>
                </a:solidFill>
                <a:miter lim="800000"/>
                <a:headEnd/>
                <a:tailEnd/>
              </a:ln>
            </p:spPr>
            <p:txBody>
              <a:bodyPr/>
              <a:lstStyle/>
              <a:p>
                <a:endParaRPr lang="en-US"/>
              </a:p>
            </p:txBody>
          </p:sp>
          <p:sp>
            <p:nvSpPr>
              <p:cNvPr id="122391" name="Line 535"/>
              <p:cNvSpPr>
                <a:spLocks noChangeShapeType="1"/>
              </p:cNvSpPr>
              <p:nvPr/>
            </p:nvSpPr>
            <p:spPr bwMode="auto">
              <a:xfrm flipH="1">
                <a:off x="2360" y="261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92" name="Line 536"/>
              <p:cNvSpPr>
                <a:spLocks noChangeShapeType="1"/>
              </p:cNvSpPr>
              <p:nvPr/>
            </p:nvSpPr>
            <p:spPr bwMode="auto">
              <a:xfrm>
                <a:off x="2377"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93" name="Line 537"/>
              <p:cNvSpPr>
                <a:spLocks noChangeShapeType="1"/>
              </p:cNvSpPr>
              <p:nvPr/>
            </p:nvSpPr>
            <p:spPr bwMode="auto">
              <a:xfrm>
                <a:off x="2369"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94" name="Line 538"/>
              <p:cNvSpPr>
                <a:spLocks noChangeShapeType="1"/>
              </p:cNvSpPr>
              <p:nvPr/>
            </p:nvSpPr>
            <p:spPr bwMode="auto">
              <a:xfrm>
                <a:off x="2385" y="2607"/>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95" name="Oval 539"/>
              <p:cNvSpPr>
                <a:spLocks noChangeArrowheads="1"/>
              </p:cNvSpPr>
              <p:nvPr/>
            </p:nvSpPr>
            <p:spPr bwMode="auto">
              <a:xfrm>
                <a:off x="2401" y="2618"/>
                <a:ext cx="1" cy="0"/>
              </a:xfrm>
              <a:prstGeom prst="ellipse">
                <a:avLst/>
              </a:prstGeom>
              <a:solidFill>
                <a:srgbClr val="00CE00"/>
              </a:solidFill>
              <a:ln w="11113">
                <a:solidFill>
                  <a:srgbClr val="000000"/>
                </a:solidFill>
                <a:round/>
                <a:headEnd/>
                <a:tailEnd/>
              </a:ln>
            </p:spPr>
            <p:txBody>
              <a:bodyPr/>
              <a:lstStyle/>
              <a:p>
                <a:endParaRPr lang="en-US"/>
              </a:p>
            </p:txBody>
          </p:sp>
          <p:sp>
            <p:nvSpPr>
              <p:cNvPr id="122396" name="Oval 540"/>
              <p:cNvSpPr>
                <a:spLocks noChangeArrowheads="1"/>
              </p:cNvSpPr>
              <p:nvPr/>
            </p:nvSpPr>
            <p:spPr bwMode="auto">
              <a:xfrm>
                <a:off x="2413" y="2618"/>
                <a:ext cx="0" cy="0"/>
              </a:xfrm>
              <a:prstGeom prst="ellipse">
                <a:avLst/>
              </a:prstGeom>
              <a:solidFill>
                <a:srgbClr val="00CE00"/>
              </a:solidFill>
              <a:ln w="11113">
                <a:solidFill>
                  <a:srgbClr val="000000"/>
                </a:solidFill>
                <a:round/>
                <a:headEnd/>
                <a:tailEnd/>
              </a:ln>
            </p:spPr>
            <p:txBody>
              <a:bodyPr/>
              <a:lstStyle/>
              <a:p>
                <a:endParaRPr lang="en-US"/>
              </a:p>
            </p:txBody>
          </p:sp>
          <p:sp>
            <p:nvSpPr>
              <p:cNvPr id="122397" name="Oval 541"/>
              <p:cNvSpPr>
                <a:spLocks noChangeArrowheads="1"/>
              </p:cNvSpPr>
              <p:nvPr/>
            </p:nvSpPr>
            <p:spPr bwMode="auto">
              <a:xfrm>
                <a:off x="2413"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22398" name="Oval 542"/>
              <p:cNvSpPr>
                <a:spLocks noChangeArrowheads="1"/>
              </p:cNvSpPr>
              <p:nvPr/>
            </p:nvSpPr>
            <p:spPr bwMode="auto">
              <a:xfrm>
                <a:off x="2400" y="2588"/>
                <a:ext cx="1" cy="0"/>
              </a:xfrm>
              <a:prstGeom prst="ellipse">
                <a:avLst/>
              </a:prstGeom>
              <a:solidFill>
                <a:srgbClr val="00CE00"/>
              </a:solidFill>
              <a:ln w="11113">
                <a:solidFill>
                  <a:srgbClr val="000000"/>
                </a:solidFill>
                <a:round/>
                <a:headEnd/>
                <a:tailEnd/>
              </a:ln>
            </p:spPr>
            <p:txBody>
              <a:bodyPr/>
              <a:lstStyle/>
              <a:p>
                <a:endParaRPr lang="en-US"/>
              </a:p>
            </p:txBody>
          </p:sp>
          <p:sp>
            <p:nvSpPr>
              <p:cNvPr id="122399" name="Oval 543"/>
              <p:cNvSpPr>
                <a:spLocks noChangeArrowheads="1"/>
              </p:cNvSpPr>
              <p:nvPr/>
            </p:nvSpPr>
            <p:spPr bwMode="auto">
              <a:xfrm>
                <a:off x="2388" y="2588"/>
                <a:ext cx="0" cy="0"/>
              </a:xfrm>
              <a:prstGeom prst="ellipse">
                <a:avLst/>
              </a:prstGeom>
              <a:solidFill>
                <a:srgbClr val="00CE00"/>
              </a:solidFill>
              <a:ln w="11113">
                <a:solidFill>
                  <a:srgbClr val="000000"/>
                </a:solidFill>
                <a:round/>
                <a:headEnd/>
                <a:tailEnd/>
              </a:ln>
            </p:spPr>
            <p:txBody>
              <a:bodyPr/>
              <a:lstStyle/>
              <a:p>
                <a:endParaRPr lang="en-US"/>
              </a:p>
            </p:txBody>
          </p:sp>
          <p:sp>
            <p:nvSpPr>
              <p:cNvPr id="122400" name="Oval 544"/>
              <p:cNvSpPr>
                <a:spLocks noChangeArrowheads="1"/>
              </p:cNvSpPr>
              <p:nvPr/>
            </p:nvSpPr>
            <p:spPr bwMode="auto">
              <a:xfrm>
                <a:off x="2375" y="2512"/>
                <a:ext cx="1" cy="1"/>
              </a:xfrm>
              <a:prstGeom prst="ellipse">
                <a:avLst/>
              </a:prstGeom>
              <a:solidFill>
                <a:srgbClr val="00CE00"/>
              </a:solidFill>
              <a:ln w="11113">
                <a:solidFill>
                  <a:srgbClr val="000000"/>
                </a:solidFill>
                <a:round/>
                <a:headEnd/>
                <a:tailEnd/>
              </a:ln>
            </p:spPr>
            <p:txBody>
              <a:bodyPr/>
              <a:lstStyle/>
              <a:p>
                <a:endParaRPr lang="en-US"/>
              </a:p>
            </p:txBody>
          </p:sp>
          <p:sp>
            <p:nvSpPr>
              <p:cNvPr id="122401" name="Oval 545"/>
              <p:cNvSpPr>
                <a:spLocks noChangeArrowheads="1"/>
              </p:cNvSpPr>
              <p:nvPr/>
            </p:nvSpPr>
            <p:spPr bwMode="auto">
              <a:xfrm>
                <a:off x="2375" y="2523"/>
                <a:ext cx="1" cy="1"/>
              </a:xfrm>
              <a:prstGeom prst="ellipse">
                <a:avLst/>
              </a:prstGeom>
              <a:solidFill>
                <a:srgbClr val="00CE00"/>
              </a:solidFill>
              <a:ln w="11113">
                <a:solidFill>
                  <a:srgbClr val="000000"/>
                </a:solidFill>
                <a:round/>
                <a:headEnd/>
                <a:tailEnd/>
              </a:ln>
            </p:spPr>
            <p:txBody>
              <a:bodyPr/>
              <a:lstStyle/>
              <a:p>
                <a:endParaRPr lang="en-US"/>
              </a:p>
            </p:txBody>
          </p:sp>
          <p:sp>
            <p:nvSpPr>
              <p:cNvPr id="122402" name="Oval 546"/>
              <p:cNvSpPr>
                <a:spLocks noChangeArrowheads="1"/>
              </p:cNvSpPr>
              <p:nvPr/>
            </p:nvSpPr>
            <p:spPr bwMode="auto">
              <a:xfrm>
                <a:off x="2413"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22403" name="Oval 547"/>
              <p:cNvSpPr>
                <a:spLocks noChangeArrowheads="1"/>
              </p:cNvSpPr>
              <p:nvPr/>
            </p:nvSpPr>
            <p:spPr bwMode="auto">
              <a:xfrm>
                <a:off x="2400" y="2517"/>
                <a:ext cx="1" cy="0"/>
              </a:xfrm>
              <a:prstGeom prst="ellipse">
                <a:avLst/>
              </a:prstGeom>
              <a:solidFill>
                <a:srgbClr val="00CE00"/>
              </a:solidFill>
              <a:ln w="11113">
                <a:solidFill>
                  <a:srgbClr val="000000"/>
                </a:solidFill>
                <a:round/>
                <a:headEnd/>
                <a:tailEnd/>
              </a:ln>
            </p:spPr>
            <p:txBody>
              <a:bodyPr/>
              <a:lstStyle/>
              <a:p>
                <a:endParaRPr lang="en-US"/>
              </a:p>
            </p:txBody>
          </p:sp>
          <p:sp>
            <p:nvSpPr>
              <p:cNvPr id="122404" name="Oval 548"/>
              <p:cNvSpPr>
                <a:spLocks noChangeArrowheads="1"/>
              </p:cNvSpPr>
              <p:nvPr/>
            </p:nvSpPr>
            <p:spPr bwMode="auto">
              <a:xfrm>
                <a:off x="2388" y="2517"/>
                <a:ext cx="0" cy="0"/>
              </a:xfrm>
              <a:prstGeom prst="ellipse">
                <a:avLst/>
              </a:prstGeom>
              <a:solidFill>
                <a:srgbClr val="00CE00"/>
              </a:solidFill>
              <a:ln w="11113">
                <a:solidFill>
                  <a:srgbClr val="000000"/>
                </a:solidFill>
                <a:round/>
                <a:headEnd/>
                <a:tailEnd/>
              </a:ln>
            </p:spPr>
            <p:txBody>
              <a:bodyPr/>
              <a:lstStyle/>
              <a:p>
                <a:endParaRPr lang="en-US"/>
              </a:p>
            </p:txBody>
          </p:sp>
          <p:sp>
            <p:nvSpPr>
              <p:cNvPr id="122405" name="Line 549"/>
              <p:cNvSpPr>
                <a:spLocks noChangeShapeType="1"/>
              </p:cNvSpPr>
              <p:nvPr/>
            </p:nvSpPr>
            <p:spPr bwMode="auto">
              <a:xfrm>
                <a:off x="2390"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06" name="Line 550"/>
              <p:cNvSpPr>
                <a:spLocks noChangeShapeType="1"/>
              </p:cNvSpPr>
              <p:nvPr/>
            </p:nvSpPr>
            <p:spPr bwMode="auto">
              <a:xfrm>
                <a:off x="2403"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07" name="Line 551"/>
              <p:cNvSpPr>
                <a:spLocks noChangeShapeType="1"/>
              </p:cNvSpPr>
              <p:nvPr/>
            </p:nvSpPr>
            <p:spPr bwMode="auto">
              <a:xfrm>
                <a:off x="2415" y="2528"/>
                <a:ext cx="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08" name="Line 552"/>
              <p:cNvSpPr>
                <a:spLocks noChangeShapeType="1"/>
              </p:cNvSpPr>
              <p:nvPr/>
            </p:nvSpPr>
            <p:spPr bwMode="auto">
              <a:xfrm flipH="1">
                <a:off x="2353" y="2528"/>
                <a:ext cx="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09" name="Rectangle 553"/>
              <p:cNvSpPr>
                <a:spLocks noChangeArrowheads="1"/>
              </p:cNvSpPr>
              <p:nvPr/>
            </p:nvSpPr>
            <p:spPr bwMode="auto">
              <a:xfrm>
                <a:off x="2358" y="2517"/>
                <a:ext cx="7" cy="3"/>
              </a:xfrm>
              <a:prstGeom prst="rect">
                <a:avLst/>
              </a:prstGeom>
              <a:solidFill>
                <a:srgbClr val="00CE00"/>
              </a:solidFill>
              <a:ln w="11113">
                <a:solidFill>
                  <a:srgbClr val="000000"/>
                </a:solidFill>
                <a:miter lim="800000"/>
                <a:headEnd/>
                <a:tailEnd/>
              </a:ln>
            </p:spPr>
            <p:txBody>
              <a:bodyPr/>
              <a:lstStyle/>
              <a:p>
                <a:endParaRPr lang="en-US"/>
              </a:p>
            </p:txBody>
          </p:sp>
          <p:sp>
            <p:nvSpPr>
              <p:cNvPr id="122410" name="Freeform 554"/>
              <p:cNvSpPr>
                <a:spLocks/>
              </p:cNvSpPr>
              <p:nvPr/>
            </p:nvSpPr>
            <p:spPr bwMode="auto">
              <a:xfrm>
                <a:off x="2585" y="2573"/>
                <a:ext cx="182" cy="23"/>
              </a:xfrm>
              <a:custGeom>
                <a:avLst/>
                <a:gdLst>
                  <a:gd name="T0" fmla="*/ 47 w 364"/>
                  <a:gd name="T1" fmla="*/ 0 h 47"/>
                  <a:gd name="T2" fmla="*/ 0 w 364"/>
                  <a:gd name="T3" fmla="*/ 47 h 47"/>
                  <a:gd name="T4" fmla="*/ 364 w 364"/>
                  <a:gd name="T5" fmla="*/ 47 h 47"/>
                  <a:gd name="T6" fmla="*/ 318 w 364"/>
                  <a:gd name="T7" fmla="*/ 0 h 47"/>
                  <a:gd name="T8" fmla="*/ 47 w 364"/>
                  <a:gd name="T9" fmla="*/ 0 h 47"/>
                </a:gdLst>
                <a:ahLst/>
                <a:cxnLst>
                  <a:cxn ang="0">
                    <a:pos x="T0" y="T1"/>
                  </a:cxn>
                  <a:cxn ang="0">
                    <a:pos x="T2" y="T3"/>
                  </a:cxn>
                  <a:cxn ang="0">
                    <a:pos x="T4" y="T5"/>
                  </a:cxn>
                  <a:cxn ang="0">
                    <a:pos x="T6" y="T7"/>
                  </a:cxn>
                  <a:cxn ang="0">
                    <a:pos x="T8" y="T9"/>
                  </a:cxn>
                </a:cxnLst>
                <a:rect l="0" t="0" r="r" b="b"/>
                <a:pathLst>
                  <a:path w="364" h="47">
                    <a:moveTo>
                      <a:pt x="47" y="0"/>
                    </a:moveTo>
                    <a:lnTo>
                      <a:pt x="0" y="47"/>
                    </a:lnTo>
                    <a:lnTo>
                      <a:pt x="364" y="47"/>
                    </a:lnTo>
                    <a:lnTo>
                      <a:pt x="318" y="0"/>
                    </a:lnTo>
                    <a:lnTo>
                      <a:pt x="47" y="0"/>
                    </a:lnTo>
                    <a:close/>
                  </a:path>
                </a:pathLst>
              </a:custGeom>
              <a:solidFill>
                <a:srgbClr val="009800"/>
              </a:solidFill>
              <a:ln w="11113">
                <a:solidFill>
                  <a:srgbClr val="000000"/>
                </a:solidFill>
                <a:prstDash val="solid"/>
                <a:round/>
                <a:headEnd/>
                <a:tailEnd/>
              </a:ln>
            </p:spPr>
            <p:txBody>
              <a:bodyPr/>
              <a:lstStyle/>
              <a:p>
                <a:endParaRPr lang="en-US"/>
              </a:p>
            </p:txBody>
          </p:sp>
          <p:sp>
            <p:nvSpPr>
              <p:cNvPr id="122411" name="Rectangle 555"/>
              <p:cNvSpPr>
                <a:spLocks noChangeArrowheads="1"/>
              </p:cNvSpPr>
              <p:nvPr/>
            </p:nvSpPr>
            <p:spPr bwMode="auto">
              <a:xfrm>
                <a:off x="2588" y="2599"/>
                <a:ext cx="176" cy="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12" name="Rectangle 556"/>
              <p:cNvSpPr>
                <a:spLocks noChangeArrowheads="1"/>
              </p:cNvSpPr>
              <p:nvPr/>
            </p:nvSpPr>
            <p:spPr bwMode="auto">
              <a:xfrm>
                <a:off x="2608" y="2607"/>
                <a:ext cx="131" cy="53"/>
              </a:xfrm>
              <a:prstGeom prst="rect">
                <a:avLst/>
              </a:prstGeom>
              <a:solidFill>
                <a:srgbClr val="00CE00"/>
              </a:solidFill>
              <a:ln w="11113">
                <a:solidFill>
                  <a:srgbClr val="000000"/>
                </a:solidFill>
                <a:miter lim="800000"/>
                <a:headEnd/>
                <a:tailEnd/>
              </a:ln>
            </p:spPr>
            <p:txBody>
              <a:bodyPr/>
              <a:lstStyle/>
              <a:p>
                <a:endParaRPr lang="en-US"/>
              </a:p>
            </p:txBody>
          </p:sp>
          <p:sp>
            <p:nvSpPr>
              <p:cNvPr id="122413" name="Rectangle 557"/>
              <p:cNvSpPr>
                <a:spLocks noChangeArrowheads="1"/>
              </p:cNvSpPr>
              <p:nvPr/>
            </p:nvSpPr>
            <p:spPr bwMode="auto">
              <a:xfrm>
                <a:off x="2608" y="2442"/>
                <a:ext cx="131" cy="129"/>
              </a:xfrm>
              <a:prstGeom prst="rect">
                <a:avLst/>
              </a:prstGeom>
              <a:solidFill>
                <a:srgbClr val="00CE00"/>
              </a:solidFill>
              <a:ln w="11113">
                <a:solidFill>
                  <a:srgbClr val="000000"/>
                </a:solidFill>
                <a:miter lim="800000"/>
                <a:headEnd/>
                <a:tailEnd/>
              </a:ln>
            </p:spPr>
            <p:txBody>
              <a:bodyPr/>
              <a:lstStyle/>
              <a:p>
                <a:endParaRPr lang="en-US"/>
              </a:p>
            </p:txBody>
          </p:sp>
          <p:sp>
            <p:nvSpPr>
              <p:cNvPr id="122414" name="Line 558"/>
              <p:cNvSpPr>
                <a:spLocks noChangeShapeType="1"/>
              </p:cNvSpPr>
              <p:nvPr/>
            </p:nvSpPr>
            <p:spPr bwMode="auto">
              <a:xfrm>
                <a:off x="2676" y="2437"/>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15" name="Line 559"/>
              <p:cNvSpPr>
                <a:spLocks noChangeShapeType="1"/>
              </p:cNvSpPr>
              <p:nvPr/>
            </p:nvSpPr>
            <p:spPr bwMode="auto">
              <a:xfrm>
                <a:off x="2676" y="2527"/>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16" name="Line 560"/>
              <p:cNvSpPr>
                <a:spLocks noChangeShapeType="1"/>
              </p:cNvSpPr>
              <p:nvPr/>
            </p:nvSpPr>
            <p:spPr bwMode="auto">
              <a:xfrm flipV="1">
                <a:off x="2708" y="2437"/>
                <a:ext cx="1" cy="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17" name="Rectangle 561"/>
              <p:cNvSpPr>
                <a:spLocks noChangeArrowheads="1"/>
              </p:cNvSpPr>
              <p:nvPr/>
            </p:nvSpPr>
            <p:spPr bwMode="auto">
              <a:xfrm>
                <a:off x="2611" y="2431"/>
                <a:ext cx="62" cy="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18" name="Freeform 562"/>
              <p:cNvSpPr>
                <a:spLocks/>
              </p:cNvSpPr>
              <p:nvPr/>
            </p:nvSpPr>
            <p:spPr bwMode="auto">
              <a:xfrm>
                <a:off x="2620" y="2487"/>
                <a:ext cx="41" cy="1"/>
              </a:xfrm>
              <a:custGeom>
                <a:avLst/>
                <a:gdLst>
                  <a:gd name="T0" fmla="*/ 0 w 83"/>
                  <a:gd name="T1" fmla="*/ 1 h 1"/>
                  <a:gd name="T2" fmla="*/ 40 w 83"/>
                  <a:gd name="T3" fmla="*/ 0 h 1"/>
                  <a:gd name="T4" fmla="*/ 59 w 83"/>
                  <a:gd name="T5" fmla="*/ 0 h 1"/>
                  <a:gd name="T6" fmla="*/ 83 w 83"/>
                  <a:gd name="T7" fmla="*/ 1 h 1"/>
                </a:gdLst>
                <a:ahLst/>
                <a:cxnLst>
                  <a:cxn ang="0">
                    <a:pos x="T0" y="T1"/>
                  </a:cxn>
                  <a:cxn ang="0">
                    <a:pos x="T2" y="T3"/>
                  </a:cxn>
                  <a:cxn ang="0">
                    <a:pos x="T4" y="T5"/>
                  </a:cxn>
                  <a:cxn ang="0">
                    <a:pos x="T6" y="T7"/>
                  </a:cxn>
                </a:cxnLst>
                <a:rect l="0" t="0" r="r" b="b"/>
                <a:pathLst>
                  <a:path w="83" h="1">
                    <a:moveTo>
                      <a:pt x="0" y="1"/>
                    </a:moveTo>
                    <a:lnTo>
                      <a:pt x="40" y="0"/>
                    </a:lnTo>
                    <a:lnTo>
                      <a:pt x="59" y="0"/>
                    </a:lnTo>
                    <a:lnTo>
                      <a:pt x="83" y="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19" name="Freeform 563"/>
              <p:cNvSpPr>
                <a:spLocks/>
              </p:cNvSpPr>
              <p:nvPr/>
            </p:nvSpPr>
            <p:spPr bwMode="auto">
              <a:xfrm>
                <a:off x="2620" y="2516"/>
                <a:ext cx="41" cy="1"/>
              </a:xfrm>
              <a:custGeom>
                <a:avLst/>
                <a:gdLst>
                  <a:gd name="T0" fmla="*/ 83 w 83"/>
                  <a:gd name="T1" fmla="*/ 0 h 2"/>
                  <a:gd name="T2" fmla="*/ 43 w 83"/>
                  <a:gd name="T3" fmla="*/ 2 h 2"/>
                  <a:gd name="T4" fmla="*/ 24 w 83"/>
                  <a:gd name="T5" fmla="*/ 2 h 2"/>
                  <a:gd name="T6" fmla="*/ 0 w 83"/>
                  <a:gd name="T7" fmla="*/ 0 h 2"/>
                </a:gdLst>
                <a:ahLst/>
                <a:cxnLst>
                  <a:cxn ang="0">
                    <a:pos x="T0" y="T1"/>
                  </a:cxn>
                  <a:cxn ang="0">
                    <a:pos x="T2" y="T3"/>
                  </a:cxn>
                  <a:cxn ang="0">
                    <a:pos x="T4" y="T5"/>
                  </a:cxn>
                  <a:cxn ang="0">
                    <a:pos x="T6" y="T7"/>
                  </a:cxn>
                </a:cxnLst>
                <a:rect l="0" t="0" r="r" b="b"/>
                <a:pathLst>
                  <a:path w="83" h="2">
                    <a:moveTo>
                      <a:pt x="83" y="0"/>
                    </a:moveTo>
                    <a:lnTo>
                      <a:pt x="43" y="2"/>
                    </a:lnTo>
                    <a:lnTo>
                      <a:pt x="24"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20" name="Freeform 564"/>
              <p:cNvSpPr>
                <a:spLocks/>
              </p:cNvSpPr>
              <p:nvPr/>
            </p:nvSpPr>
            <p:spPr bwMode="auto">
              <a:xfrm>
                <a:off x="2617" y="2489"/>
                <a:ext cx="1" cy="24"/>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21" name="Freeform 565"/>
              <p:cNvSpPr>
                <a:spLocks/>
              </p:cNvSpPr>
              <p:nvPr/>
            </p:nvSpPr>
            <p:spPr bwMode="auto">
              <a:xfrm>
                <a:off x="2664" y="2489"/>
                <a:ext cx="1" cy="24"/>
              </a:xfrm>
              <a:custGeom>
                <a:avLst/>
                <a:gdLst>
                  <a:gd name="T0" fmla="*/ 0 h 48"/>
                  <a:gd name="T1" fmla="*/ 24 h 48"/>
                  <a:gd name="T2" fmla="*/ 48 h 48"/>
                </a:gdLst>
                <a:ahLst/>
                <a:cxnLst>
                  <a:cxn ang="0">
                    <a:pos x="0" y="T0"/>
                  </a:cxn>
                  <a:cxn ang="0">
                    <a:pos x="0" y="T1"/>
                  </a:cxn>
                  <a:cxn ang="0">
                    <a:pos x="0" y="T2"/>
                  </a:cxn>
                </a:cxnLst>
                <a:rect l="0" t="0" r="r" b="b"/>
                <a:pathLst>
                  <a:path h="48">
                    <a:moveTo>
                      <a:pt x="0" y="0"/>
                    </a:moveTo>
                    <a:lnTo>
                      <a:pt x="0" y="24"/>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22" name="Line 566"/>
              <p:cNvSpPr>
                <a:spLocks noChangeShapeType="1"/>
              </p:cNvSpPr>
              <p:nvPr/>
            </p:nvSpPr>
            <p:spPr bwMode="auto">
              <a:xfrm>
                <a:off x="2661"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23" name="Line 567"/>
              <p:cNvSpPr>
                <a:spLocks noChangeShapeType="1"/>
              </p:cNvSpPr>
              <p:nvPr/>
            </p:nvSpPr>
            <p:spPr bwMode="auto">
              <a:xfrm flipH="1">
                <a:off x="2661"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24" name="Line 568"/>
              <p:cNvSpPr>
                <a:spLocks noChangeShapeType="1"/>
              </p:cNvSpPr>
              <p:nvPr/>
            </p:nvSpPr>
            <p:spPr bwMode="auto">
              <a:xfrm flipV="1">
                <a:off x="2618" y="2487"/>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25" name="Line 569"/>
              <p:cNvSpPr>
                <a:spLocks noChangeShapeType="1"/>
              </p:cNvSpPr>
              <p:nvPr/>
            </p:nvSpPr>
            <p:spPr bwMode="auto">
              <a:xfrm flipH="1" flipV="1">
                <a:off x="2618" y="2513"/>
                <a:ext cx="2"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26" name="Rectangle 570"/>
              <p:cNvSpPr>
                <a:spLocks noChangeArrowheads="1"/>
              </p:cNvSpPr>
              <p:nvPr/>
            </p:nvSpPr>
            <p:spPr bwMode="auto">
              <a:xfrm>
                <a:off x="2683" y="2543"/>
                <a:ext cx="30" cy="12"/>
              </a:xfrm>
              <a:prstGeom prst="rect">
                <a:avLst/>
              </a:prstGeom>
              <a:solidFill>
                <a:srgbClr val="00CE00"/>
              </a:solidFill>
              <a:ln w="11113">
                <a:solidFill>
                  <a:srgbClr val="000000"/>
                </a:solidFill>
                <a:miter lim="800000"/>
                <a:headEnd/>
                <a:tailEnd/>
              </a:ln>
            </p:spPr>
            <p:txBody>
              <a:bodyPr/>
              <a:lstStyle/>
              <a:p>
                <a:endParaRPr lang="en-US"/>
              </a:p>
            </p:txBody>
          </p:sp>
          <p:sp>
            <p:nvSpPr>
              <p:cNvPr id="122427" name="Line 571"/>
              <p:cNvSpPr>
                <a:spLocks noChangeShapeType="1"/>
              </p:cNvSpPr>
              <p:nvPr/>
            </p:nvSpPr>
            <p:spPr bwMode="auto">
              <a:xfrm flipH="1">
                <a:off x="2683" y="254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28" name="Line 572"/>
              <p:cNvSpPr>
                <a:spLocks noChangeShapeType="1"/>
              </p:cNvSpPr>
              <p:nvPr/>
            </p:nvSpPr>
            <p:spPr bwMode="auto">
              <a:xfrm>
                <a:off x="2700"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29" name="Line 573"/>
              <p:cNvSpPr>
                <a:spLocks noChangeShapeType="1"/>
              </p:cNvSpPr>
              <p:nvPr/>
            </p:nvSpPr>
            <p:spPr bwMode="auto">
              <a:xfrm>
                <a:off x="2693"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30" name="Line 574"/>
              <p:cNvSpPr>
                <a:spLocks noChangeShapeType="1"/>
              </p:cNvSpPr>
              <p:nvPr/>
            </p:nvSpPr>
            <p:spPr bwMode="auto">
              <a:xfrm>
                <a:off x="2709" y="2538"/>
                <a:ext cx="1"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31" name="Oval 575"/>
              <p:cNvSpPr>
                <a:spLocks noChangeArrowheads="1"/>
              </p:cNvSpPr>
              <p:nvPr/>
            </p:nvSpPr>
            <p:spPr bwMode="auto">
              <a:xfrm>
                <a:off x="2724" y="2549"/>
                <a:ext cx="1" cy="1"/>
              </a:xfrm>
              <a:prstGeom prst="ellipse">
                <a:avLst/>
              </a:prstGeom>
              <a:solidFill>
                <a:srgbClr val="00CE00"/>
              </a:solidFill>
              <a:ln w="11113">
                <a:solidFill>
                  <a:srgbClr val="000000"/>
                </a:solidFill>
                <a:round/>
                <a:headEnd/>
                <a:tailEnd/>
              </a:ln>
            </p:spPr>
            <p:txBody>
              <a:bodyPr/>
              <a:lstStyle/>
              <a:p>
                <a:endParaRPr lang="en-US"/>
              </a:p>
            </p:txBody>
          </p:sp>
          <p:sp>
            <p:nvSpPr>
              <p:cNvPr id="122432" name="Oval 576"/>
              <p:cNvSpPr>
                <a:spLocks noChangeArrowheads="1"/>
              </p:cNvSpPr>
              <p:nvPr/>
            </p:nvSpPr>
            <p:spPr bwMode="auto">
              <a:xfrm>
                <a:off x="2736" y="2549"/>
                <a:ext cx="0" cy="1"/>
              </a:xfrm>
              <a:prstGeom prst="ellipse">
                <a:avLst/>
              </a:prstGeom>
              <a:solidFill>
                <a:srgbClr val="00CE00"/>
              </a:solidFill>
              <a:ln w="11113">
                <a:solidFill>
                  <a:srgbClr val="000000"/>
                </a:solidFill>
                <a:round/>
                <a:headEnd/>
                <a:tailEnd/>
              </a:ln>
            </p:spPr>
            <p:txBody>
              <a:bodyPr/>
              <a:lstStyle/>
              <a:p>
                <a:endParaRPr lang="en-US"/>
              </a:p>
            </p:txBody>
          </p:sp>
          <p:sp>
            <p:nvSpPr>
              <p:cNvPr id="122433" name="Oval 577"/>
              <p:cNvSpPr>
                <a:spLocks noChangeArrowheads="1"/>
              </p:cNvSpPr>
              <p:nvPr/>
            </p:nvSpPr>
            <p:spPr bwMode="auto">
              <a:xfrm>
                <a:off x="2736"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22434" name="Oval 578"/>
              <p:cNvSpPr>
                <a:spLocks noChangeArrowheads="1"/>
              </p:cNvSpPr>
              <p:nvPr/>
            </p:nvSpPr>
            <p:spPr bwMode="auto">
              <a:xfrm>
                <a:off x="2723" y="2519"/>
                <a:ext cx="1" cy="1"/>
              </a:xfrm>
              <a:prstGeom prst="ellipse">
                <a:avLst/>
              </a:prstGeom>
              <a:solidFill>
                <a:srgbClr val="00CE00"/>
              </a:solidFill>
              <a:ln w="11113">
                <a:solidFill>
                  <a:srgbClr val="000000"/>
                </a:solidFill>
                <a:round/>
                <a:headEnd/>
                <a:tailEnd/>
              </a:ln>
            </p:spPr>
            <p:txBody>
              <a:bodyPr/>
              <a:lstStyle/>
              <a:p>
                <a:endParaRPr lang="en-US"/>
              </a:p>
            </p:txBody>
          </p:sp>
          <p:sp>
            <p:nvSpPr>
              <p:cNvPr id="122435" name="Oval 579"/>
              <p:cNvSpPr>
                <a:spLocks noChangeArrowheads="1"/>
              </p:cNvSpPr>
              <p:nvPr/>
            </p:nvSpPr>
            <p:spPr bwMode="auto">
              <a:xfrm>
                <a:off x="2711" y="2519"/>
                <a:ext cx="0" cy="1"/>
              </a:xfrm>
              <a:prstGeom prst="ellipse">
                <a:avLst/>
              </a:prstGeom>
              <a:solidFill>
                <a:srgbClr val="00CE00"/>
              </a:solidFill>
              <a:ln w="11113">
                <a:solidFill>
                  <a:srgbClr val="000000"/>
                </a:solidFill>
                <a:round/>
                <a:headEnd/>
                <a:tailEnd/>
              </a:ln>
            </p:spPr>
            <p:txBody>
              <a:bodyPr/>
              <a:lstStyle/>
              <a:p>
                <a:endParaRPr lang="en-US"/>
              </a:p>
            </p:txBody>
          </p:sp>
          <p:sp>
            <p:nvSpPr>
              <p:cNvPr id="122436" name="Oval 580"/>
              <p:cNvSpPr>
                <a:spLocks noChangeArrowheads="1"/>
              </p:cNvSpPr>
              <p:nvPr/>
            </p:nvSpPr>
            <p:spPr bwMode="auto">
              <a:xfrm>
                <a:off x="2699" y="2444"/>
                <a:ext cx="0" cy="0"/>
              </a:xfrm>
              <a:prstGeom prst="ellipse">
                <a:avLst/>
              </a:prstGeom>
              <a:solidFill>
                <a:srgbClr val="00CE00"/>
              </a:solidFill>
              <a:ln w="11113">
                <a:solidFill>
                  <a:srgbClr val="000000"/>
                </a:solidFill>
                <a:round/>
                <a:headEnd/>
                <a:tailEnd/>
              </a:ln>
            </p:spPr>
            <p:txBody>
              <a:bodyPr/>
              <a:lstStyle/>
              <a:p>
                <a:endParaRPr lang="en-US"/>
              </a:p>
            </p:txBody>
          </p:sp>
          <p:sp>
            <p:nvSpPr>
              <p:cNvPr id="122437" name="Oval 581"/>
              <p:cNvSpPr>
                <a:spLocks noChangeArrowheads="1"/>
              </p:cNvSpPr>
              <p:nvPr/>
            </p:nvSpPr>
            <p:spPr bwMode="auto">
              <a:xfrm>
                <a:off x="2699" y="2455"/>
                <a:ext cx="0" cy="0"/>
              </a:xfrm>
              <a:prstGeom prst="ellipse">
                <a:avLst/>
              </a:prstGeom>
              <a:solidFill>
                <a:srgbClr val="00CE00"/>
              </a:solidFill>
              <a:ln w="11113">
                <a:solidFill>
                  <a:srgbClr val="000000"/>
                </a:solidFill>
                <a:round/>
                <a:headEnd/>
                <a:tailEnd/>
              </a:ln>
            </p:spPr>
            <p:txBody>
              <a:bodyPr/>
              <a:lstStyle/>
              <a:p>
                <a:endParaRPr lang="en-US"/>
              </a:p>
            </p:txBody>
          </p:sp>
          <p:sp>
            <p:nvSpPr>
              <p:cNvPr id="122438" name="Oval 582"/>
              <p:cNvSpPr>
                <a:spLocks noChangeArrowheads="1"/>
              </p:cNvSpPr>
              <p:nvPr/>
            </p:nvSpPr>
            <p:spPr bwMode="auto">
              <a:xfrm>
                <a:off x="2736"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22439" name="Oval 583"/>
              <p:cNvSpPr>
                <a:spLocks noChangeArrowheads="1"/>
              </p:cNvSpPr>
              <p:nvPr/>
            </p:nvSpPr>
            <p:spPr bwMode="auto">
              <a:xfrm>
                <a:off x="2723" y="2448"/>
                <a:ext cx="1" cy="1"/>
              </a:xfrm>
              <a:prstGeom prst="ellipse">
                <a:avLst/>
              </a:prstGeom>
              <a:solidFill>
                <a:srgbClr val="00CE00"/>
              </a:solidFill>
              <a:ln w="11113">
                <a:solidFill>
                  <a:srgbClr val="000000"/>
                </a:solidFill>
                <a:round/>
                <a:headEnd/>
                <a:tailEnd/>
              </a:ln>
            </p:spPr>
            <p:txBody>
              <a:bodyPr/>
              <a:lstStyle/>
              <a:p>
                <a:endParaRPr lang="en-US"/>
              </a:p>
            </p:txBody>
          </p:sp>
          <p:sp>
            <p:nvSpPr>
              <p:cNvPr id="122440" name="Oval 584"/>
              <p:cNvSpPr>
                <a:spLocks noChangeArrowheads="1"/>
              </p:cNvSpPr>
              <p:nvPr/>
            </p:nvSpPr>
            <p:spPr bwMode="auto">
              <a:xfrm>
                <a:off x="2711" y="2448"/>
                <a:ext cx="0" cy="1"/>
              </a:xfrm>
              <a:prstGeom prst="ellipse">
                <a:avLst/>
              </a:prstGeom>
              <a:solidFill>
                <a:srgbClr val="00CE00"/>
              </a:solidFill>
              <a:ln w="11113">
                <a:solidFill>
                  <a:srgbClr val="000000"/>
                </a:solidFill>
                <a:round/>
                <a:headEnd/>
                <a:tailEnd/>
              </a:ln>
            </p:spPr>
            <p:txBody>
              <a:bodyPr/>
              <a:lstStyle/>
              <a:p>
                <a:endParaRPr lang="en-US"/>
              </a:p>
            </p:txBody>
          </p:sp>
          <p:sp>
            <p:nvSpPr>
              <p:cNvPr id="122441" name="Line 585"/>
              <p:cNvSpPr>
                <a:spLocks noChangeShapeType="1"/>
              </p:cNvSpPr>
              <p:nvPr/>
            </p:nvSpPr>
            <p:spPr bwMode="auto">
              <a:xfrm>
                <a:off x="2713"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42" name="Line 586"/>
              <p:cNvSpPr>
                <a:spLocks noChangeShapeType="1"/>
              </p:cNvSpPr>
              <p:nvPr/>
            </p:nvSpPr>
            <p:spPr bwMode="auto">
              <a:xfrm>
                <a:off x="2725"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43" name="Line 587"/>
              <p:cNvSpPr>
                <a:spLocks noChangeShapeType="1"/>
              </p:cNvSpPr>
              <p:nvPr/>
            </p:nvSpPr>
            <p:spPr bwMode="auto">
              <a:xfrm>
                <a:off x="2738" y="2459"/>
                <a:ext cx="1"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44" name="Line 588"/>
              <p:cNvSpPr>
                <a:spLocks noChangeShapeType="1"/>
              </p:cNvSpPr>
              <p:nvPr/>
            </p:nvSpPr>
            <p:spPr bwMode="auto">
              <a:xfrm flipH="1">
                <a:off x="2676" y="2459"/>
                <a:ext cx="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45" name="Rectangle 589"/>
              <p:cNvSpPr>
                <a:spLocks noChangeArrowheads="1"/>
              </p:cNvSpPr>
              <p:nvPr/>
            </p:nvSpPr>
            <p:spPr bwMode="auto">
              <a:xfrm>
                <a:off x="2682" y="2448"/>
                <a:ext cx="6" cy="4"/>
              </a:xfrm>
              <a:prstGeom prst="rect">
                <a:avLst/>
              </a:prstGeom>
              <a:solidFill>
                <a:srgbClr val="00CE00"/>
              </a:solidFill>
              <a:ln w="11113">
                <a:solidFill>
                  <a:srgbClr val="000000"/>
                </a:solidFill>
                <a:miter lim="800000"/>
                <a:headEnd/>
                <a:tailEnd/>
              </a:ln>
            </p:spPr>
            <p:txBody>
              <a:bodyPr/>
              <a:lstStyle/>
              <a:p>
                <a:endParaRPr lang="en-US"/>
              </a:p>
            </p:txBody>
          </p:sp>
          <p:sp>
            <p:nvSpPr>
              <p:cNvPr id="122446" name="Rectangle 590"/>
              <p:cNvSpPr>
                <a:spLocks noChangeArrowheads="1"/>
              </p:cNvSpPr>
              <p:nvPr/>
            </p:nvSpPr>
            <p:spPr bwMode="auto">
              <a:xfrm>
                <a:off x="2747" y="2442"/>
                <a:ext cx="50" cy="21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47" name="Line 591"/>
              <p:cNvSpPr>
                <a:spLocks noChangeShapeType="1"/>
              </p:cNvSpPr>
              <p:nvPr/>
            </p:nvSpPr>
            <p:spPr bwMode="auto">
              <a:xfrm>
                <a:off x="2744" y="2575"/>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48" name="Freeform 592"/>
              <p:cNvSpPr>
                <a:spLocks/>
              </p:cNvSpPr>
              <p:nvPr/>
            </p:nvSpPr>
            <p:spPr bwMode="auto">
              <a:xfrm>
                <a:off x="2456" y="2528"/>
                <a:ext cx="130" cy="98"/>
              </a:xfrm>
              <a:custGeom>
                <a:avLst/>
                <a:gdLst>
                  <a:gd name="T0" fmla="*/ 260 w 260"/>
                  <a:gd name="T1" fmla="*/ 0 h 196"/>
                  <a:gd name="T2" fmla="*/ 70 w 260"/>
                  <a:gd name="T3" fmla="*/ 105 h 196"/>
                  <a:gd name="T4" fmla="*/ 187 w 260"/>
                  <a:gd name="T5" fmla="*/ 105 h 196"/>
                  <a:gd name="T6" fmla="*/ 0 w 260"/>
                  <a:gd name="T7" fmla="*/ 196 h 196"/>
                </a:gdLst>
                <a:ahLst/>
                <a:cxnLst>
                  <a:cxn ang="0">
                    <a:pos x="T0" y="T1"/>
                  </a:cxn>
                  <a:cxn ang="0">
                    <a:pos x="T2" y="T3"/>
                  </a:cxn>
                  <a:cxn ang="0">
                    <a:pos x="T4" y="T5"/>
                  </a:cxn>
                  <a:cxn ang="0">
                    <a:pos x="T6" y="T7"/>
                  </a:cxn>
                </a:cxnLst>
                <a:rect l="0" t="0" r="r" b="b"/>
                <a:pathLst>
                  <a:path w="260" h="196">
                    <a:moveTo>
                      <a:pt x="260" y="0"/>
                    </a:moveTo>
                    <a:lnTo>
                      <a:pt x="70" y="105"/>
                    </a:lnTo>
                    <a:lnTo>
                      <a:pt x="187" y="105"/>
                    </a:lnTo>
                    <a:lnTo>
                      <a:pt x="0" y="19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2449" name="Rectangle 593"/>
            <p:cNvSpPr>
              <a:spLocks noChangeArrowheads="1"/>
            </p:cNvSpPr>
            <p:nvPr/>
          </p:nvSpPr>
          <p:spPr bwMode="auto">
            <a:xfrm>
              <a:off x="403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450" name="Group 594"/>
            <p:cNvGrpSpPr>
              <a:grpSpLocks/>
            </p:cNvGrpSpPr>
            <p:nvPr/>
          </p:nvGrpSpPr>
          <p:grpSpPr bwMode="auto">
            <a:xfrm>
              <a:off x="4098" y="3566"/>
              <a:ext cx="108" cy="116"/>
              <a:chOff x="902" y="803"/>
              <a:chExt cx="214" cy="280"/>
            </a:xfrm>
          </p:grpSpPr>
          <p:sp>
            <p:nvSpPr>
              <p:cNvPr id="122451" name="Rectangle 595"/>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2452" name="Line 596"/>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3" name="Line 597"/>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4" name="Line 598"/>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5" name="Line 599"/>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6" name="Line 600"/>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7" name="Line 601"/>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8" name="Line 602"/>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59" name="Line 603"/>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0" name="Line 604"/>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1" name="Line 605"/>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2" name="Line 606"/>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3" name="Line 607"/>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4" name="Line 608"/>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5" name="Line 609"/>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66" name="Line 610"/>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467" name="Rectangle 611"/>
            <p:cNvSpPr>
              <a:spLocks noChangeArrowheads="1"/>
            </p:cNvSpPr>
            <p:nvPr/>
          </p:nvSpPr>
          <p:spPr bwMode="auto">
            <a:xfrm>
              <a:off x="403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468" name="Rectangle 612"/>
            <p:cNvSpPr>
              <a:spLocks noChangeArrowheads="1"/>
            </p:cNvSpPr>
            <p:nvPr/>
          </p:nvSpPr>
          <p:spPr bwMode="auto">
            <a:xfrm>
              <a:off x="403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469" name="AutoShape 613"/>
            <p:cNvSpPr>
              <a:spLocks noChangeArrowheads="1"/>
            </p:cNvSpPr>
            <p:nvPr/>
          </p:nvSpPr>
          <p:spPr bwMode="auto">
            <a:xfrm>
              <a:off x="408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470" name="Rectangle 614"/>
            <p:cNvSpPr>
              <a:spLocks noChangeArrowheads="1"/>
            </p:cNvSpPr>
            <p:nvPr/>
          </p:nvSpPr>
          <p:spPr bwMode="auto">
            <a:xfrm>
              <a:off x="355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sp>
          <p:nvSpPr>
            <p:cNvPr id="122471" name="Rectangle 615"/>
            <p:cNvSpPr>
              <a:spLocks noChangeArrowheads="1"/>
            </p:cNvSpPr>
            <p:nvPr/>
          </p:nvSpPr>
          <p:spPr bwMode="auto">
            <a:xfrm>
              <a:off x="355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What</a:t>
              </a:r>
            </a:p>
          </p:txBody>
        </p:sp>
        <p:grpSp>
          <p:nvGrpSpPr>
            <p:cNvPr id="122472" name="Group 616"/>
            <p:cNvGrpSpPr>
              <a:grpSpLocks/>
            </p:cNvGrpSpPr>
            <p:nvPr/>
          </p:nvGrpSpPr>
          <p:grpSpPr bwMode="auto">
            <a:xfrm>
              <a:off x="3618" y="2606"/>
              <a:ext cx="108" cy="116"/>
              <a:chOff x="902" y="803"/>
              <a:chExt cx="214" cy="280"/>
            </a:xfrm>
          </p:grpSpPr>
          <p:sp>
            <p:nvSpPr>
              <p:cNvPr id="122473" name="Rectangle 617"/>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2474" name="Line 61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75" name="Line 61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76" name="Line 62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77" name="Line 62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78" name="Line 62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79" name="Line 62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0" name="Line 62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1" name="Line 62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2" name="Line 62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3" name="Line 62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4" name="Line 62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5" name="Line 62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6" name="Line 63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7" name="Line 63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88" name="Line 63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489" name="Rectangle 633"/>
            <p:cNvSpPr>
              <a:spLocks noChangeArrowheads="1"/>
            </p:cNvSpPr>
            <p:nvPr/>
          </p:nvSpPr>
          <p:spPr bwMode="auto">
            <a:xfrm>
              <a:off x="355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490" name="Group 634"/>
            <p:cNvGrpSpPr>
              <a:grpSpLocks/>
            </p:cNvGrpSpPr>
            <p:nvPr/>
          </p:nvGrpSpPr>
          <p:grpSpPr bwMode="auto">
            <a:xfrm>
              <a:off x="3591" y="2864"/>
              <a:ext cx="162" cy="81"/>
              <a:chOff x="818" y="1188"/>
              <a:chExt cx="473" cy="240"/>
            </a:xfrm>
          </p:grpSpPr>
          <p:sp>
            <p:nvSpPr>
              <p:cNvPr id="122491" name="Freeform 635"/>
              <p:cNvSpPr>
                <a:spLocks/>
              </p:cNvSpPr>
              <p:nvPr/>
            </p:nvSpPr>
            <p:spPr bwMode="auto">
              <a:xfrm>
                <a:off x="996" y="1234"/>
                <a:ext cx="113" cy="138"/>
              </a:xfrm>
              <a:custGeom>
                <a:avLst/>
                <a:gdLst>
                  <a:gd name="T0" fmla="*/ 0 w 227"/>
                  <a:gd name="T1" fmla="*/ 146 h 277"/>
                  <a:gd name="T2" fmla="*/ 112 w 227"/>
                  <a:gd name="T3" fmla="*/ 0 h 277"/>
                  <a:gd name="T4" fmla="*/ 227 w 227"/>
                  <a:gd name="T5" fmla="*/ 137 h 277"/>
                  <a:gd name="T6" fmla="*/ 112 w 227"/>
                  <a:gd name="T7" fmla="*/ 277 h 277"/>
                  <a:gd name="T8" fmla="*/ 0 w 227"/>
                  <a:gd name="T9" fmla="*/ 146 h 277"/>
                </a:gdLst>
                <a:ahLst/>
                <a:cxnLst>
                  <a:cxn ang="0">
                    <a:pos x="T0" y="T1"/>
                  </a:cxn>
                  <a:cxn ang="0">
                    <a:pos x="T2" y="T3"/>
                  </a:cxn>
                  <a:cxn ang="0">
                    <a:pos x="T4" y="T5"/>
                  </a:cxn>
                  <a:cxn ang="0">
                    <a:pos x="T6" y="T7"/>
                  </a:cxn>
                  <a:cxn ang="0">
                    <a:pos x="T8" y="T9"/>
                  </a:cxn>
                </a:cxnLst>
                <a:rect l="0" t="0" r="r" b="b"/>
                <a:pathLst>
                  <a:path w="227" h="277">
                    <a:moveTo>
                      <a:pt x="0" y="146"/>
                    </a:moveTo>
                    <a:lnTo>
                      <a:pt x="112" y="0"/>
                    </a:lnTo>
                    <a:lnTo>
                      <a:pt x="227" y="137"/>
                    </a:lnTo>
                    <a:lnTo>
                      <a:pt x="112" y="277"/>
                    </a:lnTo>
                    <a:lnTo>
                      <a:pt x="0" y="146"/>
                    </a:lnTo>
                    <a:close/>
                  </a:path>
                </a:pathLst>
              </a:custGeom>
              <a:solidFill>
                <a:srgbClr val="FB9214"/>
              </a:solidFill>
              <a:ln w="11113">
                <a:solidFill>
                  <a:srgbClr val="000000"/>
                </a:solidFill>
                <a:prstDash val="solid"/>
                <a:round/>
                <a:headEnd/>
                <a:tailEnd/>
              </a:ln>
            </p:spPr>
            <p:txBody>
              <a:bodyPr/>
              <a:lstStyle/>
              <a:p>
                <a:endParaRPr lang="en-US"/>
              </a:p>
            </p:txBody>
          </p:sp>
          <p:sp>
            <p:nvSpPr>
              <p:cNvPr id="122492" name="Rectangle 636"/>
              <p:cNvSpPr>
                <a:spLocks noChangeArrowheads="1"/>
              </p:cNvSpPr>
              <p:nvPr/>
            </p:nvSpPr>
            <p:spPr bwMode="auto">
              <a:xfrm>
                <a:off x="818" y="1188"/>
                <a:ext cx="126" cy="91"/>
              </a:xfrm>
              <a:prstGeom prst="rect">
                <a:avLst/>
              </a:prstGeom>
              <a:solidFill>
                <a:srgbClr val="FB9214"/>
              </a:solidFill>
              <a:ln w="11113">
                <a:solidFill>
                  <a:srgbClr val="000000"/>
                </a:solidFill>
                <a:miter lim="800000"/>
                <a:headEnd/>
                <a:tailEnd/>
              </a:ln>
            </p:spPr>
            <p:txBody>
              <a:bodyPr/>
              <a:lstStyle/>
              <a:p>
                <a:endParaRPr lang="en-US"/>
              </a:p>
            </p:txBody>
          </p:sp>
          <p:sp>
            <p:nvSpPr>
              <p:cNvPr id="122493" name="Freeform 637"/>
              <p:cNvSpPr>
                <a:spLocks/>
              </p:cNvSpPr>
              <p:nvPr/>
            </p:nvSpPr>
            <p:spPr bwMode="auto">
              <a:xfrm>
                <a:off x="1157" y="1331"/>
                <a:ext cx="134" cy="97"/>
              </a:xfrm>
              <a:custGeom>
                <a:avLst/>
                <a:gdLst>
                  <a:gd name="T0" fmla="*/ 266 w 266"/>
                  <a:gd name="T1" fmla="*/ 0 h 195"/>
                  <a:gd name="T2" fmla="*/ 0 w 266"/>
                  <a:gd name="T3" fmla="*/ 1 h 195"/>
                  <a:gd name="T4" fmla="*/ 2 w 266"/>
                  <a:gd name="T5" fmla="*/ 195 h 195"/>
                  <a:gd name="T6" fmla="*/ 266 w 266"/>
                  <a:gd name="T7" fmla="*/ 195 h 195"/>
                  <a:gd name="T8" fmla="*/ 266 w 266"/>
                  <a:gd name="T9" fmla="*/ 0 h 195"/>
                </a:gdLst>
                <a:ahLst/>
                <a:cxnLst>
                  <a:cxn ang="0">
                    <a:pos x="T0" y="T1"/>
                  </a:cxn>
                  <a:cxn ang="0">
                    <a:pos x="T2" y="T3"/>
                  </a:cxn>
                  <a:cxn ang="0">
                    <a:pos x="T4" y="T5"/>
                  </a:cxn>
                  <a:cxn ang="0">
                    <a:pos x="T6" y="T7"/>
                  </a:cxn>
                  <a:cxn ang="0">
                    <a:pos x="T8" y="T9"/>
                  </a:cxn>
                </a:cxnLst>
                <a:rect l="0" t="0" r="r" b="b"/>
                <a:pathLst>
                  <a:path w="266" h="195">
                    <a:moveTo>
                      <a:pt x="266" y="0"/>
                    </a:moveTo>
                    <a:lnTo>
                      <a:pt x="0" y="1"/>
                    </a:lnTo>
                    <a:lnTo>
                      <a:pt x="2" y="195"/>
                    </a:lnTo>
                    <a:lnTo>
                      <a:pt x="266" y="195"/>
                    </a:lnTo>
                    <a:lnTo>
                      <a:pt x="266" y="0"/>
                    </a:lnTo>
                    <a:close/>
                  </a:path>
                </a:pathLst>
              </a:custGeom>
              <a:solidFill>
                <a:srgbClr val="FB9214"/>
              </a:solidFill>
              <a:ln w="11113">
                <a:solidFill>
                  <a:srgbClr val="000000"/>
                </a:solidFill>
                <a:prstDash val="solid"/>
                <a:round/>
                <a:headEnd/>
                <a:tailEnd/>
              </a:ln>
            </p:spPr>
            <p:txBody>
              <a:bodyPr/>
              <a:lstStyle/>
              <a:p>
                <a:endParaRPr lang="en-US"/>
              </a:p>
            </p:txBody>
          </p:sp>
          <p:sp>
            <p:nvSpPr>
              <p:cNvPr id="122494" name="Line 638"/>
              <p:cNvSpPr>
                <a:spLocks noChangeShapeType="1"/>
              </p:cNvSpPr>
              <p:nvPr/>
            </p:nvSpPr>
            <p:spPr bwMode="auto">
              <a:xfrm>
                <a:off x="945" y="1234"/>
                <a:ext cx="69"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95" name="Line 639"/>
              <p:cNvSpPr>
                <a:spLocks noChangeShapeType="1"/>
              </p:cNvSpPr>
              <p:nvPr/>
            </p:nvSpPr>
            <p:spPr bwMode="auto">
              <a:xfrm>
                <a:off x="1088" y="1339"/>
                <a:ext cx="6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496" name="Rectangle 640"/>
            <p:cNvSpPr>
              <a:spLocks noChangeArrowheads="1"/>
            </p:cNvSpPr>
            <p:nvPr/>
          </p:nvSpPr>
          <p:spPr bwMode="auto">
            <a:xfrm>
              <a:off x="355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497" name="Group 641"/>
            <p:cNvGrpSpPr>
              <a:grpSpLocks/>
            </p:cNvGrpSpPr>
            <p:nvPr/>
          </p:nvGrpSpPr>
          <p:grpSpPr bwMode="auto">
            <a:xfrm>
              <a:off x="3591" y="3090"/>
              <a:ext cx="162" cy="108"/>
              <a:chOff x="741" y="1857"/>
              <a:chExt cx="578" cy="230"/>
            </a:xfrm>
          </p:grpSpPr>
          <p:sp>
            <p:nvSpPr>
              <p:cNvPr id="122498" name="Rectangle 642"/>
              <p:cNvSpPr>
                <a:spLocks noChangeArrowheads="1"/>
              </p:cNvSpPr>
              <p:nvPr/>
            </p:nvSpPr>
            <p:spPr bwMode="auto">
              <a:xfrm>
                <a:off x="741" y="1857"/>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22499" name="Rectangle 643"/>
              <p:cNvSpPr>
                <a:spLocks noChangeArrowheads="1"/>
              </p:cNvSpPr>
              <p:nvPr/>
            </p:nvSpPr>
            <p:spPr bwMode="auto">
              <a:xfrm>
                <a:off x="990" y="1857"/>
                <a:ext cx="118" cy="82"/>
              </a:xfrm>
              <a:prstGeom prst="rect">
                <a:avLst/>
              </a:prstGeom>
              <a:solidFill>
                <a:srgbClr val="FFFF00"/>
              </a:solidFill>
              <a:ln w="11113">
                <a:solidFill>
                  <a:srgbClr val="000000"/>
                </a:solidFill>
                <a:miter lim="800000"/>
                <a:headEnd/>
                <a:tailEnd/>
              </a:ln>
            </p:spPr>
            <p:txBody>
              <a:bodyPr/>
              <a:lstStyle/>
              <a:p>
                <a:endParaRPr lang="en-US"/>
              </a:p>
            </p:txBody>
          </p:sp>
          <p:sp>
            <p:nvSpPr>
              <p:cNvPr id="122500" name="Rectangle 644"/>
              <p:cNvSpPr>
                <a:spLocks noChangeArrowheads="1"/>
              </p:cNvSpPr>
              <p:nvPr/>
            </p:nvSpPr>
            <p:spPr bwMode="auto">
              <a:xfrm>
                <a:off x="1202" y="2005"/>
                <a:ext cx="117" cy="82"/>
              </a:xfrm>
              <a:prstGeom prst="rect">
                <a:avLst/>
              </a:prstGeom>
              <a:solidFill>
                <a:srgbClr val="FFFF00"/>
              </a:solidFill>
              <a:ln w="11113">
                <a:solidFill>
                  <a:srgbClr val="000000"/>
                </a:solidFill>
                <a:miter lim="800000"/>
                <a:headEnd/>
                <a:tailEnd/>
              </a:ln>
            </p:spPr>
            <p:txBody>
              <a:bodyPr/>
              <a:lstStyle/>
              <a:p>
                <a:endParaRPr lang="en-US"/>
              </a:p>
            </p:txBody>
          </p:sp>
          <p:sp>
            <p:nvSpPr>
              <p:cNvPr id="122501" name="Line 645"/>
              <p:cNvSpPr>
                <a:spLocks noChangeShapeType="1"/>
              </p:cNvSpPr>
              <p:nvPr/>
            </p:nvSpPr>
            <p:spPr bwMode="auto">
              <a:xfrm flipH="1" flipV="1">
                <a:off x="1111" y="1878"/>
                <a:ext cx="89" cy="1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02" name="Line 646"/>
              <p:cNvSpPr>
                <a:spLocks noChangeShapeType="1"/>
              </p:cNvSpPr>
              <p:nvPr/>
            </p:nvSpPr>
            <p:spPr bwMode="auto">
              <a:xfrm flipH="1" flipV="1">
                <a:off x="1111" y="1914"/>
                <a:ext cx="89" cy="1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03" name="Line 647"/>
              <p:cNvSpPr>
                <a:spLocks noChangeShapeType="1"/>
              </p:cNvSpPr>
              <p:nvPr/>
            </p:nvSpPr>
            <p:spPr bwMode="auto">
              <a:xfrm flipH="1">
                <a:off x="862" y="1914"/>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04" name="Line 648"/>
              <p:cNvSpPr>
                <a:spLocks noChangeShapeType="1"/>
              </p:cNvSpPr>
              <p:nvPr/>
            </p:nvSpPr>
            <p:spPr bwMode="auto">
              <a:xfrm flipH="1">
                <a:off x="862" y="1883"/>
                <a:ext cx="1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05" name="Freeform 649"/>
              <p:cNvSpPr>
                <a:spLocks/>
              </p:cNvSpPr>
              <p:nvPr/>
            </p:nvSpPr>
            <p:spPr bwMode="auto">
              <a:xfrm>
                <a:off x="862" y="1871"/>
                <a:ext cx="20" cy="23"/>
              </a:xfrm>
              <a:custGeom>
                <a:avLst/>
                <a:gdLst>
                  <a:gd name="T0" fmla="*/ 39 w 39"/>
                  <a:gd name="T1" fmla="*/ 0 h 45"/>
                  <a:gd name="T2" fmla="*/ 0 w 39"/>
                  <a:gd name="T3" fmla="*/ 23 h 45"/>
                  <a:gd name="T4" fmla="*/ 39 w 39"/>
                  <a:gd name="T5" fmla="*/ 45 h 45"/>
                </a:gdLst>
                <a:ahLst/>
                <a:cxnLst>
                  <a:cxn ang="0">
                    <a:pos x="T0" y="T1"/>
                  </a:cxn>
                  <a:cxn ang="0">
                    <a:pos x="T2" y="T3"/>
                  </a:cxn>
                  <a:cxn ang="0">
                    <a:pos x="T4" y="T5"/>
                  </a:cxn>
                </a:cxnLst>
                <a:rect l="0" t="0" r="r" b="b"/>
                <a:pathLst>
                  <a:path w="39" h="45">
                    <a:moveTo>
                      <a:pt x="39" y="0"/>
                    </a:moveTo>
                    <a:lnTo>
                      <a:pt x="0" y="23"/>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06" name="Freeform 650"/>
              <p:cNvSpPr>
                <a:spLocks/>
              </p:cNvSpPr>
              <p:nvPr/>
            </p:nvSpPr>
            <p:spPr bwMode="auto">
              <a:xfrm>
                <a:off x="862" y="1904"/>
                <a:ext cx="20" cy="22"/>
              </a:xfrm>
              <a:custGeom>
                <a:avLst/>
                <a:gdLst>
                  <a:gd name="T0" fmla="*/ 39 w 39"/>
                  <a:gd name="T1" fmla="*/ 0 h 45"/>
                  <a:gd name="T2" fmla="*/ 0 w 39"/>
                  <a:gd name="T3" fmla="*/ 21 h 45"/>
                  <a:gd name="T4" fmla="*/ 39 w 39"/>
                  <a:gd name="T5" fmla="*/ 45 h 45"/>
                </a:gdLst>
                <a:ahLst/>
                <a:cxnLst>
                  <a:cxn ang="0">
                    <a:pos x="T0" y="T1"/>
                  </a:cxn>
                  <a:cxn ang="0">
                    <a:pos x="T2" y="T3"/>
                  </a:cxn>
                  <a:cxn ang="0">
                    <a:pos x="T4" y="T5"/>
                  </a:cxn>
                </a:cxnLst>
                <a:rect l="0" t="0" r="r" b="b"/>
                <a:pathLst>
                  <a:path w="39" h="45">
                    <a:moveTo>
                      <a:pt x="39" y="0"/>
                    </a:moveTo>
                    <a:lnTo>
                      <a:pt x="0" y="21"/>
                    </a:lnTo>
                    <a:lnTo>
                      <a:pt x="39"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07" name="Freeform 651"/>
              <p:cNvSpPr>
                <a:spLocks/>
              </p:cNvSpPr>
              <p:nvPr/>
            </p:nvSpPr>
            <p:spPr bwMode="auto">
              <a:xfrm>
                <a:off x="969" y="1904"/>
                <a:ext cx="20" cy="22"/>
              </a:xfrm>
              <a:custGeom>
                <a:avLst/>
                <a:gdLst>
                  <a:gd name="T0" fmla="*/ 0 w 40"/>
                  <a:gd name="T1" fmla="*/ 0 h 45"/>
                  <a:gd name="T2" fmla="*/ 40 w 40"/>
                  <a:gd name="T3" fmla="*/ 21 h 45"/>
                  <a:gd name="T4" fmla="*/ 0 w 40"/>
                  <a:gd name="T5" fmla="*/ 45 h 45"/>
                </a:gdLst>
                <a:ahLst/>
                <a:cxnLst>
                  <a:cxn ang="0">
                    <a:pos x="T0" y="T1"/>
                  </a:cxn>
                  <a:cxn ang="0">
                    <a:pos x="T2" y="T3"/>
                  </a:cxn>
                  <a:cxn ang="0">
                    <a:pos x="T4" y="T5"/>
                  </a:cxn>
                </a:cxnLst>
                <a:rect l="0" t="0" r="r" b="b"/>
                <a:pathLst>
                  <a:path w="40" h="45">
                    <a:moveTo>
                      <a:pt x="0" y="0"/>
                    </a:moveTo>
                    <a:lnTo>
                      <a:pt x="40" y="21"/>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08" name="Freeform 652"/>
              <p:cNvSpPr>
                <a:spLocks/>
              </p:cNvSpPr>
              <p:nvPr/>
            </p:nvSpPr>
            <p:spPr bwMode="auto">
              <a:xfrm>
                <a:off x="969" y="1871"/>
                <a:ext cx="20" cy="23"/>
              </a:xfrm>
              <a:custGeom>
                <a:avLst/>
                <a:gdLst>
                  <a:gd name="T0" fmla="*/ 0 w 40"/>
                  <a:gd name="T1" fmla="*/ 0 h 45"/>
                  <a:gd name="T2" fmla="*/ 40 w 40"/>
                  <a:gd name="T3" fmla="*/ 23 h 45"/>
                  <a:gd name="T4" fmla="*/ 0 w 40"/>
                  <a:gd name="T5" fmla="*/ 45 h 45"/>
                </a:gdLst>
                <a:ahLst/>
                <a:cxnLst>
                  <a:cxn ang="0">
                    <a:pos x="T0" y="T1"/>
                  </a:cxn>
                  <a:cxn ang="0">
                    <a:pos x="T2" y="T3"/>
                  </a:cxn>
                  <a:cxn ang="0">
                    <a:pos x="T4" y="T5"/>
                  </a:cxn>
                </a:cxnLst>
                <a:rect l="0" t="0" r="r" b="b"/>
                <a:pathLst>
                  <a:path w="40" h="45">
                    <a:moveTo>
                      <a:pt x="0" y="0"/>
                    </a:moveTo>
                    <a:lnTo>
                      <a:pt x="40" y="23"/>
                    </a:lnTo>
                    <a:lnTo>
                      <a:pt x="0" y="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09" name="Freeform 653"/>
              <p:cNvSpPr>
                <a:spLocks/>
              </p:cNvSpPr>
              <p:nvPr/>
            </p:nvSpPr>
            <p:spPr bwMode="auto">
              <a:xfrm>
                <a:off x="1112" y="1877"/>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10" name="Freeform 654"/>
              <p:cNvSpPr>
                <a:spLocks/>
              </p:cNvSpPr>
              <p:nvPr/>
            </p:nvSpPr>
            <p:spPr bwMode="auto">
              <a:xfrm>
                <a:off x="1112" y="1916"/>
                <a:ext cx="20" cy="24"/>
              </a:xfrm>
              <a:custGeom>
                <a:avLst/>
                <a:gdLst>
                  <a:gd name="T0" fmla="*/ 39 w 39"/>
                  <a:gd name="T1" fmla="*/ 26 h 48"/>
                  <a:gd name="T2" fmla="*/ 0 w 39"/>
                  <a:gd name="T3" fmla="*/ 0 h 48"/>
                  <a:gd name="T4" fmla="*/ 1 w 39"/>
                  <a:gd name="T5" fmla="*/ 48 h 48"/>
                </a:gdLst>
                <a:ahLst/>
                <a:cxnLst>
                  <a:cxn ang="0">
                    <a:pos x="T0" y="T1"/>
                  </a:cxn>
                  <a:cxn ang="0">
                    <a:pos x="T2" y="T3"/>
                  </a:cxn>
                  <a:cxn ang="0">
                    <a:pos x="T4" y="T5"/>
                  </a:cxn>
                </a:cxnLst>
                <a:rect l="0" t="0" r="r" b="b"/>
                <a:pathLst>
                  <a:path w="39" h="48">
                    <a:moveTo>
                      <a:pt x="39" y="26"/>
                    </a:moveTo>
                    <a:lnTo>
                      <a:pt x="0" y="0"/>
                    </a:lnTo>
                    <a:lnTo>
                      <a:pt x="1"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11" name="Freeform 655"/>
              <p:cNvSpPr>
                <a:spLocks/>
              </p:cNvSpPr>
              <p:nvPr/>
            </p:nvSpPr>
            <p:spPr bwMode="auto">
              <a:xfrm>
                <a:off x="1180" y="2006"/>
                <a:ext cx="20" cy="23"/>
              </a:xfrm>
              <a:custGeom>
                <a:avLst/>
                <a:gdLst>
                  <a:gd name="T0" fmla="*/ 0 w 40"/>
                  <a:gd name="T1" fmla="*/ 26 h 47"/>
                  <a:gd name="T2" fmla="*/ 40 w 40"/>
                  <a:gd name="T3" fmla="*/ 47 h 47"/>
                  <a:gd name="T4" fmla="*/ 32 w 40"/>
                  <a:gd name="T5" fmla="*/ 0 h 47"/>
                </a:gdLst>
                <a:ahLst/>
                <a:cxnLst>
                  <a:cxn ang="0">
                    <a:pos x="T0" y="T1"/>
                  </a:cxn>
                  <a:cxn ang="0">
                    <a:pos x="T2" y="T3"/>
                  </a:cxn>
                  <a:cxn ang="0">
                    <a:pos x="T4" y="T5"/>
                  </a:cxn>
                </a:cxnLst>
                <a:rect l="0" t="0" r="r" b="b"/>
                <a:pathLst>
                  <a:path w="40" h="47">
                    <a:moveTo>
                      <a:pt x="0" y="26"/>
                    </a:moveTo>
                    <a:lnTo>
                      <a:pt x="40" y="47"/>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12" name="Freeform 656"/>
              <p:cNvSpPr>
                <a:spLocks/>
              </p:cNvSpPr>
              <p:nvPr/>
            </p:nvSpPr>
            <p:spPr bwMode="auto">
              <a:xfrm>
                <a:off x="1180" y="2037"/>
                <a:ext cx="20" cy="22"/>
              </a:xfrm>
              <a:custGeom>
                <a:avLst/>
                <a:gdLst>
                  <a:gd name="T0" fmla="*/ 0 w 40"/>
                  <a:gd name="T1" fmla="*/ 28 h 44"/>
                  <a:gd name="T2" fmla="*/ 40 w 40"/>
                  <a:gd name="T3" fmla="*/ 44 h 44"/>
                  <a:gd name="T4" fmla="*/ 34 w 40"/>
                  <a:gd name="T5" fmla="*/ 0 h 44"/>
                </a:gdLst>
                <a:ahLst/>
                <a:cxnLst>
                  <a:cxn ang="0">
                    <a:pos x="T0" y="T1"/>
                  </a:cxn>
                  <a:cxn ang="0">
                    <a:pos x="T2" y="T3"/>
                  </a:cxn>
                  <a:cxn ang="0">
                    <a:pos x="T4" y="T5"/>
                  </a:cxn>
                </a:cxnLst>
                <a:rect l="0" t="0" r="r" b="b"/>
                <a:pathLst>
                  <a:path w="40" h="44">
                    <a:moveTo>
                      <a:pt x="0" y="28"/>
                    </a:moveTo>
                    <a:lnTo>
                      <a:pt x="40" y="44"/>
                    </a:lnTo>
                    <a:lnTo>
                      <a:pt x="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2513" name="Rectangle 657"/>
            <p:cNvSpPr>
              <a:spLocks noChangeArrowheads="1"/>
            </p:cNvSpPr>
            <p:nvPr/>
          </p:nvSpPr>
          <p:spPr bwMode="auto">
            <a:xfrm>
              <a:off x="355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514" name="Group 658"/>
            <p:cNvGrpSpPr>
              <a:grpSpLocks/>
            </p:cNvGrpSpPr>
            <p:nvPr/>
          </p:nvGrpSpPr>
          <p:grpSpPr bwMode="auto">
            <a:xfrm>
              <a:off x="3604" y="3330"/>
              <a:ext cx="135" cy="107"/>
              <a:chOff x="825" y="2482"/>
              <a:chExt cx="350" cy="231"/>
            </a:xfrm>
          </p:grpSpPr>
          <p:sp>
            <p:nvSpPr>
              <p:cNvPr id="122515" name="Rectangle 659"/>
              <p:cNvSpPr>
                <a:spLocks noChangeArrowheads="1"/>
              </p:cNvSpPr>
              <p:nvPr/>
            </p:nvSpPr>
            <p:spPr bwMode="auto">
              <a:xfrm>
                <a:off x="848" y="2482"/>
                <a:ext cx="88" cy="64"/>
              </a:xfrm>
              <a:prstGeom prst="rect">
                <a:avLst/>
              </a:prstGeom>
              <a:solidFill>
                <a:srgbClr val="00CE00"/>
              </a:solidFill>
              <a:ln w="11113">
                <a:solidFill>
                  <a:srgbClr val="000000"/>
                </a:solidFill>
                <a:miter lim="800000"/>
                <a:headEnd/>
                <a:tailEnd/>
              </a:ln>
            </p:spPr>
            <p:txBody>
              <a:bodyPr/>
              <a:lstStyle/>
              <a:p>
                <a:endParaRPr lang="en-US"/>
              </a:p>
            </p:txBody>
          </p:sp>
          <p:sp>
            <p:nvSpPr>
              <p:cNvPr id="122516" name="Rectangle 660"/>
              <p:cNvSpPr>
                <a:spLocks noChangeArrowheads="1"/>
              </p:cNvSpPr>
              <p:nvPr/>
            </p:nvSpPr>
            <p:spPr bwMode="auto">
              <a:xfrm>
                <a:off x="1057" y="2482"/>
                <a:ext cx="89" cy="64"/>
              </a:xfrm>
              <a:prstGeom prst="rect">
                <a:avLst/>
              </a:prstGeom>
              <a:solidFill>
                <a:srgbClr val="00CE00"/>
              </a:solidFill>
              <a:ln w="11113">
                <a:solidFill>
                  <a:srgbClr val="000000"/>
                </a:solidFill>
                <a:miter lim="800000"/>
                <a:headEnd/>
                <a:tailEnd/>
              </a:ln>
            </p:spPr>
            <p:txBody>
              <a:bodyPr/>
              <a:lstStyle/>
              <a:p>
                <a:endParaRPr lang="en-US"/>
              </a:p>
            </p:txBody>
          </p:sp>
          <p:sp>
            <p:nvSpPr>
              <p:cNvPr id="122517" name="Rectangle 661"/>
              <p:cNvSpPr>
                <a:spLocks noChangeArrowheads="1"/>
              </p:cNvSpPr>
              <p:nvPr/>
            </p:nvSpPr>
            <p:spPr bwMode="auto">
              <a:xfrm>
                <a:off x="1036" y="2635"/>
                <a:ext cx="139" cy="78"/>
              </a:xfrm>
              <a:prstGeom prst="rect">
                <a:avLst/>
              </a:prstGeom>
              <a:solidFill>
                <a:srgbClr val="00CE00"/>
              </a:solidFill>
              <a:ln w="11113">
                <a:solidFill>
                  <a:srgbClr val="000000"/>
                </a:solidFill>
                <a:miter lim="800000"/>
                <a:headEnd/>
                <a:tailEnd/>
              </a:ln>
            </p:spPr>
            <p:txBody>
              <a:bodyPr/>
              <a:lstStyle/>
              <a:p>
                <a:endParaRPr lang="en-US"/>
              </a:p>
            </p:txBody>
          </p:sp>
          <p:sp>
            <p:nvSpPr>
              <p:cNvPr id="122518" name="Rectangle 662"/>
              <p:cNvSpPr>
                <a:spLocks noChangeArrowheads="1"/>
              </p:cNvSpPr>
              <p:nvPr/>
            </p:nvSpPr>
            <p:spPr bwMode="auto">
              <a:xfrm>
                <a:off x="825" y="2635"/>
                <a:ext cx="140" cy="78"/>
              </a:xfrm>
              <a:prstGeom prst="rect">
                <a:avLst/>
              </a:prstGeom>
              <a:solidFill>
                <a:srgbClr val="00CE00"/>
              </a:solidFill>
              <a:ln w="11113">
                <a:solidFill>
                  <a:srgbClr val="000000"/>
                </a:solidFill>
                <a:miter lim="800000"/>
                <a:headEnd/>
                <a:tailEnd/>
              </a:ln>
            </p:spPr>
            <p:txBody>
              <a:bodyPr/>
              <a:lstStyle/>
              <a:p>
                <a:endParaRPr lang="en-US"/>
              </a:p>
            </p:txBody>
          </p:sp>
          <p:sp>
            <p:nvSpPr>
              <p:cNvPr id="122519" name="Line 663"/>
              <p:cNvSpPr>
                <a:spLocks noChangeShapeType="1"/>
              </p:cNvSpPr>
              <p:nvPr/>
            </p:nvSpPr>
            <p:spPr bwMode="auto">
              <a:xfrm flipV="1">
                <a:off x="89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20" name="Line 664"/>
              <p:cNvSpPr>
                <a:spLocks noChangeShapeType="1"/>
              </p:cNvSpPr>
              <p:nvPr/>
            </p:nvSpPr>
            <p:spPr bwMode="auto">
              <a:xfrm flipV="1">
                <a:off x="1104" y="2548"/>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521" name="Rectangle 665"/>
            <p:cNvSpPr>
              <a:spLocks noChangeArrowheads="1"/>
            </p:cNvSpPr>
            <p:nvPr/>
          </p:nvSpPr>
          <p:spPr bwMode="auto">
            <a:xfrm>
              <a:off x="355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522" name="Group 666"/>
            <p:cNvGrpSpPr>
              <a:grpSpLocks/>
            </p:cNvGrpSpPr>
            <p:nvPr/>
          </p:nvGrpSpPr>
          <p:grpSpPr bwMode="auto">
            <a:xfrm>
              <a:off x="3618" y="3566"/>
              <a:ext cx="108" cy="116"/>
              <a:chOff x="902" y="803"/>
              <a:chExt cx="214" cy="280"/>
            </a:xfrm>
          </p:grpSpPr>
          <p:sp>
            <p:nvSpPr>
              <p:cNvPr id="122523" name="Rectangle 667"/>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2524" name="Line 668"/>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25" name="Line 669"/>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26" name="Line 670"/>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27" name="Line 671"/>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28" name="Line 672"/>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29" name="Line 673"/>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0" name="Line 674"/>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1" name="Line 675"/>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2" name="Line 676"/>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3" name="Line 677"/>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4" name="Line 678"/>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5" name="Line 679"/>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6" name="Line 680"/>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7" name="Line 681"/>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38" name="Line 682"/>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539" name="Rectangle 683"/>
            <p:cNvSpPr>
              <a:spLocks noChangeArrowheads="1"/>
            </p:cNvSpPr>
            <p:nvPr/>
          </p:nvSpPr>
          <p:spPr bwMode="auto">
            <a:xfrm>
              <a:off x="355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540" name="Rectangle 684"/>
            <p:cNvSpPr>
              <a:spLocks noChangeArrowheads="1"/>
            </p:cNvSpPr>
            <p:nvPr/>
          </p:nvSpPr>
          <p:spPr bwMode="auto">
            <a:xfrm>
              <a:off x="355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541" name="AutoShape 685"/>
            <p:cNvSpPr>
              <a:spLocks noChangeArrowheads="1"/>
            </p:cNvSpPr>
            <p:nvPr/>
          </p:nvSpPr>
          <p:spPr bwMode="auto">
            <a:xfrm>
              <a:off x="360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542" name="Rectangle 686"/>
            <p:cNvSpPr>
              <a:spLocks noChangeArrowheads="1"/>
            </p:cNvSpPr>
            <p:nvPr/>
          </p:nvSpPr>
          <p:spPr bwMode="auto">
            <a:xfrm>
              <a:off x="3792" y="2448"/>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sp>
          <p:nvSpPr>
            <p:cNvPr id="122543" name="Rectangle 687"/>
            <p:cNvSpPr>
              <a:spLocks noChangeArrowheads="1"/>
            </p:cNvSpPr>
            <p:nvPr/>
          </p:nvSpPr>
          <p:spPr bwMode="auto">
            <a:xfrm>
              <a:off x="3792" y="3984"/>
              <a:ext cx="240" cy="96"/>
            </a:xfrm>
            <a:prstGeom prst="rect">
              <a:avLst/>
            </a:prstGeom>
            <a:solidFill>
              <a:srgbClr val="00008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800">
                  <a:latin typeface="Arial Narrow" charset="0"/>
                </a:rPr>
                <a:t>How</a:t>
              </a:r>
            </a:p>
          </p:txBody>
        </p:sp>
        <p:grpSp>
          <p:nvGrpSpPr>
            <p:cNvPr id="122544" name="Group 688"/>
            <p:cNvGrpSpPr>
              <a:grpSpLocks/>
            </p:cNvGrpSpPr>
            <p:nvPr/>
          </p:nvGrpSpPr>
          <p:grpSpPr bwMode="auto">
            <a:xfrm>
              <a:off x="3858" y="2606"/>
              <a:ext cx="108" cy="116"/>
              <a:chOff x="902" y="803"/>
              <a:chExt cx="214" cy="280"/>
            </a:xfrm>
          </p:grpSpPr>
          <p:sp>
            <p:nvSpPr>
              <p:cNvPr id="122545" name="Rectangle 689"/>
              <p:cNvSpPr>
                <a:spLocks noChangeArrowheads="1"/>
              </p:cNvSpPr>
              <p:nvPr/>
            </p:nvSpPr>
            <p:spPr bwMode="auto">
              <a:xfrm>
                <a:off x="902" y="803"/>
                <a:ext cx="214" cy="280"/>
              </a:xfrm>
              <a:prstGeom prst="rect">
                <a:avLst/>
              </a:prstGeom>
              <a:solidFill>
                <a:srgbClr val="FF0000">
                  <a:alpha val="50000"/>
                </a:srgbClr>
              </a:solidFill>
              <a:ln w="11176">
                <a:solidFill>
                  <a:srgbClr val="000000"/>
                </a:solidFill>
                <a:miter lim="800000"/>
                <a:headEnd/>
                <a:tailEnd/>
              </a:ln>
            </p:spPr>
            <p:txBody>
              <a:bodyPr/>
              <a:lstStyle/>
              <a:p>
                <a:endParaRPr lang="en-US"/>
              </a:p>
            </p:txBody>
          </p:sp>
          <p:sp>
            <p:nvSpPr>
              <p:cNvPr id="122546" name="Line 690"/>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47" name="Line 691"/>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48" name="Line 692"/>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49" name="Line 693"/>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0" name="Line 694"/>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1" name="Line 695"/>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2" name="Line 696"/>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3" name="Line 697"/>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4" name="Line 698"/>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5" name="Line 699"/>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6" name="Line 700"/>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7" name="Line 701"/>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8" name="Line 702"/>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59" name="Line 703"/>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60" name="Line 704"/>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561" name="Rectangle 705"/>
            <p:cNvSpPr>
              <a:spLocks noChangeArrowheads="1"/>
            </p:cNvSpPr>
            <p:nvPr/>
          </p:nvSpPr>
          <p:spPr bwMode="auto">
            <a:xfrm>
              <a:off x="3792" y="25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562" name="Group 706"/>
            <p:cNvGrpSpPr>
              <a:grpSpLocks/>
            </p:cNvGrpSpPr>
            <p:nvPr/>
          </p:nvGrpSpPr>
          <p:grpSpPr bwMode="auto">
            <a:xfrm>
              <a:off x="3820" y="2847"/>
              <a:ext cx="184" cy="114"/>
              <a:chOff x="1593" y="1187"/>
              <a:chExt cx="403" cy="357"/>
            </a:xfrm>
          </p:grpSpPr>
          <p:sp>
            <p:nvSpPr>
              <p:cNvPr id="122563" name="Rectangle 707"/>
              <p:cNvSpPr>
                <a:spLocks noChangeArrowheads="1"/>
              </p:cNvSpPr>
              <p:nvPr/>
            </p:nvSpPr>
            <p:spPr bwMode="auto">
              <a:xfrm>
                <a:off x="1730" y="1318"/>
                <a:ext cx="123" cy="96"/>
              </a:xfrm>
              <a:prstGeom prst="rect">
                <a:avLst/>
              </a:prstGeom>
              <a:solidFill>
                <a:srgbClr val="FB9214"/>
              </a:solidFill>
              <a:ln w="11113">
                <a:solidFill>
                  <a:srgbClr val="000000"/>
                </a:solidFill>
                <a:miter lim="800000"/>
                <a:headEnd/>
                <a:tailEnd/>
              </a:ln>
            </p:spPr>
            <p:txBody>
              <a:bodyPr/>
              <a:lstStyle/>
              <a:p>
                <a:endParaRPr lang="en-US"/>
              </a:p>
            </p:txBody>
          </p:sp>
          <p:sp>
            <p:nvSpPr>
              <p:cNvPr id="122564" name="Line 708"/>
              <p:cNvSpPr>
                <a:spLocks noChangeShapeType="1"/>
              </p:cNvSpPr>
              <p:nvPr/>
            </p:nvSpPr>
            <p:spPr bwMode="auto">
              <a:xfrm>
                <a:off x="1848" y="136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65" name="Freeform 709"/>
              <p:cNvSpPr>
                <a:spLocks/>
              </p:cNvSpPr>
              <p:nvPr/>
            </p:nvSpPr>
            <p:spPr bwMode="auto">
              <a:xfrm>
                <a:off x="1926" y="1348"/>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2566" name="Line 710"/>
              <p:cNvSpPr>
                <a:spLocks noChangeShapeType="1"/>
              </p:cNvSpPr>
              <p:nvPr/>
            </p:nvSpPr>
            <p:spPr bwMode="auto">
              <a:xfrm>
                <a:off x="1593" y="1361"/>
                <a:ext cx="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67" name="Freeform 711"/>
              <p:cNvSpPr>
                <a:spLocks/>
              </p:cNvSpPr>
              <p:nvPr/>
            </p:nvSpPr>
            <p:spPr bwMode="auto">
              <a:xfrm>
                <a:off x="1657" y="1343"/>
                <a:ext cx="70"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2568" name="Line 712"/>
              <p:cNvSpPr>
                <a:spLocks noChangeShapeType="1"/>
              </p:cNvSpPr>
              <p:nvPr/>
            </p:nvSpPr>
            <p:spPr bwMode="auto">
              <a:xfrm>
                <a:off x="1793" y="1187"/>
                <a:ext cx="1" cy="1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69" name="Freeform 713"/>
              <p:cNvSpPr>
                <a:spLocks/>
              </p:cNvSpPr>
              <p:nvPr/>
            </p:nvSpPr>
            <p:spPr bwMode="auto">
              <a:xfrm>
                <a:off x="1775" y="1255"/>
                <a:ext cx="36" cy="73"/>
              </a:xfrm>
              <a:custGeom>
                <a:avLst/>
                <a:gdLst>
                  <a:gd name="T0" fmla="*/ 70 w 70"/>
                  <a:gd name="T1" fmla="*/ 0 h 144"/>
                  <a:gd name="T2" fmla="*/ 35 w 70"/>
                  <a:gd name="T3" fmla="*/ 144 h 144"/>
                  <a:gd name="T4" fmla="*/ 0 w 70"/>
                  <a:gd name="T5" fmla="*/ 0 h 144"/>
                  <a:gd name="T6" fmla="*/ 70 w 70"/>
                  <a:gd name="T7" fmla="*/ 0 h 144"/>
                </a:gdLst>
                <a:ahLst/>
                <a:cxnLst>
                  <a:cxn ang="0">
                    <a:pos x="T0" y="T1"/>
                  </a:cxn>
                  <a:cxn ang="0">
                    <a:pos x="T2" y="T3"/>
                  </a:cxn>
                  <a:cxn ang="0">
                    <a:pos x="T4" y="T5"/>
                  </a:cxn>
                  <a:cxn ang="0">
                    <a:pos x="T6" y="T7"/>
                  </a:cxn>
                </a:cxnLst>
                <a:rect l="0" t="0" r="r" b="b"/>
                <a:pathLst>
                  <a:path w="70" h="144">
                    <a:moveTo>
                      <a:pt x="70" y="0"/>
                    </a:moveTo>
                    <a:lnTo>
                      <a:pt x="35" y="144"/>
                    </a:lnTo>
                    <a:lnTo>
                      <a:pt x="0" y="0"/>
                    </a:lnTo>
                    <a:lnTo>
                      <a:pt x="70" y="0"/>
                    </a:lnTo>
                    <a:close/>
                  </a:path>
                </a:pathLst>
              </a:custGeom>
              <a:solidFill>
                <a:srgbClr val="000000"/>
              </a:solidFill>
              <a:ln w="11113">
                <a:solidFill>
                  <a:srgbClr val="000000"/>
                </a:solidFill>
                <a:prstDash val="solid"/>
                <a:round/>
                <a:headEnd/>
                <a:tailEnd/>
              </a:ln>
            </p:spPr>
            <p:txBody>
              <a:bodyPr/>
              <a:lstStyle/>
              <a:p>
                <a:endParaRPr lang="en-US"/>
              </a:p>
            </p:txBody>
          </p:sp>
          <p:sp>
            <p:nvSpPr>
              <p:cNvPr id="122570" name="Line 714"/>
              <p:cNvSpPr>
                <a:spLocks noChangeShapeType="1"/>
              </p:cNvSpPr>
              <p:nvPr/>
            </p:nvSpPr>
            <p:spPr bwMode="auto">
              <a:xfrm flipV="1">
                <a:off x="1793" y="1417"/>
                <a:ext cx="1" cy="1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71" name="Freeform 715"/>
              <p:cNvSpPr>
                <a:spLocks/>
              </p:cNvSpPr>
              <p:nvPr/>
            </p:nvSpPr>
            <p:spPr bwMode="auto">
              <a:xfrm>
                <a:off x="1775" y="1403"/>
                <a:ext cx="36" cy="72"/>
              </a:xfrm>
              <a:custGeom>
                <a:avLst/>
                <a:gdLst>
                  <a:gd name="T0" fmla="*/ 0 w 70"/>
                  <a:gd name="T1" fmla="*/ 145 h 145"/>
                  <a:gd name="T2" fmla="*/ 35 w 70"/>
                  <a:gd name="T3" fmla="*/ 0 h 145"/>
                  <a:gd name="T4" fmla="*/ 70 w 70"/>
                  <a:gd name="T5" fmla="*/ 145 h 145"/>
                  <a:gd name="T6" fmla="*/ 0 w 70"/>
                  <a:gd name="T7" fmla="*/ 145 h 145"/>
                </a:gdLst>
                <a:ahLst/>
                <a:cxnLst>
                  <a:cxn ang="0">
                    <a:pos x="T0" y="T1"/>
                  </a:cxn>
                  <a:cxn ang="0">
                    <a:pos x="T2" y="T3"/>
                  </a:cxn>
                  <a:cxn ang="0">
                    <a:pos x="T4" y="T5"/>
                  </a:cxn>
                  <a:cxn ang="0">
                    <a:pos x="T6" y="T7"/>
                  </a:cxn>
                </a:cxnLst>
                <a:rect l="0" t="0" r="r" b="b"/>
                <a:pathLst>
                  <a:path w="70" h="145">
                    <a:moveTo>
                      <a:pt x="0" y="145"/>
                    </a:moveTo>
                    <a:lnTo>
                      <a:pt x="35" y="0"/>
                    </a:lnTo>
                    <a:lnTo>
                      <a:pt x="70"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22572" name="Rectangle 716"/>
            <p:cNvSpPr>
              <a:spLocks noChangeArrowheads="1"/>
            </p:cNvSpPr>
            <p:nvPr/>
          </p:nvSpPr>
          <p:spPr bwMode="auto">
            <a:xfrm>
              <a:off x="3792" y="278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573" name="Group 717"/>
            <p:cNvGrpSpPr>
              <a:grpSpLocks/>
            </p:cNvGrpSpPr>
            <p:nvPr/>
          </p:nvGrpSpPr>
          <p:grpSpPr bwMode="auto">
            <a:xfrm>
              <a:off x="3831" y="3085"/>
              <a:ext cx="162" cy="117"/>
              <a:chOff x="1571" y="1808"/>
              <a:chExt cx="423" cy="348"/>
            </a:xfrm>
          </p:grpSpPr>
          <p:sp>
            <p:nvSpPr>
              <p:cNvPr id="122574" name="Rectangle 718"/>
              <p:cNvSpPr>
                <a:spLocks noChangeArrowheads="1"/>
              </p:cNvSpPr>
              <p:nvPr/>
            </p:nvSpPr>
            <p:spPr bwMode="auto">
              <a:xfrm>
                <a:off x="1720" y="1945"/>
                <a:ext cx="123" cy="86"/>
              </a:xfrm>
              <a:prstGeom prst="rect">
                <a:avLst/>
              </a:prstGeom>
              <a:solidFill>
                <a:srgbClr val="FFFF00"/>
              </a:solidFill>
              <a:ln w="11113">
                <a:solidFill>
                  <a:srgbClr val="000000"/>
                </a:solidFill>
                <a:miter lim="800000"/>
                <a:headEnd/>
                <a:tailEnd/>
              </a:ln>
            </p:spPr>
            <p:txBody>
              <a:bodyPr/>
              <a:lstStyle/>
              <a:p>
                <a:endParaRPr lang="en-US"/>
              </a:p>
            </p:txBody>
          </p:sp>
          <p:sp>
            <p:nvSpPr>
              <p:cNvPr id="122575" name="Line 719"/>
              <p:cNvSpPr>
                <a:spLocks noChangeShapeType="1"/>
              </p:cNvSpPr>
              <p:nvPr/>
            </p:nvSpPr>
            <p:spPr bwMode="auto">
              <a:xfrm>
                <a:off x="1846" y="1986"/>
                <a:ext cx="1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76" name="Freeform 720"/>
              <p:cNvSpPr>
                <a:spLocks/>
              </p:cNvSpPr>
              <p:nvPr/>
            </p:nvSpPr>
            <p:spPr bwMode="auto">
              <a:xfrm>
                <a:off x="1923" y="1968"/>
                <a:ext cx="71" cy="36"/>
              </a:xfrm>
              <a:custGeom>
                <a:avLst/>
                <a:gdLst>
                  <a:gd name="T0" fmla="*/ 0 w 141"/>
                  <a:gd name="T1" fmla="*/ 0 h 73"/>
                  <a:gd name="T2" fmla="*/ 141 w 141"/>
                  <a:gd name="T3" fmla="*/ 37 h 73"/>
                  <a:gd name="T4" fmla="*/ 0 w 141"/>
                  <a:gd name="T5" fmla="*/ 73 h 73"/>
                  <a:gd name="T6" fmla="*/ 0 w 141"/>
                  <a:gd name="T7" fmla="*/ 0 h 73"/>
                </a:gdLst>
                <a:ahLst/>
                <a:cxnLst>
                  <a:cxn ang="0">
                    <a:pos x="T0" y="T1"/>
                  </a:cxn>
                  <a:cxn ang="0">
                    <a:pos x="T2" y="T3"/>
                  </a:cxn>
                  <a:cxn ang="0">
                    <a:pos x="T4" y="T5"/>
                  </a:cxn>
                  <a:cxn ang="0">
                    <a:pos x="T6" y="T7"/>
                  </a:cxn>
                </a:cxnLst>
                <a:rect l="0" t="0" r="r" b="b"/>
                <a:pathLst>
                  <a:path w="141" h="73">
                    <a:moveTo>
                      <a:pt x="0" y="0"/>
                    </a:moveTo>
                    <a:lnTo>
                      <a:pt x="141"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2577" name="Line 721"/>
              <p:cNvSpPr>
                <a:spLocks noChangeShapeType="1"/>
              </p:cNvSpPr>
              <p:nvPr/>
            </p:nvSpPr>
            <p:spPr bwMode="auto">
              <a:xfrm>
                <a:off x="1571" y="1986"/>
                <a:ext cx="1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78" name="Freeform 722"/>
              <p:cNvSpPr>
                <a:spLocks/>
              </p:cNvSpPr>
              <p:nvPr/>
            </p:nvSpPr>
            <p:spPr bwMode="auto">
              <a:xfrm>
                <a:off x="1647" y="1968"/>
                <a:ext cx="71" cy="36"/>
              </a:xfrm>
              <a:custGeom>
                <a:avLst/>
                <a:gdLst>
                  <a:gd name="T0" fmla="*/ 0 w 142"/>
                  <a:gd name="T1" fmla="*/ 0 h 73"/>
                  <a:gd name="T2" fmla="*/ 142 w 142"/>
                  <a:gd name="T3" fmla="*/ 37 h 73"/>
                  <a:gd name="T4" fmla="*/ 0 w 142"/>
                  <a:gd name="T5" fmla="*/ 73 h 73"/>
                  <a:gd name="T6" fmla="*/ 0 w 142"/>
                  <a:gd name="T7" fmla="*/ 0 h 73"/>
                </a:gdLst>
                <a:ahLst/>
                <a:cxnLst>
                  <a:cxn ang="0">
                    <a:pos x="T0" y="T1"/>
                  </a:cxn>
                  <a:cxn ang="0">
                    <a:pos x="T2" y="T3"/>
                  </a:cxn>
                  <a:cxn ang="0">
                    <a:pos x="T4" y="T5"/>
                  </a:cxn>
                  <a:cxn ang="0">
                    <a:pos x="T6" y="T7"/>
                  </a:cxn>
                </a:cxnLst>
                <a:rect l="0" t="0" r="r" b="b"/>
                <a:pathLst>
                  <a:path w="142" h="73">
                    <a:moveTo>
                      <a:pt x="0" y="0"/>
                    </a:moveTo>
                    <a:lnTo>
                      <a:pt x="142" y="37"/>
                    </a:lnTo>
                    <a:lnTo>
                      <a:pt x="0" y="73"/>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22579" name="Line 723"/>
              <p:cNvSpPr>
                <a:spLocks noChangeShapeType="1"/>
              </p:cNvSpPr>
              <p:nvPr/>
            </p:nvSpPr>
            <p:spPr bwMode="auto">
              <a:xfrm>
                <a:off x="1773" y="1808"/>
                <a:ext cx="1" cy="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80" name="Freeform 724"/>
              <p:cNvSpPr>
                <a:spLocks/>
              </p:cNvSpPr>
              <p:nvPr/>
            </p:nvSpPr>
            <p:spPr bwMode="auto">
              <a:xfrm>
                <a:off x="1755" y="1865"/>
                <a:ext cx="36" cy="72"/>
              </a:xfrm>
              <a:custGeom>
                <a:avLst/>
                <a:gdLst>
                  <a:gd name="T0" fmla="*/ 71 w 71"/>
                  <a:gd name="T1" fmla="*/ 0 h 144"/>
                  <a:gd name="T2" fmla="*/ 36 w 71"/>
                  <a:gd name="T3" fmla="*/ 144 h 144"/>
                  <a:gd name="T4" fmla="*/ 0 w 71"/>
                  <a:gd name="T5" fmla="*/ 0 h 144"/>
                  <a:gd name="T6" fmla="*/ 71 w 71"/>
                  <a:gd name="T7" fmla="*/ 0 h 144"/>
                </a:gdLst>
                <a:ahLst/>
                <a:cxnLst>
                  <a:cxn ang="0">
                    <a:pos x="T0" y="T1"/>
                  </a:cxn>
                  <a:cxn ang="0">
                    <a:pos x="T2" y="T3"/>
                  </a:cxn>
                  <a:cxn ang="0">
                    <a:pos x="T4" y="T5"/>
                  </a:cxn>
                  <a:cxn ang="0">
                    <a:pos x="T6" y="T7"/>
                  </a:cxn>
                </a:cxnLst>
                <a:rect l="0" t="0" r="r" b="b"/>
                <a:pathLst>
                  <a:path w="71" h="144">
                    <a:moveTo>
                      <a:pt x="71" y="0"/>
                    </a:moveTo>
                    <a:lnTo>
                      <a:pt x="36" y="144"/>
                    </a:lnTo>
                    <a:lnTo>
                      <a:pt x="0" y="0"/>
                    </a:lnTo>
                    <a:lnTo>
                      <a:pt x="71" y="0"/>
                    </a:lnTo>
                    <a:close/>
                  </a:path>
                </a:pathLst>
              </a:custGeom>
              <a:solidFill>
                <a:srgbClr val="000000"/>
              </a:solidFill>
              <a:ln w="11113">
                <a:solidFill>
                  <a:srgbClr val="000000"/>
                </a:solidFill>
                <a:prstDash val="solid"/>
                <a:round/>
                <a:headEnd/>
                <a:tailEnd/>
              </a:ln>
            </p:spPr>
            <p:txBody>
              <a:bodyPr/>
              <a:lstStyle/>
              <a:p>
                <a:endParaRPr lang="en-US"/>
              </a:p>
            </p:txBody>
          </p:sp>
          <p:sp>
            <p:nvSpPr>
              <p:cNvPr id="122581" name="Line 725"/>
              <p:cNvSpPr>
                <a:spLocks noChangeShapeType="1"/>
              </p:cNvSpPr>
              <p:nvPr/>
            </p:nvSpPr>
            <p:spPr bwMode="auto">
              <a:xfrm flipV="1">
                <a:off x="1773" y="2042"/>
                <a:ext cx="1" cy="1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82" name="Freeform 726"/>
              <p:cNvSpPr>
                <a:spLocks/>
              </p:cNvSpPr>
              <p:nvPr/>
            </p:nvSpPr>
            <p:spPr bwMode="auto">
              <a:xfrm>
                <a:off x="1755" y="2028"/>
                <a:ext cx="36" cy="72"/>
              </a:xfrm>
              <a:custGeom>
                <a:avLst/>
                <a:gdLst>
                  <a:gd name="T0" fmla="*/ 0 w 71"/>
                  <a:gd name="T1" fmla="*/ 145 h 145"/>
                  <a:gd name="T2" fmla="*/ 36 w 71"/>
                  <a:gd name="T3" fmla="*/ 0 h 145"/>
                  <a:gd name="T4" fmla="*/ 71 w 71"/>
                  <a:gd name="T5" fmla="*/ 145 h 145"/>
                  <a:gd name="T6" fmla="*/ 0 w 71"/>
                  <a:gd name="T7" fmla="*/ 145 h 145"/>
                </a:gdLst>
                <a:ahLst/>
                <a:cxnLst>
                  <a:cxn ang="0">
                    <a:pos x="T0" y="T1"/>
                  </a:cxn>
                  <a:cxn ang="0">
                    <a:pos x="T2" y="T3"/>
                  </a:cxn>
                  <a:cxn ang="0">
                    <a:pos x="T4" y="T5"/>
                  </a:cxn>
                  <a:cxn ang="0">
                    <a:pos x="T6" y="T7"/>
                  </a:cxn>
                </a:cxnLst>
                <a:rect l="0" t="0" r="r" b="b"/>
                <a:pathLst>
                  <a:path w="71" h="145">
                    <a:moveTo>
                      <a:pt x="0" y="145"/>
                    </a:moveTo>
                    <a:lnTo>
                      <a:pt x="36" y="0"/>
                    </a:lnTo>
                    <a:lnTo>
                      <a:pt x="71" y="145"/>
                    </a:lnTo>
                    <a:lnTo>
                      <a:pt x="0" y="145"/>
                    </a:lnTo>
                    <a:close/>
                  </a:path>
                </a:pathLst>
              </a:custGeom>
              <a:solidFill>
                <a:srgbClr val="000000"/>
              </a:solidFill>
              <a:ln w="11113">
                <a:solidFill>
                  <a:srgbClr val="000000"/>
                </a:solidFill>
                <a:prstDash val="solid"/>
                <a:round/>
                <a:headEnd/>
                <a:tailEnd/>
              </a:ln>
            </p:spPr>
            <p:txBody>
              <a:bodyPr/>
              <a:lstStyle/>
              <a:p>
                <a:endParaRPr lang="en-US"/>
              </a:p>
            </p:txBody>
          </p:sp>
        </p:grpSp>
        <p:sp>
          <p:nvSpPr>
            <p:cNvPr id="122583" name="Rectangle 727"/>
            <p:cNvSpPr>
              <a:spLocks noChangeArrowheads="1"/>
            </p:cNvSpPr>
            <p:nvPr/>
          </p:nvSpPr>
          <p:spPr bwMode="auto">
            <a:xfrm>
              <a:off x="3792" y="302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584" name="Group 728"/>
            <p:cNvGrpSpPr>
              <a:grpSpLocks/>
            </p:cNvGrpSpPr>
            <p:nvPr/>
          </p:nvGrpSpPr>
          <p:grpSpPr bwMode="auto">
            <a:xfrm>
              <a:off x="3844" y="3344"/>
              <a:ext cx="135" cy="80"/>
              <a:chOff x="1624" y="2473"/>
              <a:chExt cx="295" cy="218"/>
            </a:xfrm>
          </p:grpSpPr>
          <p:sp>
            <p:nvSpPr>
              <p:cNvPr id="122585" name="Rectangle 729"/>
              <p:cNvSpPr>
                <a:spLocks noChangeArrowheads="1"/>
              </p:cNvSpPr>
              <p:nvPr/>
            </p:nvSpPr>
            <p:spPr bwMode="auto">
              <a:xfrm>
                <a:off x="1686" y="2585"/>
                <a:ext cx="170" cy="3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86" name="Line 730"/>
              <p:cNvSpPr>
                <a:spLocks noChangeShapeType="1"/>
              </p:cNvSpPr>
              <p:nvPr/>
            </p:nvSpPr>
            <p:spPr bwMode="auto">
              <a:xfrm flipV="1">
                <a:off x="1773" y="2539"/>
                <a:ext cx="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87" name="Rectangle 731"/>
              <p:cNvSpPr>
                <a:spLocks noChangeArrowheads="1"/>
              </p:cNvSpPr>
              <p:nvPr/>
            </p:nvSpPr>
            <p:spPr bwMode="auto">
              <a:xfrm>
                <a:off x="1715" y="2473"/>
                <a:ext cx="120" cy="64"/>
              </a:xfrm>
              <a:prstGeom prst="rect">
                <a:avLst/>
              </a:prstGeom>
              <a:solidFill>
                <a:srgbClr val="009800"/>
              </a:solidFill>
              <a:ln w="11113">
                <a:solidFill>
                  <a:srgbClr val="000000"/>
                </a:solidFill>
                <a:miter lim="800000"/>
                <a:headEnd/>
                <a:tailEnd/>
              </a:ln>
            </p:spPr>
            <p:txBody>
              <a:bodyPr/>
              <a:lstStyle/>
              <a:p>
                <a:endParaRPr lang="en-US"/>
              </a:p>
            </p:txBody>
          </p:sp>
          <p:sp>
            <p:nvSpPr>
              <p:cNvPr id="122588" name="Rectangle 732"/>
              <p:cNvSpPr>
                <a:spLocks noChangeArrowheads="1"/>
              </p:cNvSpPr>
              <p:nvPr/>
            </p:nvSpPr>
            <p:spPr bwMode="auto">
              <a:xfrm>
                <a:off x="1799" y="2625"/>
                <a:ext cx="120" cy="66"/>
              </a:xfrm>
              <a:prstGeom prst="rect">
                <a:avLst/>
              </a:prstGeom>
              <a:solidFill>
                <a:srgbClr val="009800"/>
              </a:solidFill>
              <a:ln w="11113">
                <a:solidFill>
                  <a:srgbClr val="000000"/>
                </a:solidFill>
                <a:miter lim="800000"/>
                <a:headEnd/>
                <a:tailEnd/>
              </a:ln>
            </p:spPr>
            <p:txBody>
              <a:bodyPr/>
              <a:lstStyle/>
              <a:p>
                <a:endParaRPr lang="en-US"/>
              </a:p>
            </p:txBody>
          </p:sp>
          <p:sp>
            <p:nvSpPr>
              <p:cNvPr id="122589" name="Rectangle 733"/>
              <p:cNvSpPr>
                <a:spLocks noChangeArrowheads="1"/>
              </p:cNvSpPr>
              <p:nvPr/>
            </p:nvSpPr>
            <p:spPr bwMode="auto">
              <a:xfrm>
                <a:off x="1624" y="2625"/>
                <a:ext cx="119" cy="66"/>
              </a:xfrm>
              <a:prstGeom prst="rect">
                <a:avLst/>
              </a:prstGeom>
              <a:solidFill>
                <a:srgbClr val="009800"/>
              </a:solidFill>
              <a:ln w="11113">
                <a:solidFill>
                  <a:srgbClr val="000000"/>
                </a:solidFill>
                <a:miter lim="800000"/>
                <a:headEnd/>
                <a:tailEnd/>
              </a:ln>
            </p:spPr>
            <p:txBody>
              <a:bodyPr/>
              <a:lstStyle/>
              <a:p>
                <a:endParaRPr lang="en-US"/>
              </a:p>
            </p:txBody>
          </p:sp>
        </p:grpSp>
        <p:sp>
          <p:nvSpPr>
            <p:cNvPr id="122590" name="Rectangle 734"/>
            <p:cNvSpPr>
              <a:spLocks noChangeArrowheads="1"/>
            </p:cNvSpPr>
            <p:nvPr/>
          </p:nvSpPr>
          <p:spPr bwMode="auto">
            <a:xfrm>
              <a:off x="3792" y="326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591" name="Group 735"/>
            <p:cNvGrpSpPr>
              <a:grpSpLocks/>
            </p:cNvGrpSpPr>
            <p:nvPr/>
          </p:nvGrpSpPr>
          <p:grpSpPr bwMode="auto">
            <a:xfrm>
              <a:off x="3858" y="3566"/>
              <a:ext cx="108" cy="116"/>
              <a:chOff x="902" y="803"/>
              <a:chExt cx="214" cy="280"/>
            </a:xfrm>
          </p:grpSpPr>
          <p:sp>
            <p:nvSpPr>
              <p:cNvPr id="122592" name="Rectangle 736"/>
              <p:cNvSpPr>
                <a:spLocks noChangeArrowheads="1"/>
              </p:cNvSpPr>
              <p:nvPr/>
            </p:nvSpPr>
            <p:spPr bwMode="auto">
              <a:xfrm>
                <a:off x="902" y="803"/>
                <a:ext cx="214" cy="280"/>
              </a:xfrm>
              <a:prstGeom prst="rect">
                <a:avLst/>
              </a:prstGeom>
              <a:solidFill>
                <a:srgbClr val="0000FF">
                  <a:alpha val="50000"/>
                </a:srgbClr>
              </a:solidFill>
              <a:ln w="11176">
                <a:solidFill>
                  <a:srgbClr val="000000"/>
                </a:solidFill>
                <a:miter lim="800000"/>
                <a:headEnd/>
                <a:tailEnd/>
              </a:ln>
            </p:spPr>
            <p:txBody>
              <a:bodyPr/>
              <a:lstStyle/>
              <a:p>
                <a:endParaRPr lang="en-US"/>
              </a:p>
            </p:txBody>
          </p:sp>
          <p:sp>
            <p:nvSpPr>
              <p:cNvPr id="122593" name="Line 737"/>
              <p:cNvSpPr>
                <a:spLocks noChangeShapeType="1"/>
              </p:cNvSpPr>
              <p:nvPr/>
            </p:nvSpPr>
            <p:spPr bwMode="auto">
              <a:xfrm>
                <a:off x="937" y="83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94" name="Line 738"/>
              <p:cNvSpPr>
                <a:spLocks noChangeShapeType="1"/>
              </p:cNvSpPr>
              <p:nvPr/>
            </p:nvSpPr>
            <p:spPr bwMode="auto">
              <a:xfrm>
                <a:off x="937" y="85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95" name="Line 739"/>
              <p:cNvSpPr>
                <a:spLocks noChangeShapeType="1"/>
              </p:cNvSpPr>
              <p:nvPr/>
            </p:nvSpPr>
            <p:spPr bwMode="auto">
              <a:xfrm>
                <a:off x="937" y="867"/>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96" name="Line 740"/>
              <p:cNvSpPr>
                <a:spLocks noChangeShapeType="1"/>
              </p:cNvSpPr>
              <p:nvPr/>
            </p:nvSpPr>
            <p:spPr bwMode="auto">
              <a:xfrm>
                <a:off x="937" y="882"/>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97" name="Line 741"/>
              <p:cNvSpPr>
                <a:spLocks noChangeShapeType="1"/>
              </p:cNvSpPr>
              <p:nvPr/>
            </p:nvSpPr>
            <p:spPr bwMode="auto">
              <a:xfrm>
                <a:off x="937" y="89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98" name="Line 742"/>
              <p:cNvSpPr>
                <a:spLocks noChangeShapeType="1"/>
              </p:cNvSpPr>
              <p:nvPr/>
            </p:nvSpPr>
            <p:spPr bwMode="auto">
              <a:xfrm>
                <a:off x="937" y="91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99" name="Line 743"/>
              <p:cNvSpPr>
                <a:spLocks noChangeShapeType="1"/>
              </p:cNvSpPr>
              <p:nvPr/>
            </p:nvSpPr>
            <p:spPr bwMode="auto">
              <a:xfrm>
                <a:off x="937" y="928"/>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0" name="Line 744"/>
              <p:cNvSpPr>
                <a:spLocks noChangeShapeType="1"/>
              </p:cNvSpPr>
              <p:nvPr/>
            </p:nvSpPr>
            <p:spPr bwMode="auto">
              <a:xfrm>
                <a:off x="937" y="974"/>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1" name="Line 745"/>
              <p:cNvSpPr>
                <a:spLocks noChangeShapeType="1"/>
              </p:cNvSpPr>
              <p:nvPr/>
            </p:nvSpPr>
            <p:spPr bwMode="auto">
              <a:xfrm>
                <a:off x="967" y="960"/>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2" name="Line 746"/>
              <p:cNvSpPr>
                <a:spLocks noChangeShapeType="1"/>
              </p:cNvSpPr>
              <p:nvPr/>
            </p:nvSpPr>
            <p:spPr bwMode="auto">
              <a:xfrm>
                <a:off x="967" y="821"/>
                <a:ext cx="11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3" name="Line 747"/>
              <p:cNvSpPr>
                <a:spLocks noChangeShapeType="1"/>
              </p:cNvSpPr>
              <p:nvPr/>
            </p:nvSpPr>
            <p:spPr bwMode="auto">
              <a:xfrm>
                <a:off x="937" y="99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4" name="Line 748"/>
              <p:cNvSpPr>
                <a:spLocks noChangeShapeType="1"/>
              </p:cNvSpPr>
              <p:nvPr/>
            </p:nvSpPr>
            <p:spPr bwMode="auto">
              <a:xfrm>
                <a:off x="937" y="1006"/>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5" name="Line 749"/>
              <p:cNvSpPr>
                <a:spLocks noChangeShapeType="1"/>
              </p:cNvSpPr>
              <p:nvPr/>
            </p:nvSpPr>
            <p:spPr bwMode="auto">
              <a:xfrm>
                <a:off x="937" y="1020"/>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6" name="Line 750"/>
              <p:cNvSpPr>
                <a:spLocks noChangeShapeType="1"/>
              </p:cNvSpPr>
              <p:nvPr/>
            </p:nvSpPr>
            <p:spPr bwMode="auto">
              <a:xfrm>
                <a:off x="937" y="1035"/>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07" name="Line 751"/>
              <p:cNvSpPr>
                <a:spLocks noChangeShapeType="1"/>
              </p:cNvSpPr>
              <p:nvPr/>
            </p:nvSpPr>
            <p:spPr bwMode="auto">
              <a:xfrm>
                <a:off x="937" y="1051"/>
                <a:ext cx="149" cy="1"/>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608" name="Rectangle 752"/>
            <p:cNvSpPr>
              <a:spLocks noChangeArrowheads="1"/>
            </p:cNvSpPr>
            <p:nvPr/>
          </p:nvSpPr>
          <p:spPr bwMode="auto">
            <a:xfrm>
              <a:off x="3792" y="350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609" name="Rectangle 753"/>
            <p:cNvSpPr>
              <a:spLocks noChangeArrowheads="1"/>
            </p:cNvSpPr>
            <p:nvPr/>
          </p:nvSpPr>
          <p:spPr bwMode="auto">
            <a:xfrm>
              <a:off x="3792" y="3744"/>
              <a:ext cx="240"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610" name="AutoShape 754"/>
            <p:cNvSpPr>
              <a:spLocks noChangeArrowheads="1"/>
            </p:cNvSpPr>
            <p:nvPr/>
          </p:nvSpPr>
          <p:spPr bwMode="auto">
            <a:xfrm>
              <a:off x="3840" y="3792"/>
              <a:ext cx="144" cy="14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9933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altLang="en-US" dirty="0"/>
              <a:t>Row 6</a:t>
            </a:r>
            <a:endParaRPr lang="en-US" dirty="0"/>
          </a:p>
        </p:txBody>
      </p:sp>
      <p:sp>
        <p:nvSpPr>
          <p:cNvPr id="757" name="Content Placeholder 2"/>
          <p:cNvSpPr txBox="1">
            <a:spLocks/>
          </p:cNvSpPr>
          <p:nvPr/>
        </p:nvSpPr>
        <p:spPr>
          <a:xfrm>
            <a:off x="6651147" y="181610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0000"/>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Perspective: Functioning Enterprise</a:t>
            </a:r>
          </a:p>
          <a:p>
            <a:r>
              <a:rPr lang="en-US" dirty="0"/>
              <a:t>Role: user view</a:t>
            </a:r>
          </a:p>
          <a:p>
            <a:endParaRPr lang="en-US" dirty="0"/>
          </a:p>
        </p:txBody>
      </p:sp>
    </p:spTree>
    <p:extLst>
      <p:ext uri="{BB962C8B-B14F-4D97-AF65-F5344CB8AC3E}">
        <p14:creationId xmlns:p14="http://schemas.microsoft.com/office/powerpoint/2010/main" val="871650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1872"/>
                                        </p:tgtEl>
                                        <p:attrNameLst>
                                          <p:attrName>style.visibility</p:attrName>
                                        </p:attrNameLst>
                                      </p:cBhvr>
                                      <p:to>
                                        <p:strVal val="visible"/>
                                      </p:to>
                                    </p:set>
                                    <p:anim calcmode="lin" valueType="num">
                                      <p:cBhvr>
                                        <p:cTn id="7" dur="500" fill="hold"/>
                                        <p:tgtEl>
                                          <p:spTgt spid="121872"/>
                                        </p:tgtEl>
                                        <p:attrNameLst>
                                          <p:attrName>ppt_w</p:attrName>
                                        </p:attrNameLst>
                                      </p:cBhvr>
                                      <p:tavLst>
                                        <p:tav tm="0">
                                          <p:val>
                                            <p:strVal val="4*#ppt_w"/>
                                          </p:val>
                                        </p:tav>
                                        <p:tav tm="100000">
                                          <p:val>
                                            <p:strVal val="#ppt_w"/>
                                          </p:val>
                                        </p:tav>
                                      </p:tavLst>
                                    </p:anim>
                                    <p:anim calcmode="lin" valueType="num">
                                      <p:cBhvr>
                                        <p:cTn id="8" dur="500" fill="hold"/>
                                        <p:tgtEl>
                                          <p:spTgt spid="121872"/>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61">
                                            <p:txEl>
                                              <p:pRg st="0" end="0"/>
                                            </p:txEl>
                                          </p:spTgt>
                                        </p:tgtEl>
                                        <p:attrNameLst>
                                          <p:attrName>style.visibility</p:attrName>
                                        </p:attrNameLst>
                                      </p:cBhvr>
                                      <p:to>
                                        <p:strVal val="visible"/>
                                      </p:to>
                                    </p:set>
                                    <p:anim calcmode="lin" valueType="num">
                                      <p:cBhvr additive="base">
                                        <p:cTn id="13" dur="500" fill="hold"/>
                                        <p:tgtEl>
                                          <p:spTgt spid="12186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6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1861">
                                            <p:txEl>
                                              <p:pRg st="1" end="1"/>
                                            </p:txEl>
                                          </p:spTgt>
                                        </p:tgtEl>
                                        <p:attrNameLst>
                                          <p:attrName>style.visibility</p:attrName>
                                        </p:attrNameLst>
                                      </p:cBhvr>
                                      <p:to>
                                        <p:strVal val="visible"/>
                                      </p:to>
                                    </p:set>
                                    <p:anim calcmode="lin" valueType="num">
                                      <p:cBhvr additive="base">
                                        <p:cTn id="17" dur="500" fill="hold"/>
                                        <p:tgtEl>
                                          <p:spTgt spid="12186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186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1861">
                                            <p:txEl>
                                              <p:pRg st="2" end="2"/>
                                            </p:txEl>
                                          </p:spTgt>
                                        </p:tgtEl>
                                        <p:attrNameLst>
                                          <p:attrName>style.visibility</p:attrName>
                                        </p:attrNameLst>
                                      </p:cBhvr>
                                      <p:to>
                                        <p:strVal val="visible"/>
                                      </p:to>
                                    </p:set>
                                    <p:anim calcmode="lin" valueType="num">
                                      <p:cBhvr additive="base">
                                        <p:cTn id="21" dur="500" fill="hold"/>
                                        <p:tgtEl>
                                          <p:spTgt spid="12186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1861">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3" presetClass="entr" presetSubtype="32" fill="hold" grpId="0" nodeType="afterEffect">
                                  <p:stCondLst>
                                    <p:cond delay="1000"/>
                                  </p:stCondLst>
                                  <p:childTnLst>
                                    <p:set>
                                      <p:cBhvr>
                                        <p:cTn id="25" dur="1" fill="hold">
                                          <p:stCondLst>
                                            <p:cond delay="0"/>
                                          </p:stCondLst>
                                        </p:cTn>
                                        <p:tgtEl>
                                          <p:spTgt spid="121871"/>
                                        </p:tgtEl>
                                        <p:attrNameLst>
                                          <p:attrName>style.visibility</p:attrName>
                                        </p:attrNameLst>
                                      </p:cBhvr>
                                      <p:to>
                                        <p:strVal val="visible"/>
                                      </p:to>
                                    </p:set>
                                    <p:anim calcmode="lin" valueType="num">
                                      <p:cBhvr>
                                        <p:cTn id="26" dur="500" fill="hold"/>
                                        <p:tgtEl>
                                          <p:spTgt spid="121871"/>
                                        </p:tgtEl>
                                        <p:attrNameLst>
                                          <p:attrName>ppt_w</p:attrName>
                                        </p:attrNameLst>
                                      </p:cBhvr>
                                      <p:tavLst>
                                        <p:tav tm="0">
                                          <p:val>
                                            <p:strVal val="4*#ppt_w"/>
                                          </p:val>
                                        </p:tav>
                                        <p:tav tm="100000">
                                          <p:val>
                                            <p:strVal val="#ppt_w"/>
                                          </p:val>
                                        </p:tav>
                                      </p:tavLst>
                                    </p:anim>
                                    <p:anim calcmode="lin" valueType="num">
                                      <p:cBhvr>
                                        <p:cTn id="27" dur="500" fill="hold"/>
                                        <p:tgtEl>
                                          <p:spTgt spid="121871"/>
                                        </p:tgtEl>
                                        <p:attrNameLst>
                                          <p:attrName>ppt_h</p:attrName>
                                        </p:attrNameLst>
                                      </p:cBhvr>
                                      <p:tavLst>
                                        <p:tav tm="0">
                                          <p:val>
                                            <p:strVal val="4*#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1862"/>
                                        </p:tgtEl>
                                        <p:attrNameLst>
                                          <p:attrName>style.visibility</p:attrName>
                                        </p:attrNameLst>
                                      </p:cBhvr>
                                      <p:to>
                                        <p:strVal val="visible"/>
                                      </p:to>
                                    </p:set>
                                    <p:anim calcmode="lin" valueType="num">
                                      <p:cBhvr additive="base">
                                        <p:cTn id="32" dur="500" fill="hold"/>
                                        <p:tgtEl>
                                          <p:spTgt spid="121862"/>
                                        </p:tgtEl>
                                        <p:attrNameLst>
                                          <p:attrName>ppt_x</p:attrName>
                                        </p:attrNameLst>
                                      </p:cBhvr>
                                      <p:tavLst>
                                        <p:tav tm="0">
                                          <p:val>
                                            <p:strVal val="0-#ppt_w/2"/>
                                          </p:val>
                                        </p:tav>
                                        <p:tav tm="100000">
                                          <p:val>
                                            <p:strVal val="#ppt_x"/>
                                          </p:val>
                                        </p:tav>
                                      </p:tavLst>
                                    </p:anim>
                                    <p:anim calcmode="lin" valueType="num">
                                      <p:cBhvr additive="base">
                                        <p:cTn id="33" dur="500" fill="hold"/>
                                        <p:tgtEl>
                                          <p:spTgt spid="12186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3" presetClass="entr" presetSubtype="32" fill="hold" grpId="0" nodeType="afterEffect">
                                  <p:stCondLst>
                                    <p:cond delay="1000"/>
                                  </p:stCondLst>
                                  <p:childTnLst>
                                    <p:set>
                                      <p:cBhvr>
                                        <p:cTn id="36" dur="1" fill="hold">
                                          <p:stCondLst>
                                            <p:cond delay="0"/>
                                          </p:stCondLst>
                                        </p:cTn>
                                        <p:tgtEl>
                                          <p:spTgt spid="121867"/>
                                        </p:tgtEl>
                                        <p:attrNameLst>
                                          <p:attrName>style.visibility</p:attrName>
                                        </p:attrNameLst>
                                      </p:cBhvr>
                                      <p:to>
                                        <p:strVal val="visible"/>
                                      </p:to>
                                    </p:set>
                                    <p:anim calcmode="lin" valueType="num">
                                      <p:cBhvr>
                                        <p:cTn id="37" dur="500" fill="hold"/>
                                        <p:tgtEl>
                                          <p:spTgt spid="121867"/>
                                        </p:tgtEl>
                                        <p:attrNameLst>
                                          <p:attrName>ppt_w</p:attrName>
                                        </p:attrNameLst>
                                      </p:cBhvr>
                                      <p:tavLst>
                                        <p:tav tm="0">
                                          <p:val>
                                            <p:strVal val="4*#ppt_w"/>
                                          </p:val>
                                        </p:tav>
                                        <p:tav tm="100000">
                                          <p:val>
                                            <p:strVal val="#ppt_w"/>
                                          </p:val>
                                        </p:tav>
                                      </p:tavLst>
                                    </p:anim>
                                    <p:anim calcmode="lin" valueType="num">
                                      <p:cBhvr>
                                        <p:cTn id="38" dur="500" fill="hold"/>
                                        <p:tgtEl>
                                          <p:spTgt spid="121867"/>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1863"/>
                                        </p:tgtEl>
                                        <p:attrNameLst>
                                          <p:attrName>style.visibility</p:attrName>
                                        </p:attrNameLst>
                                      </p:cBhvr>
                                      <p:to>
                                        <p:strVal val="visible"/>
                                      </p:to>
                                    </p:set>
                                    <p:anim calcmode="lin" valueType="num">
                                      <p:cBhvr additive="base">
                                        <p:cTn id="43" dur="500" fill="hold"/>
                                        <p:tgtEl>
                                          <p:spTgt spid="121863"/>
                                        </p:tgtEl>
                                        <p:attrNameLst>
                                          <p:attrName>ppt_x</p:attrName>
                                        </p:attrNameLst>
                                      </p:cBhvr>
                                      <p:tavLst>
                                        <p:tav tm="0">
                                          <p:val>
                                            <p:strVal val="0-#ppt_w/2"/>
                                          </p:val>
                                        </p:tav>
                                        <p:tav tm="100000">
                                          <p:val>
                                            <p:strVal val="#ppt_x"/>
                                          </p:val>
                                        </p:tav>
                                      </p:tavLst>
                                    </p:anim>
                                    <p:anim calcmode="lin" valueType="num">
                                      <p:cBhvr additive="base">
                                        <p:cTn id="44" dur="500" fill="hold"/>
                                        <p:tgtEl>
                                          <p:spTgt spid="12186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3" presetClass="entr" presetSubtype="32" fill="hold" grpId="0" nodeType="afterEffect">
                                  <p:stCondLst>
                                    <p:cond delay="1000"/>
                                  </p:stCondLst>
                                  <p:childTnLst>
                                    <p:set>
                                      <p:cBhvr>
                                        <p:cTn id="47" dur="1" fill="hold">
                                          <p:stCondLst>
                                            <p:cond delay="0"/>
                                          </p:stCondLst>
                                        </p:cTn>
                                        <p:tgtEl>
                                          <p:spTgt spid="121858"/>
                                        </p:tgtEl>
                                        <p:attrNameLst>
                                          <p:attrName>style.visibility</p:attrName>
                                        </p:attrNameLst>
                                      </p:cBhvr>
                                      <p:to>
                                        <p:strVal val="visible"/>
                                      </p:to>
                                    </p:set>
                                    <p:anim calcmode="lin" valueType="num">
                                      <p:cBhvr>
                                        <p:cTn id="48" dur="500" fill="hold"/>
                                        <p:tgtEl>
                                          <p:spTgt spid="121858"/>
                                        </p:tgtEl>
                                        <p:attrNameLst>
                                          <p:attrName>ppt_w</p:attrName>
                                        </p:attrNameLst>
                                      </p:cBhvr>
                                      <p:tavLst>
                                        <p:tav tm="0">
                                          <p:val>
                                            <p:strVal val="4*#ppt_w"/>
                                          </p:val>
                                        </p:tav>
                                        <p:tav tm="100000">
                                          <p:val>
                                            <p:strVal val="#ppt_w"/>
                                          </p:val>
                                        </p:tav>
                                      </p:tavLst>
                                    </p:anim>
                                    <p:anim calcmode="lin" valueType="num">
                                      <p:cBhvr>
                                        <p:cTn id="49" dur="500" fill="hold"/>
                                        <p:tgtEl>
                                          <p:spTgt spid="121858"/>
                                        </p:tgtEl>
                                        <p:attrNameLst>
                                          <p:attrName>ppt_h</p:attrName>
                                        </p:attrNameLst>
                                      </p:cBhvr>
                                      <p:tavLst>
                                        <p:tav tm="0">
                                          <p:val>
                                            <p:strVal val="4*#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21864"/>
                                        </p:tgtEl>
                                        <p:attrNameLst>
                                          <p:attrName>style.visibility</p:attrName>
                                        </p:attrNameLst>
                                      </p:cBhvr>
                                      <p:to>
                                        <p:strVal val="visible"/>
                                      </p:to>
                                    </p:set>
                                    <p:anim calcmode="lin" valueType="num">
                                      <p:cBhvr additive="base">
                                        <p:cTn id="54" dur="500" fill="hold"/>
                                        <p:tgtEl>
                                          <p:spTgt spid="121864"/>
                                        </p:tgtEl>
                                        <p:attrNameLst>
                                          <p:attrName>ppt_x</p:attrName>
                                        </p:attrNameLst>
                                      </p:cBhvr>
                                      <p:tavLst>
                                        <p:tav tm="0">
                                          <p:val>
                                            <p:strVal val="0-#ppt_w/2"/>
                                          </p:val>
                                        </p:tav>
                                        <p:tav tm="100000">
                                          <p:val>
                                            <p:strVal val="#ppt_x"/>
                                          </p:val>
                                        </p:tav>
                                      </p:tavLst>
                                    </p:anim>
                                    <p:anim calcmode="lin" valueType="num">
                                      <p:cBhvr additive="base">
                                        <p:cTn id="55" dur="500" fill="hold"/>
                                        <p:tgtEl>
                                          <p:spTgt spid="121864"/>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23" presetClass="entr" presetSubtype="32" fill="hold" grpId="0" nodeType="afterEffect">
                                  <p:stCondLst>
                                    <p:cond delay="1000"/>
                                  </p:stCondLst>
                                  <p:childTnLst>
                                    <p:set>
                                      <p:cBhvr>
                                        <p:cTn id="58" dur="1" fill="hold">
                                          <p:stCondLst>
                                            <p:cond delay="0"/>
                                          </p:stCondLst>
                                        </p:cTn>
                                        <p:tgtEl>
                                          <p:spTgt spid="121869"/>
                                        </p:tgtEl>
                                        <p:attrNameLst>
                                          <p:attrName>style.visibility</p:attrName>
                                        </p:attrNameLst>
                                      </p:cBhvr>
                                      <p:to>
                                        <p:strVal val="visible"/>
                                      </p:to>
                                    </p:set>
                                    <p:anim calcmode="lin" valueType="num">
                                      <p:cBhvr>
                                        <p:cTn id="59" dur="500" fill="hold"/>
                                        <p:tgtEl>
                                          <p:spTgt spid="121869"/>
                                        </p:tgtEl>
                                        <p:attrNameLst>
                                          <p:attrName>ppt_w</p:attrName>
                                        </p:attrNameLst>
                                      </p:cBhvr>
                                      <p:tavLst>
                                        <p:tav tm="0">
                                          <p:val>
                                            <p:strVal val="4*#ppt_w"/>
                                          </p:val>
                                        </p:tav>
                                        <p:tav tm="100000">
                                          <p:val>
                                            <p:strVal val="#ppt_w"/>
                                          </p:val>
                                        </p:tav>
                                      </p:tavLst>
                                    </p:anim>
                                    <p:anim calcmode="lin" valueType="num">
                                      <p:cBhvr>
                                        <p:cTn id="60" dur="500" fill="hold"/>
                                        <p:tgtEl>
                                          <p:spTgt spid="121869"/>
                                        </p:tgtEl>
                                        <p:attrNameLst>
                                          <p:attrName>ppt_h</p:attrName>
                                        </p:attrNameLst>
                                      </p:cBhvr>
                                      <p:tavLst>
                                        <p:tav tm="0">
                                          <p:val>
                                            <p:strVal val="4*#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1865"/>
                                        </p:tgtEl>
                                        <p:attrNameLst>
                                          <p:attrName>style.visibility</p:attrName>
                                        </p:attrNameLst>
                                      </p:cBhvr>
                                      <p:to>
                                        <p:strVal val="visible"/>
                                      </p:to>
                                    </p:set>
                                    <p:anim calcmode="lin" valueType="num">
                                      <p:cBhvr additive="base">
                                        <p:cTn id="65" dur="500" fill="hold"/>
                                        <p:tgtEl>
                                          <p:spTgt spid="121865"/>
                                        </p:tgtEl>
                                        <p:attrNameLst>
                                          <p:attrName>ppt_x</p:attrName>
                                        </p:attrNameLst>
                                      </p:cBhvr>
                                      <p:tavLst>
                                        <p:tav tm="0">
                                          <p:val>
                                            <p:strVal val="0-#ppt_w/2"/>
                                          </p:val>
                                        </p:tav>
                                        <p:tav tm="100000">
                                          <p:val>
                                            <p:strVal val="#ppt_x"/>
                                          </p:val>
                                        </p:tav>
                                      </p:tavLst>
                                    </p:anim>
                                    <p:anim calcmode="lin" valueType="num">
                                      <p:cBhvr additive="base">
                                        <p:cTn id="66" dur="500" fill="hold"/>
                                        <p:tgtEl>
                                          <p:spTgt spid="121865"/>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23" presetClass="entr" presetSubtype="32" fill="hold" grpId="0" nodeType="afterEffect">
                                  <p:stCondLst>
                                    <p:cond delay="1000"/>
                                  </p:stCondLst>
                                  <p:childTnLst>
                                    <p:set>
                                      <p:cBhvr>
                                        <p:cTn id="69" dur="1" fill="hold">
                                          <p:stCondLst>
                                            <p:cond delay="0"/>
                                          </p:stCondLst>
                                        </p:cTn>
                                        <p:tgtEl>
                                          <p:spTgt spid="121868"/>
                                        </p:tgtEl>
                                        <p:attrNameLst>
                                          <p:attrName>style.visibility</p:attrName>
                                        </p:attrNameLst>
                                      </p:cBhvr>
                                      <p:to>
                                        <p:strVal val="visible"/>
                                      </p:to>
                                    </p:set>
                                    <p:anim calcmode="lin" valueType="num">
                                      <p:cBhvr>
                                        <p:cTn id="70" dur="500" fill="hold"/>
                                        <p:tgtEl>
                                          <p:spTgt spid="121868"/>
                                        </p:tgtEl>
                                        <p:attrNameLst>
                                          <p:attrName>ppt_w</p:attrName>
                                        </p:attrNameLst>
                                      </p:cBhvr>
                                      <p:tavLst>
                                        <p:tav tm="0">
                                          <p:val>
                                            <p:strVal val="4*#ppt_w"/>
                                          </p:val>
                                        </p:tav>
                                        <p:tav tm="100000">
                                          <p:val>
                                            <p:strVal val="#ppt_w"/>
                                          </p:val>
                                        </p:tav>
                                      </p:tavLst>
                                    </p:anim>
                                    <p:anim calcmode="lin" valueType="num">
                                      <p:cBhvr>
                                        <p:cTn id="71" dur="500" fill="hold"/>
                                        <p:tgtEl>
                                          <p:spTgt spid="121868"/>
                                        </p:tgtEl>
                                        <p:attrNameLst>
                                          <p:attrName>ppt_h</p:attrName>
                                        </p:attrNameLst>
                                      </p:cBhvr>
                                      <p:tavLst>
                                        <p:tav tm="0">
                                          <p:val>
                                            <p:strVal val="4*#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21866"/>
                                        </p:tgtEl>
                                        <p:attrNameLst>
                                          <p:attrName>style.visibility</p:attrName>
                                        </p:attrNameLst>
                                      </p:cBhvr>
                                      <p:to>
                                        <p:strVal val="visible"/>
                                      </p:to>
                                    </p:set>
                                    <p:anim calcmode="lin" valueType="num">
                                      <p:cBhvr additive="base">
                                        <p:cTn id="76" dur="500" fill="hold"/>
                                        <p:tgtEl>
                                          <p:spTgt spid="121866"/>
                                        </p:tgtEl>
                                        <p:attrNameLst>
                                          <p:attrName>ppt_x</p:attrName>
                                        </p:attrNameLst>
                                      </p:cBhvr>
                                      <p:tavLst>
                                        <p:tav tm="0">
                                          <p:val>
                                            <p:strVal val="0-#ppt_w/2"/>
                                          </p:val>
                                        </p:tav>
                                        <p:tav tm="100000">
                                          <p:val>
                                            <p:strVal val="#ppt_x"/>
                                          </p:val>
                                        </p:tav>
                                      </p:tavLst>
                                    </p:anim>
                                    <p:anim calcmode="lin" valueType="num">
                                      <p:cBhvr additive="base">
                                        <p:cTn id="77" dur="500" fill="hold"/>
                                        <p:tgtEl>
                                          <p:spTgt spid="121866"/>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23" presetClass="entr" presetSubtype="32" fill="hold" grpId="0" nodeType="afterEffect">
                                  <p:stCondLst>
                                    <p:cond delay="1000"/>
                                  </p:stCondLst>
                                  <p:childTnLst>
                                    <p:set>
                                      <p:cBhvr>
                                        <p:cTn id="80" dur="1" fill="hold">
                                          <p:stCondLst>
                                            <p:cond delay="0"/>
                                          </p:stCondLst>
                                        </p:cTn>
                                        <p:tgtEl>
                                          <p:spTgt spid="121870"/>
                                        </p:tgtEl>
                                        <p:attrNameLst>
                                          <p:attrName>style.visibility</p:attrName>
                                        </p:attrNameLst>
                                      </p:cBhvr>
                                      <p:to>
                                        <p:strVal val="visible"/>
                                      </p:to>
                                    </p:set>
                                    <p:anim calcmode="lin" valueType="num">
                                      <p:cBhvr>
                                        <p:cTn id="81" dur="500" fill="hold"/>
                                        <p:tgtEl>
                                          <p:spTgt spid="121870"/>
                                        </p:tgtEl>
                                        <p:attrNameLst>
                                          <p:attrName>ppt_w</p:attrName>
                                        </p:attrNameLst>
                                      </p:cBhvr>
                                      <p:tavLst>
                                        <p:tav tm="0">
                                          <p:val>
                                            <p:strVal val="4*#ppt_w"/>
                                          </p:val>
                                        </p:tav>
                                        <p:tav tm="100000">
                                          <p:val>
                                            <p:strVal val="#ppt_w"/>
                                          </p:val>
                                        </p:tav>
                                      </p:tavLst>
                                    </p:anim>
                                    <p:anim calcmode="lin" valueType="num">
                                      <p:cBhvr>
                                        <p:cTn id="82" dur="500" fill="hold"/>
                                        <p:tgtEl>
                                          <p:spTgt spid="12187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P spid="121861" grpId="0" build="p" autoUpdateAnimBg="0"/>
      <p:bldP spid="121862" grpId="0" autoUpdateAnimBg="0"/>
      <p:bldP spid="121863" grpId="0" autoUpdateAnimBg="0"/>
      <p:bldP spid="121864" grpId="0" autoUpdateAnimBg="0"/>
      <p:bldP spid="121865" grpId="0" autoUpdateAnimBg="0"/>
      <p:bldP spid="121866" grpId="0" autoUpdateAnimBg="0"/>
      <p:bldP spid="121867" grpId="0" animBg="1"/>
      <p:bldP spid="121868" grpId="0" animBg="1"/>
      <p:bldP spid="121869" grpId="0" animBg="1"/>
      <p:bldP spid="121870" grpId="0" animBg="1"/>
      <p:bldP spid="121871" grpId="0" animBg="1"/>
      <p:bldP spid="12187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between Models</a:t>
            </a:r>
          </a:p>
        </p:txBody>
      </p:sp>
      <p:sp>
        <p:nvSpPr>
          <p:cNvPr id="3" name="Content Placeholder 2"/>
          <p:cNvSpPr>
            <a:spLocks noGrp="1"/>
          </p:cNvSpPr>
          <p:nvPr>
            <p:ph idx="1"/>
          </p:nvPr>
        </p:nvSpPr>
        <p:spPr>
          <a:xfrm>
            <a:off x="838200" y="1825625"/>
            <a:ext cx="5708073" cy="4351338"/>
          </a:xfrm>
        </p:spPr>
        <p:txBody>
          <a:bodyPr>
            <a:normAutofit fontScale="92500" lnSpcReduction="10000"/>
          </a:bodyPr>
          <a:lstStyle/>
          <a:p>
            <a:r>
              <a:rPr lang="en-US" dirty="0"/>
              <a:t>There are </a:t>
            </a:r>
            <a:r>
              <a:rPr lang="en-US" b="1" dirty="0"/>
              <a:t>relations between </a:t>
            </a:r>
            <a:r>
              <a:rPr lang="en-US" dirty="0"/>
              <a:t>(elements of) the models </a:t>
            </a:r>
          </a:p>
          <a:p>
            <a:r>
              <a:rPr lang="en-US" b="1" dirty="0"/>
              <a:t>Horizontal</a:t>
            </a:r>
            <a:r>
              <a:rPr lang="en-US" dirty="0"/>
              <a:t> Relations: In same perspective, e.g. </a:t>
            </a:r>
          </a:p>
          <a:p>
            <a:pPr lvl="1"/>
            <a:r>
              <a:rPr lang="en-US" dirty="0"/>
              <a:t>Data used in a process </a:t>
            </a:r>
          </a:p>
          <a:p>
            <a:pPr lvl="1"/>
            <a:r>
              <a:rPr lang="en-US" dirty="0"/>
              <a:t>Application implementing a process </a:t>
            </a:r>
            <a:r>
              <a:rPr lang="en-US" dirty="0" err="1"/>
              <a:t>activitiy</a:t>
            </a:r>
            <a:r>
              <a:rPr lang="en-US" dirty="0"/>
              <a:t> </a:t>
            </a:r>
          </a:p>
          <a:p>
            <a:r>
              <a:rPr lang="en-US" b="1" dirty="0"/>
              <a:t>Vertical</a:t>
            </a:r>
            <a:r>
              <a:rPr lang="en-US" dirty="0"/>
              <a:t> relations: Between different perspectives </a:t>
            </a:r>
          </a:p>
          <a:p>
            <a:pPr lvl="1"/>
            <a:r>
              <a:rPr lang="en-US" dirty="0"/>
              <a:t>Implementation of an application </a:t>
            </a:r>
          </a:p>
          <a:p>
            <a:pPr lvl="1"/>
            <a:r>
              <a:rPr lang="en-US" dirty="0"/>
              <a:t>Database model for an entity relationship model</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659" y="1690688"/>
            <a:ext cx="5692341" cy="4759325"/>
          </a:xfrm>
          <a:prstGeom prst="rect">
            <a:avLst/>
          </a:prstGeom>
        </p:spPr>
      </p:pic>
    </p:spTree>
    <p:extLst>
      <p:ext uri="{BB962C8B-B14F-4D97-AF65-F5344CB8AC3E}">
        <p14:creationId xmlns:p14="http://schemas.microsoft.com/office/powerpoint/2010/main" val="1683387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Models and the </a:t>
            </a:r>
            <a:r>
              <a:rPr lang="en-US" dirty="0" err="1"/>
              <a:t>Zachman</a:t>
            </a:r>
            <a:r>
              <a:rPr lang="en-US" dirty="0"/>
              <a:t> Framework</a:t>
            </a:r>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27</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655"/>
            <a:ext cx="10058400" cy="4039278"/>
          </a:xfrm>
          <a:prstGeom prst="rect">
            <a:avLst/>
          </a:prstGeom>
        </p:spPr>
      </p:pic>
    </p:spTree>
    <p:extLst>
      <p:ext uri="{BB962C8B-B14F-4D97-AF65-F5344CB8AC3E}">
        <p14:creationId xmlns:p14="http://schemas.microsoft.com/office/powerpoint/2010/main" val="7984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Models Kinds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0456" y="1455512"/>
            <a:ext cx="9102869" cy="4900838"/>
          </a:xfrm>
        </p:spPr>
      </p:pic>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28</a:t>
            </a:fld>
            <a:endParaRPr lang="en-US"/>
          </a:p>
        </p:txBody>
      </p:sp>
    </p:spTree>
    <p:extLst>
      <p:ext uri="{BB962C8B-B14F-4D97-AF65-F5344CB8AC3E}">
        <p14:creationId xmlns:p14="http://schemas.microsoft.com/office/powerpoint/2010/main" val="138746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Exercise - Executive Perspective of Alitalia Enterprise Architecture </a:t>
            </a:r>
            <a:br>
              <a:rPr lang="en-US" dirty="0"/>
            </a:br>
            <a:endParaRPr lang="en-US" dirty="0"/>
          </a:p>
        </p:txBody>
      </p:sp>
      <p:sp>
        <p:nvSpPr>
          <p:cNvPr id="3" name="Content Placeholder 2"/>
          <p:cNvSpPr>
            <a:spLocks noGrp="1"/>
          </p:cNvSpPr>
          <p:nvPr>
            <p:ph idx="1"/>
          </p:nvPr>
        </p:nvSpPr>
        <p:spPr>
          <a:xfrm>
            <a:off x="838200" y="2351313"/>
            <a:ext cx="10515600" cy="3825649"/>
          </a:xfrm>
        </p:spPr>
        <p:txBody>
          <a:bodyPr/>
          <a:lstStyle/>
          <a:p>
            <a:pPr marL="0" indent="0">
              <a:buNone/>
            </a:pPr>
            <a:r>
              <a:rPr lang="en-US" dirty="0"/>
              <a:t>For the Alitalia Airlines, what information can you find to describe the enterprise architecture according to the </a:t>
            </a:r>
            <a:r>
              <a:rPr lang="en-US" dirty="0" err="1"/>
              <a:t>Zachman</a:t>
            </a:r>
            <a:r>
              <a:rPr lang="en-US" dirty="0"/>
              <a:t> Framework from the executive perspective (scope contexts). </a:t>
            </a:r>
          </a:p>
          <a:p>
            <a:endParaRPr lang="en-US" dirty="0"/>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29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9056"/>
          <a:stretch/>
        </p:blipFill>
        <p:spPr>
          <a:xfrm>
            <a:off x="1066800" y="3717233"/>
            <a:ext cx="10058400" cy="1802567"/>
          </a:xfrm>
          <a:prstGeom prst="rect">
            <a:avLst/>
          </a:prstGeom>
        </p:spPr>
      </p:pic>
    </p:spTree>
    <p:extLst>
      <p:ext uri="{BB962C8B-B14F-4D97-AF65-F5344CB8AC3E}">
        <p14:creationId xmlns:p14="http://schemas.microsoft.com/office/powerpoint/2010/main" val="135716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 terminological point of view</a:t>
            </a:r>
          </a:p>
        </p:txBody>
      </p:sp>
      <p:sp>
        <p:nvSpPr>
          <p:cNvPr id="3" name="Content Placeholder 2"/>
          <p:cNvSpPr>
            <a:spLocks noGrp="1"/>
          </p:cNvSpPr>
          <p:nvPr>
            <p:ph idx="1"/>
          </p:nvPr>
        </p:nvSpPr>
        <p:spPr/>
        <p:txBody>
          <a:bodyPr>
            <a:normAutofit/>
          </a:bodyPr>
          <a:lstStyle/>
          <a:p>
            <a:r>
              <a:rPr lang="en-US" dirty="0"/>
              <a:t>The term </a:t>
            </a:r>
            <a:r>
              <a:rPr lang="en-US" b="1" dirty="0"/>
              <a:t>enterprise</a:t>
            </a:r>
            <a:r>
              <a:rPr lang="en-US" dirty="0"/>
              <a:t> can be defined as describing an </a:t>
            </a:r>
            <a:r>
              <a:rPr lang="en-US" b="1" dirty="0"/>
              <a:t>organizational unit, organization, or collection of organizations</a:t>
            </a:r>
            <a:r>
              <a:rPr lang="en-US" dirty="0"/>
              <a:t> that share a set of </a:t>
            </a:r>
            <a:r>
              <a:rPr lang="en-US" b="1" dirty="0"/>
              <a:t>common goals </a:t>
            </a:r>
            <a:r>
              <a:rPr lang="en-US" dirty="0"/>
              <a:t>and </a:t>
            </a:r>
            <a:r>
              <a:rPr lang="en-US" b="1" dirty="0"/>
              <a:t>collaborate</a:t>
            </a:r>
            <a:r>
              <a:rPr lang="en-US" dirty="0"/>
              <a:t> to provide specific products or services to customers</a:t>
            </a:r>
          </a:p>
          <a:p>
            <a:pPr lvl="1"/>
            <a:r>
              <a:rPr lang="en-US" dirty="0"/>
              <a:t>The term enterprise covers </a:t>
            </a:r>
            <a:r>
              <a:rPr lang="en-US" b="1" dirty="0"/>
              <a:t>various types of organizations</a:t>
            </a:r>
            <a:r>
              <a:rPr lang="en-US" dirty="0"/>
              <a:t>, regardless of their size, ownership model, operational model, or geographical distribution</a:t>
            </a:r>
          </a:p>
          <a:p>
            <a:pPr lvl="1"/>
            <a:r>
              <a:rPr lang="en-US" dirty="0"/>
              <a:t>It includes those organizations' </a:t>
            </a:r>
            <a:r>
              <a:rPr lang="en-US" b="1" dirty="0"/>
              <a:t>complete socio-technical systems</a:t>
            </a:r>
            <a:r>
              <a:rPr lang="en-US" dirty="0"/>
              <a:t>,</a:t>
            </a:r>
            <a:r>
              <a:rPr lang="en-US" baseline="30000" dirty="0"/>
              <a:t> </a:t>
            </a:r>
            <a:r>
              <a:rPr lang="en-US" dirty="0"/>
              <a:t> including </a:t>
            </a:r>
            <a:r>
              <a:rPr lang="en-US" dirty="0">
                <a:solidFill>
                  <a:srgbClr val="FF0000"/>
                </a:solidFill>
              </a:rPr>
              <a:t>people, information, processes, and technologies</a:t>
            </a:r>
            <a:endParaRPr lang="en-US" dirty="0"/>
          </a:p>
          <a:p>
            <a:r>
              <a:rPr lang="en-US" dirty="0"/>
              <a:t>The term </a:t>
            </a:r>
            <a:r>
              <a:rPr lang="en-US" b="1" dirty="0"/>
              <a:t>architecture</a:t>
            </a:r>
            <a:r>
              <a:rPr lang="en-US" dirty="0"/>
              <a:t> refers to fundamental </a:t>
            </a:r>
            <a:r>
              <a:rPr lang="en-US" b="1" dirty="0"/>
              <a:t>concepts or properties of a system in its environment</a:t>
            </a:r>
            <a:r>
              <a:rPr lang="en-US" dirty="0"/>
              <a:t>, embodied in its elements, relationships, and in the principles of its design and evolution</a:t>
            </a:r>
          </a:p>
          <a:p>
            <a:endParaRPr lang="en-US" dirty="0"/>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3</a:t>
            </a:fld>
            <a:endParaRPr lang="en-US"/>
          </a:p>
        </p:txBody>
      </p:sp>
    </p:spTree>
    <p:extLst>
      <p:ext uri="{BB962C8B-B14F-4D97-AF65-F5344CB8AC3E}">
        <p14:creationId xmlns:p14="http://schemas.microsoft.com/office/powerpoint/2010/main" val="2070798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90173495"/>
              </p:ext>
            </p:extLst>
          </p:nvPr>
        </p:nvGraphicFramePr>
        <p:xfrm>
          <a:off x="926508" y="1124712"/>
          <a:ext cx="10372428" cy="5957474"/>
        </p:xfrm>
        <a:graphic>
          <a:graphicData uri="http://schemas.openxmlformats.org/drawingml/2006/table">
            <a:tbl>
              <a:tblPr firstRow="1" bandRow="1">
                <a:tableStyleId>{5C22544A-7EE6-4342-B048-85BDC9FD1C3A}</a:tableStyleId>
              </a:tblPr>
              <a:tblGrid>
                <a:gridCol w="1728738">
                  <a:extLst>
                    <a:ext uri="{9D8B030D-6E8A-4147-A177-3AD203B41FA5}">
                      <a16:colId xmlns:a16="http://schemas.microsoft.com/office/drawing/2014/main" val="20000"/>
                    </a:ext>
                  </a:extLst>
                </a:gridCol>
                <a:gridCol w="1728738">
                  <a:extLst>
                    <a:ext uri="{9D8B030D-6E8A-4147-A177-3AD203B41FA5}">
                      <a16:colId xmlns:a16="http://schemas.microsoft.com/office/drawing/2014/main" val="20001"/>
                    </a:ext>
                  </a:extLst>
                </a:gridCol>
                <a:gridCol w="1728738">
                  <a:extLst>
                    <a:ext uri="{9D8B030D-6E8A-4147-A177-3AD203B41FA5}">
                      <a16:colId xmlns:a16="http://schemas.microsoft.com/office/drawing/2014/main" val="20002"/>
                    </a:ext>
                  </a:extLst>
                </a:gridCol>
                <a:gridCol w="1728738">
                  <a:extLst>
                    <a:ext uri="{9D8B030D-6E8A-4147-A177-3AD203B41FA5}">
                      <a16:colId xmlns:a16="http://schemas.microsoft.com/office/drawing/2014/main" val="20003"/>
                    </a:ext>
                  </a:extLst>
                </a:gridCol>
                <a:gridCol w="1728738">
                  <a:extLst>
                    <a:ext uri="{9D8B030D-6E8A-4147-A177-3AD203B41FA5}">
                      <a16:colId xmlns:a16="http://schemas.microsoft.com/office/drawing/2014/main" val="20004"/>
                    </a:ext>
                  </a:extLst>
                </a:gridCol>
                <a:gridCol w="1728738">
                  <a:extLst>
                    <a:ext uri="{9D8B030D-6E8A-4147-A177-3AD203B41FA5}">
                      <a16:colId xmlns:a16="http://schemas.microsoft.com/office/drawing/2014/main" val="20005"/>
                    </a:ext>
                  </a:extLst>
                </a:gridCol>
              </a:tblGrid>
              <a:tr h="5957474">
                <a:tc>
                  <a:txBody>
                    <a:bodyPr/>
                    <a:lstStyle/>
                    <a:p>
                      <a:pPr marL="285750" indent="-285750">
                        <a:buFont typeface="Arial" charset="0"/>
                        <a:buChar char="•"/>
                      </a:pPr>
                      <a:r>
                        <a:rPr lang="en-US" sz="1100" dirty="0">
                          <a:solidFill>
                            <a:schemeClr val="accent1"/>
                          </a:solidFill>
                        </a:rPr>
                        <a:t>List of flies</a:t>
                      </a:r>
                    </a:p>
                    <a:p>
                      <a:pPr marL="285750" indent="-285750">
                        <a:buFont typeface="Arial" charset="0"/>
                        <a:buChar char="•"/>
                      </a:pPr>
                      <a:r>
                        <a:rPr lang="en-US" sz="1100" dirty="0">
                          <a:solidFill>
                            <a:schemeClr val="accent1"/>
                          </a:solidFill>
                        </a:rPr>
                        <a:t>Hour</a:t>
                      </a:r>
                      <a:r>
                        <a:rPr lang="en-US" sz="1100" baseline="0" dirty="0">
                          <a:solidFill>
                            <a:schemeClr val="accent1"/>
                          </a:solidFill>
                        </a:rPr>
                        <a:t> of </a:t>
                      </a:r>
                      <a:r>
                        <a:rPr lang="en-US" sz="1100" baseline="0" dirty="0" err="1">
                          <a:solidFill>
                            <a:schemeClr val="accent1"/>
                          </a:solidFill>
                        </a:rPr>
                        <a:t>flyies</a:t>
                      </a:r>
                      <a:endParaRPr lang="en-US" sz="1100" baseline="0" dirty="0">
                        <a:solidFill>
                          <a:schemeClr val="accent1"/>
                        </a:solidFill>
                      </a:endParaRPr>
                    </a:p>
                    <a:p>
                      <a:pPr marL="285750" indent="-285750">
                        <a:buFont typeface="Arial" charset="0"/>
                        <a:buChar char="•"/>
                      </a:pPr>
                      <a:r>
                        <a:rPr lang="en-US" sz="1100" baseline="0" dirty="0">
                          <a:solidFill>
                            <a:schemeClr val="accent1"/>
                          </a:solidFill>
                        </a:rPr>
                        <a:t>List of destination</a:t>
                      </a:r>
                    </a:p>
                    <a:p>
                      <a:pPr marL="285750" indent="-285750">
                        <a:buFont typeface="Arial" charset="0"/>
                        <a:buChar char="•"/>
                      </a:pPr>
                      <a:endParaRPr lang="en-US" sz="1100" baseline="0" dirty="0">
                        <a:solidFill>
                          <a:schemeClr val="accent1"/>
                        </a:solidFill>
                      </a:endParaRPr>
                    </a:p>
                    <a:p>
                      <a:pPr marL="285750" indent="-285750">
                        <a:buFont typeface="Arial" charset="0"/>
                        <a:buChar char="•"/>
                      </a:pPr>
                      <a:endParaRPr lang="en-US" sz="1100" baseline="0" dirty="0">
                        <a:solidFill>
                          <a:schemeClr val="accent1"/>
                        </a:solidFill>
                      </a:endParaRPr>
                    </a:p>
                    <a:p>
                      <a:pPr marL="285750" indent="-285750">
                        <a:buFont typeface="Arial" charset="0"/>
                        <a:buChar char="•"/>
                      </a:pPr>
                      <a:endParaRPr lang="en-US" sz="1100" baseline="0" dirty="0">
                        <a:solidFill>
                          <a:schemeClr val="accent1"/>
                        </a:solidFill>
                      </a:endParaRPr>
                    </a:p>
                    <a:p>
                      <a:pPr marL="285750" indent="-285750">
                        <a:buFont typeface="Arial" charset="0"/>
                        <a:buChar char="•"/>
                      </a:pPr>
                      <a:endParaRPr lang="en-US" sz="1200" b="1" kern="1200" baseline="0" dirty="0">
                        <a:solidFill>
                          <a:schemeClr val="accent2"/>
                        </a:solidFill>
                        <a:latin typeface="+mn-lt"/>
                        <a:ea typeface="+mn-ea"/>
                        <a:cs typeface="+mn-cs"/>
                      </a:endParaRPr>
                    </a:p>
                    <a:p>
                      <a:pPr marL="285750" indent="-285750">
                        <a:buFont typeface="Arial" charset="0"/>
                        <a:buChar char="•"/>
                      </a:pPr>
                      <a:r>
                        <a:rPr lang="en-US" sz="1200" b="1" kern="1200" baseline="0" dirty="0">
                          <a:solidFill>
                            <a:schemeClr val="accent2"/>
                          </a:solidFill>
                          <a:latin typeface="+mn-lt"/>
                          <a:ea typeface="+mn-ea"/>
                          <a:cs typeface="+mn-cs"/>
                        </a:rPr>
                        <a:t>Budget constrains</a:t>
                      </a:r>
                    </a:p>
                    <a:p>
                      <a:pPr marL="285750" indent="-285750">
                        <a:buFont typeface="Arial" charset="0"/>
                        <a:buChar char="•"/>
                      </a:pPr>
                      <a:r>
                        <a:rPr lang="en-US" sz="1200" b="1" kern="1200" baseline="0" dirty="0">
                          <a:solidFill>
                            <a:schemeClr val="accent2"/>
                          </a:solidFill>
                          <a:latin typeface="+mn-lt"/>
                          <a:ea typeface="+mn-ea"/>
                          <a:cs typeface="+mn-cs"/>
                        </a:rPr>
                        <a:t>Prize of tickets</a:t>
                      </a:r>
                    </a:p>
                    <a:p>
                      <a:pPr marL="285750" indent="-285750">
                        <a:buFont typeface="Arial" charset="0"/>
                        <a:buChar char="•"/>
                      </a:pPr>
                      <a:r>
                        <a:rPr lang="en-US" sz="1200" b="1" kern="1200" baseline="0" dirty="0">
                          <a:solidFill>
                            <a:schemeClr val="accent2"/>
                          </a:solidFill>
                          <a:latin typeface="+mn-lt"/>
                          <a:ea typeface="+mn-ea"/>
                          <a:cs typeface="+mn-cs"/>
                        </a:rPr>
                        <a:t>Hot destinations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baseline="0" dirty="0">
                          <a:solidFill>
                            <a:schemeClr val="accent2"/>
                          </a:solidFill>
                          <a:latin typeface="+mn-lt"/>
                          <a:ea typeface="+mn-ea"/>
                          <a:cs typeface="+mn-cs"/>
                        </a:rPr>
                        <a:t>List of flyers</a:t>
                      </a:r>
                    </a:p>
                    <a:p>
                      <a:pPr marL="285750" indent="-285750">
                        <a:buFont typeface="Arial" charset="0"/>
                        <a:buChar char="•"/>
                      </a:pPr>
                      <a:r>
                        <a:rPr lang="en-US" sz="1200" b="1" kern="1200" baseline="0" dirty="0">
                          <a:solidFill>
                            <a:schemeClr val="accent2"/>
                          </a:solidFill>
                          <a:latin typeface="+mn-lt"/>
                          <a:ea typeface="+mn-ea"/>
                          <a:cs typeface="+mn-cs"/>
                        </a:rPr>
                        <a:t>Lists of hotels</a:t>
                      </a:r>
                    </a:p>
                    <a:p>
                      <a:pPr marL="285750" indent="-285750">
                        <a:buFont typeface="Arial" charset="0"/>
                        <a:buChar char="•"/>
                      </a:pPr>
                      <a:endParaRPr lang="en-US" sz="1100" baseline="0" dirty="0"/>
                    </a:p>
                    <a:p>
                      <a:pPr marL="285750" indent="-285750">
                        <a:buFont typeface="Arial" charset="0"/>
                        <a:buChar char="•"/>
                      </a:pPr>
                      <a:endParaRPr lang="en-US" sz="1100" baseline="0" dirty="0"/>
                    </a:p>
                    <a:p>
                      <a:pPr marL="285750" indent="-285750">
                        <a:buFont typeface="Arial" charset="0"/>
                        <a:buChar char="•"/>
                      </a:pPr>
                      <a:endParaRPr lang="en-US" sz="1100" baseline="0" dirty="0"/>
                    </a:p>
                    <a:p>
                      <a:pPr marL="285750" indent="-285750">
                        <a:buFont typeface="Arial" charset="0"/>
                        <a:buChar char="•"/>
                      </a:pPr>
                      <a:endParaRPr lang="en-US" sz="1200" b="1" kern="1200" dirty="0">
                        <a:solidFill>
                          <a:srgbClr val="FFFF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a:solidFill>
                            <a:srgbClr val="FFFF00"/>
                          </a:solidFill>
                          <a:latin typeface="+mn-lt"/>
                          <a:ea typeface="+mn-ea"/>
                          <a:cs typeface="+mn-cs"/>
                        </a:rPr>
                        <a:t>List of airplanes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a:solidFill>
                            <a:srgbClr val="FFFF00"/>
                          </a:solidFill>
                          <a:latin typeface="+mn-lt"/>
                          <a:ea typeface="+mn-ea"/>
                          <a:cs typeface="+mn-cs"/>
                        </a:rPr>
                        <a:t>Types of airplanes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a:solidFill>
                            <a:srgbClr val="FFFF00"/>
                          </a:solidFill>
                          <a:latin typeface="+mn-lt"/>
                          <a:ea typeface="+mn-ea"/>
                          <a:cs typeface="+mn-cs"/>
                        </a:rPr>
                        <a:t>List</a:t>
                      </a:r>
                      <a:r>
                        <a:rPr lang="en-US" sz="1200" b="1" kern="1200" baseline="0" dirty="0">
                          <a:solidFill>
                            <a:srgbClr val="FFFF00"/>
                          </a:solidFill>
                          <a:latin typeface="+mn-lt"/>
                          <a:ea typeface="+mn-ea"/>
                          <a:cs typeface="+mn-cs"/>
                        </a:rPr>
                        <a:t> of companies (suppliers)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baseline="0" dirty="0">
                          <a:solidFill>
                            <a:srgbClr val="FFFF00"/>
                          </a:solidFill>
                          <a:latin typeface="+mn-lt"/>
                          <a:ea typeface="+mn-ea"/>
                          <a:cs typeface="+mn-cs"/>
                        </a:rPr>
                        <a:t>List of staff</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baseline="0" dirty="0">
                          <a:solidFill>
                            <a:srgbClr val="FFFF00"/>
                          </a:solidFill>
                          <a:latin typeface="+mn-lt"/>
                          <a:ea typeface="+mn-ea"/>
                          <a:cs typeface="+mn-cs"/>
                        </a:rPr>
                        <a:t>number</a:t>
                      </a:r>
                      <a:endParaRPr lang="en-US" sz="1200" b="1" kern="1200" dirty="0">
                        <a:solidFill>
                          <a:srgbClr val="FFFF00"/>
                        </a:solidFill>
                        <a:latin typeface="+mn-lt"/>
                        <a:ea typeface="+mn-ea"/>
                        <a:cs typeface="+mn-cs"/>
                      </a:endParaRPr>
                    </a:p>
                    <a:p>
                      <a:pPr marL="285750" indent="-285750">
                        <a:buFont typeface="Arial" charset="0"/>
                        <a:buChar char="•"/>
                      </a:pPr>
                      <a:endParaRPr lang="en-US" sz="1100" dirty="0"/>
                    </a:p>
                  </a:txBody>
                  <a:tcPr>
                    <a:noFill/>
                  </a:tcPr>
                </a:tc>
                <a:tc>
                  <a:txBody>
                    <a:bodyPr/>
                    <a:lstStyle/>
                    <a:p>
                      <a:pPr marL="285750" indent="-285750">
                        <a:buFontTx/>
                        <a:buChar char="-"/>
                      </a:pPr>
                      <a:r>
                        <a:rPr lang="en-US" sz="1100" dirty="0">
                          <a:solidFill>
                            <a:schemeClr val="accent1"/>
                          </a:solidFill>
                        </a:rPr>
                        <a:t>Booking </a:t>
                      </a:r>
                    </a:p>
                    <a:p>
                      <a:pPr marL="285750" indent="-285750">
                        <a:buFontTx/>
                        <a:buChar char="-"/>
                      </a:pPr>
                      <a:r>
                        <a:rPr lang="en-US" sz="1100" dirty="0">
                          <a:solidFill>
                            <a:schemeClr val="accent1"/>
                          </a:solidFill>
                        </a:rPr>
                        <a:t>Pilot Selection/Control</a:t>
                      </a:r>
                    </a:p>
                    <a:p>
                      <a:pPr marL="285750" indent="-285750">
                        <a:buFontTx/>
                        <a:buChar char="-"/>
                      </a:pPr>
                      <a:endParaRPr lang="en-US" sz="1100" dirty="0">
                        <a:solidFill>
                          <a:schemeClr val="accent1"/>
                        </a:solidFill>
                      </a:endParaRPr>
                    </a:p>
                    <a:p>
                      <a:pPr marL="285750" indent="-285750">
                        <a:buFontTx/>
                        <a:buChar char="-"/>
                      </a:pPr>
                      <a:endParaRPr lang="en-US" sz="1100" dirty="0">
                        <a:solidFill>
                          <a:schemeClr val="accent1"/>
                        </a:solidFill>
                      </a:endParaRPr>
                    </a:p>
                    <a:p>
                      <a:pPr marL="285750" indent="-285750">
                        <a:buFontTx/>
                        <a:buChar char="-"/>
                      </a:pPr>
                      <a:endParaRPr lang="en-US" sz="1100" dirty="0">
                        <a:solidFill>
                          <a:schemeClr val="accent1"/>
                        </a:solidFill>
                      </a:endParaRPr>
                    </a:p>
                    <a:p>
                      <a:pPr marL="285750" indent="-285750">
                        <a:buFontTx/>
                        <a:buChar char="-"/>
                      </a:pPr>
                      <a:endParaRPr lang="en-US" sz="1100" dirty="0"/>
                    </a:p>
                    <a:p>
                      <a:pPr marL="285750" indent="-285750">
                        <a:buFontTx/>
                        <a:buChar char="-"/>
                      </a:pPr>
                      <a:r>
                        <a:rPr lang="en-US" sz="1200" b="1" kern="1200" baseline="0" dirty="0">
                          <a:solidFill>
                            <a:schemeClr val="accent2"/>
                          </a:solidFill>
                          <a:latin typeface="+mn-lt"/>
                          <a:ea typeface="+mn-ea"/>
                          <a:cs typeface="+mn-cs"/>
                        </a:rPr>
                        <a:t>Partnership management with hotels </a:t>
                      </a:r>
                    </a:p>
                    <a:p>
                      <a:pPr marL="285750" indent="-285750">
                        <a:buFontTx/>
                        <a:buChar char="-"/>
                      </a:pPr>
                      <a:r>
                        <a:rPr lang="en-US" sz="1200" b="1" kern="1200" baseline="0" dirty="0">
                          <a:solidFill>
                            <a:schemeClr val="accent2"/>
                          </a:solidFill>
                          <a:latin typeface="+mn-lt"/>
                          <a:ea typeface="+mn-ea"/>
                          <a:cs typeface="+mn-cs"/>
                        </a:rPr>
                        <a:t>Booking </a:t>
                      </a:r>
                    </a:p>
                    <a:p>
                      <a:pPr marL="0" indent="0">
                        <a:buFontTx/>
                        <a:buNone/>
                      </a:pPr>
                      <a:endParaRPr lang="en-US" sz="1100" dirty="0"/>
                    </a:p>
                    <a:p>
                      <a:pPr marL="285750" indent="-285750">
                        <a:buFontTx/>
                        <a:buChar char="-"/>
                      </a:pPr>
                      <a:endParaRPr lang="en-US" sz="1100" dirty="0"/>
                    </a:p>
                    <a:p>
                      <a:pPr marL="285750" indent="-285750">
                        <a:buFontTx/>
                        <a:buChar char="-"/>
                      </a:pPr>
                      <a:endParaRPr lang="en-US" sz="1100" dirty="0"/>
                    </a:p>
                    <a:p>
                      <a:pPr marL="285750" indent="-285750">
                        <a:buFontTx/>
                        <a:buChar char="-"/>
                      </a:pPr>
                      <a:endParaRPr lang="en-US" sz="1100" dirty="0"/>
                    </a:p>
                    <a:p>
                      <a:pPr marL="285750" indent="-285750">
                        <a:buFontTx/>
                        <a:buChar char="-"/>
                      </a:pPr>
                      <a:endParaRPr lang="en-US" sz="1100" dirty="0"/>
                    </a:p>
                    <a:p>
                      <a:pPr marL="285750" indent="-285750">
                        <a:buFontTx/>
                        <a:buChar char="-"/>
                      </a:pPr>
                      <a:endParaRPr lang="en-US" sz="1100" dirty="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rgbClr val="FFFF00"/>
                          </a:solidFill>
                          <a:latin typeface="+mn-lt"/>
                          <a:ea typeface="+mn-ea"/>
                          <a:cs typeface="+mn-cs"/>
                        </a:rPr>
                        <a:t>Airplane Maintenance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rgbClr val="FFFF00"/>
                          </a:solidFill>
                          <a:latin typeface="+mn-lt"/>
                          <a:ea typeface="+mn-ea"/>
                          <a:cs typeface="+mn-cs"/>
                        </a:rPr>
                        <a:t>Rearrange</a:t>
                      </a:r>
                      <a:r>
                        <a:rPr lang="en-US" sz="1200" b="1" kern="1200" baseline="0" dirty="0">
                          <a:solidFill>
                            <a:srgbClr val="FFFF00"/>
                          </a:solidFill>
                          <a:latin typeface="+mn-lt"/>
                          <a:ea typeface="+mn-ea"/>
                          <a:cs typeface="+mn-cs"/>
                        </a:rPr>
                        <a:t> seats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1" kern="1200" baseline="0" dirty="0">
                          <a:solidFill>
                            <a:srgbClr val="FFFF00"/>
                          </a:solidFill>
                          <a:latin typeface="+mn-lt"/>
                          <a:ea typeface="+mn-ea"/>
                          <a:cs typeface="+mn-cs"/>
                        </a:rPr>
                        <a:t>Booking seats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1" kern="1200" baseline="0" dirty="0">
                          <a:solidFill>
                            <a:srgbClr val="FFFF00"/>
                          </a:solidFill>
                          <a:latin typeface="+mn-lt"/>
                          <a:ea typeface="+mn-ea"/>
                          <a:cs typeface="+mn-cs"/>
                        </a:rPr>
                        <a:t>Booking </a:t>
                      </a:r>
                    </a:p>
                    <a:p>
                      <a:pPr marL="285750" indent="-285750">
                        <a:buFontTx/>
                        <a:buChar char="-"/>
                      </a:pPr>
                      <a:endParaRPr lang="en-US" sz="1100" dirty="0"/>
                    </a:p>
                  </a:txBody>
                  <a:tcPr>
                    <a:noFill/>
                  </a:tcPr>
                </a:tc>
                <a:tc>
                  <a:txBody>
                    <a:bodyPr/>
                    <a:lstStyle/>
                    <a:p>
                      <a:r>
                        <a:rPr lang="en-US" sz="1200" dirty="0">
                          <a:solidFill>
                            <a:schemeClr val="accent1"/>
                          </a:solidFill>
                        </a:rPr>
                        <a:t>-    Airport</a:t>
                      </a:r>
                    </a:p>
                    <a:p>
                      <a:pPr marL="285750" indent="-285750">
                        <a:buFontTx/>
                        <a:buChar char="-"/>
                      </a:pPr>
                      <a:r>
                        <a:rPr lang="en-US" sz="1200" dirty="0" err="1">
                          <a:solidFill>
                            <a:schemeClr val="accent1"/>
                          </a:solidFill>
                        </a:rPr>
                        <a:t>Fiumicino</a:t>
                      </a:r>
                      <a:endParaRPr lang="en-US" sz="1200" dirty="0">
                        <a:solidFill>
                          <a:schemeClr val="accent1"/>
                        </a:solidFill>
                      </a:endParaRPr>
                    </a:p>
                    <a:p>
                      <a:pPr marL="285750" indent="-285750">
                        <a:buFontTx/>
                        <a:buChar char="-"/>
                      </a:pPr>
                      <a:endParaRPr lang="en-US" sz="1200" dirty="0">
                        <a:solidFill>
                          <a:schemeClr val="accent1"/>
                        </a:solidFill>
                      </a:endParaRPr>
                    </a:p>
                    <a:p>
                      <a:pPr marL="285750" indent="-285750">
                        <a:buFontTx/>
                        <a:buChar char="-"/>
                      </a:pPr>
                      <a:endParaRPr lang="en-US" sz="1200" dirty="0">
                        <a:solidFill>
                          <a:schemeClr val="accent1"/>
                        </a:solidFill>
                      </a:endParaRPr>
                    </a:p>
                    <a:p>
                      <a:pPr marL="285750" indent="-285750">
                        <a:buFontTx/>
                        <a:buChar char="-"/>
                      </a:pPr>
                      <a:endParaRPr lang="en-US" sz="1200" dirty="0">
                        <a:solidFill>
                          <a:schemeClr val="accent1"/>
                        </a:solidFill>
                      </a:endParaRPr>
                    </a:p>
                    <a:p>
                      <a:pPr marL="285750" indent="-285750">
                        <a:buFontTx/>
                        <a:buChar char="-"/>
                      </a:pPr>
                      <a:endParaRPr lang="en-US" sz="1200" dirty="0">
                        <a:solidFill>
                          <a:schemeClr val="accent1"/>
                        </a:solidFill>
                      </a:endParaRPr>
                    </a:p>
                    <a:p>
                      <a:pPr marL="285750" indent="-285750">
                        <a:buFontTx/>
                        <a:buChar char="-"/>
                      </a:pPr>
                      <a:endParaRPr lang="en-US" sz="1200" dirty="0"/>
                    </a:p>
                    <a:p>
                      <a:pPr marL="285750" indent="-285750">
                        <a:buFontTx/>
                        <a:buChar char="-"/>
                      </a:pPr>
                      <a:r>
                        <a:rPr lang="en-US" sz="1200" b="1" kern="1200" baseline="0" dirty="0">
                          <a:solidFill>
                            <a:schemeClr val="accent2"/>
                          </a:solidFill>
                          <a:latin typeface="+mn-lt"/>
                          <a:ea typeface="+mn-ea"/>
                          <a:cs typeface="+mn-cs"/>
                        </a:rPr>
                        <a:t>Website</a:t>
                      </a:r>
                    </a:p>
                    <a:p>
                      <a:pPr marL="285750" indent="-285750">
                        <a:buFontTx/>
                        <a:buChar char="-"/>
                      </a:pPr>
                      <a:r>
                        <a:rPr lang="en-US" sz="1200" b="1" kern="1200" baseline="0" dirty="0">
                          <a:solidFill>
                            <a:schemeClr val="accent2"/>
                          </a:solidFill>
                          <a:latin typeface="+mn-lt"/>
                          <a:ea typeface="+mn-ea"/>
                          <a:cs typeface="+mn-cs"/>
                        </a:rPr>
                        <a:t>Agencies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chemeClr val="accent2"/>
                          </a:solidFill>
                        </a:rPr>
                        <a:t>The financial department offices</a:t>
                      </a:r>
                      <a:endParaRPr lang="en-US" sz="1200" baseline="0" dirty="0"/>
                    </a:p>
                    <a:p>
                      <a:pPr marL="285750" indent="-285750">
                        <a:buFontTx/>
                        <a:buChar char="-"/>
                      </a:pPr>
                      <a:endParaRPr lang="en-US" sz="1200" dirty="0"/>
                    </a:p>
                    <a:p>
                      <a:pPr marL="0" indent="0">
                        <a:buFontTx/>
                        <a:buNone/>
                      </a:pPr>
                      <a:endParaRPr lang="en-US" sz="1200" dirty="0"/>
                    </a:p>
                    <a:p>
                      <a:pPr marL="285750" indent="-285750">
                        <a:buFontTx/>
                        <a:buChar char="-"/>
                      </a:pPr>
                      <a:endParaRPr lang="en-US" sz="1200" dirty="0"/>
                    </a:p>
                    <a:p>
                      <a:pPr marL="285750" indent="-285750">
                        <a:buFontTx/>
                        <a:buChar char="-"/>
                      </a:pPr>
                      <a:endParaRPr lang="en-US" sz="1200" dirty="0"/>
                    </a:p>
                    <a:p>
                      <a:pPr marL="285750" indent="-285750">
                        <a:buFontTx/>
                        <a:buChar char="-"/>
                      </a:pPr>
                      <a:endParaRPr lang="en-US" sz="1200" dirty="0"/>
                    </a:p>
                    <a:p>
                      <a:pPr marL="285750" indent="-285750">
                        <a:buFontTx/>
                        <a:buChar char="-"/>
                      </a:pPr>
                      <a:endParaRPr lang="en-US" sz="1200" dirty="0"/>
                    </a:p>
                    <a:p>
                      <a:pPr marL="285750" indent="-285750">
                        <a:buFontTx/>
                        <a:buChar char="-"/>
                      </a:pPr>
                      <a:r>
                        <a:rPr lang="en-US" sz="1200" b="1" kern="1200" dirty="0">
                          <a:solidFill>
                            <a:srgbClr val="FFFF00"/>
                          </a:solidFill>
                          <a:latin typeface="+mn-lt"/>
                          <a:ea typeface="+mn-ea"/>
                          <a:cs typeface="+mn-cs"/>
                        </a:rPr>
                        <a:t>Garage</a:t>
                      </a:r>
                    </a:p>
                    <a:p>
                      <a:pPr marL="285750" indent="-285750">
                        <a:buFontTx/>
                        <a:buChar char="-"/>
                      </a:pPr>
                      <a:r>
                        <a:rPr lang="en-US" sz="1200" b="1" kern="1200" dirty="0" err="1">
                          <a:solidFill>
                            <a:srgbClr val="FFFF00"/>
                          </a:solidFill>
                          <a:latin typeface="+mn-lt"/>
                          <a:ea typeface="+mn-ea"/>
                          <a:cs typeface="+mn-cs"/>
                        </a:rPr>
                        <a:t>Fiumicino</a:t>
                      </a:r>
                      <a:endParaRPr lang="en-US" sz="1200" b="1" kern="1200" dirty="0">
                        <a:solidFill>
                          <a:srgbClr val="FFFF00"/>
                        </a:solidFill>
                        <a:latin typeface="+mn-lt"/>
                        <a:ea typeface="+mn-ea"/>
                        <a:cs typeface="+mn-cs"/>
                      </a:endParaRPr>
                    </a:p>
                    <a:p>
                      <a:pPr marL="285750" indent="-285750">
                        <a:buFontTx/>
                        <a:buChar char="-"/>
                      </a:pPr>
                      <a:r>
                        <a:rPr lang="en-US" sz="1200" b="1" kern="1200" dirty="0" err="1">
                          <a:solidFill>
                            <a:srgbClr val="FFFF00"/>
                          </a:solidFill>
                          <a:latin typeface="+mn-lt"/>
                          <a:ea typeface="+mn-ea"/>
                          <a:cs typeface="+mn-cs"/>
                        </a:rPr>
                        <a:t>Malpensa</a:t>
                      </a:r>
                      <a:endParaRPr lang="en-US" sz="1200" b="1" kern="1200" dirty="0">
                        <a:solidFill>
                          <a:srgbClr val="FFFF00"/>
                        </a:solidFill>
                        <a:latin typeface="+mn-lt"/>
                        <a:ea typeface="+mn-ea"/>
                        <a:cs typeface="+mn-cs"/>
                      </a:endParaRPr>
                    </a:p>
                    <a:p>
                      <a:pPr marL="285750" indent="-285750">
                        <a:buFontTx/>
                        <a:buChar char="-"/>
                      </a:pPr>
                      <a:endParaRPr lang="en-US" sz="1200" dirty="0"/>
                    </a:p>
                  </a:txBody>
                  <a:tcPr>
                    <a:noFill/>
                  </a:tcPr>
                </a:tc>
                <a:tc>
                  <a:txBody>
                    <a:bodyPr/>
                    <a:lstStyle/>
                    <a:p>
                      <a:pPr marL="285750" indent="-285750">
                        <a:buFontTx/>
                        <a:buChar char="-"/>
                      </a:pPr>
                      <a:r>
                        <a:rPr lang="en-US" sz="1200" dirty="0">
                          <a:solidFill>
                            <a:schemeClr val="accent1"/>
                          </a:solidFill>
                        </a:rPr>
                        <a:t>Director</a:t>
                      </a:r>
                    </a:p>
                    <a:p>
                      <a:pPr marL="285750" indent="-285750">
                        <a:buFontTx/>
                        <a:buChar char="-"/>
                      </a:pPr>
                      <a:r>
                        <a:rPr lang="en-US" sz="1200" dirty="0">
                          <a:solidFill>
                            <a:schemeClr val="accent1"/>
                          </a:solidFill>
                        </a:rPr>
                        <a:t>Pilots</a:t>
                      </a:r>
                    </a:p>
                    <a:p>
                      <a:pPr marL="285750" indent="-285750">
                        <a:buFontTx/>
                        <a:buChar char="-"/>
                      </a:pPr>
                      <a:r>
                        <a:rPr lang="en-US" sz="1200" dirty="0">
                          <a:solidFill>
                            <a:schemeClr val="accent1"/>
                          </a:solidFill>
                        </a:rPr>
                        <a:t>Crew</a:t>
                      </a:r>
                      <a:endParaRPr lang="en-US" sz="1200" baseline="0" dirty="0">
                        <a:solidFill>
                          <a:schemeClr val="accent1"/>
                        </a:solidFill>
                      </a:endParaRPr>
                    </a:p>
                    <a:p>
                      <a:pPr marL="285750" indent="-285750">
                        <a:buFontTx/>
                        <a:buChar char="-"/>
                      </a:pPr>
                      <a:r>
                        <a:rPr lang="en-US" sz="1200" baseline="0" dirty="0">
                          <a:solidFill>
                            <a:schemeClr val="accent1"/>
                          </a:solidFill>
                        </a:rPr>
                        <a:t>Disability Assistance Staff</a:t>
                      </a:r>
                    </a:p>
                    <a:p>
                      <a:pPr marL="285750" indent="-285750">
                        <a:buFontTx/>
                        <a:buChar char="-"/>
                      </a:pPr>
                      <a:endParaRPr lang="en-US" sz="1200" baseline="0" dirty="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chemeClr val="accent2"/>
                          </a:solidFill>
                        </a:rPr>
                        <a:t>Director</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chemeClr val="accent2"/>
                          </a:solidFill>
                        </a:rPr>
                        <a:t>The financial department</a:t>
                      </a:r>
                      <a:endParaRPr lang="en-US" sz="1200" baseline="0" dirty="0"/>
                    </a:p>
                    <a:p>
                      <a:pPr marL="285750" indent="-285750">
                        <a:buFontTx/>
                        <a:buChar char="-"/>
                      </a:pPr>
                      <a:endParaRPr lang="en-US" sz="1200" baseline="0" dirty="0"/>
                    </a:p>
                    <a:p>
                      <a:pPr marL="285750" indent="-285750">
                        <a:buFontTx/>
                        <a:buChar char="-"/>
                      </a:pPr>
                      <a:endParaRPr lang="en-US" sz="1200" baseline="0" dirty="0"/>
                    </a:p>
                    <a:p>
                      <a:pPr marL="285750" indent="-285750">
                        <a:buFontTx/>
                        <a:buChar char="-"/>
                      </a:pPr>
                      <a:endParaRPr lang="en-US" sz="1200" baseline="0" dirty="0"/>
                    </a:p>
                    <a:p>
                      <a:pPr marL="285750" indent="-285750">
                        <a:buFontTx/>
                        <a:buChar char="-"/>
                      </a:pPr>
                      <a:endParaRPr lang="en-US" sz="1200" baseline="0" dirty="0"/>
                    </a:p>
                    <a:p>
                      <a:pPr marL="285750" indent="-285750">
                        <a:buFontTx/>
                        <a:buChar char="-"/>
                      </a:pPr>
                      <a:endParaRPr lang="en-US" sz="1200" baseline="0" dirty="0"/>
                    </a:p>
                    <a:p>
                      <a:pPr marL="285750" indent="-285750">
                        <a:buFontTx/>
                        <a:buChar char="-"/>
                      </a:pPr>
                      <a:endParaRPr lang="en-US" sz="1200" baseline="0" dirty="0"/>
                    </a:p>
                    <a:p>
                      <a:pPr marL="285750" indent="-285750">
                        <a:buFontTx/>
                        <a:buChar char="-"/>
                      </a:pPr>
                      <a:endParaRPr lang="en-US" sz="1200" baseline="0" dirty="0"/>
                    </a:p>
                    <a:p>
                      <a:pPr marL="285750" indent="-285750">
                        <a:buFontTx/>
                        <a:buChar char="-"/>
                      </a:pPr>
                      <a:r>
                        <a:rPr lang="en-US" sz="1200" b="1" kern="1200" dirty="0">
                          <a:solidFill>
                            <a:srgbClr val="FFFF00"/>
                          </a:solidFill>
                          <a:latin typeface="+mn-lt"/>
                          <a:ea typeface="+mn-ea"/>
                          <a:cs typeface="+mn-cs"/>
                        </a:rPr>
                        <a:t>Head of Plain </a:t>
                      </a:r>
                      <a:r>
                        <a:rPr lang="en-US" sz="1200" b="1" kern="1200" dirty="0" err="1">
                          <a:solidFill>
                            <a:srgbClr val="FFFF00"/>
                          </a:solidFill>
                          <a:latin typeface="+mn-lt"/>
                          <a:ea typeface="+mn-ea"/>
                          <a:cs typeface="+mn-cs"/>
                        </a:rPr>
                        <a:t>Maintainence</a:t>
                      </a:r>
                      <a:r>
                        <a:rPr lang="en-US" sz="1200" b="1" kern="1200" dirty="0">
                          <a:solidFill>
                            <a:srgbClr val="FFFF00"/>
                          </a:solidFill>
                          <a:latin typeface="+mn-lt"/>
                          <a:ea typeface="+mn-ea"/>
                          <a:cs typeface="+mn-cs"/>
                        </a:rPr>
                        <a:t> Division</a:t>
                      </a:r>
                    </a:p>
                    <a:p>
                      <a:pPr marL="285750" indent="-285750">
                        <a:buFontTx/>
                        <a:buChar char="-"/>
                      </a:pPr>
                      <a:r>
                        <a:rPr lang="en-US" sz="1200" b="1" kern="1200" dirty="0">
                          <a:solidFill>
                            <a:srgbClr val="FFFF00"/>
                          </a:solidFill>
                          <a:latin typeface="+mn-lt"/>
                          <a:ea typeface="+mn-ea"/>
                          <a:cs typeface="+mn-cs"/>
                        </a:rPr>
                        <a:t>Airport Staff</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b="1" kern="1200" dirty="0" err="1">
                          <a:solidFill>
                            <a:srgbClr val="FFFF00"/>
                          </a:solidFill>
                          <a:latin typeface="+mn-lt"/>
                          <a:ea typeface="+mn-ea"/>
                          <a:cs typeface="+mn-cs"/>
                        </a:rPr>
                        <a:t>Maintainace</a:t>
                      </a:r>
                      <a:r>
                        <a:rPr lang="en-US" sz="1200" b="1" kern="1200" dirty="0">
                          <a:solidFill>
                            <a:srgbClr val="FFFF00"/>
                          </a:solidFill>
                          <a:latin typeface="+mn-lt"/>
                          <a:ea typeface="+mn-ea"/>
                          <a:cs typeface="+mn-cs"/>
                        </a:rPr>
                        <a:t> Crew</a:t>
                      </a:r>
                    </a:p>
                    <a:p>
                      <a:pPr marL="285750" indent="-285750">
                        <a:buFontTx/>
                        <a:buChar char="-"/>
                      </a:pPr>
                      <a:endParaRPr lang="en-US" sz="1200" dirty="0"/>
                    </a:p>
                  </a:txBody>
                  <a:tcPr>
                    <a:noFill/>
                  </a:tcPr>
                </a:tc>
                <a:tc>
                  <a:txBody>
                    <a:bodyPr/>
                    <a:lstStyle/>
                    <a:p>
                      <a:pPr marL="285750" indent="-285750">
                        <a:buFontTx/>
                        <a:buChar char="-"/>
                      </a:pPr>
                      <a:r>
                        <a:rPr lang="en-US" sz="1200" baseline="0" dirty="0">
                          <a:solidFill>
                            <a:schemeClr val="accent1"/>
                          </a:solidFill>
                        </a:rPr>
                        <a:t>6 years</a:t>
                      </a:r>
                    </a:p>
                    <a:p>
                      <a:pPr marL="0" indent="0">
                        <a:buFontTx/>
                        <a:buNone/>
                      </a:pPr>
                      <a:endParaRPr lang="en-US" sz="1200" baseline="0" dirty="0">
                        <a:solidFill>
                          <a:schemeClr val="accent1"/>
                        </a:solidFill>
                      </a:endParaRPr>
                    </a:p>
                    <a:p>
                      <a:pPr marL="0" indent="0">
                        <a:buFontTx/>
                        <a:buNone/>
                      </a:pPr>
                      <a:endParaRPr lang="en-US" sz="1200" baseline="0" dirty="0">
                        <a:solidFill>
                          <a:schemeClr val="accent1"/>
                        </a:solidFill>
                      </a:endParaRPr>
                    </a:p>
                    <a:p>
                      <a:pPr marL="0" indent="0">
                        <a:buFontTx/>
                        <a:buNone/>
                      </a:pPr>
                      <a:endParaRPr lang="en-US" sz="1200" baseline="0" dirty="0">
                        <a:solidFill>
                          <a:schemeClr val="accent1"/>
                        </a:solidFill>
                      </a:endParaRPr>
                    </a:p>
                    <a:p>
                      <a:pPr marL="0" indent="0">
                        <a:buFontTx/>
                        <a:buNone/>
                      </a:pPr>
                      <a:endParaRPr lang="en-US" sz="1200" baseline="0" dirty="0">
                        <a:solidFill>
                          <a:schemeClr val="accent1"/>
                        </a:solidFill>
                      </a:endParaRPr>
                    </a:p>
                    <a:p>
                      <a:pPr marL="0" indent="0">
                        <a:buFontTx/>
                        <a:buNone/>
                      </a:pPr>
                      <a:endParaRPr lang="en-US" sz="1200" baseline="0" dirty="0"/>
                    </a:p>
                    <a:p>
                      <a:pPr marL="0" indent="0">
                        <a:buFontTx/>
                        <a:buNone/>
                      </a:pPr>
                      <a:endParaRPr lang="en-US" sz="1200" baseline="0" dirty="0"/>
                    </a:p>
                    <a:p>
                      <a:pPr marL="285750" indent="-285750">
                        <a:buFontTx/>
                        <a:buChar char="-"/>
                      </a:pPr>
                      <a:r>
                        <a:rPr lang="en-US" sz="1200" baseline="0" dirty="0">
                          <a:solidFill>
                            <a:schemeClr val="accent2"/>
                          </a:solidFill>
                        </a:rPr>
                        <a:t>4 </a:t>
                      </a:r>
                      <a:r>
                        <a:rPr lang="en-US" sz="1200" b="1" kern="1200" dirty="0">
                          <a:solidFill>
                            <a:schemeClr val="accent2"/>
                          </a:solidFill>
                          <a:latin typeface="+mn-lt"/>
                          <a:ea typeface="+mn-ea"/>
                          <a:cs typeface="+mn-cs"/>
                        </a:rPr>
                        <a:t>months</a:t>
                      </a: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endParaRPr lang="en-US" sz="1200" b="1" kern="1200" dirty="0">
                        <a:solidFill>
                          <a:schemeClr val="accent2"/>
                        </a:solidFill>
                        <a:latin typeface="+mn-lt"/>
                        <a:ea typeface="+mn-ea"/>
                        <a:cs typeface="+mn-cs"/>
                      </a:endParaRPr>
                    </a:p>
                    <a:p>
                      <a:pPr marL="285750" indent="-285750">
                        <a:buFontTx/>
                        <a:buChar char="-"/>
                      </a:pPr>
                      <a:r>
                        <a:rPr lang="en-US" sz="1200" baseline="0" dirty="0">
                          <a:solidFill>
                            <a:srgbClr val="FFFF00"/>
                          </a:solidFill>
                        </a:rPr>
                        <a:t>10 months</a:t>
                      </a:r>
                    </a:p>
                    <a:p>
                      <a:pPr marL="285750" indent="-285750">
                        <a:buFontTx/>
                        <a:buChar char="-"/>
                      </a:pPr>
                      <a:endParaRPr lang="en-US" sz="1200" dirty="0"/>
                    </a:p>
                  </a:txBody>
                  <a:tcPr>
                    <a:noFill/>
                  </a:tcPr>
                </a:tc>
                <a:tc>
                  <a:txBody>
                    <a:bodyPr/>
                    <a:lstStyle/>
                    <a:p>
                      <a:pPr marL="285750" indent="-285750">
                        <a:buFontTx/>
                        <a:buChar char="-"/>
                      </a:pPr>
                      <a:r>
                        <a:rPr lang="en-US" sz="1200" dirty="0">
                          <a:solidFill>
                            <a:schemeClr val="accent1"/>
                          </a:solidFill>
                        </a:rPr>
                        <a:t>To serve the customer</a:t>
                      </a:r>
                    </a:p>
                    <a:p>
                      <a:pPr marL="285750" indent="-285750">
                        <a:buFontTx/>
                        <a:buChar char="-"/>
                      </a:pPr>
                      <a:r>
                        <a:rPr lang="en-US" sz="1200" dirty="0">
                          <a:solidFill>
                            <a:schemeClr val="accent1"/>
                          </a:solidFill>
                        </a:rPr>
                        <a:t>Optimize the services </a:t>
                      </a:r>
                    </a:p>
                    <a:p>
                      <a:pPr marL="285750" indent="-285750">
                        <a:buFontTx/>
                        <a:buChar char="-"/>
                      </a:pPr>
                      <a:r>
                        <a:rPr lang="en-US" sz="1200" baseline="0" dirty="0">
                          <a:solidFill>
                            <a:schemeClr val="accent1"/>
                          </a:solidFill>
                        </a:rPr>
                        <a:t>Safe time/money  </a:t>
                      </a:r>
                    </a:p>
                    <a:p>
                      <a:pPr marL="285750" indent="-285750">
                        <a:buFontTx/>
                        <a:buChar char="-"/>
                      </a:pPr>
                      <a:endParaRPr lang="en-US" sz="1200" dirty="0"/>
                    </a:p>
                    <a:p>
                      <a:pPr marL="285750" indent="-285750">
                        <a:buFontTx/>
                        <a:buChar char="-"/>
                      </a:pPr>
                      <a:r>
                        <a:rPr lang="en-US" sz="1200" dirty="0">
                          <a:solidFill>
                            <a:schemeClr val="accent2"/>
                          </a:solidFill>
                        </a:rPr>
                        <a:t>Optimize the ticket prize to sell more</a:t>
                      </a:r>
                    </a:p>
                    <a:p>
                      <a:pPr marL="285750" indent="-285750">
                        <a:buFontTx/>
                        <a:buChar char="-"/>
                      </a:pPr>
                      <a:endParaRPr lang="en-US" sz="1200" dirty="0">
                        <a:solidFill>
                          <a:schemeClr val="accent2"/>
                        </a:solidFill>
                      </a:endParaRPr>
                    </a:p>
                    <a:p>
                      <a:pPr marL="285750" indent="-285750">
                        <a:buFontTx/>
                        <a:buChar char="-"/>
                      </a:pPr>
                      <a:endParaRPr lang="en-US" sz="1200" dirty="0">
                        <a:solidFill>
                          <a:schemeClr val="accent2"/>
                        </a:solidFill>
                      </a:endParaRPr>
                    </a:p>
                    <a:p>
                      <a:pPr marL="285750" indent="-285750">
                        <a:buFontTx/>
                        <a:buChar char="-"/>
                      </a:pPr>
                      <a:endParaRPr lang="en-US" sz="1200" dirty="0">
                        <a:solidFill>
                          <a:schemeClr val="accent2"/>
                        </a:solidFill>
                      </a:endParaRPr>
                    </a:p>
                    <a:p>
                      <a:pPr marL="285750" indent="-285750">
                        <a:buFontTx/>
                        <a:buChar char="-"/>
                      </a:pPr>
                      <a:endParaRPr lang="en-US" sz="1200" dirty="0">
                        <a:solidFill>
                          <a:schemeClr val="accent2"/>
                        </a:solidFill>
                      </a:endParaRPr>
                    </a:p>
                    <a:p>
                      <a:pPr marL="285750" indent="-285750">
                        <a:buFontTx/>
                        <a:buChar char="-"/>
                      </a:pPr>
                      <a:endParaRPr lang="en-US" sz="1200" dirty="0">
                        <a:solidFill>
                          <a:schemeClr val="accent2"/>
                        </a:solidFill>
                      </a:endParaRPr>
                    </a:p>
                    <a:p>
                      <a:pPr marL="285750" indent="-285750">
                        <a:buFontTx/>
                        <a:buChar char="-"/>
                      </a:pPr>
                      <a:endParaRPr lang="en-US" sz="1200" dirty="0">
                        <a:solidFill>
                          <a:schemeClr val="accent2"/>
                        </a:solidFill>
                      </a:endParaRPr>
                    </a:p>
                    <a:p>
                      <a:pPr marL="285750" indent="-285750">
                        <a:buFontTx/>
                        <a:buChar char="-"/>
                      </a:pPr>
                      <a:endParaRPr lang="en-US" sz="1200" dirty="0">
                        <a:solidFill>
                          <a:schemeClr val="accent2"/>
                        </a:solidFill>
                      </a:endParaRPr>
                    </a:p>
                    <a:p>
                      <a:pPr marL="285750" indent="-285750">
                        <a:buFontTx/>
                        <a:buChar char="-"/>
                      </a:pPr>
                      <a:r>
                        <a:rPr lang="en-US" sz="1200" dirty="0">
                          <a:solidFill>
                            <a:srgbClr val="FFFF00"/>
                          </a:solidFill>
                        </a:rPr>
                        <a:t>Rearrange the plain</a:t>
                      </a:r>
                      <a:r>
                        <a:rPr lang="en-US" sz="1200" baseline="0" dirty="0">
                          <a:solidFill>
                            <a:srgbClr val="FFFF00"/>
                          </a:solidFill>
                        </a:rPr>
                        <a:t> space</a:t>
                      </a:r>
                      <a:endParaRPr lang="en-US" sz="1200"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265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Paradigm</a:t>
            </a:r>
          </a:p>
        </p:txBody>
      </p:sp>
      <p:sp>
        <p:nvSpPr>
          <p:cNvPr id="3" name="Content Placeholder 2"/>
          <p:cNvSpPr>
            <a:spLocks noGrp="1"/>
          </p:cNvSpPr>
          <p:nvPr>
            <p:ph idx="1"/>
          </p:nvPr>
        </p:nvSpPr>
        <p:spPr/>
        <p:txBody>
          <a:bodyPr/>
          <a:lstStyle/>
          <a:p>
            <a:pPr marL="0" indent="0">
              <a:buNone/>
            </a:pPr>
            <a:r>
              <a:rPr lang="en-US" dirty="0"/>
              <a:t>https://</a:t>
            </a:r>
            <a:r>
              <a:rPr lang="en-US" dirty="0" err="1"/>
              <a:t>ap.visual-paradigm.com</a:t>
            </a:r>
            <a:r>
              <a:rPr lang="en-US" dirty="0"/>
              <a:t>/</a:t>
            </a:r>
            <a:r>
              <a:rPr lang="en-US" dirty="0" err="1"/>
              <a:t>universita</a:t>
            </a:r>
            <a:r>
              <a:rPr lang="en-US" dirty="0"/>
              <a:t>-di-</a:t>
            </a:r>
            <a:r>
              <a:rPr lang="en-US" dirty="0" err="1"/>
              <a:t>camerino</a:t>
            </a:r>
            <a:endParaRPr lang="en-US" dirty="0"/>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857" y="3658286"/>
            <a:ext cx="7645400" cy="1320800"/>
          </a:xfrm>
          <a:prstGeom prst="rect">
            <a:avLst/>
          </a:prstGeom>
        </p:spPr>
      </p:pic>
    </p:spTree>
    <p:extLst>
      <p:ext uri="{BB962C8B-B14F-4D97-AF65-F5344CB8AC3E}">
        <p14:creationId xmlns:p14="http://schemas.microsoft.com/office/powerpoint/2010/main" val="1569175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568" y="2712540"/>
            <a:ext cx="3351663" cy="1325563"/>
          </a:xfrm>
        </p:spPr>
        <p:txBody>
          <a:bodyPr/>
          <a:lstStyle/>
          <a:p>
            <a:r>
              <a:rPr lang="en-US" dirty="0"/>
              <a:t>Questions?</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32</a:t>
            </a:fld>
            <a:endParaRPr lang="en-US"/>
          </a:p>
        </p:txBody>
      </p:sp>
      <p:graphicFrame>
        <p:nvGraphicFramePr>
          <p:cNvPr id="6" name="Object 2"/>
          <p:cNvGraphicFramePr>
            <a:graphicFrameLocks noChangeAspect="1"/>
          </p:cNvGraphicFramePr>
          <p:nvPr/>
        </p:nvGraphicFramePr>
        <p:xfrm>
          <a:off x="2895601" y="1752600"/>
          <a:ext cx="1857375" cy="3995738"/>
        </p:xfrm>
        <a:graphic>
          <a:graphicData uri="http://schemas.openxmlformats.org/presentationml/2006/ole">
            <mc:AlternateContent xmlns:mc="http://schemas.openxmlformats.org/markup-compatibility/2006">
              <mc:Choice xmlns:v="urn:schemas-microsoft-com:vml" Requires="v">
                <p:oleObj spid="_x0000_s10267" name="Clip" r:id="rId3" imgW="1854740" imgH="3988340" progId="MS_ClipArt_Gallery.2">
                  <p:embed/>
                </p:oleObj>
              </mc:Choice>
              <mc:Fallback>
                <p:oleObj name="Clip" r:id="rId3" imgW="1854740" imgH="39883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1752600"/>
                        <a:ext cx="1857375"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636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Architecture Definitions</a:t>
            </a:r>
          </a:p>
        </p:txBody>
      </p:sp>
      <p:sp>
        <p:nvSpPr>
          <p:cNvPr id="3" name="Content Placeholder 2"/>
          <p:cNvSpPr>
            <a:spLocks noGrp="1"/>
          </p:cNvSpPr>
          <p:nvPr>
            <p:ph idx="1"/>
          </p:nvPr>
        </p:nvSpPr>
        <p:spPr/>
        <p:txBody>
          <a:bodyPr>
            <a:normAutofit fontScale="70000" lnSpcReduction="20000"/>
          </a:bodyPr>
          <a:lstStyle/>
          <a:p>
            <a:r>
              <a:rPr lang="en-US" dirty="0"/>
              <a:t>The </a:t>
            </a:r>
            <a:r>
              <a:rPr lang="en-US" b="1" dirty="0"/>
              <a:t>MIT Center for Information Systems Research </a:t>
            </a:r>
            <a:r>
              <a:rPr lang="en-US" dirty="0"/>
              <a:t>defined enterprise architecture as the </a:t>
            </a:r>
            <a:r>
              <a:rPr lang="en-US" dirty="0">
                <a:solidFill>
                  <a:srgbClr val="FF0000"/>
                </a:solidFill>
              </a:rPr>
              <a:t>specific aspects of a business that are under examination</a:t>
            </a:r>
            <a:r>
              <a:rPr lang="en-US" dirty="0"/>
              <a:t>:</a:t>
            </a:r>
          </a:p>
          <a:p>
            <a:pPr lvl="1"/>
            <a:r>
              <a:rPr lang="en-US" dirty="0"/>
              <a:t>Enterprise architecture is the organizing logic for business processes and IT infrastructure reflecting the integration and standardization requirements of the company's operating model for delivering goods and services to customers</a:t>
            </a:r>
          </a:p>
          <a:p>
            <a:endParaRPr lang="en-US" dirty="0"/>
          </a:p>
          <a:p>
            <a:r>
              <a:rPr lang="en-US" dirty="0"/>
              <a:t>The </a:t>
            </a:r>
            <a:r>
              <a:rPr lang="en-US" b="1" dirty="0"/>
              <a:t>Enterprise Architecture Body of Knowledge </a:t>
            </a:r>
            <a:r>
              <a:rPr lang="en-US" dirty="0"/>
              <a:t>defines enterprise architecture </a:t>
            </a:r>
            <a:r>
              <a:rPr lang="en-US" dirty="0">
                <a:solidFill>
                  <a:srgbClr val="FF0000"/>
                </a:solidFill>
              </a:rPr>
              <a:t>as a practice</a:t>
            </a:r>
            <a:r>
              <a:rPr lang="en-US" dirty="0"/>
              <a:t>, which analyzes areas of common activity within or between organizations, where information and other resources are exchanged to guide future states from an integrated viewpoint of strategy, business, and technology</a:t>
            </a:r>
          </a:p>
          <a:p>
            <a:endParaRPr lang="en-US" b="1" dirty="0"/>
          </a:p>
          <a:p>
            <a:r>
              <a:rPr lang="en-US" b="1" dirty="0"/>
              <a:t>IT analysis firm Gartner </a:t>
            </a:r>
            <a:r>
              <a:rPr lang="en-US" dirty="0"/>
              <a:t>defines the term </a:t>
            </a:r>
            <a:r>
              <a:rPr lang="en-US" dirty="0">
                <a:solidFill>
                  <a:srgbClr val="FF0000"/>
                </a:solidFill>
              </a:rPr>
              <a:t>as a discipline </a:t>
            </a:r>
            <a:r>
              <a:rPr lang="en-US" dirty="0"/>
              <a:t>where an enterprise is led through change</a:t>
            </a:r>
          </a:p>
          <a:p>
            <a:pPr lvl="1"/>
            <a:r>
              <a:rPr lang="en-US" dirty="0"/>
              <a:t>Enterprise architecture (EA) is a discipline for proactively and holistically leading enterprise responses to disruptive forces by identifying and analyzing the execution of change toward desired business vision and outcomes</a:t>
            </a:r>
          </a:p>
          <a:p>
            <a:pPr lvl="1"/>
            <a:r>
              <a:rPr lang="en-US" dirty="0"/>
              <a:t>Enterprise architecture is used to steer decision making toward the evolution of the future state architecture</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4</a:t>
            </a:fld>
            <a:endParaRPr lang="en-US"/>
          </a:p>
        </p:txBody>
      </p:sp>
    </p:spTree>
    <p:extLst>
      <p:ext uri="{BB962C8B-B14F-4D97-AF65-F5344CB8AC3E}">
        <p14:creationId xmlns:p14="http://schemas.microsoft.com/office/powerpoint/2010/main" val="204281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Definition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latin typeface="Calibri" charset="0"/>
                <a:ea typeface="Calibri" charset="0"/>
                <a:cs typeface="Calibri" charset="0"/>
              </a:rPr>
              <a:t>"Architecture" names that which is fundamental about a </a:t>
            </a:r>
            <a:r>
              <a:rPr lang="en-US" b="1" dirty="0">
                <a:latin typeface="Calibri" charset="0"/>
                <a:ea typeface="Calibri" charset="0"/>
                <a:cs typeface="Calibri" charset="0"/>
              </a:rPr>
              <a:t>system</a:t>
            </a:r>
            <a:r>
              <a:rPr lang="en-US" dirty="0">
                <a:latin typeface="Calibri" charset="0"/>
                <a:ea typeface="Calibri" charset="0"/>
                <a:cs typeface="Calibri" charset="0"/>
              </a:rPr>
              <a:t>; the set of essential </a:t>
            </a:r>
            <a:r>
              <a:rPr lang="en-US" b="1" dirty="0">
                <a:latin typeface="Calibri" charset="0"/>
                <a:ea typeface="Calibri" charset="0"/>
                <a:cs typeface="Calibri" charset="0"/>
              </a:rPr>
              <a:t>properties</a:t>
            </a:r>
            <a:r>
              <a:rPr lang="en-US" dirty="0">
                <a:latin typeface="Calibri" charset="0"/>
                <a:ea typeface="Calibri" charset="0"/>
                <a:cs typeface="Calibri" charset="0"/>
              </a:rPr>
              <a:t> of a system which determine its form, </a:t>
            </a:r>
            <a:r>
              <a:rPr lang="en-US" b="1" dirty="0">
                <a:latin typeface="Calibri" charset="0"/>
                <a:ea typeface="Calibri" charset="0"/>
                <a:cs typeface="Calibri" charset="0"/>
              </a:rPr>
              <a:t>function</a:t>
            </a:r>
            <a:r>
              <a:rPr lang="en-US" dirty="0">
                <a:latin typeface="Calibri" charset="0"/>
                <a:ea typeface="Calibri" charset="0"/>
                <a:cs typeface="Calibri" charset="0"/>
              </a:rPr>
              <a:t>, </a:t>
            </a:r>
            <a:r>
              <a:rPr lang="en-US" b="1" dirty="0">
                <a:latin typeface="Calibri" charset="0"/>
                <a:ea typeface="Calibri" charset="0"/>
                <a:cs typeface="Calibri" charset="0"/>
              </a:rPr>
              <a:t>value</a:t>
            </a:r>
            <a:r>
              <a:rPr lang="en-US" dirty="0">
                <a:latin typeface="Calibri" charset="0"/>
                <a:ea typeface="Calibri" charset="0"/>
                <a:cs typeface="Calibri" charset="0"/>
              </a:rPr>
              <a:t>, </a:t>
            </a:r>
            <a:r>
              <a:rPr lang="en-US" b="1" dirty="0">
                <a:latin typeface="Calibri" charset="0"/>
                <a:ea typeface="Calibri" charset="0"/>
                <a:cs typeface="Calibri" charset="0"/>
              </a:rPr>
              <a:t>cost</a:t>
            </a:r>
            <a:r>
              <a:rPr lang="en-US" dirty="0">
                <a:latin typeface="Calibri" charset="0"/>
                <a:ea typeface="Calibri" charset="0"/>
                <a:cs typeface="Calibri" charset="0"/>
              </a:rPr>
              <a:t>, and </a:t>
            </a:r>
            <a:r>
              <a:rPr lang="en-US" b="1" dirty="0">
                <a:latin typeface="Calibri" charset="0"/>
                <a:ea typeface="Calibri" charset="0"/>
                <a:cs typeface="Calibri" charset="0"/>
              </a:rPr>
              <a:t>risk</a:t>
            </a:r>
            <a:endParaRPr lang="en-US" dirty="0">
              <a:latin typeface="Calibri" charset="0"/>
              <a:ea typeface="Calibri" charset="0"/>
              <a:cs typeface="Calibri" charset="0"/>
            </a:endParaRPr>
          </a:p>
          <a:p>
            <a:pPr marL="0" indent="0">
              <a:buNone/>
            </a:pPr>
            <a:endParaRPr lang="en-US" dirty="0">
              <a:latin typeface="Calibri" charset="0"/>
              <a:ea typeface="Calibri" charset="0"/>
              <a:cs typeface="Calibri" charset="0"/>
            </a:endParaRPr>
          </a:p>
          <a:p>
            <a:pPr marL="0" indent="0">
              <a:buNone/>
            </a:pPr>
            <a:r>
              <a:rPr lang="en-US" dirty="0">
                <a:latin typeface="Calibri" charset="0"/>
                <a:ea typeface="Calibri" charset="0"/>
                <a:cs typeface="Calibri" charset="0"/>
              </a:rPr>
              <a:t>That which is fundamental to a system takes several forms</a:t>
            </a:r>
          </a:p>
          <a:p>
            <a:r>
              <a:rPr lang="en-US" dirty="0">
                <a:latin typeface="Calibri" charset="0"/>
                <a:ea typeface="Calibri" charset="0"/>
                <a:cs typeface="Calibri" charset="0"/>
              </a:rPr>
              <a:t>its </a:t>
            </a:r>
            <a:r>
              <a:rPr lang="en-US" b="1" dirty="0">
                <a:latin typeface="Calibri" charset="0"/>
                <a:ea typeface="Calibri" charset="0"/>
                <a:cs typeface="Calibri" charset="0"/>
              </a:rPr>
              <a:t>elements</a:t>
            </a:r>
            <a:r>
              <a:rPr lang="en-US" dirty="0">
                <a:latin typeface="Calibri" charset="0"/>
                <a:ea typeface="Calibri" charset="0"/>
                <a:cs typeface="Calibri" charset="0"/>
              </a:rPr>
              <a:t>: the constituents that make up the system</a:t>
            </a:r>
          </a:p>
          <a:p>
            <a:r>
              <a:rPr lang="en-US" dirty="0">
                <a:latin typeface="Calibri" charset="0"/>
                <a:ea typeface="Calibri" charset="0"/>
                <a:cs typeface="Calibri" charset="0"/>
              </a:rPr>
              <a:t>the </a:t>
            </a:r>
            <a:r>
              <a:rPr lang="en-US" b="1" dirty="0">
                <a:latin typeface="Calibri" charset="0"/>
                <a:ea typeface="Calibri" charset="0"/>
                <a:cs typeface="Calibri" charset="0"/>
              </a:rPr>
              <a:t>relationships</a:t>
            </a:r>
            <a:r>
              <a:rPr lang="en-US" dirty="0">
                <a:latin typeface="Calibri" charset="0"/>
                <a:ea typeface="Calibri" charset="0"/>
                <a:cs typeface="Calibri" charset="0"/>
              </a:rPr>
              <a:t>: both internal and external to the system</a:t>
            </a:r>
          </a:p>
          <a:p>
            <a:r>
              <a:rPr lang="en-US" dirty="0">
                <a:latin typeface="Calibri" charset="0"/>
                <a:ea typeface="Calibri" charset="0"/>
                <a:cs typeface="Calibri" charset="0"/>
              </a:rPr>
              <a:t>the </a:t>
            </a:r>
            <a:r>
              <a:rPr lang="en-US" b="1" dirty="0">
                <a:latin typeface="Calibri" charset="0"/>
                <a:ea typeface="Calibri" charset="0"/>
                <a:cs typeface="Calibri" charset="0"/>
              </a:rPr>
              <a:t>principles</a:t>
            </a:r>
            <a:r>
              <a:rPr lang="en-US" dirty="0">
                <a:latin typeface="Calibri" charset="0"/>
                <a:ea typeface="Calibri" charset="0"/>
                <a:cs typeface="Calibri" charset="0"/>
              </a:rPr>
              <a:t> of its design and evolution</a:t>
            </a:r>
          </a:p>
          <a:p>
            <a:pPr marL="0" indent="0" algn="ctr">
              <a:buNone/>
            </a:pPr>
            <a:endParaRPr lang="en-US" dirty="0">
              <a:latin typeface="Calibri" charset="0"/>
              <a:ea typeface="Calibri" charset="0"/>
              <a:cs typeface="Calibri" charset="0"/>
            </a:endParaRPr>
          </a:p>
          <a:p>
            <a:pPr marL="0" indent="0" algn="ctr">
              <a:buNone/>
            </a:pPr>
            <a:r>
              <a:rPr lang="en-US" i="1" dirty="0">
                <a:latin typeface="Calibri" charset="0"/>
                <a:ea typeface="Calibri" charset="0"/>
                <a:cs typeface="Calibri" charset="0"/>
              </a:rPr>
              <a:t> ISO/IEC/IEEE 42010 - http://</a:t>
            </a:r>
            <a:r>
              <a:rPr lang="en-US" i="1" dirty="0" err="1">
                <a:latin typeface="Calibri" charset="0"/>
                <a:ea typeface="Calibri" charset="0"/>
                <a:cs typeface="Calibri" charset="0"/>
              </a:rPr>
              <a:t>www.iso-architecture.org</a:t>
            </a:r>
            <a:r>
              <a:rPr lang="en-US" i="1" dirty="0">
                <a:latin typeface="Calibri" charset="0"/>
                <a:ea typeface="Calibri" charset="0"/>
                <a:cs typeface="Calibri" charset="0"/>
              </a:rPr>
              <a:t>/ieee-1471/cm</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5</a:t>
            </a:fld>
            <a:endParaRPr lang="en-US"/>
          </a:p>
        </p:txBody>
      </p:sp>
    </p:spTree>
    <p:extLst>
      <p:ext uri="{BB962C8B-B14F-4D97-AF65-F5344CB8AC3E}">
        <p14:creationId xmlns:p14="http://schemas.microsoft.com/office/powerpoint/2010/main" val="203488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Architecture: Overall View</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6</a:t>
            </a:fld>
            <a:endParaRPr lang="en-US"/>
          </a:p>
        </p:txBody>
      </p:sp>
      <p:sp>
        <p:nvSpPr>
          <p:cNvPr id="6" name="Text Box 68"/>
          <p:cNvSpPr txBox="1">
            <a:spLocks noChangeArrowheads="1"/>
          </p:cNvSpPr>
          <p:nvPr/>
        </p:nvSpPr>
        <p:spPr bwMode="auto">
          <a:xfrm>
            <a:off x="2372736" y="2024987"/>
            <a:ext cx="2032000" cy="517525"/>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a:spAutoFit/>
          </a:bodyPr>
          <a:lstStyle>
            <a:lvl1pPr defTabSz="762000">
              <a:defRPr>
                <a:solidFill>
                  <a:schemeClr val="tx1"/>
                </a:solidFill>
                <a:latin typeface="Calibri" charset="0"/>
              </a:defRPr>
            </a:lvl1pPr>
            <a:lvl2pPr marL="571500" defTabSz="762000">
              <a:defRPr>
                <a:solidFill>
                  <a:schemeClr val="tx1"/>
                </a:solidFill>
                <a:latin typeface="Calibri" charset="0"/>
              </a:defRPr>
            </a:lvl2pPr>
            <a:lvl3pPr marL="1143000" defTabSz="762000">
              <a:defRPr>
                <a:solidFill>
                  <a:schemeClr val="tx1"/>
                </a:solidFill>
                <a:latin typeface="Calibri" charset="0"/>
              </a:defRPr>
            </a:lvl3pPr>
            <a:lvl4pPr marL="1714500" defTabSz="762000">
              <a:defRPr>
                <a:solidFill>
                  <a:schemeClr val="tx1"/>
                </a:solidFill>
                <a:latin typeface="Calibri" charset="0"/>
              </a:defRPr>
            </a:lvl4pPr>
            <a:lvl5pPr marL="2286000" defTabSz="762000">
              <a:defRPr>
                <a:solidFill>
                  <a:schemeClr val="tx1"/>
                </a:solidFill>
                <a:latin typeface="Calibri" charset="0"/>
              </a:defRPr>
            </a:lvl5pPr>
            <a:lvl6pPr marL="2743200" defTabSz="762000" fontAlgn="base">
              <a:spcBef>
                <a:spcPct val="0"/>
              </a:spcBef>
              <a:spcAft>
                <a:spcPct val="0"/>
              </a:spcAft>
              <a:defRPr>
                <a:solidFill>
                  <a:schemeClr val="tx1"/>
                </a:solidFill>
                <a:latin typeface="Calibri" charset="0"/>
              </a:defRPr>
            </a:lvl6pPr>
            <a:lvl7pPr marL="3200400" defTabSz="762000" fontAlgn="base">
              <a:spcBef>
                <a:spcPct val="0"/>
              </a:spcBef>
              <a:spcAft>
                <a:spcPct val="0"/>
              </a:spcAft>
              <a:defRPr>
                <a:solidFill>
                  <a:schemeClr val="tx1"/>
                </a:solidFill>
                <a:latin typeface="Calibri" charset="0"/>
              </a:defRPr>
            </a:lvl7pPr>
            <a:lvl8pPr marL="3657600" defTabSz="762000" fontAlgn="base">
              <a:spcBef>
                <a:spcPct val="0"/>
              </a:spcBef>
              <a:spcAft>
                <a:spcPct val="0"/>
              </a:spcAft>
              <a:defRPr>
                <a:solidFill>
                  <a:schemeClr val="tx1"/>
                </a:solidFill>
                <a:latin typeface="Calibri" charset="0"/>
              </a:defRPr>
            </a:lvl8pPr>
            <a:lvl9pPr marL="4114800" defTabSz="762000" fontAlgn="base">
              <a:spcBef>
                <a:spcPct val="0"/>
              </a:spcBef>
              <a:spcAft>
                <a:spcPct val="0"/>
              </a:spcAft>
              <a:defRPr>
                <a:solidFill>
                  <a:schemeClr val="tx1"/>
                </a:solidFill>
                <a:latin typeface="Calibri" charset="0"/>
              </a:defRPr>
            </a:lvl9pPr>
          </a:lstStyle>
          <a:p>
            <a:pPr algn="ctr">
              <a:spcBef>
                <a:spcPct val="50000"/>
              </a:spcBef>
            </a:pPr>
            <a:r>
              <a:rPr lang="en-US" altLang="en-US" sz="1400" b="1" dirty="0">
                <a:latin typeface="Arial" charset="0"/>
              </a:rPr>
              <a:t>Enterprise Strategies &amp; Direction</a:t>
            </a:r>
          </a:p>
        </p:txBody>
      </p:sp>
      <p:sp>
        <p:nvSpPr>
          <p:cNvPr id="7" name="AutoShape 69"/>
          <p:cNvSpPr>
            <a:spLocks noChangeArrowheads="1"/>
          </p:cNvSpPr>
          <p:nvPr/>
        </p:nvSpPr>
        <p:spPr bwMode="auto">
          <a:xfrm>
            <a:off x="4726998" y="2198024"/>
            <a:ext cx="466725" cy="361950"/>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none" anchor="ctr">
            <a:spAutoFit/>
          </a:bodyPr>
          <a:lstStyle/>
          <a:p>
            <a:endParaRPr lang="en-US"/>
          </a:p>
        </p:txBody>
      </p:sp>
      <p:sp>
        <p:nvSpPr>
          <p:cNvPr id="8" name="AutoShape 70"/>
          <p:cNvSpPr>
            <a:spLocks noChangeArrowheads="1"/>
          </p:cNvSpPr>
          <p:nvPr/>
        </p:nvSpPr>
        <p:spPr bwMode="auto">
          <a:xfrm>
            <a:off x="5609648" y="2194849"/>
            <a:ext cx="466725" cy="361950"/>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none" anchor="ctr">
            <a:spAutoFit/>
          </a:bodyPr>
          <a:lstStyle/>
          <a:p>
            <a:endParaRPr lang="en-US"/>
          </a:p>
        </p:txBody>
      </p:sp>
      <p:sp>
        <p:nvSpPr>
          <p:cNvPr id="9" name="AutoShape 71"/>
          <p:cNvSpPr>
            <a:spLocks noChangeArrowheads="1"/>
          </p:cNvSpPr>
          <p:nvPr/>
        </p:nvSpPr>
        <p:spPr bwMode="auto">
          <a:xfrm>
            <a:off x="6438323" y="2194849"/>
            <a:ext cx="466725" cy="361950"/>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none" anchor="ctr">
            <a:spAutoFit/>
          </a:bodyPr>
          <a:lstStyle/>
          <a:p>
            <a:endParaRPr lang="en-US"/>
          </a:p>
        </p:txBody>
      </p:sp>
      <p:sp>
        <p:nvSpPr>
          <p:cNvPr id="10" name="AutoShape 72"/>
          <p:cNvSpPr>
            <a:spLocks noChangeArrowheads="1"/>
          </p:cNvSpPr>
          <p:nvPr/>
        </p:nvSpPr>
        <p:spPr bwMode="auto">
          <a:xfrm>
            <a:off x="7276523" y="2194849"/>
            <a:ext cx="466725" cy="361950"/>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none" anchor="ctr">
            <a:spAutoFit/>
          </a:bodyPr>
          <a:lstStyle/>
          <a:p>
            <a:endParaRPr lang="en-US"/>
          </a:p>
        </p:txBody>
      </p:sp>
      <p:sp>
        <p:nvSpPr>
          <p:cNvPr id="11" name="AutoShape 73"/>
          <p:cNvSpPr>
            <a:spLocks noChangeArrowheads="1"/>
          </p:cNvSpPr>
          <p:nvPr/>
        </p:nvSpPr>
        <p:spPr bwMode="auto">
          <a:xfrm>
            <a:off x="8076623" y="2204374"/>
            <a:ext cx="466725" cy="361950"/>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none" anchor="ctr">
            <a:spAutoFit/>
          </a:bodyPr>
          <a:lstStyle/>
          <a:p>
            <a:endParaRPr lang="en-US"/>
          </a:p>
        </p:txBody>
      </p:sp>
      <p:sp>
        <p:nvSpPr>
          <p:cNvPr id="12" name="AutoShape 74"/>
          <p:cNvSpPr>
            <a:spLocks noChangeArrowheads="1"/>
          </p:cNvSpPr>
          <p:nvPr/>
        </p:nvSpPr>
        <p:spPr bwMode="auto">
          <a:xfrm>
            <a:off x="8892598" y="2220249"/>
            <a:ext cx="466725" cy="361950"/>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none" anchor="ctr">
            <a:spAutoFit/>
          </a:bodyPr>
          <a:lstStyle/>
          <a:p>
            <a:endParaRPr lang="en-US"/>
          </a:p>
        </p:txBody>
      </p:sp>
      <p:sp>
        <p:nvSpPr>
          <p:cNvPr id="13" name="Rectangle 67"/>
          <p:cNvSpPr>
            <a:spLocks noChangeArrowheads="1"/>
          </p:cNvSpPr>
          <p:nvPr/>
        </p:nvSpPr>
        <p:spPr bwMode="auto">
          <a:xfrm>
            <a:off x="2062134" y="1888461"/>
            <a:ext cx="8513473" cy="790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a:p>
        </p:txBody>
      </p:sp>
      <p:sp>
        <p:nvSpPr>
          <p:cNvPr id="16" name="Rectangle 67"/>
          <p:cNvSpPr>
            <a:spLocks noChangeArrowheads="1"/>
          </p:cNvSpPr>
          <p:nvPr/>
        </p:nvSpPr>
        <p:spPr bwMode="auto">
          <a:xfrm>
            <a:off x="3591676" y="3984804"/>
            <a:ext cx="2484698"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dirty="0"/>
          </a:p>
          <a:p>
            <a:endParaRPr lang="en-US" dirty="0"/>
          </a:p>
          <a:p>
            <a:endParaRPr lang="en-US" dirty="0"/>
          </a:p>
        </p:txBody>
      </p:sp>
      <p:sp>
        <p:nvSpPr>
          <p:cNvPr id="17" name="Rectangle 67"/>
          <p:cNvSpPr>
            <a:spLocks noChangeArrowheads="1"/>
          </p:cNvSpPr>
          <p:nvPr/>
        </p:nvSpPr>
        <p:spPr bwMode="auto">
          <a:xfrm>
            <a:off x="8895195" y="2948032"/>
            <a:ext cx="1680413" cy="31393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9" name="Rectangle 67"/>
          <p:cNvSpPr>
            <a:spLocks noChangeArrowheads="1"/>
          </p:cNvSpPr>
          <p:nvPr/>
        </p:nvSpPr>
        <p:spPr bwMode="auto">
          <a:xfrm>
            <a:off x="2062135" y="2942726"/>
            <a:ext cx="1405544" cy="31393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0" name="Rectangle 67"/>
          <p:cNvSpPr>
            <a:spLocks noChangeArrowheads="1"/>
          </p:cNvSpPr>
          <p:nvPr/>
        </p:nvSpPr>
        <p:spPr bwMode="auto">
          <a:xfrm>
            <a:off x="3591676" y="5164023"/>
            <a:ext cx="5170517"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dirty="0"/>
          </a:p>
          <a:p>
            <a:endParaRPr lang="en-US" dirty="0"/>
          </a:p>
          <a:p>
            <a:endParaRPr lang="en-US" dirty="0"/>
          </a:p>
        </p:txBody>
      </p:sp>
      <p:sp>
        <p:nvSpPr>
          <p:cNvPr id="21" name="Rectangle 67"/>
          <p:cNvSpPr>
            <a:spLocks noChangeArrowheads="1"/>
          </p:cNvSpPr>
          <p:nvPr/>
        </p:nvSpPr>
        <p:spPr bwMode="auto">
          <a:xfrm>
            <a:off x="3557847" y="2961678"/>
            <a:ext cx="5170517"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dirty="0"/>
          </a:p>
          <a:p>
            <a:endParaRPr lang="en-US" dirty="0"/>
          </a:p>
          <a:p>
            <a:endParaRPr lang="en-US" dirty="0"/>
          </a:p>
        </p:txBody>
      </p:sp>
      <p:sp>
        <p:nvSpPr>
          <p:cNvPr id="22" name="Rectangle 67"/>
          <p:cNvSpPr>
            <a:spLocks noChangeArrowheads="1"/>
          </p:cNvSpPr>
          <p:nvPr/>
        </p:nvSpPr>
        <p:spPr bwMode="auto">
          <a:xfrm>
            <a:off x="6219769" y="4000847"/>
            <a:ext cx="2485158"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CFF91"/>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 uri="{53640926-AAD7-44D8-BBD7-CCE9431645EC}">
              <a14:shadowObscured xmlns:a14="http://schemas.microsoft.com/office/drawing/2010/main" val="1"/>
            </a:ext>
          </a:extLst>
        </p:spPr>
        <p:txBody>
          <a:bodyPr wrap="square" anchor="ctr">
            <a:spAutoFit/>
          </a:bodyPr>
          <a:lstStyle/>
          <a:p>
            <a:endParaRPr lang="en-US" dirty="0"/>
          </a:p>
          <a:p>
            <a:endParaRPr lang="en-US" dirty="0"/>
          </a:p>
          <a:p>
            <a:endParaRPr lang="en-US" dirty="0"/>
          </a:p>
        </p:txBody>
      </p:sp>
      <p:sp>
        <p:nvSpPr>
          <p:cNvPr id="23" name="Rectangle 22"/>
          <p:cNvSpPr/>
          <p:nvPr/>
        </p:nvSpPr>
        <p:spPr>
          <a:xfrm>
            <a:off x="2174992" y="2948032"/>
            <a:ext cx="1179830" cy="523220"/>
          </a:xfrm>
          <a:prstGeom prst="rect">
            <a:avLst/>
          </a:prstGeom>
        </p:spPr>
        <p:txBody>
          <a:bodyPr wrap="square">
            <a:spAutoFit/>
          </a:bodyPr>
          <a:lstStyle/>
          <a:p>
            <a:pPr lvl="0" algn="ctr">
              <a:spcBef>
                <a:spcPct val="50000"/>
              </a:spcBef>
            </a:pPr>
            <a:r>
              <a:rPr lang="en-US" altLang="en-US" sz="1400" b="1">
                <a:solidFill>
                  <a:prstClr val="black"/>
                </a:solidFill>
                <a:latin typeface="Arial" charset="0"/>
              </a:rPr>
              <a:t>Project &amp; initiatives</a:t>
            </a:r>
            <a:endParaRPr lang="en-US" altLang="en-US" sz="1400" b="1" dirty="0">
              <a:solidFill>
                <a:prstClr val="black"/>
              </a:solidFill>
              <a:latin typeface="Arial" charset="0"/>
            </a:endParaRPr>
          </a:p>
        </p:txBody>
      </p:sp>
      <p:sp>
        <p:nvSpPr>
          <p:cNvPr id="24" name="Rectangle 23"/>
          <p:cNvSpPr/>
          <p:nvPr/>
        </p:nvSpPr>
        <p:spPr>
          <a:xfrm>
            <a:off x="3547168" y="4000847"/>
            <a:ext cx="1440468" cy="307777"/>
          </a:xfrm>
          <a:prstGeom prst="rect">
            <a:avLst/>
          </a:prstGeom>
        </p:spPr>
        <p:txBody>
          <a:bodyPr wrap="square">
            <a:spAutoFit/>
          </a:bodyPr>
          <a:lstStyle/>
          <a:p>
            <a:pPr lvl="0" algn="ctr">
              <a:spcBef>
                <a:spcPct val="50000"/>
              </a:spcBef>
            </a:pPr>
            <a:r>
              <a:rPr lang="en-US" altLang="en-US" sz="1400" b="1">
                <a:solidFill>
                  <a:prstClr val="black"/>
                </a:solidFill>
                <a:latin typeface="Arial" charset="0"/>
              </a:rPr>
              <a:t>Applications</a:t>
            </a:r>
            <a:endParaRPr lang="en-US" altLang="en-US" sz="1400" b="1" dirty="0">
              <a:solidFill>
                <a:prstClr val="black"/>
              </a:solidFill>
              <a:latin typeface="Arial" charset="0"/>
            </a:endParaRPr>
          </a:p>
        </p:txBody>
      </p:sp>
      <p:sp>
        <p:nvSpPr>
          <p:cNvPr id="25" name="Rectangle 24"/>
          <p:cNvSpPr/>
          <p:nvPr/>
        </p:nvSpPr>
        <p:spPr>
          <a:xfrm>
            <a:off x="5836055" y="4021786"/>
            <a:ext cx="1440468" cy="307777"/>
          </a:xfrm>
          <a:prstGeom prst="rect">
            <a:avLst/>
          </a:prstGeom>
        </p:spPr>
        <p:txBody>
          <a:bodyPr wrap="square">
            <a:spAutoFit/>
          </a:bodyPr>
          <a:lstStyle/>
          <a:p>
            <a:pPr lvl="0" algn="ctr">
              <a:spcBef>
                <a:spcPct val="50000"/>
              </a:spcBef>
            </a:pPr>
            <a:r>
              <a:rPr lang="en-US" altLang="en-US" sz="1400" b="1">
                <a:solidFill>
                  <a:prstClr val="black"/>
                </a:solidFill>
                <a:latin typeface="Arial" charset="0"/>
              </a:rPr>
              <a:t>Data</a:t>
            </a:r>
            <a:endParaRPr lang="en-US" altLang="en-US" sz="1400" b="1" dirty="0">
              <a:solidFill>
                <a:prstClr val="black"/>
              </a:solidFill>
              <a:latin typeface="Arial" charset="0"/>
            </a:endParaRPr>
          </a:p>
        </p:txBody>
      </p:sp>
      <p:sp>
        <p:nvSpPr>
          <p:cNvPr id="26" name="Rectangle 25"/>
          <p:cNvSpPr/>
          <p:nvPr/>
        </p:nvSpPr>
        <p:spPr>
          <a:xfrm>
            <a:off x="3547167" y="5206819"/>
            <a:ext cx="2891155" cy="307777"/>
          </a:xfrm>
          <a:prstGeom prst="rect">
            <a:avLst/>
          </a:prstGeom>
        </p:spPr>
        <p:txBody>
          <a:bodyPr wrap="square">
            <a:spAutoFit/>
          </a:bodyPr>
          <a:lstStyle/>
          <a:p>
            <a:pPr lvl="0" algn="ctr">
              <a:spcBef>
                <a:spcPct val="50000"/>
              </a:spcBef>
            </a:pPr>
            <a:r>
              <a:rPr lang="en-US" altLang="en-US" sz="1400" b="1">
                <a:solidFill>
                  <a:prstClr val="black"/>
                </a:solidFill>
                <a:latin typeface="Arial" charset="0"/>
              </a:rPr>
              <a:t>IT infrastructure and services</a:t>
            </a:r>
            <a:endParaRPr lang="en-US" altLang="en-US" sz="1400" b="1" dirty="0">
              <a:solidFill>
                <a:prstClr val="black"/>
              </a:solidFill>
              <a:latin typeface="Arial" charset="0"/>
            </a:endParaRPr>
          </a:p>
        </p:txBody>
      </p:sp>
      <p:sp>
        <p:nvSpPr>
          <p:cNvPr id="27" name="Rectangle 26"/>
          <p:cNvSpPr/>
          <p:nvPr/>
        </p:nvSpPr>
        <p:spPr>
          <a:xfrm>
            <a:off x="3448802" y="3045593"/>
            <a:ext cx="3456246" cy="307777"/>
          </a:xfrm>
          <a:prstGeom prst="rect">
            <a:avLst/>
          </a:prstGeom>
        </p:spPr>
        <p:txBody>
          <a:bodyPr wrap="square">
            <a:spAutoFit/>
          </a:bodyPr>
          <a:lstStyle/>
          <a:p>
            <a:pPr lvl="0" algn="ctr">
              <a:spcBef>
                <a:spcPct val="50000"/>
              </a:spcBef>
            </a:pPr>
            <a:r>
              <a:rPr lang="en-US" altLang="en-US" sz="1400" b="1">
                <a:solidFill>
                  <a:prstClr val="black"/>
                </a:solidFill>
                <a:latin typeface="Arial" charset="0"/>
              </a:rPr>
              <a:t>Business Process and Services</a:t>
            </a:r>
            <a:endParaRPr lang="en-US" altLang="en-US" sz="1400" b="1" dirty="0">
              <a:solidFill>
                <a:prstClr val="black"/>
              </a:solidFill>
              <a:latin typeface="Arial" charset="0"/>
            </a:endParaRPr>
          </a:p>
        </p:txBody>
      </p:sp>
      <p:sp>
        <p:nvSpPr>
          <p:cNvPr id="28" name="Rectangle 27"/>
          <p:cNvSpPr/>
          <p:nvPr/>
        </p:nvSpPr>
        <p:spPr>
          <a:xfrm>
            <a:off x="8933236" y="2975116"/>
            <a:ext cx="1440468" cy="630942"/>
          </a:xfrm>
          <a:prstGeom prst="rect">
            <a:avLst/>
          </a:prstGeom>
        </p:spPr>
        <p:txBody>
          <a:bodyPr wrap="square">
            <a:spAutoFit/>
          </a:bodyPr>
          <a:lstStyle/>
          <a:p>
            <a:pPr lvl="0" algn="ctr">
              <a:spcBef>
                <a:spcPct val="50000"/>
              </a:spcBef>
            </a:pPr>
            <a:r>
              <a:rPr lang="en-US" altLang="en-US" sz="1400" b="1" dirty="0">
                <a:solidFill>
                  <a:prstClr val="black"/>
                </a:solidFill>
                <a:latin typeface="Arial" charset="0"/>
              </a:rPr>
              <a:t>Organization</a:t>
            </a:r>
          </a:p>
          <a:p>
            <a:pPr lvl="0" algn="ctr">
              <a:spcBef>
                <a:spcPct val="50000"/>
              </a:spcBef>
            </a:pPr>
            <a:r>
              <a:rPr lang="en-US" altLang="en-US" sz="1400" b="1" dirty="0">
                <a:solidFill>
                  <a:prstClr val="black"/>
                </a:solidFill>
                <a:latin typeface="Arial" charset="0"/>
              </a:rPr>
              <a:t>&amp; People</a:t>
            </a:r>
          </a:p>
        </p:txBody>
      </p:sp>
    </p:spTree>
    <p:extLst>
      <p:ext uri="{BB962C8B-B14F-4D97-AF65-F5344CB8AC3E}">
        <p14:creationId xmlns:p14="http://schemas.microsoft.com/office/powerpoint/2010/main" val="15929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9950" y="2012590"/>
            <a:ext cx="7912100" cy="3644900"/>
          </a:xfrm>
        </p:spPr>
      </p:pic>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7</a:t>
            </a:fld>
            <a:endParaRPr lang="en-US"/>
          </a:p>
        </p:txBody>
      </p:sp>
      <p:pic>
        <p:nvPicPr>
          <p:cNvPr id="1026" name="Picture 2" descr="isultati immagini per vid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384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8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and Architecture Description</a:t>
            </a:r>
          </a:p>
        </p:txBody>
      </p:sp>
      <p:sp>
        <p:nvSpPr>
          <p:cNvPr id="3" name="Content Placeholder 2"/>
          <p:cNvSpPr>
            <a:spLocks noGrp="1"/>
          </p:cNvSpPr>
          <p:nvPr>
            <p:ph idx="1"/>
          </p:nvPr>
        </p:nvSpPr>
        <p:spPr/>
        <p:txBody>
          <a:bodyPr/>
          <a:lstStyle/>
          <a:p>
            <a:r>
              <a:rPr lang="en-US" dirty="0"/>
              <a:t>An </a:t>
            </a:r>
            <a:r>
              <a:rPr lang="en-US" b="1" dirty="0"/>
              <a:t>architecture is a conception of a system </a:t>
            </a:r>
            <a:r>
              <a:rPr lang="en-US" dirty="0"/>
              <a:t>– i.e., it is in the human mind. An architecture may exist without ever being written down </a:t>
            </a:r>
          </a:p>
          <a:p>
            <a:r>
              <a:rPr lang="en-US" dirty="0"/>
              <a:t>An </a:t>
            </a:r>
            <a:r>
              <a:rPr lang="en-US" b="1" dirty="0"/>
              <a:t>Architecture Description </a:t>
            </a:r>
            <a:r>
              <a:rPr lang="en-US" dirty="0"/>
              <a:t>is an artifact that expresses an Architecture to share with others</a:t>
            </a:r>
          </a:p>
          <a:p>
            <a:r>
              <a:rPr lang="en-US" dirty="0"/>
              <a:t>An </a:t>
            </a:r>
            <a:r>
              <a:rPr lang="en-US" b="1" dirty="0"/>
              <a:t>Architecture Description </a:t>
            </a:r>
            <a:r>
              <a:rPr lang="en-US" dirty="0"/>
              <a:t>consists of one or several Architecture Models </a:t>
            </a:r>
          </a:p>
          <a:p>
            <a:r>
              <a:rPr lang="en-US" dirty="0"/>
              <a:t>A </a:t>
            </a:r>
            <a:r>
              <a:rPr lang="en-US" b="1" dirty="0"/>
              <a:t>Model</a:t>
            </a:r>
            <a:r>
              <a:rPr lang="en-US" dirty="0"/>
              <a:t> is a reproduction of a relevant part of reality which contains the essential aspects to be investigated</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8</a:t>
            </a:fld>
            <a:endParaRPr lang="en-US"/>
          </a:p>
        </p:txBody>
      </p:sp>
    </p:spTree>
    <p:extLst>
      <p:ext uri="{BB962C8B-B14F-4D97-AF65-F5344CB8AC3E}">
        <p14:creationId xmlns:p14="http://schemas.microsoft.com/office/powerpoint/2010/main" val="54662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Architecture (Description) </a:t>
            </a:r>
          </a:p>
        </p:txBody>
      </p:sp>
      <p:sp>
        <p:nvSpPr>
          <p:cNvPr id="3" name="Content Placeholder 2"/>
          <p:cNvSpPr>
            <a:spLocks noGrp="1"/>
          </p:cNvSpPr>
          <p:nvPr>
            <p:ph idx="1"/>
          </p:nvPr>
        </p:nvSpPr>
        <p:spPr/>
        <p:txBody>
          <a:bodyPr/>
          <a:lstStyle/>
          <a:p>
            <a:r>
              <a:rPr lang="en-US" dirty="0"/>
              <a:t>An "</a:t>
            </a:r>
            <a:r>
              <a:rPr lang="en-US" b="1" dirty="0"/>
              <a:t>Architecture</a:t>
            </a:r>
            <a:r>
              <a:rPr lang="en-US" dirty="0"/>
              <a:t>" (for anything) would be the total </a:t>
            </a:r>
            <a:r>
              <a:rPr lang="en-US" b="1" dirty="0"/>
              <a:t>set of descriptive representations (models) </a:t>
            </a:r>
            <a:r>
              <a:rPr lang="en-US" dirty="0"/>
              <a:t>relevant for describing a complex object such that it can be created and that constitute a baseline for changing the object after it has been instantiated</a:t>
            </a:r>
          </a:p>
          <a:p>
            <a:endParaRPr lang="en-US" dirty="0"/>
          </a:p>
          <a:p>
            <a:r>
              <a:rPr lang="en-US" dirty="0"/>
              <a:t>Therefore "</a:t>
            </a:r>
            <a:r>
              <a:rPr lang="en-US" b="1" dirty="0"/>
              <a:t>Enterprise Architecture</a:t>
            </a:r>
            <a:r>
              <a:rPr lang="en-US" dirty="0"/>
              <a:t>" would be the </a:t>
            </a:r>
            <a:r>
              <a:rPr lang="en-US" b="1" dirty="0"/>
              <a:t>total set of models relevant for describing an Enterprise</a:t>
            </a:r>
            <a:r>
              <a:rPr lang="en-US" dirty="0"/>
              <a:t>, that is, the descriptive representations required </a:t>
            </a:r>
          </a:p>
          <a:p>
            <a:pPr lvl="1"/>
            <a:r>
              <a:rPr lang="en-US" dirty="0"/>
              <a:t>to </a:t>
            </a:r>
            <a:r>
              <a:rPr lang="en-US" b="1" dirty="0"/>
              <a:t>create</a:t>
            </a:r>
            <a:r>
              <a:rPr lang="en-US" dirty="0"/>
              <a:t> a (coherent, optimal) enterprise </a:t>
            </a:r>
          </a:p>
          <a:p>
            <a:pPr lvl="1"/>
            <a:r>
              <a:rPr lang="en-US" dirty="0"/>
              <a:t>to </a:t>
            </a:r>
            <a:r>
              <a:rPr lang="en-US" b="1" dirty="0"/>
              <a:t>serve as a baseline for changing </a:t>
            </a:r>
            <a:r>
              <a:rPr lang="en-US" dirty="0"/>
              <a:t>the Enterprise once it is created</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9</a:t>
            </a:fld>
            <a:endParaRPr lang="en-US"/>
          </a:p>
        </p:txBody>
      </p:sp>
    </p:spTree>
    <p:extLst>
      <p:ext uri="{BB962C8B-B14F-4D97-AF65-F5344CB8AC3E}">
        <p14:creationId xmlns:p14="http://schemas.microsoft.com/office/powerpoint/2010/main" val="429762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3233</Words>
  <Application>Microsoft Macintosh PowerPoint</Application>
  <PresentationFormat>Widescreen</PresentationFormat>
  <Paragraphs>648</Paragraphs>
  <Slides>32</Slides>
  <Notes>15</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41" baseType="lpstr">
      <vt:lpstr>Arial</vt:lpstr>
      <vt:lpstr>Arial Black</vt:lpstr>
      <vt:lpstr>Arial Narrow</vt:lpstr>
      <vt:lpstr>Calibri</vt:lpstr>
      <vt:lpstr>Corbel</vt:lpstr>
      <vt:lpstr>Lucida Grande</vt:lpstr>
      <vt:lpstr>Wingdings</vt:lpstr>
      <vt:lpstr>Office Theme</vt:lpstr>
      <vt:lpstr>Clip</vt:lpstr>
      <vt:lpstr>Introduction to Enterprise Architecture and Enterprise Modelling</vt:lpstr>
      <vt:lpstr>Are we speaking about buildings?</vt:lpstr>
      <vt:lpstr>From a terminological point of view</vt:lpstr>
      <vt:lpstr>Enterprise Architecture Definitions</vt:lpstr>
      <vt:lpstr>ISO Definition</vt:lpstr>
      <vt:lpstr>Enterprise Architecture: Overall View</vt:lpstr>
      <vt:lpstr>Presentazione standard di PowerPoint</vt:lpstr>
      <vt:lpstr>Architecture and Architecture Description</vt:lpstr>
      <vt:lpstr>Enterprise Architecture (Description) </vt:lpstr>
      <vt:lpstr>Architecture Framework</vt:lpstr>
      <vt:lpstr>The Jungle of Enterprise Architecture Framework</vt:lpstr>
      <vt:lpstr>A wide list of frameworks</vt:lpstr>
      <vt:lpstr>Enterprise Architecture Frameworks</vt:lpstr>
      <vt:lpstr>The Zachman Framework</vt:lpstr>
      <vt:lpstr>Zachman Framework</vt:lpstr>
      <vt:lpstr>Presentazione standard di PowerPoint</vt:lpstr>
      <vt:lpstr>Perspectives</vt:lpstr>
      <vt:lpstr>Abstractions</vt:lpstr>
      <vt:lpstr>Framework Rules</vt:lpstr>
      <vt:lpstr>Row 1</vt:lpstr>
      <vt:lpstr>Row 2</vt:lpstr>
      <vt:lpstr>Row 3  </vt:lpstr>
      <vt:lpstr>Row 4  </vt:lpstr>
      <vt:lpstr>Row 5</vt:lpstr>
      <vt:lpstr>Row 6</vt:lpstr>
      <vt:lpstr>Relations between Models</vt:lpstr>
      <vt:lpstr>Models and the Zachman Framework</vt:lpstr>
      <vt:lpstr>Examples of Models Kinds</vt:lpstr>
      <vt:lpstr>  Exercise - Executive Perspective of Alitalia Enterprise Architecture  </vt:lpstr>
      <vt:lpstr>Presentazione standard di PowerPoint</vt:lpstr>
      <vt:lpstr>Visual Paradigm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and Business Process Modelling</dc:title>
  <dc:creator>Microsoft Office User</dc:creator>
  <cp:lastModifiedBy>Re Barbara</cp:lastModifiedBy>
  <cp:revision>82</cp:revision>
  <cp:lastPrinted>2018-10-05T14:59:55Z</cp:lastPrinted>
  <dcterms:created xsi:type="dcterms:W3CDTF">2018-10-02T07:25:52Z</dcterms:created>
  <dcterms:modified xsi:type="dcterms:W3CDTF">2020-11-19T10:03:57Z</dcterms:modified>
</cp:coreProperties>
</file>