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331e2afe4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31e2afe4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331e2afe4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31e2afe4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331e2afe4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31e2afe4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331e2afe4a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31e2afe4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9bc718df1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9bc718df1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331e2afe4a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31e2afe4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331e2afe4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31e2afe4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331e2afe4a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31e2afe4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331e2afe4a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31e2afe4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331e2afe4a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31e2afe4a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9bc718d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9bc718d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331e2afe4a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31e2afe4a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331e2afe4a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31e2afe4a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331e2afe4a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31e2afe4a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331e2afe4a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31e2afe4a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331e2afe4a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31e2afe4a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331e2afe4a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31e2afe4a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331e2afe4a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31e2afe4a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331e2afe4a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31e2afe4a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331e2afe4a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31e2afe4a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49bc718df1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9bc718df1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49bc718df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9bc718df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331e2afe4a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31e2afe4a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331e2afe4a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31e2afe4a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331e2afe4a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31e2afe4a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4a4eaaeb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4a4eaaeb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4a4eaaeba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4a4eaaeba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4a4eaaeba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4a4eaaeba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4a4eaaeba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4a4eaaeba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4a4eaaeba3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4a4eaaeba3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4a4eaaeba3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4a4eaaeba3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4a5b9816ce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4a5b9816ce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9bc718df1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9bc718df1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4a5b9816ce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4a5b9816ce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4a5b9816ce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4a5b9816ce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4a5b9816ce_3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4a5b9816ce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4a5b9816ce_3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4a5b9816ce_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4a5b9816ce_3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4a5b9816ce_3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4a5b9816ce_3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4a5b9816ce_3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4a5b9816ce_3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4a5b9816ce_3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4a5b9816ce_3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4a5b9816ce_3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4a5b9816ce_3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4a5b9816ce_3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4a5b9816ce_3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4a5b9816ce_3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331e2afe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31e2afe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4a5b9816ce_3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4a5b9816ce_3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4a5b9816ce_3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4a5b9816ce_3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4a5b9816ce_3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4a5b9816ce_3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4a5b9816ce_3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4a5b9816ce_3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4a14b9bde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4a14b9bde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4a5b9816ce_3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4a5b9816ce_3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4a14b9bdea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4a14b9bdea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4a5b9816ce_3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4a5b9816ce_3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g4a5b9816ce_3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4a5b9816ce_3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49e2ed9a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49e2ed9a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9bc718df1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9bc718df1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49e2ed9a6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49e2ed9a6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49e2ed9a6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49e2ed9a6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49e2ed9a6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49e2ed9a6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49e2ed9a6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49e2ed9a6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49e2ed9a6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49e2ed9a6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g49e2ed9a6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49e2ed9a6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49e2ed9a6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49e2ed9a6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4a14b9bde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4a14b9bde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g4a1b566091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4a1b566091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g4a1b566091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4a1b566091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331e2afe4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31e2afe4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Google Shape;495;g4a1b566091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4a1b566091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g4a14b9bdea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4a14b9bdea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Google Shape;507;g4a14b9bdea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4a14b9bdea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g4a5b9816ce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4a5b9816ce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g4a20f5a3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4a20f5a3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331e2afe4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31e2afe4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331e2afe4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31e2afe4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bitsonblocks.net/2015/09/21/a-gentle-introduction-to-bitcoin-mining/" TargetMode="External"/><Relationship Id="rId4" Type="http://schemas.openxmlformats.org/officeDocument/2006/relationships/hyperlink" Target="https://bitsonblocks.net/2015/09/21/a-gentle-introduction-to-bitcoin-mining/" TargetMode="External"/><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en.bitcoin.it/wiki/Bitcoin_Improvement_Proposals" TargetMode="External"/><Relationship Id="rId4" Type="http://schemas.openxmlformats.org/officeDocument/2006/relationships/hyperlink" Target="https://github.com/bitcoin/bitcoin" TargetMode="External"/><Relationship Id="rId5" Type="http://schemas.openxmlformats.org/officeDocument/2006/relationships/hyperlink" Target="https://github.com/bitcoin/bitcoi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passwordsgenerator.net/sha256-hash-generato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etherscan.io" TargetMode="External"/><Relationship Id="rId4" Type="http://schemas.openxmlformats.org/officeDocument/2006/relationships/hyperlink" Target="https://etherscan.io" TargetMode="External"/><Relationship Id="rId5" Type="http://schemas.openxmlformats.org/officeDocument/2006/relationships/hyperlink" Target="https://etherscan.io"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etherscan.io/address/0x2d7c76202834a11a99576acf2ca95a7e66928ba0" TargetMode="External"/><Relationship Id="rId4" Type="http://schemas.openxmlformats.org/officeDocument/2006/relationships/hyperlink" Target="https://etherscan.io/address/0x2d7c76202834a11a99576acf2ca95a7e66928ba0" TargetMode="External"/><Relationship Id="rId5" Type="http://schemas.openxmlformats.org/officeDocument/2006/relationships/hyperlink" Target="https://etherscan.io/address/0xcbe1060ee68bc0fed3c00f13d6f110b7eb6434f6#code" TargetMode="External"/><Relationship Id="rId6" Type="http://schemas.openxmlformats.org/officeDocument/2006/relationships/hyperlink" Target="https://etherscan.io/address/0xcbe1060ee68bc0fed3c00f13d6f110b7eb6434f6#cod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github.com/ethereum/go-ethereum/" TargetMode="External"/><Relationship Id="rId4" Type="http://schemas.openxmlformats.org/officeDocument/2006/relationships/hyperlink" Target="https://github.com/ethereum/go-ethereum/" TargetMode="External"/><Relationship Id="rId11" Type="http://schemas.openxmlformats.org/officeDocument/2006/relationships/hyperlink" Target="https://github.com/ethereum/pyethapp" TargetMode="External"/><Relationship Id="rId10" Type="http://schemas.openxmlformats.org/officeDocument/2006/relationships/hyperlink" Target="https://github.com/ethereum/pyethapp" TargetMode="External"/><Relationship Id="rId12" Type="http://schemas.openxmlformats.org/officeDocument/2006/relationships/hyperlink" Target="https://github.com/ethereum/mist" TargetMode="External"/><Relationship Id="rId9" Type="http://schemas.openxmlformats.org/officeDocument/2006/relationships/hyperlink" Target="https://github.com/ethereum/pyethapp" TargetMode="External"/><Relationship Id="rId5" Type="http://schemas.openxmlformats.org/officeDocument/2006/relationships/hyperlink" Target="https://github.com/ethereum/go-ethereum/" TargetMode="External"/><Relationship Id="rId6" Type="http://schemas.openxmlformats.org/officeDocument/2006/relationships/hyperlink" Target="https://github.com/ethereum/cpp-ethereum" TargetMode="External"/><Relationship Id="rId7" Type="http://schemas.openxmlformats.org/officeDocument/2006/relationships/hyperlink" Target="https://github.com/ethereum/cpp-ethereum" TargetMode="External"/><Relationship Id="rId8" Type="http://schemas.openxmlformats.org/officeDocument/2006/relationships/hyperlink" Target="https://github.com/ethereum/cpp-ethereu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s://solidity.readthedocs.io/en/v0.5.1/types.html#enums"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hyperlink" Target="https://solidity.readthedocs.io/en/v0.5.1/types.html#address" TargetMode="External"/><Relationship Id="rId4" Type="http://schemas.openxmlformats.org/officeDocument/2006/relationships/hyperlink" Target="https://solidity.readthedocs.io/en/v0.5.1/types.html#address" TargetMode="External"/><Relationship Id="rId5" Type="http://schemas.openxmlformats.org/officeDocument/2006/relationships/hyperlink" Target="https://solidity.readthedocs.io/en/v0.5.1/types.html#address"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i1.wp.com/bitsonblocks.net/wp-content/uploads/2015/09/bitcoin_blockchain_infographic1.jpg?ssl=1" TargetMode="Externa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hyperlink" Target="https://ethfiddle.com/" TargetMode="External"/><Relationship Id="rId4" Type="http://schemas.openxmlformats.org/officeDocument/2006/relationships/hyperlink" Target="https://ethfiddle.com/" TargetMode="External"/><Relationship Id="rId11" Type="http://schemas.openxmlformats.org/officeDocument/2006/relationships/hyperlink" Target="https://lab.superblocks.com/" TargetMode="External"/><Relationship Id="rId10" Type="http://schemas.openxmlformats.org/officeDocument/2006/relationships/hyperlink" Target="https://github.com/protofire/solhint" TargetMode="External"/><Relationship Id="rId12" Type="http://schemas.openxmlformats.org/officeDocument/2006/relationships/hyperlink" Target="https://lab.superblocks.com/" TargetMode="External"/><Relationship Id="rId9" Type="http://schemas.openxmlformats.org/officeDocument/2006/relationships/hyperlink" Target="https://github.com/protofire/solhint" TargetMode="External"/><Relationship Id="rId5" Type="http://schemas.openxmlformats.org/officeDocument/2006/relationships/hyperlink" Target="https://remix.ethereum.org/" TargetMode="External"/><Relationship Id="rId6" Type="http://schemas.openxmlformats.org/officeDocument/2006/relationships/hyperlink" Target="https://remix.ethereum.org/" TargetMode="External"/><Relationship Id="rId7" Type="http://schemas.openxmlformats.org/officeDocument/2006/relationships/hyperlink" Target="https://github.com/duaraghav8/Solium/" TargetMode="External"/><Relationship Id="rId8" Type="http://schemas.openxmlformats.org/officeDocument/2006/relationships/hyperlink" Target="https://github.com/duaraghav8/Solium/"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2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hyperlink" Target="https://geth.ethereum.org/" TargetMode="External"/><Relationship Id="rId4" Type="http://schemas.openxmlformats.org/officeDocument/2006/relationships/hyperlink" Target="https://metamask.io/" TargetMode="External"/><Relationship Id="rId5" Type="http://schemas.openxmlformats.org/officeDocument/2006/relationships/hyperlink" Target="https://www.rinkeby.io/#sta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Blockchain</a:t>
            </a:r>
            <a:endParaRPr/>
          </a:p>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Andrea Morichetta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GB" sz="2400"/>
              <a:t>DATA DISTRIBUTION: </a:t>
            </a:r>
            <a:r>
              <a:rPr b="1" i="1" lang="en-GB" sz="2400"/>
              <a:t>How is new data communicated?</a:t>
            </a:r>
            <a:endParaRPr b="1" i="1" sz="2400"/>
          </a:p>
          <a:p>
            <a:pPr indent="0" lvl="0" marL="0" rtl="0" algn="l">
              <a:spcBef>
                <a:spcPts val="200"/>
              </a:spcBef>
              <a:spcAft>
                <a:spcPts val="0"/>
              </a:spcAft>
              <a:buNone/>
            </a:pPr>
            <a:r>
              <a:t/>
            </a:r>
            <a:endParaRPr/>
          </a:p>
        </p:txBody>
      </p:sp>
      <p:sp>
        <p:nvSpPr>
          <p:cNvPr id="115" name="Google Shape;115;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100">
                <a:solidFill>
                  <a:schemeClr val="dk1"/>
                </a:solidFill>
              </a:rPr>
              <a:t>Peer-to-peer</a:t>
            </a:r>
            <a:endParaRPr b="1" sz="1100">
              <a:solidFill>
                <a:schemeClr val="dk1"/>
              </a:solidFill>
            </a:endParaRPr>
          </a:p>
          <a:p>
            <a:pPr indent="0" lvl="0" marL="0" rtl="0" algn="l">
              <a:spcBef>
                <a:spcPts val="1600"/>
              </a:spcBef>
              <a:spcAft>
                <a:spcPts val="0"/>
              </a:spcAft>
              <a:buNone/>
            </a:pPr>
            <a:r>
              <a:rPr lang="en-GB" sz="1100">
                <a:solidFill>
                  <a:schemeClr val="dk1"/>
                </a:solidFill>
              </a:rPr>
              <a:t>In peer-to-peer models, it’s more </a:t>
            </a:r>
            <a:r>
              <a:rPr lang="en-GB" sz="1100">
                <a:solidFill>
                  <a:srgbClr val="FF0000"/>
                </a:solidFill>
              </a:rPr>
              <a:t>like a gossip network where each peer has 100%</a:t>
            </a:r>
            <a:r>
              <a:rPr lang="en-GB" sz="1100">
                <a:solidFill>
                  <a:schemeClr val="dk1"/>
                </a:solidFill>
              </a:rPr>
              <a:t> of the data (or as close to it as possible), and updates are shared around.  Peer-to-peer is in some ways less efficient than client-server, as data </a:t>
            </a:r>
            <a:r>
              <a:rPr lang="en-GB" sz="1100">
                <a:solidFill>
                  <a:srgbClr val="FF0000"/>
                </a:solidFill>
              </a:rPr>
              <a:t>is replicated many times; once per machine</a:t>
            </a:r>
            <a:r>
              <a:rPr lang="en-GB" sz="1100">
                <a:solidFill>
                  <a:schemeClr val="dk1"/>
                </a:solidFill>
              </a:rPr>
              <a:t>, and each change or addition to the data creates a </a:t>
            </a:r>
            <a:r>
              <a:rPr lang="en-GB" sz="1100">
                <a:solidFill>
                  <a:srgbClr val="FF0000"/>
                </a:solidFill>
              </a:rPr>
              <a:t>lot of noisy</a:t>
            </a:r>
            <a:r>
              <a:rPr lang="en-GB" sz="1100">
                <a:solidFill>
                  <a:schemeClr val="dk1"/>
                </a:solidFill>
              </a:rPr>
              <a:t> gossip.  However </a:t>
            </a:r>
            <a:r>
              <a:rPr lang="en-GB" sz="1100">
                <a:solidFill>
                  <a:srgbClr val="FF0000"/>
                </a:solidFill>
              </a:rPr>
              <a:t>each peer is more independent,</a:t>
            </a:r>
            <a:r>
              <a:rPr lang="en-GB" sz="1100">
                <a:solidFill>
                  <a:schemeClr val="dk1"/>
                </a:solidFill>
              </a:rPr>
              <a:t> and can continue operating to some extent if it loses connectivity to the rest of the network.  Also peer-to-peer networks are more robust, as there is no central server that can be controlled, so closing down peer-to-peer networks is harder.</a:t>
            </a:r>
            <a:endParaRPr sz="1100">
              <a:solidFill>
                <a:schemeClr val="dk1"/>
              </a:solidFill>
            </a:endParaRPr>
          </a:p>
          <a:p>
            <a:pPr indent="0" lvl="0" marL="0" rtl="0" algn="l">
              <a:spcBef>
                <a:spcPts val="1600"/>
              </a:spcBef>
              <a:spcAft>
                <a:spcPts val="0"/>
              </a:spcAft>
              <a:buClr>
                <a:schemeClr val="dk1"/>
              </a:buClr>
              <a:buSzPts val="1100"/>
              <a:buFont typeface="Arial"/>
              <a:buNone/>
            </a:pPr>
            <a:r>
              <a:rPr b="1" lang="en-GB" sz="1100">
                <a:solidFill>
                  <a:schemeClr val="dk1"/>
                </a:solidFill>
              </a:rPr>
              <a:t>The problems with peer-to-peer</a:t>
            </a:r>
            <a:endParaRPr b="1" sz="1100">
              <a:solidFill>
                <a:schemeClr val="dk1"/>
              </a:solidFill>
            </a:endParaRPr>
          </a:p>
          <a:p>
            <a:pPr indent="0" lvl="0" marL="0" rtl="0" algn="l">
              <a:spcBef>
                <a:spcPts val="1600"/>
              </a:spcBef>
              <a:spcAft>
                <a:spcPts val="0"/>
              </a:spcAft>
              <a:buClr>
                <a:schemeClr val="dk1"/>
              </a:buClr>
              <a:buSzPts val="1100"/>
              <a:buFont typeface="Arial"/>
              <a:buNone/>
            </a:pPr>
            <a:r>
              <a:rPr lang="en-GB" sz="1100">
                <a:solidFill>
                  <a:schemeClr val="dk1"/>
                </a:solidFill>
              </a:rPr>
              <a:t>With peer-to-peer models, even if all peers are ‘trusted’, there can be a problem of </a:t>
            </a:r>
            <a:r>
              <a:rPr lang="en-GB" sz="1100">
                <a:solidFill>
                  <a:srgbClr val="FF0000"/>
                </a:solidFill>
              </a:rPr>
              <a:t>agreement or consensus </a:t>
            </a:r>
            <a:r>
              <a:rPr lang="en-GB" sz="1100">
                <a:solidFill>
                  <a:schemeClr val="dk1"/>
                </a:solidFill>
              </a:rPr>
              <a:t>– if each peer is </a:t>
            </a:r>
            <a:r>
              <a:rPr lang="en-GB" sz="1100">
                <a:solidFill>
                  <a:srgbClr val="FF0000"/>
                </a:solidFill>
              </a:rPr>
              <a:t>updating at different speeds and have slightly different states</a:t>
            </a:r>
            <a:r>
              <a:rPr lang="en-GB" sz="1100">
                <a:solidFill>
                  <a:schemeClr val="dk1"/>
                </a:solidFill>
              </a:rPr>
              <a:t>, how do you determine the “real” or “true” state of the data?</a:t>
            </a:r>
            <a:endParaRPr sz="1100">
              <a:solidFill>
                <a:schemeClr val="dk1"/>
              </a:solidFill>
            </a:endParaRPr>
          </a:p>
          <a:p>
            <a:pPr indent="0" lvl="0" marL="0" rtl="0" algn="l">
              <a:spcBef>
                <a:spcPts val="1600"/>
              </a:spcBef>
              <a:spcAft>
                <a:spcPts val="0"/>
              </a:spcAft>
              <a:buClr>
                <a:schemeClr val="dk1"/>
              </a:buClr>
              <a:buSzPts val="1100"/>
              <a:buFont typeface="Arial"/>
              <a:buNone/>
            </a:pPr>
            <a:r>
              <a:rPr lang="en-GB" sz="1100">
                <a:solidFill>
                  <a:schemeClr val="dk1"/>
                </a:solidFill>
              </a:rPr>
              <a:t>Worse, in an ‘untrusted’ peer-to-peer network where you can’t necessarily trust any of the peers,</a:t>
            </a:r>
            <a:r>
              <a:rPr lang="en-GB" sz="1100">
                <a:solidFill>
                  <a:srgbClr val="FF0000"/>
                </a:solidFill>
              </a:rPr>
              <a:t> how do you ensure that the system can’t easily be corrupted by bad peers?</a:t>
            </a:r>
            <a:endParaRPr sz="1100">
              <a:solidFill>
                <a:srgbClr val="FF0000"/>
              </a:solidFill>
            </a:endParaRPr>
          </a:p>
          <a:p>
            <a:pPr indent="0" lvl="0" marL="0" rtl="0" algn="l">
              <a:spcBef>
                <a:spcPts val="1600"/>
              </a:spcBef>
              <a:spcAft>
                <a:spcPts val="1600"/>
              </a:spcAft>
              <a:buNone/>
            </a:pPr>
            <a:r>
              <a:t/>
            </a:r>
            <a:endParaRPr sz="11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GB" sz="2400"/>
              <a:t>CONSENSUS: </a:t>
            </a:r>
            <a:r>
              <a:rPr b="1" i="1" lang="en-GB" sz="2400"/>
              <a:t>How do you resolve conflicts?</a:t>
            </a:r>
            <a:endParaRPr b="1" i="1" sz="2400"/>
          </a:p>
          <a:p>
            <a:pPr indent="0" lvl="0" marL="0" rtl="0" algn="l">
              <a:spcBef>
                <a:spcPts val="200"/>
              </a:spcBef>
              <a:spcAft>
                <a:spcPts val="0"/>
              </a:spcAft>
              <a:buNone/>
            </a:pPr>
            <a:r>
              <a:t/>
            </a:r>
            <a:endParaRPr/>
          </a:p>
        </p:txBody>
      </p:sp>
      <p:sp>
        <p:nvSpPr>
          <p:cNvPr id="121" name="Google Shape;121;p23"/>
          <p:cNvSpPr txBox="1"/>
          <p:nvPr>
            <p:ph idx="1" type="body"/>
          </p:nvPr>
        </p:nvSpPr>
        <p:spPr>
          <a:xfrm>
            <a:off x="311700" y="1152475"/>
            <a:ext cx="8520600" cy="488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100">
                <a:solidFill>
                  <a:schemeClr val="dk1"/>
                </a:solidFill>
              </a:rPr>
              <a:t>A common conflict is when </a:t>
            </a:r>
            <a:r>
              <a:rPr lang="en-GB" sz="1100">
                <a:solidFill>
                  <a:srgbClr val="FF0000"/>
                </a:solidFill>
              </a:rPr>
              <a:t>multiple miners create blocks at</a:t>
            </a:r>
            <a:r>
              <a:rPr lang="en-GB" sz="1100">
                <a:solidFill>
                  <a:srgbClr val="FF0000"/>
                </a:solidFill>
                <a:uFill>
                  <a:noFill/>
                </a:uFill>
                <a:hlinkClick r:id="rId3"/>
              </a:rPr>
              <a:t> </a:t>
            </a:r>
            <a:r>
              <a:rPr lang="en-GB" sz="1100" u="sng">
                <a:solidFill>
                  <a:srgbClr val="FF0000"/>
                </a:solidFill>
                <a:hlinkClick r:id="rId4"/>
              </a:rPr>
              <a:t>roughly the same time</a:t>
            </a:r>
            <a:r>
              <a:rPr lang="en-GB" sz="1100">
                <a:solidFill>
                  <a:schemeClr val="dk1"/>
                </a:solidFill>
              </a:rPr>
              <a:t>.  Because blocks take time to be shared across the network, which one should count as the legit block?</a:t>
            </a:r>
            <a:endParaRPr/>
          </a:p>
        </p:txBody>
      </p:sp>
      <p:pic>
        <p:nvPicPr>
          <p:cNvPr id="122" name="Google Shape;122;p23"/>
          <p:cNvPicPr preferRelativeResize="0"/>
          <p:nvPr/>
        </p:nvPicPr>
        <p:blipFill>
          <a:blip r:embed="rId5">
            <a:alphaModFix/>
          </a:blip>
          <a:stretch>
            <a:fillRect/>
          </a:stretch>
        </p:blipFill>
        <p:spPr>
          <a:xfrm>
            <a:off x="311700" y="1804450"/>
            <a:ext cx="3517075" cy="1214875"/>
          </a:xfrm>
          <a:prstGeom prst="rect">
            <a:avLst/>
          </a:prstGeom>
          <a:noFill/>
          <a:ln>
            <a:noFill/>
          </a:ln>
        </p:spPr>
      </p:pic>
      <p:sp>
        <p:nvSpPr>
          <p:cNvPr id="123" name="Google Shape;123;p23"/>
          <p:cNvSpPr txBox="1"/>
          <p:nvPr/>
        </p:nvSpPr>
        <p:spPr>
          <a:xfrm>
            <a:off x="4453550" y="1775925"/>
            <a:ext cx="4511100" cy="31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solidFill>
                  <a:schemeClr val="dk1"/>
                </a:solidFill>
              </a:rPr>
              <a:t>How do you resolve this?</a:t>
            </a:r>
            <a:endParaRPr sz="1100">
              <a:solidFill>
                <a:schemeClr val="dk1"/>
              </a:solidFill>
            </a:endParaRPr>
          </a:p>
          <a:p>
            <a:pPr indent="0" lvl="0" marL="0" rtl="0" algn="l">
              <a:spcBef>
                <a:spcPts val="0"/>
              </a:spcBef>
              <a:spcAft>
                <a:spcPts val="0"/>
              </a:spcAft>
              <a:buClr>
                <a:schemeClr val="dk1"/>
              </a:buClr>
              <a:buSzPts val="1100"/>
              <a:buFont typeface="Arial"/>
              <a:buNone/>
            </a:pPr>
            <a:r>
              <a:rPr b="1" lang="en-GB" sz="1100">
                <a:solidFill>
                  <a:srgbClr val="FF0000"/>
                </a:solidFill>
              </a:rPr>
              <a:t>Longest chain rule</a:t>
            </a:r>
            <a:r>
              <a:rPr b="1" lang="en-GB" sz="1100">
                <a:solidFill>
                  <a:schemeClr val="dk1"/>
                </a:solidFill>
              </a:rPr>
              <a:t>.</a:t>
            </a:r>
            <a:r>
              <a:rPr lang="en-GB" sz="1100">
                <a:solidFill>
                  <a:schemeClr val="dk1"/>
                </a:solidFill>
              </a:rPr>
              <a:t>  In bitcoin, the conflict is resolved by a rule called the “longest chain rule”.</a:t>
            </a:r>
            <a:endParaRPr sz="1100">
              <a:solidFill>
                <a:schemeClr val="dk1"/>
              </a:solidFill>
            </a:endParaRPr>
          </a:p>
          <a:p>
            <a:pPr indent="0" lvl="0" marL="0" rtl="0" algn="l">
              <a:spcBef>
                <a:spcPts val="0"/>
              </a:spcBef>
              <a:spcAft>
                <a:spcPts val="0"/>
              </a:spcAft>
              <a:buNone/>
            </a:pPr>
            <a:r>
              <a:t/>
            </a:r>
            <a:endParaRPr/>
          </a:p>
        </p:txBody>
      </p:sp>
      <p:pic>
        <p:nvPicPr>
          <p:cNvPr id="124" name="Google Shape;124;p23"/>
          <p:cNvPicPr preferRelativeResize="0"/>
          <p:nvPr/>
        </p:nvPicPr>
        <p:blipFill>
          <a:blip r:embed="rId6">
            <a:alphaModFix/>
          </a:blip>
          <a:stretch>
            <a:fillRect/>
          </a:stretch>
        </p:blipFill>
        <p:spPr>
          <a:xfrm>
            <a:off x="255679" y="3423750"/>
            <a:ext cx="3994025" cy="1542150"/>
          </a:xfrm>
          <a:prstGeom prst="rect">
            <a:avLst/>
          </a:prstGeom>
          <a:noFill/>
          <a:ln>
            <a:noFill/>
          </a:ln>
        </p:spPr>
      </p:pic>
      <p:pic>
        <p:nvPicPr>
          <p:cNvPr id="125" name="Google Shape;125;p23"/>
          <p:cNvPicPr preferRelativeResize="0"/>
          <p:nvPr/>
        </p:nvPicPr>
        <p:blipFill>
          <a:blip r:embed="rId7">
            <a:alphaModFix/>
          </a:blip>
          <a:stretch>
            <a:fillRect/>
          </a:stretch>
        </p:blipFill>
        <p:spPr>
          <a:xfrm>
            <a:off x="4501198" y="3192074"/>
            <a:ext cx="4511099" cy="18589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GB" sz="2400"/>
              <a:t>UPGRADES: </a:t>
            </a:r>
            <a:r>
              <a:rPr b="1" i="1" lang="en-GB" sz="2400"/>
              <a:t>How do you change the rules?</a:t>
            </a:r>
            <a:endParaRPr b="1" i="1" sz="2400"/>
          </a:p>
          <a:p>
            <a:pPr indent="0" lvl="0" marL="0" rtl="0" algn="l">
              <a:spcBef>
                <a:spcPts val="200"/>
              </a:spcBef>
              <a:spcAft>
                <a:spcPts val="0"/>
              </a:spcAft>
              <a:buNone/>
            </a:pPr>
            <a:r>
              <a:t/>
            </a:r>
            <a:endParaRPr/>
          </a:p>
        </p:txBody>
      </p:sp>
      <p:sp>
        <p:nvSpPr>
          <p:cNvPr id="131" name="Google Shape;131;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dk1"/>
                </a:solidFill>
              </a:rPr>
              <a:t>Rules change.</a:t>
            </a:r>
            <a:r>
              <a:rPr lang="en-GB" sz="1100">
                <a:solidFill>
                  <a:schemeClr val="dk1"/>
                </a:solidFill>
              </a:rPr>
              <a:t>  As these rules evolve over time, how will the network</a:t>
            </a:r>
            <a:r>
              <a:rPr b="1" lang="en-GB" sz="1100">
                <a:solidFill>
                  <a:schemeClr val="dk1"/>
                </a:solidFill>
              </a:rPr>
              <a:t> participants agree on the changes</a:t>
            </a:r>
            <a:r>
              <a:rPr lang="en-GB" sz="1100">
                <a:solidFill>
                  <a:schemeClr val="dk1"/>
                </a:solidFill>
              </a:rPr>
              <a:t>?  Will there be a situation where </a:t>
            </a:r>
            <a:r>
              <a:rPr b="1" lang="en-GB" sz="1100">
                <a:solidFill>
                  <a:schemeClr val="dk1"/>
                </a:solidFill>
              </a:rPr>
              <a:t>half</a:t>
            </a:r>
            <a:r>
              <a:rPr lang="en-GB" sz="1100">
                <a:solidFill>
                  <a:schemeClr val="dk1"/>
                </a:solidFill>
              </a:rPr>
              <a:t> the network thinks one transaction</a:t>
            </a:r>
            <a:r>
              <a:rPr b="1" lang="en-GB" sz="1100">
                <a:solidFill>
                  <a:schemeClr val="dk1"/>
                </a:solidFill>
              </a:rPr>
              <a:t> is valid</a:t>
            </a:r>
            <a:r>
              <a:rPr lang="en-GB" sz="1100">
                <a:solidFill>
                  <a:schemeClr val="dk1"/>
                </a:solidFill>
              </a:rPr>
              <a:t>, and the other half doesn’t think so because of differences in logic?</a:t>
            </a:r>
            <a:endParaRPr sz="1100">
              <a:solidFill>
                <a:schemeClr val="dk1"/>
              </a:solidFill>
            </a:endParaRPr>
          </a:p>
          <a:p>
            <a:pPr indent="-298450" lvl="0" marL="457200" rtl="0" algn="l">
              <a:spcBef>
                <a:spcPts val="1600"/>
              </a:spcBef>
              <a:spcAft>
                <a:spcPts val="0"/>
              </a:spcAft>
              <a:buClr>
                <a:schemeClr val="dk1"/>
              </a:buClr>
              <a:buSzPts val="1100"/>
              <a:buAutoNum type="arabicPeriod"/>
            </a:pPr>
            <a:r>
              <a:rPr b="1" lang="en-GB" sz="1100">
                <a:solidFill>
                  <a:schemeClr val="dk1"/>
                </a:solidFill>
              </a:rPr>
              <a:t>Suggest the change (BIPs).</a:t>
            </a:r>
            <a:r>
              <a:rPr lang="en-GB" sz="1100">
                <a:solidFill>
                  <a:schemeClr val="dk1"/>
                </a:solidFill>
              </a:rPr>
              <a:t> First, there is the proposal stage where improvements are proposed, discussed, and written up. A proposal is referred to as a “BIP” – a “</a:t>
            </a:r>
            <a:r>
              <a:rPr lang="en-GB" sz="1100" u="sng">
                <a:solidFill>
                  <a:schemeClr val="hlink"/>
                </a:solidFill>
                <a:hlinkClick r:id="rId3"/>
              </a:rPr>
              <a:t>Bitcoin Improvement Proposal</a:t>
            </a:r>
            <a:r>
              <a:rPr lang="en-GB" sz="1100">
                <a:solidFill>
                  <a:schemeClr val="dk1"/>
                </a:solidFill>
              </a:rPr>
              <a:t>”. If it gets written into the Bitcoin core software on</a:t>
            </a:r>
            <a:r>
              <a:rPr lang="en-GB" sz="1100">
                <a:solidFill>
                  <a:schemeClr val="dk1"/>
                </a:solidFill>
                <a:uFill>
                  <a:noFill/>
                </a:uFill>
                <a:hlinkClick r:id="rId4"/>
              </a:rPr>
              <a:t> </a:t>
            </a:r>
            <a:r>
              <a:rPr lang="en-GB" sz="1100" u="sng">
                <a:solidFill>
                  <a:schemeClr val="hlink"/>
                </a:solidFill>
                <a:hlinkClick r:id="rId5"/>
              </a:rPr>
              <a:t>Github</a:t>
            </a:r>
            <a:r>
              <a:rPr lang="en-GB" sz="1100">
                <a:solidFill>
                  <a:schemeClr val="dk1"/>
                </a:solidFill>
              </a:rPr>
              <a:t>, it can then form part of an upgrade – the next version of “Bitcoin core” which is the most common “reference implementation” of the protocol.</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en-GB" sz="1100">
                <a:solidFill>
                  <a:schemeClr val="dk1"/>
                </a:solidFill>
              </a:rPr>
              <a:t>Adopt the change (miners).</a:t>
            </a:r>
            <a:r>
              <a:rPr lang="en-GB" sz="1100">
                <a:solidFill>
                  <a:schemeClr val="dk1"/>
                </a:solidFill>
              </a:rPr>
              <a:t> The upgrade can be downloaded by nodes and block makers (miners) and run, </a:t>
            </a:r>
            <a:r>
              <a:rPr i="1" lang="en-GB" sz="1100">
                <a:solidFill>
                  <a:schemeClr val="dk1"/>
                </a:solidFill>
              </a:rPr>
              <a:t>but only if they want to</a:t>
            </a:r>
            <a:r>
              <a:rPr lang="en-GB" sz="1100">
                <a:solidFill>
                  <a:schemeClr val="dk1"/>
                </a:solidFill>
              </a:rPr>
              <a:t> (you could imagine a change which reduces the mining reward from 25 BTC per block to 0 BTC. We’ll see just how many miners choose to run that!).</a:t>
            </a:r>
            <a:endParaRPr sz="1100">
              <a:solidFill>
                <a:schemeClr val="dk1"/>
              </a:solidFill>
            </a:endParaRPr>
          </a:p>
          <a:p>
            <a:pPr indent="0" lvl="0" marL="0" rtl="0" algn="l">
              <a:spcBef>
                <a:spcPts val="0"/>
              </a:spcBef>
              <a:spcAft>
                <a:spcPts val="1600"/>
              </a:spcAft>
              <a:buNone/>
            </a:pPr>
            <a:r>
              <a:t/>
            </a:r>
            <a:endParaRPr sz="11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37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400"/>
              <a:t>What can and can’t miscreants do?</a:t>
            </a:r>
            <a:endParaRPr sz="2400"/>
          </a:p>
        </p:txBody>
      </p:sp>
      <p:sp>
        <p:nvSpPr>
          <p:cNvPr id="137" name="Google Shape;137;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400"/>
              <a:t>A dishonest miner can:</a:t>
            </a:r>
            <a:endParaRPr sz="1400"/>
          </a:p>
          <a:p>
            <a:pPr indent="-317500" lvl="0" marL="457200" rtl="0" algn="l">
              <a:spcBef>
                <a:spcPts val="1600"/>
              </a:spcBef>
              <a:spcAft>
                <a:spcPts val="0"/>
              </a:spcAft>
              <a:buClr>
                <a:schemeClr val="dk1"/>
              </a:buClr>
              <a:buSzPts val="1400"/>
              <a:buAutoNum type="arabicPeriod"/>
            </a:pPr>
            <a:r>
              <a:rPr lang="en-GB" sz="1400">
                <a:solidFill>
                  <a:srgbClr val="FF0000"/>
                </a:solidFill>
              </a:rPr>
              <a:t>Refuse to relay valid transactions</a:t>
            </a:r>
            <a:r>
              <a:rPr lang="en-GB" sz="1400"/>
              <a:t> to other nodes</a:t>
            </a:r>
            <a:endParaRPr sz="1400"/>
          </a:p>
          <a:p>
            <a:pPr indent="-317500" lvl="0" marL="457200" rtl="0" algn="l">
              <a:spcBef>
                <a:spcPts val="0"/>
              </a:spcBef>
              <a:spcAft>
                <a:spcPts val="0"/>
              </a:spcAft>
              <a:buClr>
                <a:schemeClr val="dk1"/>
              </a:buClr>
              <a:buSzPts val="1400"/>
              <a:buAutoNum type="arabicPeriod"/>
            </a:pPr>
            <a:r>
              <a:rPr lang="en-GB" sz="1400"/>
              <a:t>Attempt to create blocks that</a:t>
            </a:r>
            <a:r>
              <a:rPr lang="en-GB" sz="1400">
                <a:solidFill>
                  <a:srgbClr val="FF0000"/>
                </a:solidFill>
              </a:rPr>
              <a:t> include or exclude specific</a:t>
            </a:r>
            <a:r>
              <a:rPr lang="en-GB" sz="1400"/>
              <a:t> transactions of his choosing</a:t>
            </a:r>
            <a:endParaRPr sz="1400"/>
          </a:p>
          <a:p>
            <a:pPr indent="-317500" lvl="0" marL="457200" rtl="0" algn="l">
              <a:spcBef>
                <a:spcPts val="0"/>
              </a:spcBef>
              <a:spcAft>
                <a:spcPts val="0"/>
              </a:spcAft>
              <a:buClr>
                <a:schemeClr val="dk1"/>
              </a:buClr>
              <a:buSzPts val="1400"/>
              <a:buAutoNum type="arabicPeriod"/>
            </a:pPr>
            <a:r>
              <a:rPr lang="en-GB" sz="1400"/>
              <a:t>Attempt to create a ‘longer chain’ of blocks that </a:t>
            </a:r>
            <a:r>
              <a:rPr lang="en-GB" sz="1400">
                <a:solidFill>
                  <a:srgbClr val="FF0000"/>
                </a:solidFill>
              </a:rPr>
              <a:t>make previously accepted blocks become ‘orphans’ </a:t>
            </a:r>
            <a:r>
              <a:rPr lang="en-GB" sz="1400"/>
              <a:t>and not part of the main chain</a:t>
            </a:r>
            <a:endParaRPr sz="1400"/>
          </a:p>
          <a:p>
            <a:pPr indent="0" lvl="0" marL="0" rtl="0" algn="l">
              <a:spcBef>
                <a:spcPts val="0"/>
              </a:spcBef>
              <a:spcAft>
                <a:spcPts val="0"/>
              </a:spcAft>
              <a:buClr>
                <a:schemeClr val="dk1"/>
              </a:buClr>
              <a:buSzPts val="1100"/>
              <a:buFont typeface="Arial"/>
              <a:buNone/>
            </a:pPr>
            <a:r>
              <a:rPr lang="en-GB" sz="1400"/>
              <a:t>He can’t:</a:t>
            </a:r>
            <a:endParaRPr sz="1400"/>
          </a:p>
          <a:p>
            <a:pPr indent="-317500" lvl="0" marL="457200" rtl="0" algn="l">
              <a:spcBef>
                <a:spcPts val="0"/>
              </a:spcBef>
              <a:spcAft>
                <a:spcPts val="0"/>
              </a:spcAft>
              <a:buClr>
                <a:schemeClr val="dk1"/>
              </a:buClr>
              <a:buSzPts val="1400"/>
              <a:buAutoNum type="arabicPeriod"/>
            </a:pPr>
            <a:r>
              <a:rPr lang="en-GB" sz="1400"/>
              <a:t>Create bitcoins out of thin air*</a:t>
            </a:r>
            <a:endParaRPr sz="1400"/>
          </a:p>
          <a:p>
            <a:pPr indent="-317500" lvl="0" marL="457200" rtl="0" algn="l">
              <a:spcBef>
                <a:spcPts val="0"/>
              </a:spcBef>
              <a:spcAft>
                <a:spcPts val="0"/>
              </a:spcAft>
              <a:buClr>
                <a:schemeClr val="dk1"/>
              </a:buClr>
              <a:buSzPts val="1400"/>
              <a:buAutoNum type="arabicPeriod"/>
            </a:pPr>
            <a:r>
              <a:rPr lang="en-GB" sz="1400"/>
              <a:t>Steal bitcoins from your account</a:t>
            </a:r>
            <a:endParaRPr sz="1400"/>
          </a:p>
          <a:p>
            <a:pPr indent="-317500" lvl="0" marL="457200" rtl="0" algn="l">
              <a:spcBef>
                <a:spcPts val="0"/>
              </a:spcBef>
              <a:spcAft>
                <a:spcPts val="0"/>
              </a:spcAft>
              <a:buClr>
                <a:schemeClr val="dk1"/>
              </a:buClr>
              <a:buSzPts val="1400"/>
              <a:buAutoNum type="arabicPeriod"/>
            </a:pPr>
            <a:r>
              <a:rPr lang="en-GB" sz="1400"/>
              <a:t>Make payments on your behalf or pretend to be you</a:t>
            </a:r>
            <a:endParaRPr sz="1400"/>
          </a:p>
          <a:p>
            <a:pPr indent="0" lvl="0" marL="0" rtl="0" algn="l">
              <a:spcBef>
                <a:spcPts val="0"/>
              </a:spcBef>
              <a:spcAft>
                <a:spcPts val="1600"/>
              </a:spcAft>
              <a:buNone/>
            </a:pPr>
            <a:r>
              <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Effects of Disonests</a:t>
            </a:r>
            <a:endParaRPr/>
          </a:p>
        </p:txBody>
      </p:sp>
      <p:sp>
        <p:nvSpPr>
          <p:cNvPr id="143" name="Google Shape;143;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400">
                <a:solidFill>
                  <a:srgbClr val="000000"/>
                </a:solidFill>
              </a:rPr>
              <a:t>With transactions</a:t>
            </a:r>
            <a:r>
              <a:rPr lang="en-GB" sz="1400">
                <a:solidFill>
                  <a:srgbClr val="000000"/>
                </a:solidFill>
              </a:rPr>
              <a:t>, the effect a dishonest miner can have is very limited.  If the rest of the network is honest, they will reject any invalid transactions coming from him, and they will hear about valid transactions from other honest nodes, even if he is refusing to pass them on.</a:t>
            </a:r>
            <a:endParaRPr sz="1400">
              <a:solidFill>
                <a:srgbClr val="000000"/>
              </a:solidFill>
            </a:endParaRPr>
          </a:p>
          <a:p>
            <a:pPr indent="0" lvl="0" marL="0" rtl="0" algn="l">
              <a:spcBef>
                <a:spcPts val="2000"/>
              </a:spcBef>
              <a:spcAft>
                <a:spcPts val="0"/>
              </a:spcAft>
              <a:buClr>
                <a:schemeClr val="dk1"/>
              </a:buClr>
              <a:buSzPts val="1100"/>
              <a:buFont typeface="Arial"/>
              <a:buNone/>
            </a:pPr>
            <a:r>
              <a:rPr b="1" lang="en-GB" sz="1400">
                <a:solidFill>
                  <a:srgbClr val="000000"/>
                </a:solidFill>
              </a:rPr>
              <a:t>With blocks</a:t>
            </a:r>
            <a:r>
              <a:rPr lang="en-GB" sz="1400">
                <a:solidFill>
                  <a:srgbClr val="000000"/>
                </a:solidFill>
              </a:rPr>
              <a:t>, if the miscreant has sufficient block creation power (and this is what it all hinges on), he can delay your transaction by refusing to include it in his blocks.  However, your transaction will still be known by other honest nodes as an ‘unconfirmed transaction’, and they will include it in their blocks.</a:t>
            </a:r>
            <a:endParaRPr sz="1400">
              <a:solidFill>
                <a:srgbClr val="000000"/>
              </a:solidFill>
            </a:endParaRPr>
          </a:p>
          <a:p>
            <a:pPr indent="0" lvl="0" marL="0" rtl="0" algn="l">
              <a:spcBef>
                <a:spcPts val="2000"/>
              </a:spcBef>
              <a:spcAft>
                <a:spcPts val="0"/>
              </a:spcAft>
              <a:buClr>
                <a:schemeClr val="dk1"/>
              </a:buClr>
              <a:buSzPts val="1100"/>
              <a:buFont typeface="Arial"/>
              <a:buNone/>
            </a:pPr>
            <a:r>
              <a:rPr b="1" lang="en-GB" sz="1400">
                <a:solidFill>
                  <a:srgbClr val="000000"/>
                </a:solidFill>
              </a:rPr>
              <a:t>Worse though</a:t>
            </a:r>
            <a:r>
              <a:rPr lang="en-GB" sz="1400">
                <a:solidFill>
                  <a:srgbClr val="000000"/>
                </a:solidFill>
              </a:rPr>
              <a:t>, is if the miscreant can create a longer chain of blocks than the rest of the network, and invoking the “longest chain rule” to kick out the shorter chains.  This lets him </a:t>
            </a:r>
            <a:r>
              <a:rPr b="1" lang="en-GB" sz="1400">
                <a:solidFill>
                  <a:srgbClr val="000000"/>
                </a:solidFill>
              </a:rPr>
              <a:t>unwind a transaction</a:t>
            </a:r>
            <a:r>
              <a:rPr lang="en-GB" sz="1400">
                <a:solidFill>
                  <a:srgbClr val="000000"/>
                </a:solidFill>
              </a:rPr>
              <a:t>.</a:t>
            </a:r>
            <a:endParaRPr sz="1400">
              <a:solidFill>
                <a:srgbClr val="000000"/>
              </a:solidFill>
            </a:endParaRPr>
          </a:p>
          <a:p>
            <a:pPr indent="0" lvl="0" marL="0" rtl="0" algn="l">
              <a:spcBef>
                <a:spcPts val="2000"/>
              </a:spcBef>
              <a:spcAft>
                <a:spcPts val="1600"/>
              </a:spcAft>
              <a:buNone/>
            </a:pPr>
            <a:r>
              <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GB" sz="1800"/>
              <a:t>How do you make it hard for dishonest miners to create blocks?</a:t>
            </a:r>
            <a:endParaRPr sz="1800"/>
          </a:p>
        </p:txBody>
      </p:sp>
      <p:sp>
        <p:nvSpPr>
          <p:cNvPr id="149" name="Google Shape;149;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solidFill>
                  <a:schemeClr val="dk1"/>
                </a:solidFill>
              </a:rPr>
              <a:t>Remember, this is only a problem for ledgers where block-makers aren’t trusted.</a:t>
            </a:r>
            <a:endParaRPr sz="1100">
              <a:solidFill>
                <a:schemeClr val="dk1"/>
              </a:solidFill>
            </a:endParaRPr>
          </a:p>
          <a:p>
            <a:pPr indent="0" lvl="0" marL="0" rtl="0" algn="l">
              <a:spcBef>
                <a:spcPts val="1600"/>
              </a:spcBef>
              <a:spcAft>
                <a:spcPts val="0"/>
              </a:spcAft>
              <a:buClr>
                <a:schemeClr val="dk1"/>
              </a:buClr>
              <a:buSzPts val="1100"/>
              <a:buFont typeface="Arial"/>
              <a:buNone/>
            </a:pPr>
            <a:r>
              <a:rPr lang="en-GB" sz="1100">
                <a:solidFill>
                  <a:schemeClr val="dk1"/>
                </a:solidFill>
              </a:rPr>
              <a:t>Essentially you want to make it hard, or expensive for baddies to add blocks.  In bitcoin, </a:t>
            </a:r>
            <a:r>
              <a:rPr lang="en-GB" sz="1100">
                <a:solidFill>
                  <a:srgbClr val="FF0000"/>
                </a:solidFill>
              </a:rPr>
              <a:t>this is done by making it </a:t>
            </a:r>
            <a:r>
              <a:rPr b="1" lang="en-GB" sz="1100">
                <a:solidFill>
                  <a:srgbClr val="FF0000"/>
                </a:solidFill>
              </a:rPr>
              <a:t>computationally expensive</a:t>
            </a:r>
            <a:r>
              <a:rPr lang="en-GB" sz="1100">
                <a:solidFill>
                  <a:srgbClr val="FF0000"/>
                </a:solidFill>
              </a:rPr>
              <a:t> to add blocks</a:t>
            </a:r>
            <a:r>
              <a:rPr lang="en-GB" sz="1100">
                <a:solidFill>
                  <a:schemeClr val="dk1"/>
                </a:solidFill>
              </a:rPr>
              <a:t>.  Computationally expensive means “takes a lot of computer processing power” and translates to financially expensive (as computers need to be bought then run and maintained).</a:t>
            </a:r>
            <a:endParaRPr sz="1100">
              <a:solidFill>
                <a:schemeClr val="dk1"/>
              </a:solidFill>
            </a:endParaRPr>
          </a:p>
          <a:p>
            <a:pPr indent="0" lvl="0" marL="0" rtl="0" algn="l">
              <a:spcBef>
                <a:spcPts val="1600"/>
              </a:spcBef>
              <a:spcAft>
                <a:spcPts val="0"/>
              </a:spcAft>
              <a:buNone/>
            </a:pPr>
            <a:r>
              <a:rPr lang="en-GB" sz="1100">
                <a:solidFill>
                  <a:schemeClr val="dk1"/>
                </a:solidFill>
              </a:rPr>
              <a:t>The computation itself is a </a:t>
            </a:r>
            <a:r>
              <a:rPr b="1" lang="en-GB" sz="1100">
                <a:solidFill>
                  <a:srgbClr val="FF0000"/>
                </a:solidFill>
              </a:rPr>
              <a:t>guessing game</a:t>
            </a:r>
            <a:r>
              <a:rPr lang="en-GB" sz="1100">
                <a:solidFill>
                  <a:schemeClr val="dk1"/>
                </a:solidFill>
              </a:rPr>
              <a:t> where block-makers need to guess a number, which when crunched with the rest of the block data contents, results in a </a:t>
            </a:r>
            <a:r>
              <a:rPr lang="en-GB" sz="1100">
                <a:solidFill>
                  <a:srgbClr val="FF0000"/>
                </a:solidFill>
              </a:rPr>
              <a:t>hash / fingerprint that is smaller than a certain number</a:t>
            </a:r>
            <a:r>
              <a:rPr lang="en-GB" sz="1100">
                <a:solidFill>
                  <a:schemeClr val="dk1"/>
                </a:solidFill>
              </a:rPr>
              <a:t>.  That number is related to the ‘difficulty’ of mining which is related to the total network processing power.  The more computers joining in to process blocks, the harder it gets, in a self-regulating cycle.</a:t>
            </a:r>
            <a:endParaRPr sz="1100">
              <a:solidFill>
                <a:schemeClr val="dk1"/>
              </a:solidFill>
            </a:endParaRPr>
          </a:p>
          <a:p>
            <a:pPr indent="0" lvl="0" marL="0" rtl="0" algn="l">
              <a:spcBef>
                <a:spcPts val="1600"/>
              </a:spcBef>
              <a:spcAft>
                <a:spcPts val="0"/>
              </a:spcAft>
              <a:buClr>
                <a:schemeClr val="dk1"/>
              </a:buClr>
              <a:buSzPts val="1100"/>
              <a:buFont typeface="Arial"/>
              <a:buNone/>
            </a:pPr>
            <a:r>
              <a:rPr lang="en-GB" sz="1100">
                <a:solidFill>
                  <a:schemeClr val="dk1"/>
                </a:solidFill>
              </a:rPr>
              <a:t>This </a:t>
            </a:r>
            <a:r>
              <a:rPr lang="en-GB" sz="1100">
                <a:solidFill>
                  <a:srgbClr val="FF0000"/>
                </a:solidFill>
              </a:rPr>
              <a:t>guessing game is called </a:t>
            </a:r>
            <a:r>
              <a:rPr b="1" lang="en-GB" sz="1100">
                <a:solidFill>
                  <a:srgbClr val="FF0000"/>
                </a:solidFill>
              </a:rPr>
              <a:t>“Proof of work”</a:t>
            </a:r>
            <a:r>
              <a:rPr lang="en-GB" sz="1100">
                <a:solidFill>
                  <a:schemeClr val="dk1"/>
                </a:solidFill>
              </a:rPr>
              <a:t>. By publishing the block with the fingerprint that is smaller than the target number, you are proving that you did enough guess work to satisfy the network at that point in time.</a:t>
            </a:r>
            <a:endParaRPr sz="1100">
              <a:solidFill>
                <a:schemeClr val="dk1"/>
              </a:solidFill>
            </a:endParaRPr>
          </a:p>
          <a:p>
            <a:pPr indent="0" lvl="0" marL="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GB" sz="1800"/>
              <a:t>INCENTIVES: How do you pay validators?</a:t>
            </a:r>
            <a:endParaRPr b="1" sz="1800"/>
          </a:p>
          <a:p>
            <a:pPr indent="0" lvl="0" marL="0" rtl="0" algn="l">
              <a:spcBef>
                <a:spcPts val="200"/>
              </a:spcBef>
              <a:spcAft>
                <a:spcPts val="0"/>
              </a:spcAft>
              <a:buNone/>
            </a:pPr>
            <a:r>
              <a:t/>
            </a:r>
            <a:endParaRPr/>
          </a:p>
        </p:txBody>
      </p:sp>
      <p:sp>
        <p:nvSpPr>
          <p:cNvPr id="155" name="Google Shape;155;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rPr>
              <a:t>Because of bitcoin’s ‘public’ structure, it needs a defence against miscreants and so uses “proof of work” to make it computationally difficult to add a block.  This has </a:t>
            </a:r>
            <a:r>
              <a:rPr b="1" lang="en-GB" sz="1100">
                <a:solidFill>
                  <a:srgbClr val="FF0000"/>
                </a:solidFill>
              </a:rPr>
              <a:t>created a cost</a:t>
            </a:r>
            <a:r>
              <a:rPr lang="en-GB" sz="1100">
                <a:solidFill>
                  <a:srgbClr val="FF0000"/>
                </a:solidFill>
              </a:rPr>
              <a:t> (equipment and running costs) of mining and </a:t>
            </a:r>
            <a:r>
              <a:rPr b="1" lang="en-GB" sz="1100">
                <a:solidFill>
                  <a:srgbClr val="FF0000"/>
                </a:solidFill>
              </a:rPr>
              <a:t>therefore a need for incentivisation</a:t>
            </a:r>
            <a:r>
              <a:rPr lang="en-GB" sz="1100">
                <a:solidFill>
                  <a:srgbClr val="FF0000"/>
                </a:solidFill>
              </a:rPr>
              <a:t>.</a:t>
            </a:r>
            <a:endParaRPr sz="1100">
              <a:solidFill>
                <a:srgbClr val="FF0000"/>
              </a:solidFill>
            </a:endParaRPr>
          </a:p>
          <a:p>
            <a:pPr indent="0" lvl="0" marL="0" rtl="0" algn="l">
              <a:spcBef>
                <a:spcPts val="1600"/>
              </a:spcBef>
              <a:spcAft>
                <a:spcPts val="1600"/>
              </a:spcAft>
              <a:buNone/>
            </a:pPr>
            <a:r>
              <a:rPr lang="en-GB" sz="1100">
                <a:solidFill>
                  <a:schemeClr val="dk1"/>
                </a:solidFill>
              </a:rPr>
              <a:t>So, miners do lots of mining, increasing the difficulty and raising the walls against network attacks. They are rewarded in bitcoin according to a schedule, and in time, as the block rewards reduce, transaction fees become the incentive that miners collect.</a:t>
            </a:r>
            <a:endParaRPr/>
          </a:p>
        </p:txBody>
      </p:sp>
      <p:pic>
        <p:nvPicPr>
          <p:cNvPr id="156" name="Google Shape;156;p28"/>
          <p:cNvPicPr preferRelativeResize="0"/>
          <p:nvPr/>
        </p:nvPicPr>
        <p:blipFill>
          <a:blip r:embed="rId3">
            <a:alphaModFix/>
          </a:blip>
          <a:stretch>
            <a:fillRect/>
          </a:stretch>
        </p:blipFill>
        <p:spPr>
          <a:xfrm>
            <a:off x="2294675" y="2517900"/>
            <a:ext cx="4106275" cy="2518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1800"/>
              <a:t>What is this ‘computationally expensive’ guessing game?</a:t>
            </a:r>
            <a:endParaRPr b="1" sz="1800"/>
          </a:p>
          <a:p>
            <a:pPr indent="0" lvl="0" marL="0" rtl="0" algn="l">
              <a:spcBef>
                <a:spcPts val="400"/>
              </a:spcBef>
              <a:spcAft>
                <a:spcPts val="0"/>
              </a:spcAft>
              <a:buNone/>
            </a:pPr>
            <a:r>
              <a:t/>
            </a:r>
            <a:endParaRPr/>
          </a:p>
        </p:txBody>
      </p:sp>
      <p:sp>
        <p:nvSpPr>
          <p:cNvPr id="162" name="Google Shape;162;p29"/>
          <p:cNvSpPr txBox="1"/>
          <p:nvPr>
            <p:ph idx="1" type="body"/>
          </p:nvPr>
        </p:nvSpPr>
        <p:spPr>
          <a:xfrm>
            <a:off x="311700" y="11666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dk1"/>
                </a:solidFill>
              </a:rPr>
              <a:t>A hash is a fingerprint of data.</a:t>
            </a:r>
            <a:r>
              <a:rPr lang="en-GB" sz="1100">
                <a:solidFill>
                  <a:schemeClr val="dk1"/>
                </a:solidFill>
              </a:rPr>
              <a:t> It’s easy to make a hash from some data but computationally impossible to create the data from the hash.  Hashes look random compared with the data put in.</a:t>
            </a:r>
            <a:endParaRPr sz="1100">
              <a:solidFill>
                <a:schemeClr val="dk1"/>
              </a:solidFill>
            </a:endParaRPr>
          </a:p>
          <a:p>
            <a:pPr indent="0" lvl="0" marL="0" rtl="0" algn="l">
              <a:spcBef>
                <a:spcPts val="1600"/>
              </a:spcBef>
              <a:spcAft>
                <a:spcPts val="0"/>
              </a:spcAft>
              <a:buClr>
                <a:schemeClr val="dk1"/>
              </a:buClr>
              <a:buSzPts val="1100"/>
              <a:buFont typeface="Arial"/>
              <a:buNone/>
            </a:pPr>
            <a:r>
              <a:rPr lang="en-GB" sz="1100">
                <a:solidFill>
                  <a:srgbClr val="FF0000"/>
                </a:solidFill>
              </a:rPr>
              <a:t>By changing the data slightly, try to find a hash starting with 0000000</a:t>
            </a:r>
            <a:r>
              <a:rPr lang="en-GB" sz="1100">
                <a:solidFill>
                  <a:schemeClr val="dk1"/>
                </a:solidFill>
              </a:rPr>
              <a:t>.  Tricky eh?</a:t>
            </a:r>
            <a:endParaRPr sz="1100">
              <a:solidFill>
                <a:schemeClr val="dk1"/>
              </a:solidFill>
            </a:endParaRPr>
          </a:p>
          <a:p>
            <a:pPr indent="0" lvl="0" marL="0" rtl="0" algn="l">
              <a:spcBef>
                <a:spcPts val="1600"/>
              </a:spcBef>
              <a:spcAft>
                <a:spcPts val="0"/>
              </a:spcAft>
              <a:buClr>
                <a:schemeClr val="dk1"/>
              </a:buClr>
              <a:buSzPts val="1100"/>
              <a:buFont typeface="Arial"/>
              <a:buNone/>
            </a:pPr>
            <a:r>
              <a:rPr lang="en-GB" sz="1100">
                <a:solidFill>
                  <a:schemeClr val="dk1"/>
                </a:solidFill>
              </a:rPr>
              <a:t>By adding “-17” to the sentence, I found something that gave a hash starting with one zero:</a:t>
            </a:r>
            <a:endParaRPr sz="1100">
              <a:solidFill>
                <a:schemeClr val="dk1"/>
              </a:solidFill>
            </a:endParaRPr>
          </a:p>
          <a:p>
            <a:pPr indent="0" lvl="0" marL="292100" rtl="0" algn="l">
              <a:spcBef>
                <a:spcPts val="1600"/>
              </a:spcBef>
              <a:spcAft>
                <a:spcPts val="0"/>
              </a:spcAft>
              <a:buClr>
                <a:schemeClr val="dk1"/>
              </a:buClr>
              <a:buSzPts val="1100"/>
              <a:buFont typeface="Arial"/>
              <a:buNone/>
            </a:pPr>
            <a:r>
              <a:rPr lang="en-GB" sz="1100">
                <a:solidFill>
                  <a:schemeClr val="dk1"/>
                </a:solidFill>
              </a:rPr>
              <a:t>What does the hash of this look like?-17 = 0fd82107e6e73b6f369853da3b53d4a93e8be1e5b3a4dd7da2b4ea644774bc80</a:t>
            </a:r>
            <a:endParaRPr sz="1100">
              <a:solidFill>
                <a:schemeClr val="dk1"/>
              </a:solidFill>
            </a:endParaRPr>
          </a:p>
          <a:p>
            <a:pPr indent="0" lvl="0" marL="0" rtl="0" algn="l">
              <a:spcBef>
                <a:spcPts val="0"/>
              </a:spcBef>
              <a:spcAft>
                <a:spcPts val="0"/>
              </a:spcAft>
              <a:buClr>
                <a:schemeClr val="dk1"/>
              </a:buClr>
              <a:buSzPts val="1100"/>
              <a:buFont typeface="Arial"/>
              <a:buNone/>
            </a:pPr>
            <a:r>
              <a:rPr lang="en-GB" sz="1100">
                <a:solidFill>
                  <a:schemeClr val="dk1"/>
                </a:solidFill>
              </a:rPr>
              <a:t>I kept going, and to find something that gave a hash starting with a double zero, it took 272 attempts:</a:t>
            </a:r>
            <a:endParaRPr sz="1100">
              <a:solidFill>
                <a:schemeClr val="dk1"/>
              </a:solidFill>
            </a:endParaRPr>
          </a:p>
          <a:p>
            <a:pPr indent="0" lvl="0" marL="292100" rtl="0" algn="l">
              <a:spcBef>
                <a:spcPts val="0"/>
              </a:spcBef>
              <a:spcAft>
                <a:spcPts val="0"/>
              </a:spcAft>
              <a:buClr>
                <a:schemeClr val="dk1"/>
              </a:buClr>
              <a:buSzPts val="1100"/>
              <a:buFont typeface="Arial"/>
              <a:buNone/>
            </a:pPr>
            <a:r>
              <a:rPr lang="en-GB" sz="1100">
                <a:solidFill>
                  <a:schemeClr val="dk1"/>
                </a:solidFill>
              </a:rPr>
              <a:t>What does the hash of this look like?-272 = 00629a604a7ec6b1f05e7703c57197ed6119a6282e9b5f750e14a1500578d3fd</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1600"/>
              </a:spcBef>
              <a:spcAft>
                <a:spcPts val="0"/>
              </a:spcAft>
              <a:buNone/>
            </a:pPr>
            <a:r>
              <a:t/>
            </a:r>
            <a:endParaRPr sz="1100">
              <a:solidFill>
                <a:schemeClr val="dk1"/>
              </a:solidFill>
            </a:endParaRPr>
          </a:p>
          <a:p>
            <a:pPr indent="0" lvl="0" marL="0" rtl="0" algn="l">
              <a:spcBef>
                <a:spcPts val="1600"/>
              </a:spcBef>
              <a:spcAft>
                <a:spcPts val="0"/>
              </a:spcAft>
              <a:buNone/>
            </a:pPr>
            <a:r>
              <a:t/>
            </a:r>
            <a:endParaRPr sz="1100">
              <a:solidFill>
                <a:schemeClr val="dk1"/>
              </a:solidFill>
            </a:endParaRPr>
          </a:p>
          <a:p>
            <a:pPr indent="0" lvl="0" marL="0" rtl="0" algn="l">
              <a:spcBef>
                <a:spcPts val="1600"/>
              </a:spcBef>
              <a:spcAft>
                <a:spcPts val="0"/>
              </a:spcAft>
              <a:buNone/>
            </a:pPr>
            <a:r>
              <a:t/>
            </a:r>
            <a:endParaRPr sz="1100">
              <a:solidFill>
                <a:schemeClr val="dk1"/>
              </a:solidFill>
            </a:endParaRPr>
          </a:p>
          <a:p>
            <a:pPr indent="0" lvl="0" marL="6858000" rtl="0" algn="l">
              <a:spcBef>
                <a:spcPts val="1600"/>
              </a:spcBef>
              <a:spcAft>
                <a:spcPts val="1600"/>
              </a:spcAft>
              <a:buNone/>
            </a:pPr>
            <a:r>
              <a:rPr lang="en-GB" sz="1100" u="sng">
                <a:solidFill>
                  <a:schemeClr val="hlink"/>
                </a:solidFill>
                <a:hlinkClick r:id="rId3"/>
              </a:rPr>
              <a:t>Link sha generator</a:t>
            </a:r>
            <a:endParaRPr sz="11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GB" sz="2400"/>
              <a:t>Bitcoin block mining.</a:t>
            </a:r>
            <a:endParaRPr sz="2400"/>
          </a:p>
        </p:txBody>
      </p:sp>
      <p:sp>
        <p:nvSpPr>
          <p:cNvPr id="168" name="Google Shape;168;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solidFill>
                  <a:schemeClr val="dk1"/>
                </a:solidFill>
              </a:rPr>
              <a:t> Bitcoin mining is essentially the same game, where you tweak the input data (the block header) so that you get an output hash that matches what is required by the network at that point in time.</a:t>
            </a:r>
            <a:endParaRPr sz="1100">
              <a:solidFill>
                <a:schemeClr val="dk1"/>
              </a:solidFill>
            </a:endParaRPr>
          </a:p>
          <a:p>
            <a:pPr indent="0" lvl="0" marL="0" rtl="0" algn="l">
              <a:spcBef>
                <a:spcPts val="1600"/>
              </a:spcBef>
              <a:spcAft>
                <a:spcPts val="0"/>
              </a:spcAft>
              <a:buClr>
                <a:schemeClr val="dk1"/>
              </a:buClr>
              <a:buSzPts val="1100"/>
              <a:buFont typeface="Arial"/>
              <a:buNone/>
            </a:pPr>
            <a:r>
              <a:rPr lang="en-GB" sz="1100">
                <a:solidFill>
                  <a:schemeClr val="dk1"/>
                </a:solidFill>
              </a:rPr>
              <a:t>A recent bitcoin block #372910 was ‘solved’ because the hash was 000000000000000000b037a61e47df14b035199b5a2d464691b9456394bc07da – this had </a:t>
            </a:r>
            <a:r>
              <a:rPr lang="en-GB" sz="1100">
                <a:solidFill>
                  <a:srgbClr val="FF0000"/>
                </a:solidFill>
              </a:rPr>
              <a:t>enough zeroes to satisfy the network</a:t>
            </a:r>
            <a:r>
              <a:rPr lang="en-GB" sz="1100">
                <a:solidFill>
                  <a:schemeClr val="dk1"/>
                </a:solidFill>
              </a:rPr>
              <a:t> at this time*.</a:t>
            </a:r>
            <a:endParaRPr sz="1100">
              <a:solidFill>
                <a:schemeClr val="dk1"/>
              </a:solidFill>
            </a:endParaRPr>
          </a:p>
          <a:p>
            <a:pPr indent="0" lvl="0" marL="0" rtl="0" algn="l">
              <a:spcBef>
                <a:spcPts val="1600"/>
              </a:spcBef>
              <a:spcAft>
                <a:spcPts val="0"/>
              </a:spcAft>
              <a:buClr>
                <a:schemeClr val="dk1"/>
              </a:buClr>
              <a:buSzPts val="1100"/>
              <a:buFont typeface="Arial"/>
              <a:buNone/>
            </a:pPr>
            <a:r>
              <a:rPr i="1" lang="en-GB" sz="1100">
                <a:solidFill>
                  <a:schemeClr val="dk1"/>
                </a:solidFill>
              </a:rPr>
              <a:t>* More accurately (for pedants) the block header containing the </a:t>
            </a:r>
            <a:r>
              <a:rPr i="1" lang="en-GB" sz="1100">
                <a:solidFill>
                  <a:srgbClr val="FF0000"/>
                </a:solidFill>
              </a:rPr>
              <a:t>nonce is hashed twice using the SHA-256 </a:t>
            </a:r>
            <a:r>
              <a:rPr i="1" lang="en-GB" sz="1100">
                <a:solidFill>
                  <a:schemeClr val="dk1"/>
                </a:solidFill>
              </a:rPr>
              <a:t>hashing algorithm, and had to meet a number smaller than the target number determined by the network difficulty of 54,256,630,327.89 (at block #372910).</a:t>
            </a:r>
            <a:endParaRPr i="1" sz="1100">
              <a:solidFill>
                <a:schemeClr val="dk1"/>
              </a:solidFill>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Block Difficulty</a:t>
            </a:r>
            <a:endParaRPr/>
          </a:p>
        </p:txBody>
      </p:sp>
      <p:sp>
        <p:nvSpPr>
          <p:cNvPr id="174" name="Google Shape;174;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5" name="Google Shape;175;p31"/>
          <p:cNvPicPr preferRelativeResize="0"/>
          <p:nvPr/>
        </p:nvPicPr>
        <p:blipFill>
          <a:blip r:embed="rId3">
            <a:alphaModFix/>
          </a:blip>
          <a:stretch>
            <a:fillRect/>
          </a:stretch>
        </p:blipFill>
        <p:spPr>
          <a:xfrm>
            <a:off x="1669755" y="989075"/>
            <a:ext cx="5044668" cy="39910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Blockchain Means?</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GB">
                <a:solidFill>
                  <a:srgbClr val="000000"/>
                </a:solidFill>
              </a:rPr>
              <a:t>Bitcoin Blockchain</a:t>
            </a:r>
            <a:endParaRPr>
              <a:solidFill>
                <a:srgbClr val="000000"/>
              </a:solidFill>
            </a:endParaRPr>
          </a:p>
          <a:p>
            <a:pPr indent="-342900" lvl="0" marL="457200" rtl="0" algn="l">
              <a:spcBef>
                <a:spcPts val="0"/>
              </a:spcBef>
              <a:spcAft>
                <a:spcPts val="0"/>
              </a:spcAft>
              <a:buClr>
                <a:srgbClr val="000000"/>
              </a:buClr>
              <a:buSzPts val="1800"/>
              <a:buChar char="●"/>
            </a:pPr>
            <a:r>
              <a:rPr lang="en-GB">
                <a:solidFill>
                  <a:srgbClr val="000000"/>
                </a:solidFill>
              </a:rPr>
              <a:t>Ethereum Blockchain </a:t>
            </a:r>
            <a:endParaRPr>
              <a:solidFill>
                <a:srgbClr val="000000"/>
              </a:solidFill>
            </a:endParaRPr>
          </a:p>
          <a:p>
            <a:pPr indent="-342900" lvl="0" marL="457200" rtl="0" algn="l">
              <a:spcBef>
                <a:spcPts val="0"/>
              </a:spcBef>
              <a:spcAft>
                <a:spcPts val="0"/>
              </a:spcAft>
              <a:buClr>
                <a:srgbClr val="000000"/>
              </a:buClr>
              <a:buSzPts val="1800"/>
              <a:buChar char="●"/>
            </a:pPr>
            <a:r>
              <a:rPr lang="en-GB">
                <a:solidFill>
                  <a:srgbClr val="000000"/>
                </a:solidFill>
              </a:rPr>
              <a:t>Virtual currencies</a:t>
            </a:r>
            <a:endParaRPr>
              <a:solidFill>
                <a:srgbClr val="000000"/>
              </a:solidFill>
            </a:endParaRPr>
          </a:p>
          <a:p>
            <a:pPr indent="-342900" lvl="0" marL="457200" rtl="0" algn="l">
              <a:spcBef>
                <a:spcPts val="0"/>
              </a:spcBef>
              <a:spcAft>
                <a:spcPts val="0"/>
              </a:spcAft>
              <a:buClr>
                <a:srgbClr val="000000"/>
              </a:buClr>
              <a:buSzPts val="1800"/>
              <a:buChar char="●"/>
            </a:pPr>
            <a:r>
              <a:rPr lang="en-GB">
                <a:solidFill>
                  <a:srgbClr val="000000"/>
                </a:solidFill>
              </a:rPr>
              <a:t>Digital Token</a:t>
            </a:r>
            <a:endParaRPr>
              <a:solidFill>
                <a:srgbClr val="000000"/>
              </a:solidFill>
            </a:endParaRPr>
          </a:p>
          <a:p>
            <a:pPr indent="-342900" lvl="0" marL="457200" rtl="0" algn="l">
              <a:spcBef>
                <a:spcPts val="0"/>
              </a:spcBef>
              <a:spcAft>
                <a:spcPts val="0"/>
              </a:spcAft>
              <a:buClr>
                <a:srgbClr val="000000"/>
              </a:buClr>
              <a:buSzPts val="1800"/>
              <a:buChar char="●"/>
            </a:pPr>
            <a:r>
              <a:rPr lang="en-GB">
                <a:solidFill>
                  <a:srgbClr val="000000"/>
                </a:solidFill>
              </a:rPr>
              <a:t>Smart</a:t>
            </a:r>
            <a:r>
              <a:rPr lang="en-GB">
                <a:solidFill>
                  <a:srgbClr val="000000"/>
                </a:solidFill>
              </a:rPr>
              <a:t> Contracts</a:t>
            </a:r>
            <a:endParaRPr>
              <a:solidFill>
                <a:srgbClr val="000000"/>
              </a:solidFill>
            </a:endParaRPr>
          </a:p>
          <a:p>
            <a:pPr indent="-342900" lvl="0" marL="457200" rtl="0" algn="l">
              <a:spcBef>
                <a:spcPts val="0"/>
              </a:spcBef>
              <a:spcAft>
                <a:spcPts val="0"/>
              </a:spcAft>
              <a:buClr>
                <a:srgbClr val="000000"/>
              </a:buClr>
              <a:buSzPts val="1800"/>
              <a:buChar char="●"/>
            </a:pPr>
            <a:r>
              <a:rPr lang="en-GB">
                <a:solidFill>
                  <a:srgbClr val="000000"/>
                </a:solidFill>
              </a:rPr>
              <a:t>Distributed Ledger:</a:t>
            </a:r>
            <a:r>
              <a:rPr lang="en-GB" sz="1350">
                <a:solidFill>
                  <a:srgbClr val="000000"/>
                </a:solidFill>
                <a:latin typeface="Georgia"/>
                <a:ea typeface="Georgia"/>
                <a:cs typeface="Georgia"/>
                <a:sym typeface="Georgia"/>
              </a:rPr>
              <a:t> </a:t>
            </a:r>
            <a:r>
              <a:rPr lang="en-GB" sz="1400">
                <a:solidFill>
                  <a:srgbClr val="000000"/>
                </a:solidFill>
              </a:rPr>
              <a:t>a list of transactions that is replicated across a number of computers, rather than being stored on a central server.</a:t>
            </a:r>
            <a:endParaRPr sz="1400">
              <a:solidFill>
                <a:srgbClr val="000000"/>
              </a:solidFill>
            </a:endParaRPr>
          </a:p>
          <a:p>
            <a:pPr indent="0" lvl="0" marL="457200" rtl="0" algn="l">
              <a:spcBef>
                <a:spcPts val="1600"/>
              </a:spcBef>
              <a:spcAft>
                <a:spcPts val="1600"/>
              </a:spcAft>
              <a:buNone/>
            </a:pPr>
            <a:r>
              <a:t/>
            </a:r>
            <a:endParaRPr sz="14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Ethereum</a:t>
            </a:r>
            <a:endParaRPr/>
          </a:p>
        </p:txBody>
      </p:sp>
      <p:sp>
        <p:nvSpPr>
          <p:cNvPr id="181" name="Google Shape;181;p32"/>
          <p:cNvSpPr txBox="1"/>
          <p:nvPr>
            <p:ph idx="1" type="body"/>
          </p:nvPr>
        </p:nvSpPr>
        <p:spPr>
          <a:xfrm>
            <a:off x="5321100" y="1152475"/>
            <a:ext cx="3511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solidFill>
                  <a:srgbClr val="000000"/>
                </a:solidFill>
              </a:rPr>
              <a:t>Ethereum is software running on a network of computers that ensures that data and small computer programs called</a:t>
            </a:r>
            <a:r>
              <a:rPr lang="en-GB" sz="1400"/>
              <a:t> </a:t>
            </a:r>
            <a:r>
              <a:rPr lang="en-GB" sz="1400">
                <a:solidFill>
                  <a:srgbClr val="FF0000"/>
                </a:solidFill>
              </a:rPr>
              <a:t>smart contracts are replicated and processed on all the computers on the network, without a central coordinator.</a:t>
            </a:r>
            <a:r>
              <a:rPr lang="en-GB" sz="1400"/>
              <a:t> </a:t>
            </a:r>
            <a:r>
              <a:rPr lang="en-GB" sz="1400">
                <a:solidFill>
                  <a:srgbClr val="000000"/>
                </a:solidFill>
              </a:rPr>
              <a:t>The vision is to create an unstoppable censorship-resistant self-sustaining decentralised world computer. </a:t>
            </a:r>
            <a:endParaRPr sz="1400">
              <a:solidFill>
                <a:srgbClr val="000000"/>
              </a:solidFill>
            </a:endParaRPr>
          </a:p>
        </p:txBody>
      </p:sp>
      <p:pic>
        <p:nvPicPr>
          <p:cNvPr id="182" name="Google Shape;182;p32"/>
          <p:cNvPicPr preferRelativeResize="0"/>
          <p:nvPr/>
        </p:nvPicPr>
        <p:blipFill>
          <a:blip r:embed="rId3">
            <a:alphaModFix/>
          </a:blip>
          <a:stretch>
            <a:fillRect/>
          </a:stretch>
        </p:blipFill>
        <p:spPr>
          <a:xfrm>
            <a:off x="311700" y="1152475"/>
            <a:ext cx="4893100" cy="3921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1300"/>
              <a:t>Ethereum has a blockchain</a:t>
            </a:r>
            <a:endParaRPr b="1" sz="1300"/>
          </a:p>
          <a:p>
            <a:pPr indent="0" lvl="0" marL="0" rtl="0" algn="l">
              <a:spcBef>
                <a:spcPts val="400"/>
              </a:spcBef>
              <a:spcAft>
                <a:spcPts val="0"/>
              </a:spcAft>
              <a:buNone/>
            </a:pPr>
            <a:r>
              <a:t/>
            </a:r>
            <a:endParaRPr/>
          </a:p>
        </p:txBody>
      </p:sp>
      <p:sp>
        <p:nvSpPr>
          <p:cNvPr id="188" name="Google Shape;188;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solidFill>
                  <a:schemeClr val="dk1"/>
                </a:solidFill>
              </a:rPr>
              <a:t>Like Bitcoin, Ethereum has a blockchain, which contains </a:t>
            </a:r>
            <a:r>
              <a:rPr lang="en-GB" sz="1100">
                <a:solidFill>
                  <a:srgbClr val="FF0000"/>
                </a:solidFill>
              </a:rPr>
              <a:t>blocks of data (transactions and smart contracts)</a:t>
            </a:r>
            <a:r>
              <a:rPr lang="en-GB" sz="1100">
                <a:solidFill>
                  <a:schemeClr val="dk1"/>
                </a:solidFill>
              </a:rPr>
              <a:t>.</a:t>
            </a:r>
            <a:endParaRPr sz="1100">
              <a:solidFill>
                <a:schemeClr val="dk1"/>
              </a:solidFill>
            </a:endParaRPr>
          </a:p>
          <a:p>
            <a:pPr indent="0" lvl="0" marL="0" rtl="0" algn="l">
              <a:spcBef>
                <a:spcPts val="1600"/>
              </a:spcBef>
              <a:spcAft>
                <a:spcPts val="0"/>
              </a:spcAft>
              <a:buClr>
                <a:schemeClr val="dk1"/>
              </a:buClr>
              <a:buSzPts val="1100"/>
              <a:buFont typeface="Arial"/>
              <a:buNone/>
            </a:pPr>
            <a:r>
              <a:rPr lang="en-GB" sz="1100">
                <a:solidFill>
                  <a:schemeClr val="dk1"/>
                </a:solidFill>
              </a:rPr>
              <a:t> The blocks are </a:t>
            </a:r>
            <a:r>
              <a:rPr b="1" lang="en-GB" sz="1100">
                <a:solidFill>
                  <a:schemeClr val="dk1"/>
                </a:solidFill>
              </a:rPr>
              <a:t>created or mined</a:t>
            </a:r>
            <a:r>
              <a:rPr lang="en-GB" sz="1100">
                <a:solidFill>
                  <a:schemeClr val="dk1"/>
                </a:solidFill>
              </a:rPr>
              <a:t> by some </a:t>
            </a:r>
            <a:r>
              <a:rPr b="1" lang="en-GB" sz="1100">
                <a:solidFill>
                  <a:schemeClr val="dk1"/>
                </a:solidFill>
              </a:rPr>
              <a:t>participants</a:t>
            </a:r>
            <a:r>
              <a:rPr lang="en-GB" sz="1100">
                <a:solidFill>
                  <a:schemeClr val="dk1"/>
                </a:solidFill>
              </a:rPr>
              <a:t> and distributed to other participants who validate them.</a:t>
            </a:r>
            <a:endParaRPr sz="1100">
              <a:solidFill>
                <a:schemeClr val="dk1"/>
              </a:solidFill>
            </a:endParaRPr>
          </a:p>
          <a:p>
            <a:pPr indent="0" lvl="0" marL="0" rtl="0" algn="l">
              <a:spcBef>
                <a:spcPts val="1600"/>
              </a:spcBef>
              <a:spcAft>
                <a:spcPts val="0"/>
              </a:spcAft>
              <a:buClr>
                <a:schemeClr val="dk1"/>
              </a:buClr>
              <a:buSzPts val="1100"/>
              <a:buFont typeface="Arial"/>
              <a:buNone/>
            </a:pPr>
            <a:r>
              <a:rPr lang="en-GB" sz="1100">
                <a:solidFill>
                  <a:schemeClr val="dk1"/>
                </a:solidFill>
              </a:rPr>
              <a:t>You can explore this blockchain here:</a:t>
            </a:r>
            <a:r>
              <a:rPr lang="en-GB" sz="1100">
                <a:solidFill>
                  <a:schemeClr val="dk1"/>
                </a:solidFill>
                <a:uFill>
                  <a:noFill/>
                </a:uFill>
                <a:hlinkClick r:id="rId3"/>
              </a:rPr>
              <a:t> </a:t>
            </a:r>
            <a:r>
              <a:rPr lang="en-GB" sz="1100" u="sng">
                <a:solidFill>
                  <a:schemeClr val="hlink"/>
                </a:solidFill>
                <a:hlinkClick r:id="rId4"/>
              </a:rPr>
              <a:t>https://etherscan.io</a:t>
            </a:r>
            <a:endParaRPr sz="1100" u="sng">
              <a:solidFill>
                <a:schemeClr val="hlink"/>
              </a:solidFill>
              <a:hlinkClick r:id="rId5"/>
            </a:endParaRPr>
          </a:p>
          <a:p>
            <a:pPr indent="0" lvl="0" marL="0" rtl="0" algn="l">
              <a:spcBef>
                <a:spcPts val="1600"/>
              </a:spcBef>
              <a:spcAft>
                <a:spcPts val="0"/>
              </a:spcAft>
              <a:buClr>
                <a:schemeClr val="dk1"/>
              </a:buClr>
              <a:buSzPts val="1100"/>
              <a:buFont typeface="Arial"/>
              <a:buNone/>
            </a:pPr>
            <a:r>
              <a:rPr b="1" lang="en-GB" sz="1300">
                <a:solidFill>
                  <a:schemeClr val="dk1"/>
                </a:solidFill>
              </a:rPr>
              <a:t>Ethereum has Proof-of-Work (PoW) mining</a:t>
            </a:r>
            <a:endParaRPr b="1" sz="1300">
              <a:solidFill>
                <a:schemeClr val="dk1"/>
              </a:solidFill>
            </a:endParaRPr>
          </a:p>
          <a:p>
            <a:pPr indent="0" lvl="0" marL="0" rtl="0" algn="l">
              <a:spcBef>
                <a:spcPts val="400"/>
              </a:spcBef>
              <a:spcAft>
                <a:spcPts val="0"/>
              </a:spcAft>
              <a:buClr>
                <a:schemeClr val="dk1"/>
              </a:buClr>
              <a:buSzPts val="1100"/>
              <a:buFont typeface="Arial"/>
              <a:buNone/>
            </a:pPr>
            <a:r>
              <a:rPr lang="en-GB" sz="1100">
                <a:solidFill>
                  <a:schemeClr val="dk1"/>
                </a:solidFill>
              </a:rPr>
              <a:t>Like Bitcoin, mining participants create valid blocks by spending electricity to find solutions to a mathematical puzzle. </a:t>
            </a:r>
            <a:endParaRPr sz="1100">
              <a:solidFill>
                <a:schemeClr val="dk1"/>
              </a:solidFill>
            </a:endParaRPr>
          </a:p>
          <a:p>
            <a:pPr indent="0" lvl="0" marL="0" rtl="0" algn="l">
              <a:spcBef>
                <a:spcPts val="0"/>
              </a:spcBef>
              <a:spcAft>
                <a:spcPts val="0"/>
              </a:spcAft>
              <a:buClr>
                <a:schemeClr val="dk1"/>
              </a:buClr>
              <a:buSzPts val="1100"/>
              <a:buFont typeface="Arial"/>
              <a:buNone/>
            </a:pPr>
            <a:r>
              <a:rPr lang="en-GB" sz="1100">
                <a:solidFill>
                  <a:schemeClr val="dk1"/>
                </a:solidFill>
              </a:rPr>
              <a:t>Ethereum’s PoW maths challenge called </a:t>
            </a:r>
            <a:r>
              <a:rPr lang="en-GB" sz="1100">
                <a:solidFill>
                  <a:srgbClr val="FF9900"/>
                </a:solidFill>
              </a:rPr>
              <a:t>Ethash works slightly differently to Bitcoin’s,</a:t>
            </a:r>
            <a:r>
              <a:rPr lang="en-GB" sz="1100">
                <a:solidFill>
                  <a:schemeClr val="dk1"/>
                </a:solidFill>
              </a:rPr>
              <a:t> and this allows common hardware to be used for mining. </a:t>
            </a:r>
            <a:endParaRPr sz="1100">
              <a:solidFill>
                <a:schemeClr val="dk1"/>
              </a:solidFill>
            </a:endParaRPr>
          </a:p>
          <a:p>
            <a:pPr indent="0" lvl="0" marL="0" rtl="0" algn="l">
              <a:spcBef>
                <a:spcPts val="0"/>
              </a:spcBef>
              <a:spcAft>
                <a:spcPts val="0"/>
              </a:spcAft>
              <a:buClr>
                <a:schemeClr val="dk1"/>
              </a:buClr>
              <a:buSzPts val="1100"/>
              <a:buFont typeface="Arial"/>
              <a:buNone/>
            </a:pPr>
            <a:r>
              <a:rPr lang="en-GB" sz="1100">
                <a:solidFill>
                  <a:schemeClr val="dk1"/>
                </a:solidFill>
              </a:rPr>
              <a:t>This </a:t>
            </a:r>
            <a:r>
              <a:rPr b="1" lang="en-GB" sz="1100">
                <a:solidFill>
                  <a:schemeClr val="dk1"/>
                </a:solidFill>
              </a:rPr>
              <a:t>reduces</a:t>
            </a:r>
            <a:r>
              <a:rPr lang="en-GB" sz="1100">
                <a:solidFill>
                  <a:schemeClr val="dk1"/>
                </a:solidFill>
              </a:rPr>
              <a:t> the efficiency edge of task-specific hardware known as ASICs, which are common in Bitcoin mining.</a:t>
            </a:r>
            <a:endParaRPr sz="1100">
              <a:solidFill>
                <a:schemeClr val="dk1"/>
              </a:solidFill>
            </a:endParaRPr>
          </a:p>
          <a:p>
            <a:pPr indent="0" lvl="0" marL="0" rtl="0" algn="l">
              <a:spcBef>
                <a:spcPts val="0"/>
              </a:spcBef>
              <a:spcAft>
                <a:spcPts val="1600"/>
              </a:spcAft>
              <a:buNone/>
            </a:pPr>
            <a:r>
              <a:rPr lang="en-GB" sz="1100">
                <a:solidFill>
                  <a:schemeClr val="dk1"/>
                </a:solidFill>
              </a:rPr>
              <a:t>On Ethereum’s roadmap there is a plan to move from electricity-expensive Proof-of-Work mining to a more energy-efficient </a:t>
            </a:r>
            <a:r>
              <a:rPr lang="en-GB" sz="1100">
                <a:solidFill>
                  <a:srgbClr val="FF0000"/>
                </a:solidFill>
              </a:rPr>
              <a:t>Proof-of-Stake protocol called Casper, in a future release of the Ethereum software called Serenity.</a:t>
            </a:r>
            <a:endParaRPr sz="11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800"/>
              </a:spcBef>
              <a:spcAft>
                <a:spcPts val="0"/>
              </a:spcAft>
              <a:buClr>
                <a:schemeClr val="dk1"/>
              </a:buClr>
              <a:buSzPts val="1100"/>
              <a:buFont typeface="Arial"/>
              <a:buNone/>
            </a:pPr>
            <a:r>
              <a:rPr b="1" lang="en-GB" sz="1700"/>
              <a:t>How is Ethereum different to Bitcoin?</a:t>
            </a:r>
            <a:endParaRPr b="1" sz="1700"/>
          </a:p>
          <a:p>
            <a:pPr indent="0" lvl="0" marL="0" rtl="0" algn="l">
              <a:spcBef>
                <a:spcPts val="400"/>
              </a:spcBef>
              <a:spcAft>
                <a:spcPts val="0"/>
              </a:spcAft>
              <a:buNone/>
            </a:pPr>
            <a:r>
              <a:t/>
            </a:r>
            <a:endParaRPr/>
          </a:p>
        </p:txBody>
      </p:sp>
      <p:sp>
        <p:nvSpPr>
          <p:cNvPr id="194" name="Google Shape;194;p34"/>
          <p:cNvSpPr txBox="1"/>
          <p:nvPr>
            <p:ph idx="1" type="body"/>
          </p:nvPr>
        </p:nvSpPr>
        <p:spPr>
          <a:xfrm>
            <a:off x="311700" y="1237600"/>
            <a:ext cx="8520600" cy="34164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b="1" lang="en-GB" sz="1300">
                <a:solidFill>
                  <a:schemeClr val="dk1"/>
                </a:solidFill>
              </a:rPr>
              <a:t>Ethereum’s block time is shorter</a:t>
            </a:r>
            <a:endParaRPr b="1" sz="1300">
              <a:solidFill>
                <a:schemeClr val="dk1"/>
              </a:solidFill>
            </a:endParaRPr>
          </a:p>
          <a:p>
            <a:pPr indent="0" lvl="0" marL="0" rtl="0" algn="l">
              <a:spcBef>
                <a:spcPts val="400"/>
              </a:spcBef>
              <a:spcAft>
                <a:spcPts val="0"/>
              </a:spcAft>
              <a:buClr>
                <a:schemeClr val="dk1"/>
              </a:buClr>
              <a:buSzPts val="1100"/>
              <a:buFont typeface="Arial"/>
              <a:buNone/>
            </a:pPr>
            <a:r>
              <a:rPr lang="en-GB" sz="1100">
                <a:solidFill>
                  <a:schemeClr val="dk1"/>
                </a:solidFill>
              </a:rPr>
              <a:t>In Ethereum the</a:t>
            </a:r>
            <a:r>
              <a:rPr lang="en-GB" sz="1100">
                <a:solidFill>
                  <a:srgbClr val="FF0000"/>
                </a:solidFill>
              </a:rPr>
              <a:t> time between blocks is around 14 seconds, compared with Bitcoin’s ~10 minutes</a:t>
            </a:r>
            <a:r>
              <a:rPr lang="en-GB"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rPr lang="en-GB" sz="1100">
                <a:solidFill>
                  <a:schemeClr val="dk1"/>
                </a:solidFill>
              </a:rPr>
              <a:t>This means that on average if you made a Bitcoin transaction and an Ethereum transaction, the </a:t>
            </a:r>
            <a:r>
              <a:rPr b="1" lang="en-GB" sz="1100">
                <a:solidFill>
                  <a:schemeClr val="dk1"/>
                </a:solidFill>
              </a:rPr>
              <a:t>Ethereum transaction would be recorded into Ethereum’s blockchain faster</a:t>
            </a:r>
            <a:r>
              <a:rPr lang="en-GB" sz="1100">
                <a:solidFill>
                  <a:schemeClr val="dk1"/>
                </a:solidFill>
              </a:rPr>
              <a:t> than the Bitcoin transaction getting into Bitcoin’s blockchain. </a:t>
            </a:r>
            <a:endParaRPr sz="1100">
              <a:solidFill>
                <a:schemeClr val="dk1"/>
              </a:solidFill>
            </a:endParaRPr>
          </a:p>
          <a:p>
            <a:pPr indent="0" lvl="0" marL="0" rtl="0" algn="l">
              <a:spcBef>
                <a:spcPts val="0"/>
              </a:spcBef>
              <a:spcAft>
                <a:spcPts val="0"/>
              </a:spcAft>
              <a:buClr>
                <a:schemeClr val="dk1"/>
              </a:buClr>
              <a:buSzPts val="1100"/>
              <a:buFont typeface="Arial"/>
              <a:buNone/>
            </a:pPr>
            <a:r>
              <a:rPr lang="en-GB" sz="1100">
                <a:solidFill>
                  <a:schemeClr val="dk1"/>
                </a:solidFill>
              </a:rPr>
              <a:t>You could say </a:t>
            </a:r>
            <a:r>
              <a:rPr b="1" lang="en-GB" sz="1100">
                <a:solidFill>
                  <a:schemeClr val="dk1"/>
                </a:solidFill>
              </a:rPr>
              <a:t>Bitcoin writes to its database roughly every 10 minutes</a:t>
            </a:r>
            <a:r>
              <a:rPr lang="en-GB" sz="1100">
                <a:solidFill>
                  <a:schemeClr val="dk1"/>
                </a:solidFill>
              </a:rPr>
              <a:t>, whereas </a:t>
            </a:r>
            <a:r>
              <a:rPr b="1" lang="en-GB" sz="1100">
                <a:solidFill>
                  <a:schemeClr val="dk1"/>
                </a:solidFill>
              </a:rPr>
              <a:t>Ethereum writes to its database roughly every 14</a:t>
            </a:r>
            <a:r>
              <a:rPr lang="en-GB" sz="1100">
                <a:solidFill>
                  <a:schemeClr val="dk1"/>
                </a:solidFill>
              </a:rPr>
              <a:t> seconds.</a:t>
            </a:r>
            <a:endParaRPr sz="1100">
              <a:solidFill>
                <a:schemeClr val="dk1"/>
              </a:solidFill>
            </a:endParaRPr>
          </a:p>
          <a:p>
            <a:pPr indent="0" lvl="0" marL="0" rtl="0" algn="l">
              <a:spcBef>
                <a:spcPts val="1400"/>
              </a:spcBef>
              <a:spcAft>
                <a:spcPts val="0"/>
              </a:spcAft>
              <a:buClr>
                <a:schemeClr val="dk1"/>
              </a:buClr>
              <a:buSzPts val="1100"/>
              <a:buFont typeface="Arial"/>
              <a:buNone/>
            </a:pPr>
            <a:r>
              <a:rPr b="1" lang="en-GB" sz="1300">
                <a:solidFill>
                  <a:schemeClr val="dk1"/>
                </a:solidFill>
              </a:rPr>
              <a:t>Ethereum has smaller blocks</a:t>
            </a:r>
            <a:endParaRPr b="1" sz="1300">
              <a:solidFill>
                <a:schemeClr val="dk1"/>
              </a:solidFill>
            </a:endParaRPr>
          </a:p>
          <a:p>
            <a:pPr indent="0" lvl="0" marL="0" rtl="0" algn="l">
              <a:spcBef>
                <a:spcPts val="400"/>
              </a:spcBef>
              <a:spcAft>
                <a:spcPts val="0"/>
              </a:spcAft>
              <a:buClr>
                <a:schemeClr val="dk1"/>
              </a:buClr>
              <a:buSzPts val="1100"/>
              <a:buFont typeface="Arial"/>
              <a:buNone/>
            </a:pPr>
            <a:r>
              <a:rPr lang="en-GB" sz="1100">
                <a:solidFill>
                  <a:schemeClr val="dk1"/>
                </a:solidFill>
              </a:rPr>
              <a:t>In </a:t>
            </a:r>
            <a:r>
              <a:rPr lang="en-GB" sz="1100">
                <a:solidFill>
                  <a:srgbClr val="FF0000"/>
                </a:solidFill>
              </a:rPr>
              <a:t>Bitcoin, the maximum block size is specified in bytes (currently 1 MB</a:t>
            </a:r>
            <a:r>
              <a:rPr lang="en-GB" sz="1100">
                <a:solidFill>
                  <a:schemeClr val="dk1"/>
                </a:solidFill>
              </a:rPr>
              <a:t>) whereas </a:t>
            </a:r>
            <a:r>
              <a:rPr lang="en-GB" sz="1100">
                <a:solidFill>
                  <a:srgbClr val="FF0000"/>
                </a:solidFill>
              </a:rPr>
              <a:t>Ethereum’s</a:t>
            </a:r>
            <a:r>
              <a:rPr lang="en-GB" sz="1100">
                <a:solidFill>
                  <a:schemeClr val="dk1"/>
                </a:solidFill>
              </a:rPr>
              <a:t> </a:t>
            </a:r>
            <a:r>
              <a:rPr lang="en-GB" sz="1100">
                <a:solidFill>
                  <a:srgbClr val="FF0000"/>
                </a:solidFill>
              </a:rPr>
              <a:t>block size is based on complexity of contracts being run</a:t>
            </a:r>
            <a:r>
              <a:rPr lang="en-GB" sz="1100">
                <a:solidFill>
                  <a:schemeClr val="dk1"/>
                </a:solidFill>
              </a:rPr>
              <a:t> – </a:t>
            </a:r>
            <a:r>
              <a:rPr lang="en-GB" sz="1100">
                <a:solidFill>
                  <a:srgbClr val="FF0000"/>
                </a:solidFill>
              </a:rPr>
              <a:t>it’s known as a Gas limit per block</a:t>
            </a:r>
            <a:r>
              <a:rPr lang="en-GB" sz="1100">
                <a:solidFill>
                  <a:schemeClr val="dk1"/>
                </a:solidFill>
              </a:rPr>
              <a:t>, and the maximum can vary slightly from block to block.</a:t>
            </a:r>
            <a:endParaRPr sz="1100">
              <a:solidFill>
                <a:schemeClr val="dk1"/>
              </a:solidFill>
            </a:endParaRPr>
          </a:p>
          <a:p>
            <a:pPr indent="0" lvl="0" marL="0" rtl="0" algn="l">
              <a:spcBef>
                <a:spcPts val="0"/>
              </a:spcBef>
              <a:spcAft>
                <a:spcPts val="0"/>
              </a:spcAft>
              <a:buClr>
                <a:schemeClr val="dk1"/>
              </a:buClr>
              <a:buSzPts val="1100"/>
              <a:buFont typeface="Arial"/>
              <a:buNone/>
            </a:pPr>
            <a:r>
              <a:rPr lang="en-GB" sz="1100">
                <a:solidFill>
                  <a:schemeClr val="dk1"/>
                </a:solidFill>
              </a:rPr>
              <a:t>Currently the maximum block size in </a:t>
            </a:r>
            <a:r>
              <a:rPr lang="en-GB" sz="1100">
                <a:solidFill>
                  <a:srgbClr val="FF0000"/>
                </a:solidFill>
              </a:rPr>
              <a:t>Ethereum is around 1,500,000</a:t>
            </a:r>
            <a:r>
              <a:rPr lang="en-GB" sz="1100">
                <a:solidFill>
                  <a:schemeClr val="dk1"/>
                </a:solidFill>
              </a:rPr>
              <a:t> Gas. </a:t>
            </a:r>
            <a:endParaRPr sz="1100">
              <a:solidFill>
                <a:schemeClr val="dk1"/>
              </a:solidFill>
            </a:endParaRPr>
          </a:p>
          <a:p>
            <a:pPr indent="0" lvl="0" marL="0" rtl="0" algn="l">
              <a:spcBef>
                <a:spcPts val="1600"/>
              </a:spcBef>
              <a:spcAft>
                <a:spcPts val="0"/>
              </a:spcAft>
              <a:buClr>
                <a:schemeClr val="dk1"/>
              </a:buClr>
              <a:buSzPts val="1100"/>
              <a:buFont typeface="Arial"/>
              <a:buNone/>
            </a:pPr>
            <a:r>
              <a:rPr b="1" lang="en-GB" sz="1100">
                <a:solidFill>
                  <a:schemeClr val="dk1"/>
                </a:solidFill>
              </a:rPr>
              <a:t>Basic transactions or payments</a:t>
            </a:r>
            <a:r>
              <a:rPr lang="en-GB" sz="1100">
                <a:solidFill>
                  <a:schemeClr val="dk1"/>
                </a:solidFill>
              </a:rPr>
              <a:t> of ETH from one account to another (ie not a smart contract) have a complexity of </a:t>
            </a:r>
            <a:r>
              <a:rPr b="1" lang="en-GB" sz="1100">
                <a:solidFill>
                  <a:schemeClr val="dk1"/>
                </a:solidFill>
              </a:rPr>
              <a:t>21,000</a:t>
            </a:r>
            <a:r>
              <a:rPr lang="en-GB" sz="1100">
                <a:solidFill>
                  <a:schemeClr val="dk1"/>
                </a:solidFill>
              </a:rPr>
              <a:t> Gas so </a:t>
            </a:r>
            <a:r>
              <a:rPr lang="en-GB" sz="1100">
                <a:solidFill>
                  <a:srgbClr val="FF0000"/>
                </a:solidFill>
              </a:rPr>
              <a:t>you can fit around 70 transactions into a block</a:t>
            </a:r>
            <a:r>
              <a:rPr lang="en-GB" sz="1100">
                <a:solidFill>
                  <a:schemeClr val="dk1"/>
                </a:solidFill>
              </a:rPr>
              <a:t> (1,500,000 / 21,000). In Bitcoin you currently get around 1,500-2,000 transactions in a block.</a:t>
            </a:r>
            <a:endParaRPr sz="1100">
              <a:solidFill>
                <a:schemeClr val="dk1"/>
              </a:solidFill>
            </a:endParaRPr>
          </a:p>
          <a:p>
            <a:pPr indent="0" lvl="0" marL="0" rtl="0" algn="l">
              <a:spcBef>
                <a:spcPts val="1600"/>
              </a:spcBef>
              <a:spcAft>
                <a:spcPts val="0"/>
              </a:spcAft>
              <a:buClr>
                <a:schemeClr val="dk1"/>
              </a:buClr>
              <a:buSzPts val="1100"/>
              <a:buFont typeface="Arial"/>
              <a:buNone/>
            </a:pPr>
            <a:r>
              <a:rPr lang="en-GB" sz="1100">
                <a:solidFill>
                  <a:schemeClr val="dk1"/>
                </a:solidFill>
              </a:rPr>
              <a:t>Data-wise currently most </a:t>
            </a:r>
            <a:r>
              <a:rPr lang="en-GB" sz="1100">
                <a:solidFill>
                  <a:srgbClr val="FF0000"/>
                </a:solidFill>
              </a:rPr>
              <a:t>Ethereum blocks are under 2 KB in size.</a:t>
            </a:r>
            <a:endParaRPr sz="1100">
              <a:solidFill>
                <a:srgbClr val="FF0000"/>
              </a:solidFill>
            </a:endParaRPr>
          </a:p>
          <a:p>
            <a:pPr indent="0" lvl="0" marL="0" rtl="0" algn="l">
              <a:spcBef>
                <a:spcPts val="160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800"/>
              </a:spcBef>
              <a:spcAft>
                <a:spcPts val="0"/>
              </a:spcAft>
              <a:buClr>
                <a:schemeClr val="dk1"/>
              </a:buClr>
              <a:buSzPts val="1100"/>
              <a:buFont typeface="Arial"/>
              <a:buNone/>
            </a:pPr>
            <a:r>
              <a:rPr b="1" lang="en-GB" sz="1700"/>
              <a:t>How is Ethereum different to Bitcoin?</a:t>
            </a:r>
            <a:endParaRPr b="1" sz="1700"/>
          </a:p>
          <a:p>
            <a:pPr indent="0" lvl="0" marL="0" rtl="0" algn="l">
              <a:spcBef>
                <a:spcPts val="400"/>
              </a:spcBef>
              <a:spcAft>
                <a:spcPts val="0"/>
              </a:spcAft>
              <a:buNone/>
            </a:pPr>
            <a:r>
              <a:t/>
            </a:r>
            <a:endParaRPr/>
          </a:p>
        </p:txBody>
      </p:sp>
      <p:sp>
        <p:nvSpPr>
          <p:cNvPr id="200" name="Google Shape;200;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b="1" lang="en-GB" sz="1300">
                <a:solidFill>
                  <a:schemeClr val="dk1"/>
                </a:solidFill>
              </a:rPr>
              <a:t>The Ethereum Virtual Machine can run smart contracts</a:t>
            </a:r>
            <a:endParaRPr b="1" sz="1300">
              <a:solidFill>
                <a:schemeClr val="dk1"/>
              </a:solidFill>
            </a:endParaRPr>
          </a:p>
          <a:p>
            <a:pPr indent="0" lvl="0" marL="0" rtl="0" algn="l">
              <a:spcBef>
                <a:spcPts val="400"/>
              </a:spcBef>
              <a:spcAft>
                <a:spcPts val="0"/>
              </a:spcAft>
              <a:buClr>
                <a:schemeClr val="dk1"/>
              </a:buClr>
              <a:buSzPts val="1100"/>
              <a:buFont typeface="Arial"/>
              <a:buNone/>
            </a:pPr>
            <a:r>
              <a:rPr lang="en-GB" sz="1100">
                <a:solidFill>
                  <a:schemeClr val="dk1"/>
                </a:solidFill>
              </a:rPr>
              <a:t>Compared with Bitcoin’s primitive scripting language, the </a:t>
            </a:r>
            <a:r>
              <a:rPr b="1" lang="en-GB" sz="1100">
                <a:solidFill>
                  <a:schemeClr val="dk1"/>
                </a:solidFill>
              </a:rPr>
              <a:t>code that can be deployed in Ethereum and run as smart contracts is more advanced and familiar to developers</a:t>
            </a:r>
            <a:r>
              <a:rPr lang="en-GB" sz="1100">
                <a:solidFill>
                  <a:schemeClr val="dk1"/>
                </a:solidFill>
              </a:rPr>
              <a:t>. </a:t>
            </a:r>
            <a:r>
              <a:rPr lang="en-GB" sz="1100">
                <a:solidFill>
                  <a:srgbClr val="FF0000"/>
                </a:solidFill>
              </a:rPr>
              <a:t>Smart contract code is run by something called the Ethereum Virtual Machine</a:t>
            </a:r>
            <a:r>
              <a:rPr lang="en-GB" sz="1100">
                <a:solidFill>
                  <a:schemeClr val="dk1"/>
                </a:solidFill>
              </a:rPr>
              <a:t>, which runs on the computers of all participants on the network.</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GB" sz="1100">
                <a:solidFill>
                  <a:schemeClr val="dk1"/>
                </a:solidFill>
              </a:rPr>
              <a:t>In many descriptions, Ethereum smart contracts are called “</a:t>
            </a:r>
            <a:r>
              <a:rPr lang="en-GB" sz="1100">
                <a:solidFill>
                  <a:srgbClr val="FF0000"/>
                </a:solidFill>
              </a:rPr>
              <a:t>Turing complete</a:t>
            </a:r>
            <a:r>
              <a:rPr lang="en-GB" sz="1100">
                <a:solidFill>
                  <a:schemeClr val="dk1"/>
                </a:solidFill>
              </a:rPr>
              <a:t>”. This means that they are </a:t>
            </a:r>
            <a:r>
              <a:rPr b="1" lang="en-GB" sz="1100">
                <a:solidFill>
                  <a:schemeClr val="dk1"/>
                </a:solidFill>
              </a:rPr>
              <a:t>fully functional and can perform any computation</a:t>
            </a:r>
            <a:r>
              <a:rPr lang="en-GB" sz="1100">
                <a:solidFill>
                  <a:schemeClr val="dk1"/>
                </a:solidFill>
              </a:rPr>
              <a:t> that you can do in any other programming language.</a:t>
            </a:r>
            <a:endParaRPr sz="1100">
              <a:solidFill>
                <a:schemeClr val="dk1"/>
              </a:solidFill>
            </a:endParaRPr>
          </a:p>
          <a:p>
            <a:pPr indent="0" lvl="0" marL="0" rtl="0" algn="l">
              <a:spcBef>
                <a:spcPts val="1600"/>
              </a:spcBef>
              <a:spcAft>
                <a:spcPts val="0"/>
              </a:spcAft>
              <a:buClr>
                <a:schemeClr val="dk1"/>
              </a:buClr>
              <a:buSzPts val="1100"/>
              <a:buFont typeface="Arial"/>
              <a:buNone/>
            </a:pPr>
            <a:r>
              <a:rPr b="1" lang="en-GB" sz="1300">
                <a:solidFill>
                  <a:schemeClr val="dk1"/>
                </a:solidFill>
              </a:rPr>
              <a:t>ETH token issuance</a:t>
            </a:r>
            <a:endParaRPr b="1" sz="1300">
              <a:solidFill>
                <a:schemeClr val="dk1"/>
              </a:solidFill>
            </a:endParaRPr>
          </a:p>
          <a:p>
            <a:pPr indent="0" lvl="0" marL="0" rtl="0" algn="l">
              <a:spcBef>
                <a:spcPts val="400"/>
              </a:spcBef>
              <a:spcAft>
                <a:spcPts val="0"/>
              </a:spcAft>
              <a:buClr>
                <a:schemeClr val="dk1"/>
              </a:buClr>
              <a:buSzPts val="1100"/>
              <a:buFont typeface="Arial"/>
              <a:buNone/>
            </a:pPr>
            <a:r>
              <a:rPr lang="en-GB" sz="1100">
                <a:solidFill>
                  <a:schemeClr val="dk1"/>
                </a:solidFill>
              </a:rPr>
              <a:t>How are ETH tokens printed or created? The biggest difference between ETH and BTC token generation is that </a:t>
            </a:r>
            <a:r>
              <a:rPr lang="en-GB" sz="1100">
                <a:solidFill>
                  <a:srgbClr val="FF0000"/>
                </a:solidFill>
              </a:rPr>
              <a:t>BTC generation halves approximately every 4 years </a:t>
            </a:r>
            <a:r>
              <a:rPr lang="en-GB" sz="1100">
                <a:solidFill>
                  <a:schemeClr val="dk1"/>
                </a:solidFill>
              </a:rPr>
              <a:t>whereas </a:t>
            </a:r>
            <a:r>
              <a:rPr lang="en-GB" sz="1100">
                <a:solidFill>
                  <a:srgbClr val="FF0000"/>
                </a:solidFill>
              </a:rPr>
              <a:t>ETH generation continues to be generated at a constant number every year</a:t>
            </a:r>
            <a:r>
              <a:rPr lang="en-GB" sz="1100">
                <a:solidFill>
                  <a:schemeClr val="dk1"/>
                </a:solidFill>
              </a:rPr>
              <a:t> (perhaps only until the Serenity version).</a:t>
            </a:r>
            <a:endParaRPr sz="11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t>Pre-mine + Block rewards + Uncle rewards + Uncle referencing rewards</a:t>
            </a:r>
            <a:endParaRPr sz="2000"/>
          </a:p>
        </p:txBody>
      </p:sp>
      <p:sp>
        <p:nvSpPr>
          <p:cNvPr id="206" name="Google Shape;206;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b="1"/>
          </a:p>
        </p:txBody>
      </p:sp>
      <p:pic>
        <p:nvPicPr>
          <p:cNvPr id="207" name="Google Shape;207;p36"/>
          <p:cNvPicPr preferRelativeResize="0"/>
          <p:nvPr/>
        </p:nvPicPr>
        <p:blipFill>
          <a:blip r:embed="rId3">
            <a:alphaModFix/>
          </a:blip>
          <a:stretch>
            <a:fillRect/>
          </a:stretch>
        </p:blipFill>
        <p:spPr>
          <a:xfrm>
            <a:off x="1743075" y="1122850"/>
            <a:ext cx="5657850" cy="3714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2400"/>
              <a:t>Mining rewards</a:t>
            </a:r>
            <a:endParaRPr b="1" sz="2400"/>
          </a:p>
          <a:p>
            <a:pPr indent="0" lvl="0" marL="0" rtl="0" algn="l">
              <a:spcBef>
                <a:spcPts val="400"/>
              </a:spcBef>
              <a:spcAft>
                <a:spcPts val="0"/>
              </a:spcAft>
              <a:buNone/>
            </a:pPr>
            <a:r>
              <a:t/>
            </a:r>
            <a:endParaRPr/>
          </a:p>
        </p:txBody>
      </p:sp>
      <p:sp>
        <p:nvSpPr>
          <p:cNvPr id="213" name="Google Shape;213;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In Ethereum, the miner of a block receives:</a:t>
            </a:r>
            <a:endParaRPr/>
          </a:p>
          <a:p>
            <a:pPr indent="-298450" lvl="0" marL="457200" rtl="0" algn="l">
              <a:spcBef>
                <a:spcPts val="1600"/>
              </a:spcBef>
              <a:spcAft>
                <a:spcPts val="0"/>
              </a:spcAft>
              <a:buClr>
                <a:schemeClr val="dk1"/>
              </a:buClr>
              <a:buSzPts val="1100"/>
              <a:buChar char="●"/>
            </a:pPr>
            <a:r>
              <a:rPr lang="en-GB">
                <a:solidFill>
                  <a:srgbClr val="FF0000"/>
                </a:solidFill>
              </a:rPr>
              <a:t>5 new ETH as block reward </a:t>
            </a:r>
            <a:r>
              <a:rPr lang="en-GB"/>
              <a:t>(0r 4.375 new ETH for an uncle), plus</a:t>
            </a:r>
            <a:endParaRPr/>
          </a:p>
          <a:p>
            <a:pPr indent="-298450" lvl="0" marL="457200" rtl="0" algn="l">
              <a:spcBef>
                <a:spcPts val="0"/>
              </a:spcBef>
              <a:spcAft>
                <a:spcPts val="0"/>
              </a:spcAft>
              <a:buClr>
                <a:schemeClr val="dk1"/>
              </a:buClr>
              <a:buSzPts val="1100"/>
              <a:buChar char="●"/>
            </a:pPr>
            <a:r>
              <a:rPr lang="en-GB"/>
              <a:t>a small new reward for referencing up to 2 recent </a:t>
            </a:r>
            <a:r>
              <a:rPr lang="en-GB">
                <a:solidFill>
                  <a:srgbClr val="FF0000"/>
                </a:solidFill>
              </a:rPr>
              <a:t>uncles</a:t>
            </a:r>
            <a:r>
              <a:rPr lang="en-GB"/>
              <a:t> (1/32 of a block reward ie 1/32 x 5 ETH = 0.15625 new ETH per uncle),</a:t>
            </a:r>
            <a:endParaRPr/>
          </a:p>
          <a:p>
            <a:pPr indent="-298450" lvl="0" marL="457200" rtl="0" algn="l">
              <a:spcBef>
                <a:spcPts val="0"/>
              </a:spcBef>
              <a:spcAft>
                <a:spcPts val="0"/>
              </a:spcAft>
              <a:buClr>
                <a:srgbClr val="FF0000"/>
              </a:buClr>
              <a:buSzPts val="1100"/>
              <a:buChar char="●"/>
            </a:pPr>
            <a:r>
              <a:rPr lang="en-GB">
                <a:solidFill>
                  <a:srgbClr val="FF0000"/>
                </a:solidFill>
              </a:rPr>
              <a:t>gas from contracts that were run during the block</a:t>
            </a:r>
            <a:endParaRPr>
              <a:solidFill>
                <a:srgbClr val="FF0000"/>
              </a:solidFill>
            </a:endParaRPr>
          </a:p>
          <a:p>
            <a:pPr indent="0" lvl="0" marL="0" rtl="0" algn="l">
              <a:spcBef>
                <a:spcPts val="0"/>
              </a:spcBef>
              <a:spcAft>
                <a:spcPts val="1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1800"/>
              <a:t>Other parts to Ethereum: Swarm and Whisper</a:t>
            </a:r>
            <a:endParaRPr b="1" sz="1800"/>
          </a:p>
          <a:p>
            <a:pPr indent="0" lvl="0" marL="0" rtl="0" algn="l">
              <a:spcBef>
                <a:spcPts val="400"/>
              </a:spcBef>
              <a:spcAft>
                <a:spcPts val="0"/>
              </a:spcAft>
              <a:buNone/>
            </a:pPr>
            <a:r>
              <a:t/>
            </a:r>
            <a:endParaRPr/>
          </a:p>
        </p:txBody>
      </p:sp>
      <p:sp>
        <p:nvSpPr>
          <p:cNvPr id="219" name="Google Shape;219;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rPr>
              <a:t>Ethereum in order to realise the vision of a decentralised world computer:</a:t>
            </a:r>
            <a:endParaRPr sz="1100">
              <a:solidFill>
                <a:schemeClr val="dk1"/>
              </a:solidFill>
            </a:endParaRPr>
          </a:p>
          <a:p>
            <a:pPr indent="-298450" lvl="0" marL="457200" rtl="0" algn="l">
              <a:spcBef>
                <a:spcPts val="0"/>
              </a:spcBef>
              <a:spcAft>
                <a:spcPts val="0"/>
              </a:spcAft>
              <a:buClr>
                <a:schemeClr val="dk1"/>
              </a:buClr>
              <a:buSzPts val="1100"/>
              <a:buChar char="●"/>
            </a:pPr>
            <a:r>
              <a:rPr lang="en-GB" sz="1100">
                <a:solidFill>
                  <a:schemeClr val="dk1"/>
                </a:solidFill>
              </a:rPr>
              <a:t>The </a:t>
            </a:r>
            <a:r>
              <a:rPr b="1" lang="en-GB" sz="1100">
                <a:solidFill>
                  <a:srgbClr val="FF0000"/>
                </a:solidFill>
              </a:rPr>
              <a:t>Ethereum Virtual Machine</a:t>
            </a:r>
            <a:r>
              <a:rPr lang="en-GB" sz="1100">
                <a:solidFill>
                  <a:schemeClr val="dk1"/>
                </a:solidFill>
              </a:rPr>
              <a:t> is the ‘calculate’ element that can run contract logic</a:t>
            </a:r>
            <a:endParaRPr sz="1100">
              <a:solidFill>
                <a:schemeClr val="dk1"/>
              </a:solidFill>
            </a:endParaRPr>
          </a:p>
          <a:p>
            <a:pPr indent="-298450" lvl="1" marL="914400" rtl="0" algn="l">
              <a:spcBef>
                <a:spcPts val="0"/>
              </a:spcBef>
              <a:spcAft>
                <a:spcPts val="0"/>
              </a:spcAft>
              <a:buClr>
                <a:schemeClr val="dk1"/>
              </a:buClr>
              <a:buSzPts val="1100"/>
              <a:buChar char="○"/>
            </a:pPr>
            <a:r>
              <a:rPr lang="en-GB" sz="1100">
                <a:solidFill>
                  <a:schemeClr val="dk1"/>
                </a:solidFill>
              </a:rPr>
              <a:t>This is </a:t>
            </a:r>
            <a:r>
              <a:rPr b="1" i="1" lang="en-GB" sz="1100">
                <a:solidFill>
                  <a:schemeClr val="dk1"/>
                </a:solidFill>
              </a:rPr>
              <a:t>computation</a:t>
            </a:r>
            <a:r>
              <a:rPr b="1" lang="en-GB" sz="1100">
                <a:solidFill>
                  <a:schemeClr val="dk1"/>
                </a:solidFill>
              </a:rPr>
              <a:t> without relying on a central server.</a:t>
            </a:r>
            <a:endParaRPr b="1" sz="1100">
              <a:solidFill>
                <a:schemeClr val="dk1"/>
              </a:solidFill>
            </a:endParaRPr>
          </a:p>
          <a:p>
            <a:pPr indent="-298450" lvl="0" marL="457200" rtl="0" algn="l">
              <a:spcBef>
                <a:spcPts val="0"/>
              </a:spcBef>
              <a:spcAft>
                <a:spcPts val="0"/>
              </a:spcAft>
              <a:buClr>
                <a:schemeClr val="dk1"/>
              </a:buClr>
              <a:buSzPts val="1100"/>
              <a:buChar char="●"/>
            </a:pPr>
            <a:r>
              <a:rPr b="1" lang="en-GB" sz="1100">
                <a:solidFill>
                  <a:srgbClr val="FF0000"/>
                </a:solidFill>
              </a:rPr>
              <a:t>Swarm</a:t>
            </a:r>
            <a:r>
              <a:rPr lang="en-GB" sz="1100">
                <a:solidFill>
                  <a:schemeClr val="dk1"/>
                </a:solidFill>
              </a:rPr>
              <a:t> is Peer-to-Peer file sharing, similar to BitTorrent, but </a:t>
            </a:r>
            <a:r>
              <a:rPr b="1" lang="en-GB" sz="1100">
                <a:solidFill>
                  <a:schemeClr val="dk1"/>
                </a:solidFill>
              </a:rPr>
              <a:t>incentivised with micropayments of ETH</a:t>
            </a:r>
            <a:r>
              <a:rPr lang="en-GB" sz="1100">
                <a:solidFill>
                  <a:schemeClr val="dk1"/>
                </a:solidFill>
              </a:rPr>
              <a:t>. Files are split into chunks, distributed and stored with participating volunteers. These nodes that store and serve the chunks are compensated with ETH from those storing and retrieving the data.</a:t>
            </a:r>
            <a:endParaRPr sz="1100">
              <a:solidFill>
                <a:schemeClr val="dk1"/>
              </a:solidFill>
            </a:endParaRPr>
          </a:p>
          <a:p>
            <a:pPr indent="-298450" lvl="1" marL="914400" rtl="0" algn="l">
              <a:spcBef>
                <a:spcPts val="0"/>
              </a:spcBef>
              <a:spcAft>
                <a:spcPts val="0"/>
              </a:spcAft>
              <a:buClr>
                <a:schemeClr val="dk1"/>
              </a:buClr>
              <a:buSzPts val="1100"/>
              <a:buChar char="○"/>
            </a:pPr>
            <a:r>
              <a:rPr lang="en-GB" sz="1100">
                <a:solidFill>
                  <a:schemeClr val="dk1"/>
                </a:solidFill>
              </a:rPr>
              <a:t>This is</a:t>
            </a:r>
            <a:r>
              <a:rPr b="1" lang="en-GB" sz="1100">
                <a:solidFill>
                  <a:schemeClr val="dk1"/>
                </a:solidFill>
              </a:rPr>
              <a:t> </a:t>
            </a:r>
            <a:r>
              <a:rPr b="1" i="1" lang="en-GB" sz="1100">
                <a:solidFill>
                  <a:schemeClr val="dk1"/>
                </a:solidFill>
              </a:rPr>
              <a:t>file storage</a:t>
            </a:r>
            <a:r>
              <a:rPr b="1" lang="en-GB" sz="1100">
                <a:solidFill>
                  <a:schemeClr val="dk1"/>
                </a:solidFill>
              </a:rPr>
              <a:t> without relying on a central server.</a:t>
            </a:r>
            <a:endParaRPr b="1" sz="1100">
              <a:solidFill>
                <a:schemeClr val="dk1"/>
              </a:solidFill>
            </a:endParaRPr>
          </a:p>
          <a:p>
            <a:pPr indent="-298450" lvl="0" marL="457200" rtl="0" algn="l">
              <a:spcBef>
                <a:spcPts val="0"/>
              </a:spcBef>
              <a:spcAft>
                <a:spcPts val="0"/>
              </a:spcAft>
              <a:buClr>
                <a:schemeClr val="dk1"/>
              </a:buClr>
              <a:buSzPts val="1100"/>
              <a:buChar char="●"/>
            </a:pPr>
            <a:r>
              <a:rPr b="1" lang="en-GB" sz="1100">
                <a:solidFill>
                  <a:srgbClr val="FF0000"/>
                </a:solidFill>
              </a:rPr>
              <a:t>Whisper</a:t>
            </a:r>
            <a:r>
              <a:rPr lang="en-GB" sz="1100">
                <a:solidFill>
                  <a:schemeClr val="dk1"/>
                </a:solidFill>
              </a:rPr>
              <a:t> is an encrypted messaging protocol that allows nodes to send messages directly to each other in a secure way and that also hides the sender and receiver from third party snoopers.</a:t>
            </a:r>
            <a:endParaRPr sz="1100">
              <a:solidFill>
                <a:schemeClr val="dk1"/>
              </a:solidFill>
            </a:endParaRPr>
          </a:p>
          <a:p>
            <a:pPr indent="-298450" lvl="1" marL="914400" rtl="0" algn="l">
              <a:spcBef>
                <a:spcPts val="0"/>
              </a:spcBef>
              <a:spcAft>
                <a:spcPts val="0"/>
              </a:spcAft>
              <a:buClr>
                <a:schemeClr val="dk1"/>
              </a:buClr>
              <a:buSzPts val="1100"/>
              <a:buChar char="○"/>
            </a:pPr>
            <a:r>
              <a:rPr lang="en-GB" sz="1100">
                <a:solidFill>
                  <a:schemeClr val="dk1"/>
                </a:solidFill>
              </a:rPr>
              <a:t>This is </a:t>
            </a:r>
            <a:r>
              <a:rPr b="1" i="1" lang="en-GB" sz="1100">
                <a:solidFill>
                  <a:schemeClr val="dk1"/>
                </a:solidFill>
              </a:rPr>
              <a:t>communications</a:t>
            </a:r>
            <a:r>
              <a:rPr b="1" lang="en-GB" sz="1100">
                <a:solidFill>
                  <a:schemeClr val="dk1"/>
                </a:solidFill>
              </a:rPr>
              <a:t> without relying on a central server.</a:t>
            </a:r>
            <a:endParaRPr b="1" sz="11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1800"/>
              <a:t>Smart contracts</a:t>
            </a:r>
            <a:endParaRPr b="1" sz="1800"/>
          </a:p>
          <a:p>
            <a:pPr indent="0" lvl="0" marL="0" rtl="0" algn="l">
              <a:spcBef>
                <a:spcPts val="400"/>
              </a:spcBef>
              <a:spcAft>
                <a:spcPts val="0"/>
              </a:spcAft>
              <a:buNone/>
            </a:pPr>
            <a:r>
              <a:t/>
            </a:r>
            <a:endParaRPr/>
          </a:p>
        </p:txBody>
      </p:sp>
      <p:sp>
        <p:nvSpPr>
          <p:cNvPr id="225" name="Google Shape;225;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rPr>
              <a:t>Smart contracts are </a:t>
            </a:r>
            <a:r>
              <a:rPr lang="en-GB" sz="1100">
                <a:solidFill>
                  <a:srgbClr val="FF0000"/>
                </a:solidFill>
              </a:rPr>
              <a:t>little computer programs that are stored on Ethereum’s blockchain</a:t>
            </a:r>
            <a:r>
              <a:rPr lang="en-GB" sz="1100">
                <a:solidFill>
                  <a:schemeClr val="dk1"/>
                </a:solidFill>
              </a:rPr>
              <a:t>. They </a:t>
            </a:r>
            <a:r>
              <a:rPr lang="en-GB" sz="1100">
                <a:solidFill>
                  <a:srgbClr val="FF0000"/>
                </a:solidFill>
              </a:rPr>
              <a:t>can be activated, or run, by funding them with some ETH</a:t>
            </a:r>
            <a:r>
              <a:rPr lang="en-GB" sz="1100">
                <a:solidFill>
                  <a:schemeClr val="dk1"/>
                </a:solidFill>
              </a:rPr>
              <a:t>.</a:t>
            </a:r>
            <a:endParaRPr sz="1100">
              <a:solidFill>
                <a:schemeClr val="dk1"/>
              </a:solidFill>
            </a:endParaRPr>
          </a:p>
          <a:p>
            <a:pPr indent="0" lvl="0" marL="0" rtl="0" algn="l">
              <a:spcBef>
                <a:spcPts val="1600"/>
              </a:spcBef>
              <a:spcAft>
                <a:spcPts val="0"/>
              </a:spcAft>
              <a:buNone/>
            </a:pPr>
            <a:r>
              <a:rPr lang="en-GB" sz="1100">
                <a:solidFill>
                  <a:schemeClr val="dk1"/>
                </a:solidFill>
              </a:rPr>
              <a:t>In Ethereum you </a:t>
            </a:r>
            <a:r>
              <a:rPr b="1" lang="en-GB" sz="1100">
                <a:solidFill>
                  <a:schemeClr val="dk1"/>
                </a:solidFill>
              </a:rPr>
              <a:t>set up a smart contract by creating a new account with some code</a:t>
            </a:r>
            <a:r>
              <a:rPr lang="en-GB" sz="1100">
                <a:solidFill>
                  <a:schemeClr val="dk1"/>
                </a:solidFill>
              </a:rPr>
              <a:t> in it, and uploading it to the Ethereum blockchain in a transaction.</a:t>
            </a:r>
            <a:endParaRPr sz="1100">
              <a:solidFill>
                <a:schemeClr val="dk1"/>
              </a:solidFill>
            </a:endParaRPr>
          </a:p>
          <a:p>
            <a:pPr indent="0" lvl="0" marL="0" rtl="0" algn="l">
              <a:spcBef>
                <a:spcPts val="1600"/>
              </a:spcBef>
              <a:spcAft>
                <a:spcPts val="0"/>
              </a:spcAft>
              <a:buClr>
                <a:schemeClr val="dk1"/>
              </a:buClr>
              <a:buSzPts val="1100"/>
              <a:buFont typeface="Arial"/>
              <a:buNone/>
            </a:pPr>
            <a:r>
              <a:rPr lang="en-GB" sz="1100">
                <a:solidFill>
                  <a:schemeClr val="dk1"/>
                </a:solidFill>
              </a:rPr>
              <a:t>Once a contract has been uploaded, it behaves a bit like a jukebox – </a:t>
            </a:r>
            <a:r>
              <a:rPr lang="en-GB" sz="1100">
                <a:solidFill>
                  <a:srgbClr val="FF0000"/>
                </a:solidFill>
              </a:rPr>
              <a:t>when you want to run it you create a transaction containing a payment of ETH to the contract,</a:t>
            </a:r>
            <a:r>
              <a:rPr lang="en-GB" sz="1100">
                <a:solidFill>
                  <a:schemeClr val="dk1"/>
                </a:solidFill>
              </a:rPr>
              <a:t> and possibly supplying some other information if the contract needs it.</a:t>
            </a:r>
            <a:endParaRPr sz="1100">
              <a:solidFill>
                <a:schemeClr val="dk1"/>
              </a:solidFill>
            </a:endParaRPr>
          </a:p>
          <a:p>
            <a:pPr indent="0" lvl="0" marL="0" rtl="0" algn="l">
              <a:spcBef>
                <a:spcPts val="1600"/>
              </a:spcBef>
              <a:spcAft>
                <a:spcPts val="0"/>
              </a:spcAft>
              <a:buClr>
                <a:schemeClr val="dk1"/>
              </a:buClr>
              <a:buSzPts val="1100"/>
              <a:buFont typeface="Arial"/>
              <a:buNone/>
            </a:pPr>
            <a:r>
              <a:rPr lang="en-GB" sz="1100">
                <a:solidFill>
                  <a:srgbClr val="FF0000"/>
                </a:solidFill>
              </a:rPr>
              <a:t>Each mining computer will run the smart contract</a:t>
            </a:r>
            <a:r>
              <a:rPr lang="en-GB" sz="1100">
                <a:solidFill>
                  <a:schemeClr val="dk1"/>
                </a:solidFill>
              </a:rPr>
              <a:t> on their computer using their Ethereum Virtual Machine as part of the mining process, and come to a conclusion about the output. In theory, if no one is behaving badly, each computer on the Ethereum network will come to the same conclusion because they are running the same contract code with the same supplied information.</a:t>
            </a:r>
            <a:endParaRPr sz="1100">
              <a:solidFill>
                <a:schemeClr val="dk1"/>
              </a:solidFill>
            </a:endParaRPr>
          </a:p>
          <a:p>
            <a:pPr indent="0" lvl="0" marL="0" rtl="0" algn="l">
              <a:spcBef>
                <a:spcPts val="1600"/>
              </a:spcBef>
              <a:spcAft>
                <a:spcPts val="0"/>
              </a:spcAft>
              <a:buClr>
                <a:schemeClr val="dk1"/>
              </a:buClr>
              <a:buSzPts val="1100"/>
              <a:buFont typeface="Arial"/>
              <a:buNone/>
            </a:pPr>
            <a:r>
              <a:rPr lang="en-GB" sz="1100">
                <a:solidFill>
                  <a:schemeClr val="dk1"/>
                </a:solidFill>
              </a:rPr>
              <a:t>When a block is mined, t</a:t>
            </a:r>
            <a:r>
              <a:rPr lang="en-GB" sz="1100">
                <a:solidFill>
                  <a:srgbClr val="FF0000"/>
                </a:solidFill>
              </a:rPr>
              <a:t>he winning miner will publish the block to the rest of the network,</a:t>
            </a:r>
            <a:r>
              <a:rPr lang="en-GB" sz="1100">
                <a:solidFill>
                  <a:schemeClr val="dk1"/>
                </a:solidFill>
              </a:rPr>
              <a:t> and the </a:t>
            </a:r>
            <a:r>
              <a:rPr b="1" lang="en-GB" sz="1100">
                <a:solidFill>
                  <a:schemeClr val="dk1"/>
                </a:solidFill>
              </a:rPr>
              <a:t>other computers will validate</a:t>
            </a:r>
            <a:r>
              <a:rPr lang="en-GB" sz="1100">
                <a:solidFill>
                  <a:schemeClr val="dk1"/>
                </a:solidFill>
              </a:rPr>
              <a:t> that they get the same result, then add the block to their own blockchains. This is how the state of Ethereum’s blockchain gets updated.</a:t>
            </a:r>
            <a:endParaRPr sz="1100">
              <a:solidFill>
                <a:schemeClr val="dk1"/>
              </a:solidFill>
            </a:endParaRPr>
          </a:p>
          <a:p>
            <a:pPr indent="0" lvl="0" marL="0" rtl="0" algn="l">
              <a:spcBef>
                <a:spcPts val="1600"/>
              </a:spcBef>
              <a:spcAft>
                <a:spcPts val="1600"/>
              </a:spcAft>
              <a:buNone/>
            </a:pPr>
            <a:r>
              <a:t/>
            </a:r>
            <a:endParaRPr sz="11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400"/>
              </a:spcAft>
              <a:buClr>
                <a:schemeClr val="dk1"/>
              </a:buClr>
              <a:buSzPts val="1100"/>
              <a:buFont typeface="Arial"/>
              <a:buNone/>
            </a:pPr>
            <a:r>
              <a:rPr b="1" lang="en-GB" sz="1800"/>
              <a:t>Accounts</a:t>
            </a:r>
            <a:endParaRPr sz="1800"/>
          </a:p>
        </p:txBody>
      </p:sp>
      <p:sp>
        <p:nvSpPr>
          <p:cNvPr id="231" name="Google Shape;231;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solidFill>
                  <a:schemeClr val="dk1"/>
                </a:solidFill>
              </a:rPr>
              <a:t>In Bitcoin, there is a concept called </a:t>
            </a:r>
            <a:r>
              <a:rPr i="1" lang="en-GB" sz="1100">
                <a:solidFill>
                  <a:srgbClr val="FF0000"/>
                </a:solidFill>
              </a:rPr>
              <a:t>address</a:t>
            </a:r>
            <a:r>
              <a:rPr lang="en-GB" sz="1100">
                <a:solidFill>
                  <a:srgbClr val="FF0000"/>
                </a:solidFill>
              </a:rPr>
              <a:t> where bitcoins are stored </a:t>
            </a:r>
            <a:r>
              <a:rPr lang="en-GB" sz="1100">
                <a:solidFill>
                  <a:schemeClr val="dk1"/>
                </a:solidFill>
              </a:rPr>
              <a:t>– like a bank account number, but for bitcoins. In Ethereum these are commonly called </a:t>
            </a:r>
            <a:r>
              <a:rPr i="1" lang="en-GB" sz="1100">
                <a:solidFill>
                  <a:schemeClr val="dk1"/>
                </a:solidFill>
              </a:rPr>
              <a:t>accounts</a:t>
            </a:r>
            <a:r>
              <a:rPr lang="en-GB" sz="1100">
                <a:solidFill>
                  <a:schemeClr val="dk1"/>
                </a:solidFill>
              </a:rPr>
              <a:t> and there are two types:</a:t>
            </a:r>
            <a:endParaRPr sz="1100">
              <a:solidFill>
                <a:schemeClr val="dk1"/>
              </a:solidFill>
            </a:endParaRPr>
          </a:p>
          <a:p>
            <a:pPr indent="-298450" lvl="0" marL="457200" rtl="0" algn="l">
              <a:spcBef>
                <a:spcPts val="0"/>
              </a:spcBef>
              <a:spcAft>
                <a:spcPts val="0"/>
              </a:spcAft>
              <a:buClr>
                <a:schemeClr val="dk1"/>
              </a:buClr>
              <a:buSzPts val="1100"/>
              <a:buChar char="●"/>
            </a:pPr>
            <a:r>
              <a:rPr lang="en-GB" sz="1100">
                <a:solidFill>
                  <a:srgbClr val="FF0000"/>
                </a:solidFill>
              </a:rPr>
              <a:t>Accounts that only store ETH </a:t>
            </a:r>
            <a:r>
              <a:rPr lang="en-GB" sz="1100">
                <a:solidFill>
                  <a:schemeClr val="dk1"/>
                </a:solidFill>
              </a:rPr>
              <a:t>– these are similar to Bitcoin addresses and are sometimes known as Externally Owned Accounts (EOAs). You make payments from these accounts by signing transactions with the appropriate private key.</a:t>
            </a:r>
            <a:endParaRPr sz="1100">
              <a:solidFill>
                <a:schemeClr val="dk1"/>
              </a:solidFill>
            </a:endParaRPr>
          </a:p>
          <a:p>
            <a:pPr indent="-298450" lvl="1" marL="914400" rtl="0" algn="l">
              <a:spcBef>
                <a:spcPts val="0"/>
              </a:spcBef>
              <a:spcAft>
                <a:spcPts val="0"/>
              </a:spcAft>
              <a:buClr>
                <a:schemeClr val="dk1"/>
              </a:buClr>
              <a:buSzPts val="1100"/>
              <a:buChar char="○"/>
            </a:pPr>
            <a:r>
              <a:rPr lang="en-GB" sz="1100">
                <a:solidFill>
                  <a:schemeClr val="dk1"/>
                </a:solidFill>
              </a:rPr>
              <a:t>Here’s an example of an account that stores ETH:</a:t>
            </a:r>
            <a:endParaRPr sz="1100">
              <a:solidFill>
                <a:schemeClr val="dk1"/>
              </a:solidFill>
            </a:endParaRPr>
          </a:p>
          <a:p>
            <a:pPr indent="-298450" lvl="1" marL="914400" rtl="0" algn="l">
              <a:spcBef>
                <a:spcPts val="0"/>
              </a:spcBef>
              <a:spcAft>
                <a:spcPts val="0"/>
              </a:spcAft>
              <a:buClr>
                <a:schemeClr val="dk1"/>
              </a:buClr>
              <a:buSzPts val="1100"/>
              <a:buChar char="○"/>
            </a:pPr>
            <a:r>
              <a:rPr lang="en-GB" sz="1100" u="sng">
                <a:solidFill>
                  <a:schemeClr val="hlink"/>
                </a:solidFill>
                <a:hlinkClick r:id="rId3"/>
              </a:rPr>
              <a:t>https://etherscan.io/address/0x2d7c76202834a11a99576acf2ca95a7e66928ba0</a:t>
            </a:r>
            <a:endParaRPr sz="1100" u="sng">
              <a:solidFill>
                <a:schemeClr val="hlink"/>
              </a:solidFill>
              <a:hlinkClick r:id="rId4"/>
            </a:endParaRPr>
          </a:p>
          <a:p>
            <a:pPr indent="-298450" lvl="0" marL="457200" rtl="0" algn="l">
              <a:spcBef>
                <a:spcPts val="0"/>
              </a:spcBef>
              <a:spcAft>
                <a:spcPts val="0"/>
              </a:spcAft>
              <a:buClr>
                <a:schemeClr val="dk1"/>
              </a:buClr>
              <a:buSzPts val="1100"/>
              <a:buChar char="●"/>
            </a:pPr>
            <a:r>
              <a:rPr lang="en-GB" sz="1100">
                <a:solidFill>
                  <a:srgbClr val="FF0000"/>
                </a:solidFill>
              </a:rPr>
              <a:t>Accounts that store ETH and have code (smart contracts) that can be run</a:t>
            </a:r>
            <a:r>
              <a:rPr lang="en-GB" sz="1100">
                <a:solidFill>
                  <a:schemeClr val="dk1"/>
                </a:solidFill>
              </a:rPr>
              <a:t> – these smart contracts are activated by a transaction sending ETH into it. Once the smart contract has been uploaded, it sits there waiting to be activated.</a:t>
            </a:r>
            <a:endParaRPr sz="1100">
              <a:solidFill>
                <a:schemeClr val="dk1"/>
              </a:solidFill>
            </a:endParaRPr>
          </a:p>
          <a:p>
            <a:pPr indent="-298450" lvl="1" marL="914400" rtl="0" algn="l">
              <a:spcBef>
                <a:spcPts val="0"/>
              </a:spcBef>
              <a:spcAft>
                <a:spcPts val="0"/>
              </a:spcAft>
              <a:buClr>
                <a:schemeClr val="dk1"/>
              </a:buClr>
              <a:buSzPts val="1100"/>
              <a:buChar char="○"/>
            </a:pPr>
            <a:r>
              <a:rPr lang="en-GB" sz="1100">
                <a:solidFill>
                  <a:schemeClr val="dk1"/>
                </a:solidFill>
              </a:rPr>
              <a:t>Here’s an example of an account that has a smart contract:</a:t>
            </a:r>
            <a:endParaRPr sz="1100">
              <a:solidFill>
                <a:schemeClr val="dk1"/>
              </a:solidFill>
            </a:endParaRPr>
          </a:p>
          <a:p>
            <a:pPr indent="-298450" lvl="1" marL="914400" rtl="0" algn="l">
              <a:spcBef>
                <a:spcPts val="0"/>
              </a:spcBef>
              <a:spcAft>
                <a:spcPts val="0"/>
              </a:spcAft>
              <a:buClr>
                <a:schemeClr val="dk1"/>
              </a:buClr>
              <a:buSzPts val="1100"/>
              <a:buChar char="○"/>
            </a:pPr>
            <a:r>
              <a:rPr lang="en-GB" sz="1100" u="sng">
                <a:solidFill>
                  <a:schemeClr val="hlink"/>
                </a:solidFill>
                <a:hlinkClick r:id="rId5"/>
              </a:rPr>
              <a:t>https://etherscan.io/address/0xcbe1060ee68bc0fed3c00f13d6f110b7eb6434f6#code</a:t>
            </a:r>
            <a:endParaRPr sz="1100" u="sng">
              <a:solidFill>
                <a:schemeClr val="hlink"/>
              </a:solidFill>
              <a:hlinkClick r:id="rId6"/>
            </a:endParaRPr>
          </a:p>
          <a:p>
            <a:pPr indent="0" lvl="0" marL="0" rtl="0" algn="l">
              <a:spcBef>
                <a:spcPts val="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2000"/>
              </a:spcBef>
              <a:spcAft>
                <a:spcPts val="0"/>
              </a:spcAft>
              <a:buClr>
                <a:schemeClr val="dk1"/>
              </a:buClr>
              <a:buSzPts val="1100"/>
              <a:buFont typeface="Arial"/>
              <a:buNone/>
            </a:pPr>
            <a:r>
              <a:rPr lang="en-GB" sz="1800">
                <a:solidFill>
                  <a:srgbClr val="000000"/>
                </a:solidFill>
              </a:rPr>
              <a:t>Uncles and Orphans: blocks</a:t>
            </a:r>
            <a:endParaRPr sz="1800">
              <a:solidFill>
                <a:srgbClr val="000000"/>
              </a:solidFill>
            </a:endParaRPr>
          </a:p>
          <a:p>
            <a:pPr indent="0" lvl="0" marL="0" rtl="0" algn="l">
              <a:spcBef>
                <a:spcPts val="2000"/>
              </a:spcBef>
              <a:spcAft>
                <a:spcPts val="0"/>
              </a:spcAft>
              <a:buNone/>
            </a:pPr>
            <a:r>
              <a:t/>
            </a:r>
            <a:endParaRPr/>
          </a:p>
        </p:txBody>
      </p:sp>
      <p:sp>
        <p:nvSpPr>
          <p:cNvPr id="237" name="Google Shape;237;p41"/>
          <p:cNvSpPr txBox="1"/>
          <p:nvPr>
            <p:ph idx="1" type="body"/>
          </p:nvPr>
        </p:nvSpPr>
        <p:spPr>
          <a:xfrm>
            <a:off x="311700" y="1152475"/>
            <a:ext cx="8520600" cy="40806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Char char="●"/>
            </a:pPr>
            <a:r>
              <a:rPr lang="en-GB" sz="1350">
                <a:solidFill>
                  <a:srgbClr val="FF0000"/>
                </a:solidFill>
                <a:highlight>
                  <a:srgbClr val="FFFFFF"/>
                </a:highlight>
              </a:rPr>
              <a:t>Ethereum’s rate of block generation is much higher than Bitcoin’s</a:t>
            </a:r>
            <a:r>
              <a:rPr lang="en-GB" sz="1350">
                <a:solidFill>
                  <a:srgbClr val="000000"/>
                </a:solidFill>
                <a:highlight>
                  <a:srgbClr val="FFFFFF"/>
                </a:highlight>
              </a:rPr>
              <a:t> (</a:t>
            </a:r>
            <a:r>
              <a:rPr b="1" lang="en-GB" sz="1350">
                <a:solidFill>
                  <a:srgbClr val="000000"/>
                </a:solidFill>
                <a:highlight>
                  <a:srgbClr val="FFFFFF"/>
                </a:highlight>
              </a:rPr>
              <a:t>250 blocks per hou</a:t>
            </a:r>
            <a:r>
              <a:rPr lang="en-GB" sz="1350">
                <a:solidFill>
                  <a:srgbClr val="000000"/>
                </a:solidFill>
                <a:highlight>
                  <a:srgbClr val="FFFFFF"/>
                </a:highlight>
              </a:rPr>
              <a:t>r on Ethereum vs 6 blocks per hour on Bitcoin). </a:t>
            </a:r>
            <a:endParaRPr sz="1350">
              <a:solidFill>
                <a:srgbClr val="000000"/>
              </a:solidFill>
              <a:highlight>
                <a:srgbClr val="FFFFFF"/>
              </a:highlight>
            </a:endParaRPr>
          </a:p>
          <a:p>
            <a:pPr indent="-314325" lvl="0" marL="457200" rtl="0" algn="l">
              <a:spcBef>
                <a:spcPts val="0"/>
              </a:spcBef>
              <a:spcAft>
                <a:spcPts val="0"/>
              </a:spcAft>
              <a:buClr>
                <a:srgbClr val="000000"/>
              </a:buClr>
              <a:buSzPts val="1350"/>
              <a:buChar char="●"/>
            </a:pPr>
            <a:r>
              <a:rPr lang="en-GB" sz="1350">
                <a:solidFill>
                  <a:srgbClr val="000000"/>
                </a:solidFill>
                <a:highlight>
                  <a:srgbClr val="FFFFFF"/>
                </a:highlight>
              </a:rPr>
              <a:t>When more blocks get created more quickly, the rate of</a:t>
            </a:r>
            <a:r>
              <a:rPr b="1" lang="en-GB" sz="1350">
                <a:solidFill>
                  <a:srgbClr val="000000"/>
                </a:solidFill>
                <a:highlight>
                  <a:srgbClr val="FFFFFF"/>
                </a:highlight>
              </a:rPr>
              <a:t> “block clashes” increases</a:t>
            </a:r>
            <a:r>
              <a:rPr lang="en-GB" sz="1350">
                <a:solidFill>
                  <a:srgbClr val="000000"/>
                </a:solidFill>
                <a:highlight>
                  <a:srgbClr val="FFFFFF"/>
                </a:highlight>
              </a:rPr>
              <a:t> – ie </a:t>
            </a:r>
            <a:r>
              <a:rPr b="1" lang="en-GB" sz="1350">
                <a:solidFill>
                  <a:srgbClr val="000000"/>
                </a:solidFill>
                <a:highlight>
                  <a:srgbClr val="FFFFFF"/>
                </a:highlight>
              </a:rPr>
              <a:t>multiple valid blocks can get created at almost the same time</a:t>
            </a:r>
            <a:r>
              <a:rPr lang="en-GB" sz="1350">
                <a:solidFill>
                  <a:srgbClr val="000000"/>
                </a:solidFill>
                <a:highlight>
                  <a:srgbClr val="FFFFFF"/>
                </a:highlight>
              </a:rPr>
              <a:t>, but only one of them can make it into the main chain. </a:t>
            </a:r>
            <a:r>
              <a:rPr b="1" lang="en-GB" sz="1350">
                <a:solidFill>
                  <a:srgbClr val="000000"/>
                </a:solidFill>
                <a:highlight>
                  <a:srgbClr val="FFFFFF"/>
                </a:highlight>
              </a:rPr>
              <a:t>The other one “loses”, and the data in them is not considered part of the main ledger, even if the transactions are technically valid.</a:t>
            </a:r>
            <a:endParaRPr b="1" sz="1350">
              <a:solidFill>
                <a:srgbClr val="000000"/>
              </a:solidFill>
              <a:highlight>
                <a:srgbClr val="FFFFFF"/>
              </a:highlight>
            </a:endParaRPr>
          </a:p>
          <a:p>
            <a:pPr indent="-314325" lvl="0" marL="457200" rtl="0" algn="l">
              <a:spcBef>
                <a:spcPts val="0"/>
              </a:spcBef>
              <a:spcAft>
                <a:spcPts val="0"/>
              </a:spcAft>
              <a:buClr>
                <a:srgbClr val="000000"/>
              </a:buClr>
              <a:buSzPts val="1350"/>
              <a:buChar char="●"/>
            </a:pPr>
            <a:r>
              <a:rPr lang="en-GB" sz="1350">
                <a:solidFill>
                  <a:srgbClr val="000000"/>
                </a:solidFill>
                <a:highlight>
                  <a:srgbClr val="FFFFFF"/>
                </a:highlight>
              </a:rPr>
              <a:t>In Ethereum they are called </a:t>
            </a:r>
            <a:r>
              <a:rPr b="1" i="1" lang="en-GB" sz="1350">
                <a:solidFill>
                  <a:srgbClr val="000000"/>
                </a:solidFill>
                <a:highlight>
                  <a:srgbClr val="FFFFFF"/>
                </a:highlight>
              </a:rPr>
              <a:t>uncles</a:t>
            </a:r>
            <a:r>
              <a:rPr lang="en-GB" sz="1350">
                <a:solidFill>
                  <a:srgbClr val="000000"/>
                </a:solidFill>
                <a:highlight>
                  <a:srgbClr val="FFFFFF"/>
                </a:highlight>
              </a:rPr>
              <a:t>. Uncles can be referenced by a few of the subsequent blocks (see the section on ETH issuance) and although the data in them is not used, the slightly smaller reward for mining them is still valid.</a:t>
            </a:r>
            <a:endParaRPr sz="1350">
              <a:solidFill>
                <a:srgbClr val="000000"/>
              </a:solidFill>
              <a:highlight>
                <a:srgbClr val="FFFFFF"/>
              </a:highlight>
            </a:endParaRPr>
          </a:p>
          <a:p>
            <a:pPr indent="0" lvl="0" marL="0" rtl="0" algn="l">
              <a:spcBef>
                <a:spcPts val="1600"/>
              </a:spcBef>
              <a:spcAft>
                <a:spcPts val="0"/>
              </a:spcAft>
              <a:buClr>
                <a:srgbClr val="000000"/>
              </a:buClr>
              <a:buSzPts val="1100"/>
              <a:buFont typeface="Arial"/>
              <a:buNone/>
            </a:pPr>
            <a:r>
              <a:rPr lang="en-GB" sz="1350">
                <a:solidFill>
                  <a:srgbClr val="000000"/>
                </a:solidFill>
              </a:rPr>
              <a:t>This </a:t>
            </a:r>
            <a:r>
              <a:rPr lang="en-GB" sz="1350">
                <a:solidFill>
                  <a:srgbClr val="FF0000"/>
                </a:solidFill>
              </a:rPr>
              <a:t>achieves two important things</a:t>
            </a:r>
            <a:r>
              <a:rPr lang="en-GB" sz="1350">
                <a:solidFill>
                  <a:srgbClr val="000000"/>
                </a:solidFill>
              </a:rPr>
              <a:t>:</a:t>
            </a:r>
            <a:endParaRPr sz="1350">
              <a:solidFill>
                <a:srgbClr val="000000"/>
              </a:solidFill>
            </a:endParaRPr>
          </a:p>
          <a:p>
            <a:pPr indent="-314325" lvl="0" marL="711200" rtl="0" algn="l">
              <a:spcBef>
                <a:spcPts val="2000"/>
              </a:spcBef>
              <a:spcAft>
                <a:spcPts val="0"/>
              </a:spcAft>
              <a:buClr>
                <a:srgbClr val="000000"/>
              </a:buClr>
              <a:buSzPts val="1350"/>
              <a:buAutoNum type="arabicPeriod"/>
            </a:pPr>
            <a:r>
              <a:rPr lang="en-GB" sz="1350">
                <a:solidFill>
                  <a:srgbClr val="000000"/>
                </a:solidFill>
              </a:rPr>
              <a:t>It </a:t>
            </a:r>
            <a:r>
              <a:rPr b="1" lang="en-GB" sz="1350">
                <a:solidFill>
                  <a:srgbClr val="000000"/>
                </a:solidFill>
              </a:rPr>
              <a:t>incentivises miners to mine even though there is a high chance of creating a non-mainchain block </a:t>
            </a:r>
            <a:r>
              <a:rPr lang="en-GB" sz="1350">
                <a:solidFill>
                  <a:srgbClr val="000000"/>
                </a:solidFill>
              </a:rPr>
              <a:t>(the high speed of block creation results in more orphans or uncles)</a:t>
            </a:r>
            <a:endParaRPr sz="1350">
              <a:solidFill>
                <a:srgbClr val="000000"/>
              </a:solidFill>
            </a:endParaRPr>
          </a:p>
          <a:p>
            <a:pPr indent="-314325" lvl="0" marL="711200" rtl="0" algn="l">
              <a:spcBef>
                <a:spcPts val="0"/>
              </a:spcBef>
              <a:spcAft>
                <a:spcPts val="0"/>
              </a:spcAft>
              <a:buClr>
                <a:srgbClr val="000000"/>
              </a:buClr>
              <a:buSzPts val="1350"/>
              <a:buAutoNum type="arabicPeriod"/>
            </a:pPr>
            <a:r>
              <a:rPr lang="en-GB" sz="1350">
                <a:solidFill>
                  <a:srgbClr val="000000"/>
                </a:solidFill>
              </a:rPr>
              <a:t>It </a:t>
            </a:r>
            <a:r>
              <a:rPr b="1" lang="en-GB" sz="1350">
                <a:solidFill>
                  <a:srgbClr val="000000"/>
                </a:solidFill>
              </a:rPr>
              <a:t>increases the security of the blockchain</a:t>
            </a:r>
            <a:r>
              <a:rPr lang="en-GB" sz="1350">
                <a:solidFill>
                  <a:srgbClr val="000000"/>
                </a:solidFill>
              </a:rPr>
              <a:t> by acknowledging the energy spent creating the uncle blocks</a:t>
            </a:r>
            <a:endParaRPr sz="1350">
              <a:solidFill>
                <a:srgbClr val="000000"/>
              </a:solidFill>
            </a:endParaRPr>
          </a:p>
          <a:p>
            <a:pPr indent="0" lvl="0" marL="457200" rtl="0" algn="l">
              <a:spcBef>
                <a:spcPts val="4000"/>
              </a:spcBef>
              <a:spcAft>
                <a:spcPts val="1600"/>
              </a:spcAft>
              <a:buNone/>
            </a:pPr>
            <a:r>
              <a:t/>
            </a:r>
            <a:endParaRPr sz="1350">
              <a:solidFill>
                <a:srgbClr val="666666"/>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in reality?</a:t>
            </a:r>
            <a:endParaRPr/>
          </a:p>
        </p:txBody>
      </p:sp>
      <p:sp>
        <p:nvSpPr>
          <p:cNvPr id="67" name="Google Shape;67;p15"/>
          <p:cNvSpPr txBox="1"/>
          <p:nvPr>
            <p:ph idx="1" type="body"/>
          </p:nvPr>
        </p:nvSpPr>
        <p:spPr>
          <a:xfrm>
            <a:off x="311700" y="3557175"/>
            <a:ext cx="8520600" cy="158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solidFill>
                  <a:schemeClr val="dk1"/>
                </a:solidFill>
              </a:rPr>
              <a:t>Is a </a:t>
            </a:r>
            <a:r>
              <a:rPr b="1" lang="en-GB">
                <a:solidFill>
                  <a:schemeClr val="dk1"/>
                </a:solidFill>
              </a:rPr>
              <a:t>database </a:t>
            </a:r>
            <a:r>
              <a:rPr b="1" lang="en-GB">
                <a:solidFill>
                  <a:schemeClr val="dk1"/>
                </a:solidFill>
                <a:highlight>
                  <a:srgbClr val="FFFFFF"/>
                </a:highlight>
              </a:rPr>
              <a:t>plus some software</a:t>
            </a:r>
            <a:r>
              <a:rPr lang="en-GB">
                <a:solidFill>
                  <a:schemeClr val="dk1"/>
                </a:solidFill>
                <a:highlight>
                  <a:srgbClr val="FFFFFF"/>
                </a:highlight>
              </a:rPr>
              <a:t> that </a:t>
            </a:r>
            <a:r>
              <a:rPr b="1" lang="en-GB">
                <a:solidFill>
                  <a:schemeClr val="dk1"/>
                </a:solidFill>
                <a:highlight>
                  <a:srgbClr val="FFFFFF"/>
                </a:highlight>
              </a:rPr>
              <a:t>adds</a:t>
            </a:r>
            <a:r>
              <a:rPr lang="en-GB">
                <a:solidFill>
                  <a:schemeClr val="dk1"/>
                </a:solidFill>
                <a:highlight>
                  <a:srgbClr val="FFFFFF"/>
                </a:highlight>
              </a:rPr>
              <a:t> new rows, </a:t>
            </a:r>
            <a:r>
              <a:rPr b="1" lang="en-GB">
                <a:solidFill>
                  <a:schemeClr val="dk1"/>
                </a:solidFill>
                <a:highlight>
                  <a:srgbClr val="FFFFFF"/>
                </a:highlight>
              </a:rPr>
              <a:t>validates</a:t>
            </a:r>
            <a:r>
              <a:rPr lang="en-GB">
                <a:solidFill>
                  <a:schemeClr val="dk1"/>
                </a:solidFill>
                <a:highlight>
                  <a:srgbClr val="FFFFFF"/>
                </a:highlight>
              </a:rPr>
              <a:t> that new rows conform to pre-agreed </a:t>
            </a:r>
            <a:r>
              <a:rPr b="1" lang="en-GB">
                <a:solidFill>
                  <a:schemeClr val="dk1"/>
                </a:solidFill>
                <a:highlight>
                  <a:srgbClr val="FFFFFF"/>
                </a:highlight>
              </a:rPr>
              <a:t>rules</a:t>
            </a:r>
            <a:r>
              <a:rPr lang="en-GB">
                <a:solidFill>
                  <a:schemeClr val="dk1"/>
                </a:solidFill>
                <a:highlight>
                  <a:srgbClr val="FFFFFF"/>
                </a:highlight>
              </a:rPr>
              <a:t>, and </a:t>
            </a:r>
            <a:r>
              <a:rPr b="1" lang="en-GB">
                <a:solidFill>
                  <a:schemeClr val="dk1"/>
                </a:solidFill>
                <a:highlight>
                  <a:srgbClr val="FFFFFF"/>
                </a:highlight>
              </a:rPr>
              <a:t>listens</a:t>
            </a:r>
            <a:r>
              <a:rPr lang="en-GB">
                <a:solidFill>
                  <a:schemeClr val="dk1"/>
                </a:solidFill>
                <a:highlight>
                  <a:srgbClr val="FFFFFF"/>
                </a:highlight>
              </a:rPr>
              <a:t> and </a:t>
            </a:r>
            <a:r>
              <a:rPr b="1" lang="en-GB">
                <a:solidFill>
                  <a:schemeClr val="dk1"/>
                </a:solidFill>
                <a:highlight>
                  <a:srgbClr val="FFFFFF"/>
                </a:highlight>
              </a:rPr>
              <a:t>broadcasts</a:t>
            </a:r>
            <a:r>
              <a:rPr lang="en-GB">
                <a:solidFill>
                  <a:schemeClr val="dk1"/>
                </a:solidFill>
                <a:highlight>
                  <a:srgbClr val="FFFFFF"/>
                </a:highlight>
              </a:rPr>
              <a:t> new rows to its peers across a network, ensuring that all peers have the </a:t>
            </a:r>
            <a:r>
              <a:rPr b="1" lang="en-GB">
                <a:solidFill>
                  <a:schemeClr val="dk1"/>
                </a:solidFill>
                <a:highlight>
                  <a:srgbClr val="FFFFFF"/>
                </a:highlight>
              </a:rPr>
              <a:t>same data</a:t>
            </a:r>
            <a:r>
              <a:rPr lang="en-GB">
                <a:solidFill>
                  <a:schemeClr val="dk1"/>
                </a:solidFill>
                <a:highlight>
                  <a:srgbClr val="FFFFFF"/>
                </a:highlight>
              </a:rPr>
              <a:t> in their databases.</a:t>
            </a:r>
            <a:endParaRPr>
              <a:solidFill>
                <a:schemeClr val="dk1"/>
              </a:solidFill>
            </a:endParaRPr>
          </a:p>
        </p:txBody>
      </p:sp>
      <p:pic>
        <p:nvPicPr>
          <p:cNvPr id="68" name="Google Shape;68;p15"/>
          <p:cNvPicPr preferRelativeResize="0"/>
          <p:nvPr/>
        </p:nvPicPr>
        <p:blipFill>
          <a:blip r:embed="rId3">
            <a:alphaModFix/>
          </a:blip>
          <a:stretch>
            <a:fillRect/>
          </a:stretch>
        </p:blipFill>
        <p:spPr>
          <a:xfrm>
            <a:off x="1211425" y="1152475"/>
            <a:ext cx="6588875" cy="2404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1800"/>
              <a:t>Gas and Gas Price</a:t>
            </a:r>
            <a:endParaRPr b="1" sz="1800"/>
          </a:p>
          <a:p>
            <a:pPr indent="0" lvl="0" marL="0" rtl="0" algn="l">
              <a:spcBef>
                <a:spcPts val="400"/>
              </a:spcBef>
              <a:spcAft>
                <a:spcPts val="0"/>
              </a:spcAft>
              <a:buNone/>
            </a:pPr>
            <a:r>
              <a:t/>
            </a:r>
            <a:endParaRPr/>
          </a:p>
        </p:txBody>
      </p:sp>
      <p:sp>
        <p:nvSpPr>
          <p:cNvPr id="243" name="Google Shape;243;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chemeClr val="dk1"/>
                </a:solidFill>
              </a:rPr>
              <a:t>When you activate a smart contract, you ask all the miners in the whole network to each individually perform the calculations within it. This costs them time and energy, and </a:t>
            </a:r>
            <a:r>
              <a:rPr lang="en-GB" sz="1000">
                <a:solidFill>
                  <a:srgbClr val="FF0000"/>
                </a:solidFill>
              </a:rPr>
              <a:t>Gas is the mechanism by which you pay them for that service.</a:t>
            </a:r>
            <a:endParaRPr sz="1000">
              <a:solidFill>
                <a:srgbClr val="FF0000"/>
              </a:solidFill>
            </a:endParaRPr>
          </a:p>
          <a:p>
            <a:pPr indent="0" lvl="0" marL="0" rtl="0" algn="l">
              <a:spcBef>
                <a:spcPts val="1600"/>
              </a:spcBef>
              <a:spcAft>
                <a:spcPts val="0"/>
              </a:spcAft>
              <a:buClr>
                <a:schemeClr val="dk1"/>
              </a:buClr>
              <a:buSzPts val="1100"/>
              <a:buFont typeface="Arial"/>
              <a:buNone/>
            </a:pPr>
            <a:r>
              <a:rPr lang="en-GB" sz="1000">
                <a:solidFill>
                  <a:schemeClr val="dk1"/>
                </a:solidFill>
              </a:rPr>
              <a:t>The</a:t>
            </a:r>
            <a:r>
              <a:rPr b="1" lang="en-GB" sz="1000">
                <a:solidFill>
                  <a:schemeClr val="dk1"/>
                </a:solidFill>
              </a:rPr>
              <a:t> payment is a small amount of ETH that the person who wants to run the contract needs to send to the miner to make it work</a:t>
            </a:r>
            <a:r>
              <a:rPr lang="en-GB" sz="1000">
                <a:solidFill>
                  <a:schemeClr val="dk1"/>
                </a:solidFill>
              </a:rPr>
              <a:t>. This is similar to putting a coin in a jukebox.</a:t>
            </a:r>
            <a:endParaRPr sz="1000">
              <a:solidFill>
                <a:schemeClr val="dk1"/>
              </a:solidFill>
            </a:endParaRPr>
          </a:p>
          <a:p>
            <a:pPr indent="0" lvl="0" marL="0" rtl="0" algn="l">
              <a:spcBef>
                <a:spcPts val="1600"/>
              </a:spcBef>
              <a:spcAft>
                <a:spcPts val="0"/>
              </a:spcAft>
              <a:buClr>
                <a:schemeClr val="dk1"/>
              </a:buClr>
              <a:buSzPts val="1100"/>
              <a:buFont typeface="Arial"/>
              <a:buNone/>
            </a:pPr>
            <a:r>
              <a:rPr lang="en-GB" sz="1000">
                <a:solidFill>
                  <a:srgbClr val="FF0000"/>
                </a:solidFill>
              </a:rPr>
              <a:t>Payment (in ETH) = Gas amount (in Gas) x Gas price (in ETH/Gas)</a:t>
            </a:r>
            <a:endParaRPr sz="1000">
              <a:solidFill>
                <a:srgbClr val="FF0000"/>
              </a:solidFill>
            </a:endParaRPr>
          </a:p>
          <a:p>
            <a:pPr indent="0" lvl="0" marL="0" rtl="0" algn="l">
              <a:spcBef>
                <a:spcPts val="1600"/>
              </a:spcBef>
              <a:spcAft>
                <a:spcPts val="0"/>
              </a:spcAft>
              <a:buClr>
                <a:schemeClr val="dk1"/>
              </a:buClr>
              <a:buSzPts val="1100"/>
              <a:buFont typeface="Arial"/>
              <a:buNone/>
            </a:pPr>
            <a:r>
              <a:rPr b="1" lang="en-GB" sz="1000">
                <a:solidFill>
                  <a:schemeClr val="dk1"/>
                </a:solidFill>
              </a:rPr>
              <a:t>Gas amount</a:t>
            </a:r>
            <a:endParaRPr b="1" sz="1000">
              <a:solidFill>
                <a:schemeClr val="dk1"/>
              </a:solidFill>
            </a:endParaRPr>
          </a:p>
          <a:p>
            <a:pPr indent="0" lvl="0" marL="0" rtl="0" algn="l">
              <a:spcBef>
                <a:spcPts val="200"/>
              </a:spcBef>
              <a:spcAft>
                <a:spcPts val="0"/>
              </a:spcAft>
              <a:buClr>
                <a:schemeClr val="dk1"/>
              </a:buClr>
              <a:buSzPts val="1100"/>
              <a:buFont typeface="Arial"/>
              <a:buNone/>
            </a:pPr>
            <a:r>
              <a:rPr lang="en-GB" sz="1000">
                <a:solidFill>
                  <a:srgbClr val="FF0000"/>
                </a:solidFill>
              </a:rPr>
              <a:t>The more complex the smart contract </a:t>
            </a:r>
            <a:r>
              <a:rPr lang="en-GB" sz="1000">
                <a:solidFill>
                  <a:schemeClr val="dk1"/>
                </a:solidFill>
              </a:rPr>
              <a:t>(the number and type of computational steps, memory used for storage, etc), t</a:t>
            </a:r>
            <a:r>
              <a:rPr lang="en-GB" sz="1000">
                <a:solidFill>
                  <a:srgbClr val="FF0000"/>
                </a:solidFill>
              </a:rPr>
              <a:t>hen the more Gas the contract requires to run and complete.</a:t>
            </a:r>
            <a:endParaRPr sz="1000">
              <a:solidFill>
                <a:schemeClr val="dk1"/>
              </a:solidFill>
            </a:endParaRPr>
          </a:p>
          <a:p>
            <a:pPr indent="0" lvl="0" marL="0" rtl="0" algn="l">
              <a:spcBef>
                <a:spcPts val="1200"/>
              </a:spcBef>
              <a:spcAft>
                <a:spcPts val="0"/>
              </a:spcAft>
              <a:buClr>
                <a:schemeClr val="dk1"/>
              </a:buClr>
              <a:buSzPts val="1100"/>
              <a:buFont typeface="Arial"/>
              <a:buNone/>
            </a:pPr>
            <a:r>
              <a:rPr b="1" lang="en-GB" sz="1000">
                <a:solidFill>
                  <a:schemeClr val="dk1"/>
                </a:solidFill>
              </a:rPr>
              <a:t>Gas Price</a:t>
            </a:r>
            <a:endParaRPr b="1" sz="1000">
              <a:solidFill>
                <a:schemeClr val="dk1"/>
              </a:solidFill>
            </a:endParaRPr>
          </a:p>
          <a:p>
            <a:pPr indent="0" lvl="0" marL="0" rtl="0" algn="l">
              <a:spcBef>
                <a:spcPts val="200"/>
              </a:spcBef>
              <a:spcAft>
                <a:spcPts val="0"/>
              </a:spcAft>
              <a:buClr>
                <a:schemeClr val="dk1"/>
              </a:buClr>
              <a:buSzPts val="1100"/>
              <a:buFont typeface="Arial"/>
              <a:buNone/>
            </a:pPr>
            <a:r>
              <a:rPr lang="en-GB" sz="1000">
                <a:solidFill>
                  <a:schemeClr val="dk1"/>
                </a:solidFill>
              </a:rPr>
              <a:t>Whereas the</a:t>
            </a:r>
            <a:r>
              <a:rPr lang="en-GB" sz="1000">
                <a:solidFill>
                  <a:srgbClr val="FF0000"/>
                </a:solidFill>
              </a:rPr>
              <a:t> </a:t>
            </a:r>
            <a:r>
              <a:rPr i="1" lang="en-GB" sz="1000">
                <a:solidFill>
                  <a:srgbClr val="FF0000"/>
                </a:solidFill>
              </a:rPr>
              <a:t>amount</a:t>
            </a:r>
            <a:r>
              <a:rPr lang="en-GB" sz="1000">
                <a:solidFill>
                  <a:srgbClr val="FF0000"/>
                </a:solidFill>
              </a:rPr>
              <a:t> of Gas to run a contract is fixed for any specific contract</a:t>
            </a:r>
            <a:r>
              <a:rPr lang="en-GB" sz="1000">
                <a:solidFill>
                  <a:schemeClr val="dk1"/>
                </a:solidFill>
              </a:rPr>
              <a:t>, as determined by the complexity of the contract, </a:t>
            </a:r>
            <a:r>
              <a:rPr lang="en-GB" sz="1000">
                <a:solidFill>
                  <a:srgbClr val="FF0000"/>
                </a:solidFill>
              </a:rPr>
              <a:t>the </a:t>
            </a:r>
            <a:r>
              <a:rPr i="1" lang="en-GB" sz="1000">
                <a:solidFill>
                  <a:srgbClr val="FF0000"/>
                </a:solidFill>
              </a:rPr>
              <a:t>Gas Price</a:t>
            </a:r>
            <a:r>
              <a:rPr lang="en-GB" sz="1000">
                <a:solidFill>
                  <a:srgbClr val="FF0000"/>
                </a:solidFill>
              </a:rPr>
              <a:t> is specified by the person who wants the contract to run,</a:t>
            </a:r>
            <a:r>
              <a:rPr lang="en-GB" sz="1000">
                <a:solidFill>
                  <a:schemeClr val="dk1"/>
                </a:solidFill>
              </a:rPr>
              <a:t> at the time they request it (a bit like Bitcoin transaction fees). Each miner will look at how generous the gas price is, and will determine whether they want to run the contract as part of the block. </a:t>
            </a:r>
            <a:r>
              <a:rPr lang="en-GB" sz="1000">
                <a:solidFill>
                  <a:srgbClr val="FF0000"/>
                </a:solidFill>
              </a:rPr>
              <a:t>If you want miners to run your contract, you offer a high Gas Price</a:t>
            </a:r>
            <a:r>
              <a:rPr lang="en-GB" sz="1000">
                <a:solidFill>
                  <a:schemeClr val="dk1"/>
                </a:solidFill>
              </a:rPr>
              <a:t>. In this way it’s a competitive auction driven by how much someone is willing to pay to have a contract run.</a:t>
            </a:r>
            <a:endParaRPr sz="1000">
              <a:solidFill>
                <a:schemeClr val="dk1"/>
              </a:solidFill>
            </a:endParaRPr>
          </a:p>
          <a:p>
            <a:pPr indent="0" lvl="0" marL="0" rtl="0" algn="l">
              <a:spcBef>
                <a:spcPts val="1200"/>
              </a:spcBef>
              <a:spcAft>
                <a:spcPts val="0"/>
              </a:spcAft>
              <a:buClr>
                <a:schemeClr val="dk1"/>
              </a:buClr>
              <a:buSzPts val="1100"/>
              <a:buFont typeface="Arial"/>
              <a:buNone/>
            </a:pPr>
            <a:r>
              <a:rPr b="1" lang="en-GB" sz="1000">
                <a:solidFill>
                  <a:schemeClr val="dk1"/>
                </a:solidFill>
              </a:rPr>
              <a:t>Why Gas?</a:t>
            </a:r>
            <a:endParaRPr b="1" sz="1000">
              <a:solidFill>
                <a:schemeClr val="dk1"/>
              </a:solidFill>
            </a:endParaRPr>
          </a:p>
          <a:p>
            <a:pPr indent="0" lvl="0" marL="0" rtl="0" algn="l">
              <a:spcBef>
                <a:spcPts val="200"/>
              </a:spcBef>
              <a:spcAft>
                <a:spcPts val="0"/>
              </a:spcAft>
              <a:buClr>
                <a:schemeClr val="dk1"/>
              </a:buClr>
              <a:buSzPts val="1100"/>
              <a:buFont typeface="Arial"/>
              <a:buNone/>
            </a:pPr>
            <a:r>
              <a:rPr lang="en-GB" sz="1000">
                <a:solidFill>
                  <a:schemeClr val="dk1"/>
                </a:solidFill>
              </a:rPr>
              <a:t>Making smart contracts cost Gas/ETH/money stops people from activating them willy-nilly, </a:t>
            </a:r>
            <a:r>
              <a:rPr lang="en-GB" sz="1000">
                <a:solidFill>
                  <a:srgbClr val="FF0000"/>
                </a:solidFill>
              </a:rPr>
              <a:t>solving problems relating to transaction spam </a:t>
            </a:r>
            <a:r>
              <a:rPr lang="en-GB" sz="1000">
                <a:solidFill>
                  <a:srgbClr val="000000"/>
                </a:solidFill>
              </a:rPr>
              <a:t>t</a:t>
            </a:r>
            <a:r>
              <a:rPr lang="en-GB" sz="1000">
                <a:solidFill>
                  <a:schemeClr val="dk1"/>
                </a:solidFill>
              </a:rPr>
              <a:t>hat would happen if running smart contracts were free.</a:t>
            </a:r>
            <a:endParaRPr sz="1000">
              <a:solidFill>
                <a:schemeClr val="dk1"/>
              </a:solidFill>
            </a:endParaRPr>
          </a:p>
          <a:p>
            <a:pPr indent="0" lvl="0" marL="0" rtl="0" algn="l">
              <a:spcBef>
                <a:spcPts val="0"/>
              </a:spcBef>
              <a:spcAft>
                <a:spcPts val="1600"/>
              </a:spcAft>
              <a:buNone/>
            </a:pPr>
            <a:r>
              <a:t/>
            </a:r>
            <a:endParaRPr sz="1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GB" sz="1800"/>
              <a:t>ETH Units</a:t>
            </a:r>
            <a:endParaRPr b="1" sz="1800"/>
          </a:p>
          <a:p>
            <a:pPr indent="0" lvl="0" marL="0" rtl="0" algn="l">
              <a:spcBef>
                <a:spcPts val="400"/>
              </a:spcBef>
              <a:spcAft>
                <a:spcPts val="0"/>
              </a:spcAft>
              <a:buNone/>
            </a:pPr>
            <a:r>
              <a:t/>
            </a:r>
            <a:endParaRPr/>
          </a:p>
        </p:txBody>
      </p:sp>
      <p:sp>
        <p:nvSpPr>
          <p:cNvPr id="249" name="Google Shape;249;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b="1"/>
          </a:p>
        </p:txBody>
      </p:sp>
      <p:pic>
        <p:nvPicPr>
          <p:cNvPr id="250" name="Google Shape;250;p43"/>
          <p:cNvPicPr preferRelativeResize="0"/>
          <p:nvPr/>
        </p:nvPicPr>
        <p:blipFill>
          <a:blip r:embed="rId3">
            <a:alphaModFix/>
          </a:blip>
          <a:stretch>
            <a:fillRect/>
          </a:stretch>
        </p:blipFill>
        <p:spPr>
          <a:xfrm>
            <a:off x="1664950" y="1217600"/>
            <a:ext cx="5657850" cy="32861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400"/>
              </a:spcAft>
              <a:buClr>
                <a:schemeClr val="dk1"/>
              </a:buClr>
              <a:buSzPts val="1100"/>
              <a:buFont typeface="Arial"/>
              <a:buNone/>
            </a:pPr>
            <a:r>
              <a:rPr b="1" lang="en-GB" sz="1800"/>
              <a:t>Ethereum software: geth, eth, pyethapp</a:t>
            </a:r>
            <a:endParaRPr sz="1800"/>
          </a:p>
        </p:txBody>
      </p:sp>
      <p:sp>
        <p:nvSpPr>
          <p:cNvPr id="256" name="Google Shape;256;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solidFill>
                  <a:schemeClr val="dk1"/>
                </a:solidFill>
              </a:rPr>
              <a:t>The official Ethereum clients are all open source – that is you can see the code behind them, and tweak them to make your own versions. The most popular clients are:</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298450" lvl="0" marL="457200" rtl="0" algn="l">
              <a:spcBef>
                <a:spcPts val="0"/>
              </a:spcBef>
              <a:spcAft>
                <a:spcPts val="0"/>
              </a:spcAft>
              <a:buClr>
                <a:schemeClr val="dk1"/>
              </a:buClr>
              <a:buSzPts val="1100"/>
              <a:buChar char="●"/>
            </a:pPr>
            <a:r>
              <a:rPr b="1" lang="en-GB" sz="1100">
                <a:solidFill>
                  <a:schemeClr val="dk1"/>
                </a:solidFill>
              </a:rPr>
              <a:t>geth</a:t>
            </a:r>
            <a:r>
              <a:rPr lang="en-GB" sz="1100">
                <a:solidFill>
                  <a:schemeClr val="dk1"/>
                </a:solidFill>
              </a:rPr>
              <a:t> (written in a language called Go)</a:t>
            </a:r>
            <a:r>
              <a:rPr lang="en-GB" sz="1100">
                <a:solidFill>
                  <a:schemeClr val="dk1"/>
                </a:solidFill>
                <a:uFill>
                  <a:noFill/>
                </a:uFill>
                <a:hlinkClick r:id="rId3"/>
              </a:rPr>
              <a:t> </a:t>
            </a:r>
            <a:r>
              <a:rPr lang="en-GB" sz="1100" u="sng">
                <a:solidFill>
                  <a:schemeClr val="hlink"/>
                </a:solidFill>
                <a:hlinkClick r:id="rId4"/>
              </a:rPr>
              <a:t>https://github.com/ethereum/go-ethereum</a:t>
            </a:r>
            <a:endParaRPr sz="1100" u="sng">
              <a:solidFill>
                <a:schemeClr val="hlink"/>
              </a:solidFill>
              <a:hlinkClick r:id="rId5"/>
            </a:endParaRPr>
          </a:p>
          <a:p>
            <a:pPr indent="-298450" lvl="0" marL="457200" rtl="0" algn="l">
              <a:spcBef>
                <a:spcPts val="0"/>
              </a:spcBef>
              <a:spcAft>
                <a:spcPts val="0"/>
              </a:spcAft>
              <a:buClr>
                <a:schemeClr val="dk1"/>
              </a:buClr>
              <a:buSzPts val="1100"/>
              <a:buChar char="●"/>
            </a:pPr>
            <a:r>
              <a:rPr b="1" lang="en-GB" sz="1100">
                <a:solidFill>
                  <a:schemeClr val="dk1"/>
                </a:solidFill>
              </a:rPr>
              <a:t>eth</a:t>
            </a:r>
            <a:r>
              <a:rPr lang="en-GB" sz="1100">
                <a:solidFill>
                  <a:schemeClr val="dk1"/>
                </a:solidFill>
              </a:rPr>
              <a:t> (written in C++)</a:t>
            </a:r>
            <a:r>
              <a:rPr lang="en-GB" sz="1100">
                <a:solidFill>
                  <a:schemeClr val="dk1"/>
                </a:solidFill>
                <a:uFill>
                  <a:noFill/>
                </a:uFill>
                <a:hlinkClick r:id="rId6"/>
              </a:rPr>
              <a:t> </a:t>
            </a:r>
            <a:r>
              <a:rPr lang="en-GB" sz="1100" u="sng">
                <a:solidFill>
                  <a:schemeClr val="hlink"/>
                </a:solidFill>
                <a:hlinkClick r:id="rId7"/>
              </a:rPr>
              <a:t>https://github.com/ethereum/cpp-ethereum</a:t>
            </a:r>
            <a:endParaRPr sz="1100" u="sng">
              <a:solidFill>
                <a:schemeClr val="hlink"/>
              </a:solidFill>
              <a:hlinkClick r:id="rId8"/>
            </a:endParaRPr>
          </a:p>
          <a:p>
            <a:pPr indent="-298450" lvl="0" marL="457200" rtl="0" algn="l">
              <a:spcBef>
                <a:spcPts val="0"/>
              </a:spcBef>
              <a:spcAft>
                <a:spcPts val="0"/>
              </a:spcAft>
              <a:buClr>
                <a:schemeClr val="dk1"/>
              </a:buClr>
              <a:buSzPts val="1100"/>
              <a:buChar char="●"/>
            </a:pPr>
            <a:r>
              <a:rPr b="1" lang="en-GB" sz="1100">
                <a:solidFill>
                  <a:schemeClr val="dk1"/>
                </a:solidFill>
              </a:rPr>
              <a:t>pyethapp</a:t>
            </a:r>
            <a:r>
              <a:rPr lang="en-GB" sz="1100">
                <a:solidFill>
                  <a:schemeClr val="dk1"/>
                </a:solidFill>
              </a:rPr>
              <a:t> (written in Python)</a:t>
            </a:r>
            <a:r>
              <a:rPr lang="en-GB" sz="1100">
                <a:solidFill>
                  <a:schemeClr val="dk1"/>
                </a:solidFill>
                <a:uFill>
                  <a:noFill/>
                </a:uFill>
                <a:hlinkClick r:id="rId9"/>
              </a:rPr>
              <a:t> </a:t>
            </a:r>
            <a:r>
              <a:rPr lang="en-GB" sz="1100" u="sng">
                <a:solidFill>
                  <a:schemeClr val="hlink"/>
                </a:solidFill>
                <a:hlinkClick r:id="rId10"/>
              </a:rPr>
              <a:t>https://github.com/ethereum/pyethapp</a:t>
            </a:r>
            <a:endParaRPr/>
          </a:p>
          <a:p>
            <a:pPr indent="0" lvl="0" marL="457200" rtl="0" algn="l">
              <a:spcBef>
                <a:spcPts val="0"/>
              </a:spcBef>
              <a:spcAft>
                <a:spcPts val="0"/>
              </a:spcAft>
              <a:buNone/>
            </a:pPr>
            <a:r>
              <a:t/>
            </a:r>
            <a:endParaRPr sz="1100" u="sng">
              <a:solidFill>
                <a:schemeClr val="hlink"/>
              </a:solidFill>
              <a:hlinkClick r:id="rId11"/>
            </a:endParaRPr>
          </a:p>
          <a:p>
            <a:pPr indent="0" lvl="0" marL="0" rtl="0" algn="l">
              <a:spcBef>
                <a:spcPts val="0"/>
              </a:spcBef>
              <a:spcAft>
                <a:spcPts val="0"/>
              </a:spcAft>
              <a:buClr>
                <a:schemeClr val="dk1"/>
              </a:buClr>
              <a:buSzPts val="1100"/>
              <a:buFont typeface="Arial"/>
              <a:buNone/>
            </a:pPr>
            <a:r>
              <a:rPr lang="en-GB" sz="1100">
                <a:solidFill>
                  <a:schemeClr val="dk1"/>
                </a:solidFill>
              </a:rPr>
              <a:t>These are all command-line based programs (think green text on black backgrounds) and so </a:t>
            </a:r>
            <a:r>
              <a:rPr b="1" lang="en-GB" sz="1100">
                <a:solidFill>
                  <a:schemeClr val="dk1"/>
                </a:solidFill>
              </a:rPr>
              <a:t>additional software can be used for a nicer graphical interface</a:t>
            </a:r>
            <a:r>
              <a:rPr lang="en-GB" sz="1100">
                <a:solidFill>
                  <a:schemeClr val="dk1"/>
                </a:solidFill>
              </a:rPr>
              <a:t>. Currently the official and most popular graphical one is </a:t>
            </a:r>
            <a:r>
              <a:rPr lang="en-GB" sz="1100">
                <a:solidFill>
                  <a:srgbClr val="FF0000"/>
                </a:solidFill>
              </a:rPr>
              <a:t>Mist</a:t>
            </a:r>
            <a:r>
              <a:rPr lang="en-GB" sz="1100">
                <a:solidFill>
                  <a:schemeClr val="dk1"/>
                </a:solidFill>
              </a:rPr>
              <a:t> (</a:t>
            </a:r>
            <a:r>
              <a:rPr lang="en-GB" sz="1100" u="sng">
                <a:solidFill>
                  <a:schemeClr val="hlink"/>
                </a:solidFill>
                <a:hlinkClick r:id="rId12"/>
              </a:rPr>
              <a:t>https://github.com/ethereum/mist</a:t>
            </a:r>
            <a:r>
              <a:rPr lang="en-GB" sz="1100">
                <a:solidFill>
                  <a:schemeClr val="dk1"/>
                </a:solidFill>
              </a:rPr>
              <a:t>), which runs on top of geth or eth.</a:t>
            </a:r>
            <a:endParaRPr sz="11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Smart Contracts	</a:t>
            </a:r>
            <a:endParaRPr/>
          </a:p>
        </p:txBody>
      </p:sp>
      <p:sp>
        <p:nvSpPr>
          <p:cNvPr id="262" name="Google Shape;262;p45"/>
          <p:cNvSpPr txBox="1"/>
          <p:nvPr>
            <p:ph idx="1" type="body"/>
          </p:nvPr>
        </p:nvSpPr>
        <p:spPr>
          <a:xfrm>
            <a:off x="311700" y="3641875"/>
            <a:ext cx="8520600" cy="150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350">
                <a:solidFill>
                  <a:srgbClr val="000000"/>
                </a:solidFill>
                <a:highlight>
                  <a:srgbClr val="FFFFFF"/>
                </a:highlight>
              </a:rPr>
              <a:t>A smart contract is some code which automates the “if this happens then do that” part of traditional contracts.</a:t>
            </a:r>
            <a:endParaRPr sz="1350">
              <a:solidFill>
                <a:srgbClr val="000000"/>
              </a:solidFill>
              <a:highlight>
                <a:srgbClr val="FFFFFF"/>
              </a:highlight>
            </a:endParaRPr>
          </a:p>
          <a:p>
            <a:pPr indent="0" lvl="0" marL="0" rtl="0" algn="l">
              <a:spcBef>
                <a:spcPts val="1600"/>
              </a:spcBef>
              <a:spcAft>
                <a:spcPts val="0"/>
              </a:spcAft>
              <a:buNone/>
            </a:pPr>
            <a:r>
              <a:rPr lang="en-GB" sz="1350">
                <a:solidFill>
                  <a:srgbClr val="000000"/>
                </a:solidFill>
                <a:highlight>
                  <a:srgbClr val="FFFFFF"/>
                </a:highlight>
              </a:rPr>
              <a:t>Using code there are </a:t>
            </a:r>
            <a:r>
              <a:rPr b="1" lang="en-GB" sz="1350">
                <a:solidFill>
                  <a:srgbClr val="000000"/>
                </a:solidFill>
                <a:highlight>
                  <a:srgbClr val="FFFFFF"/>
                </a:highlight>
              </a:rPr>
              <a:t>less potential points of contention.</a:t>
            </a:r>
            <a:endParaRPr b="1" sz="1350">
              <a:solidFill>
                <a:srgbClr val="000000"/>
              </a:solidFill>
              <a:highlight>
                <a:srgbClr val="FFFFFF"/>
              </a:highlight>
            </a:endParaRPr>
          </a:p>
          <a:p>
            <a:pPr indent="0" lvl="0" marL="0" rtl="0" algn="l">
              <a:spcBef>
                <a:spcPts val="1600"/>
              </a:spcBef>
              <a:spcAft>
                <a:spcPts val="1600"/>
              </a:spcAft>
              <a:buNone/>
            </a:pPr>
            <a:r>
              <a:rPr lang="en-GB" sz="1350">
                <a:solidFill>
                  <a:schemeClr val="dk1"/>
                </a:solidFill>
                <a:highlight>
                  <a:srgbClr val="FFFFFF"/>
                </a:highlight>
              </a:rPr>
              <a:t>The code is replicated on many computers: </a:t>
            </a:r>
            <a:r>
              <a:rPr b="1" lang="en-GB" sz="1350">
                <a:solidFill>
                  <a:schemeClr val="dk1"/>
                </a:solidFill>
                <a:highlight>
                  <a:srgbClr val="FFFFFF"/>
                </a:highlight>
              </a:rPr>
              <a:t>distributed/decentralised</a:t>
            </a:r>
            <a:r>
              <a:rPr lang="en-GB" sz="1350">
                <a:solidFill>
                  <a:schemeClr val="dk1"/>
                </a:solidFill>
                <a:highlight>
                  <a:srgbClr val="FFFFFF"/>
                </a:highlight>
              </a:rPr>
              <a:t> on a blockchain and run by those computers, who come to an agreement on the results of the code execution.</a:t>
            </a:r>
            <a:endParaRPr sz="1350">
              <a:solidFill>
                <a:schemeClr val="dk1"/>
              </a:solidFill>
              <a:highlight>
                <a:srgbClr val="FFFFFF"/>
              </a:highlight>
            </a:endParaRPr>
          </a:p>
        </p:txBody>
      </p:sp>
      <p:pic>
        <p:nvPicPr>
          <p:cNvPr id="263" name="Google Shape;263;p45"/>
          <p:cNvPicPr preferRelativeResize="0"/>
          <p:nvPr/>
        </p:nvPicPr>
        <p:blipFill>
          <a:blip r:embed="rId3">
            <a:alphaModFix/>
          </a:blip>
          <a:stretch>
            <a:fillRect/>
          </a:stretch>
        </p:blipFill>
        <p:spPr>
          <a:xfrm>
            <a:off x="1624025" y="1143000"/>
            <a:ext cx="5895975" cy="25905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Smart Contract Example</a:t>
            </a:r>
            <a:endParaRPr/>
          </a:p>
        </p:txBody>
      </p:sp>
      <p:sp>
        <p:nvSpPr>
          <p:cNvPr id="269" name="Google Shape;269;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70" name="Google Shape;270;p46"/>
          <p:cNvPicPr preferRelativeResize="0"/>
          <p:nvPr/>
        </p:nvPicPr>
        <p:blipFill>
          <a:blip r:embed="rId3">
            <a:alphaModFix/>
          </a:blip>
          <a:stretch>
            <a:fillRect/>
          </a:stretch>
        </p:blipFill>
        <p:spPr>
          <a:xfrm>
            <a:off x="925437" y="1152475"/>
            <a:ext cx="7293126" cy="3972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Advantages of Smart Contract</a:t>
            </a:r>
            <a:endParaRPr/>
          </a:p>
        </p:txBody>
      </p:sp>
      <p:sp>
        <p:nvSpPr>
          <p:cNvPr id="276" name="Google Shape;276;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GB" sz="2200">
                <a:solidFill>
                  <a:schemeClr val="dk1"/>
                </a:solidFill>
              </a:rPr>
              <a:t>Transparency</a:t>
            </a:r>
            <a:endParaRPr sz="2200">
              <a:solidFill>
                <a:srgbClr val="000000"/>
              </a:solidFill>
              <a:highlight>
                <a:srgbClr val="FFFFFF"/>
              </a:highlight>
            </a:endParaRPr>
          </a:p>
          <a:p>
            <a:pPr indent="-314325" lvl="0" marL="457200" rtl="0" algn="l">
              <a:spcBef>
                <a:spcPts val="0"/>
              </a:spcBef>
              <a:spcAft>
                <a:spcPts val="0"/>
              </a:spcAft>
              <a:buClr>
                <a:srgbClr val="000000"/>
              </a:buClr>
              <a:buSzPts val="1350"/>
              <a:buChar char="●"/>
            </a:pPr>
            <a:r>
              <a:rPr lang="en-GB" sz="1350">
                <a:solidFill>
                  <a:srgbClr val="000000"/>
                </a:solidFill>
                <a:highlight>
                  <a:srgbClr val="FFFFFF"/>
                </a:highlight>
              </a:rPr>
              <a:t>All participants in a blockchain ecosystem </a:t>
            </a:r>
            <a:r>
              <a:rPr b="1" lang="en-GB" sz="1350">
                <a:solidFill>
                  <a:srgbClr val="000000"/>
                </a:solidFill>
                <a:highlight>
                  <a:srgbClr val="FFFFFF"/>
                </a:highlight>
              </a:rPr>
              <a:t>run the same code</a:t>
            </a:r>
            <a:endParaRPr b="1" sz="1350">
              <a:solidFill>
                <a:srgbClr val="000000"/>
              </a:solidFill>
              <a:highlight>
                <a:srgbClr val="FFFFFF"/>
              </a:highlight>
            </a:endParaRPr>
          </a:p>
          <a:p>
            <a:pPr indent="-314325" lvl="0" marL="457200" rtl="0" algn="l">
              <a:spcBef>
                <a:spcPts val="0"/>
              </a:spcBef>
              <a:spcAft>
                <a:spcPts val="0"/>
              </a:spcAft>
              <a:buClr>
                <a:srgbClr val="000000"/>
              </a:buClr>
              <a:buSzPts val="1350"/>
              <a:buChar char="●"/>
            </a:pPr>
            <a:r>
              <a:rPr lang="en-GB" sz="1350">
                <a:solidFill>
                  <a:srgbClr val="000000"/>
                </a:solidFill>
                <a:highlight>
                  <a:srgbClr val="FFFFFF"/>
                </a:highlight>
              </a:rPr>
              <a:t>This means </a:t>
            </a:r>
            <a:r>
              <a:rPr b="1" lang="en-GB" sz="1350">
                <a:solidFill>
                  <a:srgbClr val="000000"/>
                </a:solidFill>
                <a:highlight>
                  <a:srgbClr val="FFFFFF"/>
                </a:highlight>
              </a:rPr>
              <a:t>anyone can look into a smart contract, and if you like the logic, you can use it.</a:t>
            </a:r>
            <a:endParaRPr b="1" sz="1350">
              <a:solidFill>
                <a:srgbClr val="000000"/>
              </a:solidFill>
              <a:highlight>
                <a:srgbClr val="FFFFFF"/>
              </a:highlight>
            </a:endParaRPr>
          </a:p>
          <a:p>
            <a:pPr indent="0" lvl="0" marL="0" rtl="0" algn="l">
              <a:spcBef>
                <a:spcPts val="1600"/>
              </a:spcBef>
              <a:spcAft>
                <a:spcPts val="0"/>
              </a:spcAft>
              <a:buNone/>
            </a:pPr>
            <a:r>
              <a:rPr lang="en-GB" sz="2200">
                <a:solidFill>
                  <a:schemeClr val="dk1"/>
                </a:solidFill>
                <a:highlight>
                  <a:srgbClr val="FFFFFF"/>
                </a:highlight>
              </a:rPr>
              <a:t>Flexibility</a:t>
            </a:r>
            <a:endParaRPr sz="2200">
              <a:solidFill>
                <a:srgbClr val="000000"/>
              </a:solidFill>
              <a:highlight>
                <a:srgbClr val="FFFFFF"/>
              </a:highlight>
            </a:endParaRPr>
          </a:p>
          <a:p>
            <a:pPr indent="-317500" lvl="0" marL="457200" rtl="0" algn="l">
              <a:spcBef>
                <a:spcPts val="1600"/>
              </a:spcBef>
              <a:spcAft>
                <a:spcPts val="0"/>
              </a:spcAft>
              <a:buClr>
                <a:srgbClr val="000000"/>
              </a:buClr>
              <a:buSzPts val="1400"/>
              <a:buChar char="●"/>
            </a:pPr>
            <a:r>
              <a:rPr lang="en-GB" sz="1350">
                <a:solidFill>
                  <a:srgbClr val="000000"/>
                </a:solidFill>
                <a:highlight>
                  <a:srgbClr val="FFFFFF"/>
                </a:highlight>
              </a:rPr>
              <a:t>A so-called “</a:t>
            </a:r>
            <a:r>
              <a:rPr b="1" lang="en-GB" sz="1350">
                <a:solidFill>
                  <a:srgbClr val="000000"/>
                </a:solidFill>
                <a:highlight>
                  <a:srgbClr val="FFFFFF"/>
                </a:highlight>
              </a:rPr>
              <a:t>Turing complete</a:t>
            </a:r>
            <a:r>
              <a:rPr lang="en-GB" sz="1350">
                <a:solidFill>
                  <a:srgbClr val="000000"/>
                </a:solidFill>
                <a:highlight>
                  <a:srgbClr val="FFFFFF"/>
                </a:highlight>
              </a:rPr>
              <a:t>” smart contract can do anything that a normal computer can do</a:t>
            </a:r>
            <a:endParaRPr sz="1350">
              <a:solidFill>
                <a:srgbClr val="000000"/>
              </a:solidFill>
              <a:highlight>
                <a:srgbClr val="FFFFFF"/>
              </a:highlight>
            </a:endParaRPr>
          </a:p>
          <a:p>
            <a:pPr indent="-314325" lvl="0" marL="457200" rtl="0" algn="l">
              <a:spcBef>
                <a:spcPts val="0"/>
              </a:spcBef>
              <a:spcAft>
                <a:spcPts val="0"/>
              </a:spcAft>
              <a:buClr>
                <a:srgbClr val="000000"/>
              </a:buClr>
              <a:buSzPts val="1350"/>
              <a:buChar char="●"/>
            </a:pPr>
            <a:r>
              <a:rPr lang="en-GB" sz="1350">
                <a:solidFill>
                  <a:srgbClr val="000000"/>
                </a:solidFill>
                <a:highlight>
                  <a:srgbClr val="FFFFFF"/>
                </a:highlight>
              </a:rPr>
              <a:t>Unfortunately a</a:t>
            </a:r>
            <a:r>
              <a:rPr b="1" lang="en-GB" sz="1350">
                <a:solidFill>
                  <a:srgbClr val="000000"/>
                </a:solidFill>
                <a:highlight>
                  <a:srgbClr val="FFFFFF"/>
                </a:highlight>
              </a:rPr>
              <a:t> smart contract in a blockchain version will run much more slowly and be more expensive to run than on a regular computer</a:t>
            </a:r>
            <a:endParaRPr b="1" sz="1350">
              <a:solidFill>
                <a:srgbClr val="000000"/>
              </a:solidFill>
              <a:highlight>
                <a:srgbClr val="FFFFFF"/>
              </a:high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Why are smart contracts useful?	</a:t>
            </a:r>
            <a:endParaRPr/>
          </a:p>
        </p:txBody>
      </p:sp>
      <p:sp>
        <p:nvSpPr>
          <p:cNvPr id="282" name="Google Shape;282;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00"/>
                </a:solidFill>
              </a:rPr>
              <a:t>Generally smart contracts can be useful when you have </a:t>
            </a:r>
            <a:r>
              <a:rPr b="1" lang="en-GB">
                <a:solidFill>
                  <a:srgbClr val="000000"/>
                </a:solidFill>
              </a:rPr>
              <a:t>multiple parties, thow may not trust each other fully.</a:t>
            </a:r>
            <a:endParaRPr b="1">
              <a:solidFill>
                <a:srgbClr val="000000"/>
              </a:solidFill>
            </a:endParaRPr>
          </a:p>
          <a:p>
            <a:pPr indent="0" lvl="0" marL="0" rtl="0" algn="l">
              <a:spcBef>
                <a:spcPts val="1600"/>
              </a:spcBef>
              <a:spcAft>
                <a:spcPts val="0"/>
              </a:spcAft>
              <a:buClr>
                <a:schemeClr val="dk1"/>
              </a:buClr>
              <a:buSzPts val="1100"/>
              <a:buFont typeface="Arial"/>
              <a:buNone/>
            </a:pPr>
            <a:r>
              <a:rPr lang="en-GB">
                <a:solidFill>
                  <a:srgbClr val="000000"/>
                </a:solidFill>
              </a:rPr>
              <a:t>A </a:t>
            </a:r>
            <a:r>
              <a:rPr b="1" lang="en-GB">
                <a:solidFill>
                  <a:srgbClr val="000000"/>
                </a:solidFill>
              </a:rPr>
              <a:t>mismatch or “break” can occur,</a:t>
            </a:r>
            <a:r>
              <a:rPr lang="en-GB">
                <a:solidFill>
                  <a:srgbClr val="000000"/>
                </a:solidFill>
              </a:rPr>
              <a:t> where parties don’t agree on the outcome of the trade, due to a number of things:</a:t>
            </a:r>
            <a:endParaRPr>
              <a:solidFill>
                <a:srgbClr val="000000"/>
              </a:solidFill>
            </a:endParaRPr>
          </a:p>
          <a:p>
            <a:pPr indent="-342900" lvl="0" marL="711200" rtl="0" algn="l">
              <a:spcBef>
                <a:spcPts val="2000"/>
              </a:spcBef>
              <a:spcAft>
                <a:spcPts val="0"/>
              </a:spcAft>
              <a:buClr>
                <a:srgbClr val="000000"/>
              </a:buClr>
              <a:buSzPts val="1800"/>
              <a:buChar char="●"/>
            </a:pPr>
            <a:r>
              <a:rPr lang="en-GB">
                <a:solidFill>
                  <a:srgbClr val="000000"/>
                </a:solidFill>
              </a:rPr>
              <a:t>A </a:t>
            </a:r>
            <a:r>
              <a:rPr b="1" lang="en-GB">
                <a:solidFill>
                  <a:srgbClr val="000000"/>
                </a:solidFill>
              </a:rPr>
              <a:t>mutual misunderstanding</a:t>
            </a:r>
            <a:r>
              <a:rPr lang="en-GB">
                <a:solidFill>
                  <a:srgbClr val="000000"/>
                </a:solidFill>
              </a:rPr>
              <a:t> of the initial trade terms</a:t>
            </a:r>
            <a:endParaRPr>
              <a:solidFill>
                <a:srgbClr val="000000"/>
              </a:solidFill>
            </a:endParaRPr>
          </a:p>
          <a:p>
            <a:pPr indent="-342900" lvl="0" marL="711200" rtl="0" algn="l">
              <a:spcBef>
                <a:spcPts val="0"/>
              </a:spcBef>
              <a:spcAft>
                <a:spcPts val="0"/>
              </a:spcAft>
              <a:buClr>
                <a:srgbClr val="000000"/>
              </a:buClr>
              <a:buSzPts val="1800"/>
              <a:buChar char="●"/>
            </a:pPr>
            <a:r>
              <a:rPr b="1" lang="en-GB">
                <a:solidFill>
                  <a:srgbClr val="000000"/>
                </a:solidFill>
              </a:rPr>
              <a:t>Confusion due to multiple copies</a:t>
            </a:r>
            <a:r>
              <a:rPr lang="en-GB">
                <a:solidFill>
                  <a:srgbClr val="000000"/>
                </a:solidFill>
              </a:rPr>
              <a:t> of the original trade terms </a:t>
            </a:r>
            <a:endParaRPr>
              <a:solidFill>
                <a:srgbClr val="000000"/>
              </a:solidFill>
            </a:endParaRPr>
          </a:p>
          <a:p>
            <a:pPr indent="-342900" lvl="0" marL="711200" rtl="0" algn="l">
              <a:spcBef>
                <a:spcPts val="0"/>
              </a:spcBef>
              <a:spcAft>
                <a:spcPts val="0"/>
              </a:spcAft>
              <a:buClr>
                <a:srgbClr val="000000"/>
              </a:buClr>
              <a:buSzPts val="1800"/>
              <a:buChar char="●"/>
            </a:pPr>
            <a:r>
              <a:rPr lang="en-GB">
                <a:solidFill>
                  <a:srgbClr val="000000"/>
                </a:solidFill>
              </a:rPr>
              <a:t>Or a </a:t>
            </a:r>
            <a:r>
              <a:rPr b="1" lang="en-GB">
                <a:solidFill>
                  <a:srgbClr val="000000"/>
                </a:solidFill>
              </a:rPr>
              <a:t>disagreement with what actually happened</a:t>
            </a:r>
            <a:r>
              <a:rPr lang="en-GB">
                <a:solidFill>
                  <a:srgbClr val="000000"/>
                </a:solidFill>
              </a:rPr>
              <a:t> in the external dependencies</a:t>
            </a:r>
            <a:endParaRPr>
              <a:solidFill>
                <a:srgbClr val="000000"/>
              </a:solidFill>
            </a:endParaRPr>
          </a:p>
          <a:p>
            <a:pPr indent="0" lvl="0" marL="0" rtl="0" algn="l">
              <a:spcBef>
                <a:spcPts val="4000"/>
              </a:spcBef>
              <a:spcAft>
                <a:spcPts val="1600"/>
              </a:spcAft>
              <a:buNone/>
            </a:pPr>
            <a:r>
              <a:t/>
            </a:r>
            <a:endParaRPr>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Smart Contract Offer?</a:t>
            </a:r>
            <a:endParaRPr/>
          </a:p>
        </p:txBody>
      </p:sp>
      <p:sp>
        <p:nvSpPr>
          <p:cNvPr id="288" name="Google Shape;288;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b="1" lang="en-GB"/>
              <a:t>Agreements</a:t>
            </a:r>
            <a:r>
              <a:rPr lang="en-GB"/>
              <a:t> are written </a:t>
            </a:r>
            <a:r>
              <a:rPr b="1" lang="en-GB"/>
              <a:t>as Smart Contracts.</a:t>
            </a:r>
            <a:endParaRPr b="1"/>
          </a:p>
          <a:p>
            <a:pPr indent="-342900" lvl="0" marL="457200" rtl="0" algn="l">
              <a:lnSpc>
                <a:spcPct val="150000"/>
              </a:lnSpc>
              <a:spcBef>
                <a:spcPts val="0"/>
              </a:spcBef>
              <a:spcAft>
                <a:spcPts val="0"/>
              </a:spcAft>
              <a:buSzPts val="1800"/>
              <a:buChar char="●"/>
            </a:pPr>
            <a:r>
              <a:rPr lang="en-GB"/>
              <a:t>Smart Contracts are </a:t>
            </a:r>
            <a:r>
              <a:rPr b="1" lang="en-GB"/>
              <a:t>business logic</a:t>
            </a:r>
            <a:endParaRPr b="1"/>
          </a:p>
          <a:p>
            <a:pPr indent="-342900" lvl="0" marL="457200" rtl="0" algn="l">
              <a:lnSpc>
                <a:spcPct val="150000"/>
              </a:lnSpc>
              <a:spcBef>
                <a:spcPts val="0"/>
              </a:spcBef>
              <a:spcAft>
                <a:spcPts val="0"/>
              </a:spcAft>
              <a:buSzPts val="1800"/>
              <a:buChar char="●"/>
            </a:pPr>
            <a:r>
              <a:rPr b="1" lang="en-GB"/>
              <a:t>Transactions are validated </a:t>
            </a:r>
            <a:r>
              <a:rPr lang="en-GB"/>
              <a:t>against Smart Contract</a:t>
            </a:r>
            <a:endParaRPr/>
          </a:p>
          <a:p>
            <a:pPr indent="-342900" lvl="0" marL="457200" rtl="0" algn="l">
              <a:lnSpc>
                <a:spcPct val="150000"/>
              </a:lnSpc>
              <a:spcBef>
                <a:spcPts val="0"/>
              </a:spcBef>
              <a:spcAft>
                <a:spcPts val="0"/>
              </a:spcAft>
              <a:buSzPts val="1800"/>
              <a:buChar char="●"/>
            </a:pPr>
            <a:r>
              <a:rPr b="1" lang="en-GB"/>
              <a:t>Digitized</a:t>
            </a:r>
            <a:r>
              <a:rPr lang="en-GB"/>
              <a:t> and </a:t>
            </a:r>
            <a:r>
              <a:rPr b="1" lang="en-GB"/>
              <a:t>codified</a:t>
            </a:r>
            <a:r>
              <a:rPr lang="en-GB"/>
              <a:t> </a:t>
            </a:r>
            <a:r>
              <a:rPr b="1" lang="en-GB"/>
              <a:t>rules</a:t>
            </a:r>
            <a:r>
              <a:rPr lang="en-GB"/>
              <a:t> of transaction between accounts</a:t>
            </a:r>
            <a:endParaRPr/>
          </a:p>
          <a:p>
            <a:pPr indent="-342900" lvl="0" marL="457200" rtl="0" algn="l">
              <a:lnSpc>
                <a:spcPct val="150000"/>
              </a:lnSpc>
              <a:spcBef>
                <a:spcPts val="0"/>
              </a:spcBef>
              <a:spcAft>
                <a:spcPts val="0"/>
              </a:spcAft>
              <a:buSzPts val="1800"/>
              <a:buChar char="●"/>
            </a:pPr>
            <a:r>
              <a:rPr lang="en-GB"/>
              <a:t>In Ethereum world smart </a:t>
            </a:r>
            <a:r>
              <a:rPr b="1" lang="en-GB"/>
              <a:t>contracts are written in language called Solidity</a:t>
            </a:r>
            <a:r>
              <a:rPr lang="en-GB"/>
              <a:t> and deployed into Ethereum network</a:t>
            </a:r>
            <a:endParaRPr/>
          </a:p>
          <a:p>
            <a:pPr indent="0" lvl="0" marL="0" rtl="0" algn="l">
              <a:spcBef>
                <a:spcPts val="1600"/>
              </a:spcBef>
              <a:spcAft>
                <a:spcPts val="160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Smart Contract</a:t>
            </a:r>
            <a:endParaRPr/>
          </a:p>
        </p:txBody>
      </p:sp>
      <p:sp>
        <p:nvSpPr>
          <p:cNvPr id="294" name="Google Shape;294;p50"/>
          <p:cNvSpPr txBox="1"/>
          <p:nvPr>
            <p:ph idx="1" type="body"/>
          </p:nvPr>
        </p:nvSpPr>
        <p:spPr>
          <a:xfrm>
            <a:off x="311700" y="1397625"/>
            <a:ext cx="8520600" cy="3171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GB" sz="6000">
                <a:solidFill>
                  <a:srgbClr val="000000"/>
                </a:solidFill>
              </a:rPr>
              <a:t>Questions?</a:t>
            </a:r>
            <a:endParaRPr sz="6000">
              <a:solidFill>
                <a:srgbClr val="000000"/>
              </a:solidFill>
            </a:endParaRPr>
          </a:p>
        </p:txBody>
      </p:sp>
      <p:pic>
        <p:nvPicPr>
          <p:cNvPr id="295" name="Google Shape;295;p50"/>
          <p:cNvPicPr preferRelativeResize="0"/>
          <p:nvPr/>
        </p:nvPicPr>
        <p:blipFill>
          <a:blip r:embed="rId3">
            <a:alphaModFix/>
          </a:blip>
          <a:stretch>
            <a:fillRect/>
          </a:stretch>
        </p:blipFill>
        <p:spPr>
          <a:xfrm>
            <a:off x="1654197" y="1017725"/>
            <a:ext cx="5835603" cy="41257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02" name="Google Shape;302;p51"/>
          <p:cNvPicPr preferRelativeResize="0"/>
          <p:nvPr/>
        </p:nvPicPr>
        <p:blipFill>
          <a:blip r:embed="rId3">
            <a:alphaModFix/>
          </a:blip>
          <a:stretch>
            <a:fillRect/>
          </a:stretch>
        </p:blipFill>
        <p:spPr>
          <a:xfrm>
            <a:off x="3543300" y="0"/>
            <a:ext cx="20574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Replicated Database Bitcoin Approach</a:t>
            </a:r>
            <a:endParaRPr/>
          </a:p>
        </p:txBody>
      </p:sp>
      <p:sp>
        <p:nvSpPr>
          <p:cNvPr id="74" name="Google Shape;74;p16"/>
          <p:cNvSpPr txBox="1"/>
          <p:nvPr>
            <p:ph idx="1" type="body"/>
          </p:nvPr>
        </p:nvSpPr>
        <p:spPr>
          <a:xfrm>
            <a:off x="342150" y="11600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highlight>
                  <a:srgbClr val="FFFFFF"/>
                </a:highlight>
              </a:rPr>
              <a:t>The Bitcoin Blockchain ecosystem acts like a </a:t>
            </a:r>
            <a:r>
              <a:rPr b="1" lang="en-GB">
                <a:solidFill>
                  <a:schemeClr val="dk1"/>
                </a:solidFill>
                <a:highlight>
                  <a:srgbClr val="FFFFFF"/>
                </a:highlight>
              </a:rPr>
              <a:t>network of replicated databases</a:t>
            </a:r>
            <a:r>
              <a:rPr lang="en-GB">
                <a:solidFill>
                  <a:schemeClr val="dk1"/>
                </a:solidFill>
                <a:highlight>
                  <a:srgbClr val="FFFFFF"/>
                </a:highlight>
              </a:rPr>
              <a:t>, each containing the same list of past bitcoin transactions.</a:t>
            </a:r>
            <a:endParaRPr sz="600">
              <a:solidFill>
                <a:schemeClr val="dk1"/>
              </a:solidFill>
              <a:highlight>
                <a:srgbClr val="FFFFFF"/>
              </a:highlight>
            </a:endParaRPr>
          </a:p>
          <a:p>
            <a:pPr indent="0" lvl="0" marL="0" rtl="0" algn="l">
              <a:spcBef>
                <a:spcPts val="1600"/>
              </a:spcBef>
              <a:spcAft>
                <a:spcPts val="0"/>
              </a:spcAft>
              <a:buNone/>
            </a:pPr>
            <a:r>
              <a:rPr b="1" lang="en-GB">
                <a:solidFill>
                  <a:schemeClr val="dk1"/>
                </a:solidFill>
                <a:highlight>
                  <a:srgbClr val="FFFFFF"/>
                </a:highlight>
              </a:rPr>
              <a:t>Validators or nodes</a:t>
            </a:r>
            <a:r>
              <a:rPr lang="en-GB">
                <a:solidFill>
                  <a:schemeClr val="dk1"/>
                </a:solidFill>
                <a:highlight>
                  <a:srgbClr val="FFFFFF"/>
                </a:highlight>
              </a:rPr>
              <a:t> are members of the network which pass around transaction (payments) data and block data.</a:t>
            </a:r>
            <a:endParaRPr sz="600">
              <a:solidFill>
                <a:schemeClr val="dk1"/>
              </a:solidFill>
              <a:highlight>
                <a:srgbClr val="FFFFFF"/>
              </a:highlight>
            </a:endParaRPr>
          </a:p>
          <a:p>
            <a:pPr indent="0" lvl="0" marL="0" rtl="0" algn="l">
              <a:spcBef>
                <a:spcPts val="1600"/>
              </a:spcBef>
              <a:spcAft>
                <a:spcPts val="0"/>
              </a:spcAft>
              <a:buNone/>
            </a:pPr>
            <a:r>
              <a:rPr lang="en-GB">
                <a:solidFill>
                  <a:schemeClr val="dk1"/>
                </a:solidFill>
                <a:highlight>
                  <a:srgbClr val="FFFFFF"/>
                </a:highlight>
              </a:rPr>
              <a:t>Each validator independently </a:t>
            </a:r>
            <a:r>
              <a:rPr b="1" lang="en-GB">
                <a:solidFill>
                  <a:schemeClr val="dk1"/>
                </a:solidFill>
                <a:highlight>
                  <a:srgbClr val="FFFFFF"/>
                </a:highlight>
              </a:rPr>
              <a:t>checks</a:t>
            </a:r>
            <a:r>
              <a:rPr lang="en-GB">
                <a:solidFill>
                  <a:schemeClr val="dk1"/>
                </a:solidFill>
                <a:highlight>
                  <a:srgbClr val="FFFFFF"/>
                </a:highlight>
              </a:rPr>
              <a:t> the payment and block data being passed around.</a:t>
            </a:r>
            <a:endParaRPr>
              <a:solidFill>
                <a:schemeClr val="dk1"/>
              </a:solidFill>
              <a:highlight>
                <a:srgbClr val="FFFFFF"/>
              </a:highlight>
            </a:endParaRPr>
          </a:p>
          <a:p>
            <a:pPr indent="0" lvl="0" marL="0" rtl="0" algn="l">
              <a:spcBef>
                <a:spcPts val="1600"/>
              </a:spcBef>
              <a:spcAft>
                <a:spcPts val="1600"/>
              </a:spcAft>
              <a:buNone/>
            </a:pPr>
            <a:r>
              <a:rPr lang="en-GB">
                <a:solidFill>
                  <a:schemeClr val="dk1"/>
                </a:solidFill>
                <a:highlight>
                  <a:srgbClr val="FFFFFF"/>
                </a:highlight>
              </a:rPr>
              <a:t>The aim of bitcoin was to be </a:t>
            </a:r>
            <a:r>
              <a:rPr b="1" lang="en-GB">
                <a:solidFill>
                  <a:schemeClr val="dk1"/>
                </a:solidFill>
                <a:highlight>
                  <a:srgbClr val="FFFFFF"/>
                </a:highlight>
              </a:rPr>
              <a:t>decentralised</a:t>
            </a:r>
            <a:r>
              <a:rPr lang="en-GB">
                <a:solidFill>
                  <a:schemeClr val="dk1"/>
                </a:solidFill>
                <a:highlight>
                  <a:srgbClr val="FFFFFF"/>
                </a:highlight>
              </a:rPr>
              <a:t>. Not have a </a:t>
            </a:r>
            <a:r>
              <a:rPr b="1" lang="en-GB">
                <a:solidFill>
                  <a:schemeClr val="dk1"/>
                </a:solidFill>
                <a:highlight>
                  <a:srgbClr val="FFFFFF"/>
                </a:highlight>
              </a:rPr>
              <a:t>point of control</a:t>
            </a:r>
            <a:r>
              <a:rPr lang="en-GB">
                <a:solidFill>
                  <a:schemeClr val="dk1"/>
                </a:solidFill>
                <a:highlight>
                  <a:srgbClr val="FFFFFF"/>
                </a:highlight>
              </a:rPr>
              <a:t>, and to be relatively </a:t>
            </a:r>
            <a:r>
              <a:rPr b="1" lang="en-GB">
                <a:solidFill>
                  <a:schemeClr val="dk1"/>
                </a:solidFill>
                <a:highlight>
                  <a:srgbClr val="FFFFFF"/>
                </a:highlight>
              </a:rPr>
              <a:t>anonymous</a:t>
            </a:r>
            <a:endParaRPr b="1">
              <a:solidFill>
                <a:schemeClr val="dk1"/>
              </a:solidFill>
              <a:highlight>
                <a:srgbClr val="FFFFFF"/>
              </a:high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Where you can use Smart Contract</a:t>
            </a:r>
            <a:endParaRPr/>
          </a:p>
        </p:txBody>
      </p:sp>
      <p:sp>
        <p:nvSpPr>
          <p:cNvPr id="308" name="Google Shape;308;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Financial derivatives</a:t>
            </a:r>
            <a:endParaRPr/>
          </a:p>
          <a:p>
            <a:pPr indent="-342900" lvl="0" marL="457200" rtl="0" algn="l">
              <a:spcBef>
                <a:spcPts val="0"/>
              </a:spcBef>
              <a:spcAft>
                <a:spcPts val="0"/>
              </a:spcAft>
              <a:buSzPts val="1800"/>
              <a:buChar char="●"/>
            </a:pPr>
            <a:r>
              <a:rPr lang="en-GB"/>
              <a:t>Insurance premiums</a:t>
            </a:r>
            <a:endParaRPr/>
          </a:p>
          <a:p>
            <a:pPr indent="-342900" lvl="0" marL="457200" rtl="0" algn="l">
              <a:spcBef>
                <a:spcPts val="0"/>
              </a:spcBef>
              <a:spcAft>
                <a:spcPts val="0"/>
              </a:spcAft>
              <a:buSzPts val="1800"/>
              <a:buChar char="●"/>
            </a:pPr>
            <a:r>
              <a:rPr lang="en-GB"/>
              <a:t>Breach contracts</a:t>
            </a:r>
            <a:endParaRPr/>
          </a:p>
          <a:p>
            <a:pPr indent="-342900" lvl="0" marL="457200" rtl="0" algn="l">
              <a:spcBef>
                <a:spcPts val="0"/>
              </a:spcBef>
              <a:spcAft>
                <a:spcPts val="0"/>
              </a:spcAft>
              <a:buSzPts val="1800"/>
              <a:buChar char="●"/>
            </a:pPr>
            <a:r>
              <a:rPr lang="en-GB"/>
              <a:t>Property law</a:t>
            </a:r>
            <a:endParaRPr/>
          </a:p>
          <a:p>
            <a:pPr indent="-342900" lvl="0" marL="457200" rtl="0" algn="l">
              <a:spcBef>
                <a:spcPts val="0"/>
              </a:spcBef>
              <a:spcAft>
                <a:spcPts val="0"/>
              </a:spcAft>
              <a:buSzPts val="1800"/>
              <a:buChar char="●"/>
            </a:pPr>
            <a:r>
              <a:rPr lang="en-GB"/>
              <a:t>Credit enforcement</a:t>
            </a:r>
            <a:endParaRPr/>
          </a:p>
          <a:p>
            <a:pPr indent="-342900" lvl="0" marL="457200" rtl="0" algn="l">
              <a:spcBef>
                <a:spcPts val="0"/>
              </a:spcBef>
              <a:spcAft>
                <a:spcPts val="0"/>
              </a:spcAft>
              <a:buSzPts val="1800"/>
              <a:buChar char="●"/>
            </a:pPr>
            <a:r>
              <a:rPr lang="en-GB"/>
              <a:t>Financial services</a:t>
            </a:r>
            <a:endParaRPr/>
          </a:p>
          <a:p>
            <a:pPr indent="-342900" lvl="0" marL="457200" rtl="0" algn="l">
              <a:spcBef>
                <a:spcPts val="0"/>
              </a:spcBef>
              <a:spcAft>
                <a:spcPts val="0"/>
              </a:spcAft>
              <a:buSzPts val="1800"/>
              <a:buChar char="●"/>
            </a:pPr>
            <a:r>
              <a:rPr lang="en-GB"/>
              <a:t>Legal processes</a:t>
            </a:r>
            <a:endParaRPr/>
          </a:p>
          <a:p>
            <a:pPr indent="-342900" lvl="0" marL="457200" rtl="0" algn="l">
              <a:spcBef>
                <a:spcPts val="0"/>
              </a:spcBef>
              <a:spcAft>
                <a:spcPts val="0"/>
              </a:spcAft>
              <a:buSzPts val="1800"/>
              <a:buChar char="●"/>
            </a:pPr>
            <a:r>
              <a:rPr lang="en-GB"/>
              <a:t>Crowdfunding agreements</a:t>
            </a:r>
            <a:endParaRPr/>
          </a:p>
          <a:p>
            <a:pPr indent="-342900" lvl="0" marL="457200" rtl="0" algn="l">
              <a:spcBef>
                <a:spcPts val="0"/>
              </a:spcBef>
              <a:spcAft>
                <a:spcPts val="0"/>
              </a:spcAft>
              <a:buSzPts val="1800"/>
              <a:buChar char="●"/>
            </a:pPr>
            <a:r>
              <a:rPr lang="en-GB"/>
              <a:t>And more</a:t>
            </a:r>
            <a:endParaRPr/>
          </a:p>
          <a:p>
            <a:pPr indent="0" lvl="0" marL="0" rtl="0" algn="l">
              <a:spcBef>
                <a:spcPts val="1600"/>
              </a:spcBef>
              <a:spcAft>
                <a:spcPts val="160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GB" sz="1800">
                <a:solidFill>
                  <a:schemeClr val="dk2"/>
                </a:solidFill>
              </a:rPr>
              <a:t>Solidity – Language to write Smart Contract</a:t>
            </a:r>
            <a:endParaRPr/>
          </a:p>
        </p:txBody>
      </p:sp>
      <p:sp>
        <p:nvSpPr>
          <p:cNvPr id="314" name="Google Shape;314;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GB"/>
              <a:t>S</a:t>
            </a:r>
            <a:r>
              <a:rPr b="1" lang="en-GB"/>
              <a:t>olidity</a:t>
            </a:r>
            <a:r>
              <a:rPr lang="en-GB"/>
              <a:t> is a </a:t>
            </a:r>
            <a:r>
              <a:rPr b="1" lang="en-GB"/>
              <a:t>contract-oriented</a:t>
            </a:r>
            <a:r>
              <a:rPr lang="en-GB"/>
              <a:t>, </a:t>
            </a:r>
            <a:r>
              <a:rPr b="1" lang="en-GB"/>
              <a:t>high-level language</a:t>
            </a:r>
            <a:r>
              <a:rPr lang="en-GB"/>
              <a:t> for implementing smart contracts.</a:t>
            </a:r>
            <a:endParaRPr/>
          </a:p>
          <a:p>
            <a:pPr indent="-342900" lvl="0" marL="457200" rtl="0" algn="l">
              <a:spcBef>
                <a:spcPts val="0"/>
              </a:spcBef>
              <a:spcAft>
                <a:spcPts val="0"/>
              </a:spcAft>
              <a:buSzPts val="1800"/>
              <a:buChar char="●"/>
            </a:pPr>
            <a:r>
              <a:rPr lang="en-GB"/>
              <a:t>It was influenced by C++, Python and JavaScript and is designed to target the Ethereum Virtual Machine (</a:t>
            </a:r>
            <a:r>
              <a:rPr b="1" lang="en-GB"/>
              <a:t>EVM</a:t>
            </a:r>
            <a:r>
              <a:rPr lang="en-GB"/>
              <a:t>).</a:t>
            </a:r>
            <a:endParaRPr/>
          </a:p>
          <a:p>
            <a:pPr indent="-342900" lvl="0" marL="457200" rtl="0" algn="l">
              <a:spcBef>
                <a:spcPts val="0"/>
              </a:spcBef>
              <a:spcAft>
                <a:spcPts val="0"/>
              </a:spcAft>
              <a:buSzPts val="1800"/>
              <a:buChar char="●"/>
            </a:pPr>
            <a:r>
              <a:rPr lang="en-GB"/>
              <a:t>Solidity is </a:t>
            </a:r>
            <a:r>
              <a:rPr b="1" lang="en-GB"/>
              <a:t>statically typed</a:t>
            </a:r>
            <a:r>
              <a:rPr lang="en-GB"/>
              <a:t>, supports </a:t>
            </a:r>
            <a:r>
              <a:rPr b="1" lang="en-GB"/>
              <a:t>inheritance</a:t>
            </a:r>
            <a:r>
              <a:rPr lang="en-GB"/>
              <a:t>, </a:t>
            </a:r>
            <a:r>
              <a:rPr b="1" lang="en-GB"/>
              <a:t>libraries</a:t>
            </a:r>
            <a:r>
              <a:rPr lang="en-GB"/>
              <a:t> and </a:t>
            </a:r>
            <a:r>
              <a:rPr b="1" lang="en-GB"/>
              <a:t>complex</a:t>
            </a:r>
            <a:r>
              <a:rPr lang="en-GB"/>
              <a:t> </a:t>
            </a:r>
            <a:r>
              <a:rPr b="1" lang="en-GB"/>
              <a:t>user-defined</a:t>
            </a:r>
            <a:r>
              <a:rPr lang="en-GB"/>
              <a:t> </a:t>
            </a:r>
            <a:r>
              <a:rPr b="1" lang="en-GB"/>
              <a:t>types</a:t>
            </a:r>
            <a:r>
              <a:rPr lang="en-GB"/>
              <a:t> among other features.</a:t>
            </a:r>
            <a:endParaRPr/>
          </a:p>
          <a:p>
            <a:pPr indent="-342900" lvl="0" marL="457200" rtl="0" algn="l">
              <a:spcBef>
                <a:spcPts val="0"/>
              </a:spcBef>
              <a:spcAft>
                <a:spcPts val="0"/>
              </a:spcAft>
              <a:buSzPts val="1800"/>
              <a:buChar char="●"/>
            </a:pPr>
            <a:r>
              <a:rPr lang="en-GB"/>
              <a:t>Written in .sol files</a:t>
            </a:r>
            <a:endParaRPr/>
          </a:p>
          <a:p>
            <a:pPr indent="0" lvl="0" marL="0" rtl="0" algn="l">
              <a:spcBef>
                <a:spcPts val="1600"/>
              </a:spcBef>
              <a:spcAft>
                <a:spcPts val="160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Solidity Compiler</a:t>
            </a:r>
            <a:endParaRPr/>
          </a:p>
        </p:txBody>
      </p:sp>
      <p:sp>
        <p:nvSpPr>
          <p:cNvPr id="320" name="Google Shape;320;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21" name="Google Shape;321;p54"/>
          <p:cNvPicPr preferRelativeResize="0"/>
          <p:nvPr/>
        </p:nvPicPr>
        <p:blipFill rotWithShape="1">
          <a:blip r:embed="rId3">
            <a:alphaModFix/>
          </a:blip>
          <a:srcRect b="0" l="0" r="0" t="2987"/>
          <a:stretch/>
        </p:blipFill>
        <p:spPr>
          <a:xfrm>
            <a:off x="1704975" y="1191875"/>
            <a:ext cx="5734050" cy="38068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Remix web tool</a:t>
            </a:r>
            <a:endParaRPr/>
          </a:p>
        </p:txBody>
      </p:sp>
      <p:sp>
        <p:nvSpPr>
          <p:cNvPr id="327" name="Google Shape;327;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Remix is a web browser based IDE taht allows to:</a:t>
            </a:r>
            <a:endParaRPr/>
          </a:p>
          <a:p>
            <a:pPr indent="-317500" lvl="1" marL="914400" rtl="0" algn="l">
              <a:spcBef>
                <a:spcPts val="0"/>
              </a:spcBef>
              <a:spcAft>
                <a:spcPts val="0"/>
              </a:spcAft>
              <a:buSzPts val="1400"/>
              <a:buChar char="○"/>
            </a:pPr>
            <a:r>
              <a:rPr lang="en-GB"/>
              <a:t>Write solidity smart contract</a:t>
            </a:r>
            <a:endParaRPr/>
          </a:p>
          <a:p>
            <a:pPr indent="-317500" lvl="1" marL="914400" rtl="0" algn="l">
              <a:spcBef>
                <a:spcPts val="0"/>
              </a:spcBef>
              <a:spcAft>
                <a:spcPts val="0"/>
              </a:spcAft>
              <a:buSzPts val="1400"/>
              <a:buChar char="○"/>
            </a:pPr>
            <a:r>
              <a:rPr lang="en-GB"/>
              <a:t>Test smart contract</a:t>
            </a:r>
            <a:endParaRPr/>
          </a:p>
          <a:p>
            <a:pPr indent="-317500" lvl="1" marL="914400" rtl="0" algn="l">
              <a:spcBef>
                <a:spcPts val="0"/>
              </a:spcBef>
              <a:spcAft>
                <a:spcPts val="0"/>
              </a:spcAft>
              <a:buSzPts val="1400"/>
              <a:buChar char="○"/>
            </a:pPr>
            <a:r>
              <a:rPr lang="en-GB"/>
              <a:t>Deploy</a:t>
            </a:r>
            <a:endParaRPr/>
          </a:p>
          <a:p>
            <a:pPr indent="-317500" lvl="1" marL="914400" rtl="0" algn="l">
              <a:spcBef>
                <a:spcPts val="0"/>
              </a:spcBef>
              <a:spcAft>
                <a:spcPts val="0"/>
              </a:spcAft>
              <a:buSzPts val="1400"/>
              <a:buChar char="○"/>
            </a:pPr>
            <a:r>
              <a:rPr lang="en-GB"/>
              <a:t>Run the smart contracts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Write and Compile HelloWorld program in Remix</a:t>
            </a:r>
            <a:endParaRPr/>
          </a:p>
        </p:txBody>
      </p:sp>
      <p:sp>
        <p:nvSpPr>
          <p:cNvPr id="333" name="Google Shape;333;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34" name="Google Shape;334;p56"/>
          <p:cNvPicPr preferRelativeResize="0"/>
          <p:nvPr/>
        </p:nvPicPr>
        <p:blipFill>
          <a:blip r:embed="rId3">
            <a:alphaModFix/>
          </a:blip>
          <a:stretch>
            <a:fillRect/>
          </a:stretch>
        </p:blipFill>
        <p:spPr>
          <a:xfrm>
            <a:off x="0" y="1326850"/>
            <a:ext cx="9144000" cy="27666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Deploy and Run HelloWorld Program in Remix</a:t>
            </a:r>
            <a:endParaRPr/>
          </a:p>
        </p:txBody>
      </p:sp>
      <p:sp>
        <p:nvSpPr>
          <p:cNvPr id="340" name="Google Shape;340;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41" name="Google Shape;341;p57"/>
          <p:cNvPicPr preferRelativeResize="0"/>
          <p:nvPr/>
        </p:nvPicPr>
        <p:blipFill>
          <a:blip r:embed="rId3">
            <a:alphaModFix/>
          </a:blip>
          <a:stretch>
            <a:fillRect/>
          </a:stretch>
        </p:blipFill>
        <p:spPr>
          <a:xfrm>
            <a:off x="750475" y="1190274"/>
            <a:ext cx="7643051" cy="391644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Modify the HelloWorld Contract</a:t>
            </a:r>
            <a:endParaRPr/>
          </a:p>
        </p:txBody>
      </p:sp>
      <p:sp>
        <p:nvSpPr>
          <p:cNvPr id="347" name="Google Shape;347;p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400"/>
              <a:t>pragma solidity ^0.5.1;</a:t>
            </a:r>
            <a:endParaRPr sz="1400"/>
          </a:p>
          <a:p>
            <a:pPr indent="0" lvl="0" marL="0" rtl="0" algn="l">
              <a:spcBef>
                <a:spcPts val="1600"/>
              </a:spcBef>
              <a:spcAft>
                <a:spcPts val="0"/>
              </a:spcAft>
              <a:buClr>
                <a:schemeClr val="dk1"/>
              </a:buClr>
              <a:buSzPts val="1100"/>
              <a:buFont typeface="Arial"/>
              <a:buNone/>
            </a:pPr>
            <a:r>
              <a:rPr lang="en-GB" sz="1400"/>
              <a:t>contract HelloWord{</a:t>
            </a:r>
            <a:endParaRPr sz="1400"/>
          </a:p>
          <a:p>
            <a:pPr indent="0" lvl="0" marL="0" rtl="0" algn="l">
              <a:spcBef>
                <a:spcPts val="1600"/>
              </a:spcBef>
              <a:spcAft>
                <a:spcPts val="0"/>
              </a:spcAft>
              <a:buClr>
                <a:schemeClr val="dk1"/>
              </a:buClr>
              <a:buSzPts val="1100"/>
              <a:buFont typeface="Arial"/>
              <a:buNone/>
            </a:pPr>
            <a:r>
              <a:rPr lang="en-GB" sz="1400"/>
              <a:t>    function Welcome(string memory message) public pure returns(string memory){</a:t>
            </a:r>
            <a:endParaRPr sz="1400"/>
          </a:p>
          <a:p>
            <a:pPr indent="0" lvl="0" marL="0" rtl="0" algn="l">
              <a:spcBef>
                <a:spcPts val="1600"/>
              </a:spcBef>
              <a:spcAft>
                <a:spcPts val="0"/>
              </a:spcAft>
              <a:buClr>
                <a:schemeClr val="dk1"/>
              </a:buClr>
              <a:buSzPts val="1100"/>
              <a:buFont typeface="Arial"/>
              <a:buNone/>
            </a:pPr>
            <a:r>
              <a:rPr lang="en-GB" sz="1400"/>
              <a:t>        return message;</a:t>
            </a:r>
            <a:endParaRPr sz="1400"/>
          </a:p>
          <a:p>
            <a:pPr indent="0" lvl="0" marL="0" rtl="0" algn="l">
              <a:spcBef>
                <a:spcPts val="1600"/>
              </a:spcBef>
              <a:spcAft>
                <a:spcPts val="0"/>
              </a:spcAft>
              <a:buClr>
                <a:schemeClr val="dk1"/>
              </a:buClr>
              <a:buSzPts val="1100"/>
              <a:buFont typeface="Arial"/>
              <a:buNone/>
            </a:pPr>
            <a:r>
              <a:rPr lang="en-GB" sz="1400"/>
              <a:t>    }</a:t>
            </a:r>
            <a:endParaRPr sz="1400"/>
          </a:p>
          <a:p>
            <a:pPr indent="0" lvl="0" marL="0" rtl="0" algn="l">
              <a:spcBef>
                <a:spcPts val="1600"/>
              </a:spcBef>
              <a:spcAft>
                <a:spcPts val="0"/>
              </a:spcAft>
              <a:buClr>
                <a:schemeClr val="dk1"/>
              </a:buClr>
              <a:buSzPts val="1100"/>
              <a:buFont typeface="Arial"/>
              <a:buNone/>
            </a:pPr>
            <a:r>
              <a:rPr lang="en-GB" sz="1400"/>
              <a:t>}</a:t>
            </a:r>
            <a:endParaRPr sz="1400"/>
          </a:p>
          <a:p>
            <a:pPr indent="0" lvl="0" marL="0" rtl="0" algn="l">
              <a:spcBef>
                <a:spcPts val="1600"/>
              </a:spcBef>
              <a:spcAft>
                <a:spcPts val="1600"/>
              </a:spcAft>
              <a:buNone/>
            </a:pPr>
            <a:r>
              <a:t/>
            </a:r>
            <a:endParaRPr/>
          </a:p>
        </p:txBody>
      </p:sp>
      <p:pic>
        <p:nvPicPr>
          <p:cNvPr id="348" name="Google Shape;348;p58"/>
          <p:cNvPicPr preferRelativeResize="0"/>
          <p:nvPr/>
        </p:nvPicPr>
        <p:blipFill>
          <a:blip r:embed="rId3">
            <a:alphaModFix/>
          </a:blip>
          <a:stretch>
            <a:fillRect/>
          </a:stretch>
        </p:blipFill>
        <p:spPr>
          <a:xfrm>
            <a:off x="2285875" y="2823600"/>
            <a:ext cx="6858126" cy="23199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Comments</a:t>
            </a:r>
            <a:endParaRPr/>
          </a:p>
        </p:txBody>
      </p:sp>
      <p:sp>
        <p:nvSpPr>
          <p:cNvPr id="354" name="Google Shape;354;p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There are the following three types of comment in Solidity:</a:t>
            </a:r>
            <a:endParaRPr/>
          </a:p>
          <a:p>
            <a:pPr indent="-342900" lvl="0" marL="457200" rtl="0" algn="l">
              <a:spcBef>
                <a:spcPts val="1600"/>
              </a:spcBef>
              <a:spcAft>
                <a:spcPts val="0"/>
              </a:spcAft>
              <a:buSzPts val="1800"/>
              <a:buAutoNum type="arabicPeriod"/>
            </a:pPr>
            <a:r>
              <a:rPr b="1" lang="en-GB"/>
              <a:t>Single-line</a:t>
            </a:r>
            <a:r>
              <a:rPr lang="en-GB"/>
              <a:t> comments are denoted by a double forward slash //,</a:t>
            </a:r>
            <a:endParaRPr/>
          </a:p>
          <a:p>
            <a:pPr indent="-342900" lvl="0" marL="457200" rtl="0" algn="l">
              <a:spcBef>
                <a:spcPts val="0"/>
              </a:spcBef>
              <a:spcAft>
                <a:spcPts val="0"/>
              </a:spcAft>
              <a:buSzPts val="1800"/>
              <a:buAutoNum type="arabicPeriod"/>
            </a:pPr>
            <a:r>
              <a:rPr b="1" lang="en-GB"/>
              <a:t>Multiline</a:t>
            </a:r>
            <a:r>
              <a:rPr lang="en-GB"/>
              <a:t> comments are denoted using /* and */.</a:t>
            </a:r>
            <a:endParaRPr/>
          </a:p>
          <a:p>
            <a:pPr indent="-342900" lvl="0" marL="457200" rtl="0" algn="l">
              <a:spcBef>
                <a:spcPts val="0"/>
              </a:spcBef>
              <a:spcAft>
                <a:spcPts val="0"/>
              </a:spcAft>
              <a:buSzPts val="1800"/>
              <a:buAutoNum type="arabicPeriod"/>
            </a:pPr>
            <a:r>
              <a:rPr b="1" lang="en-GB"/>
              <a:t>Natspec</a:t>
            </a:r>
            <a:r>
              <a:rPr lang="en-GB"/>
              <a:t> (ethereum natural specification) has two formats: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Import</a:t>
            </a:r>
            <a:endParaRPr/>
          </a:p>
        </p:txBody>
      </p:sp>
      <p:sp>
        <p:nvSpPr>
          <p:cNvPr id="360" name="Google Shape;360;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The import keyword helps import other Solidity files and we can </a:t>
            </a:r>
            <a:r>
              <a:rPr b="1" lang="en-GB"/>
              <a:t>access</a:t>
            </a:r>
            <a:r>
              <a:rPr lang="en-GB"/>
              <a:t> its code </a:t>
            </a:r>
            <a:r>
              <a:rPr b="1" lang="en-GB"/>
              <a:t>within the current Solidity file and code</a:t>
            </a:r>
            <a:r>
              <a:rPr lang="en-GB"/>
              <a:t>. This helps us write modular Solidity code.</a:t>
            </a:r>
            <a:endParaRPr/>
          </a:p>
          <a:p>
            <a:pPr indent="-342900" lvl="0" marL="457200" rtl="0" algn="l">
              <a:spcBef>
                <a:spcPts val="1600"/>
              </a:spcBef>
              <a:spcAft>
                <a:spcPts val="0"/>
              </a:spcAft>
              <a:buSzPts val="1800"/>
              <a:buChar char="●"/>
            </a:pPr>
            <a:r>
              <a:rPr lang="en-GB"/>
              <a:t>The syntax for using import is as follows: </a:t>
            </a:r>
            <a:r>
              <a:rPr b="1" i="1" lang="en-GB"/>
              <a:t>import &lt;&lt;filename&gt;&gt;</a:t>
            </a:r>
            <a:r>
              <a:rPr lang="en-GB"/>
              <a:t> ;</a:t>
            </a:r>
            <a:endParaRPr/>
          </a:p>
          <a:p>
            <a:pPr indent="-342900" lvl="0" marL="457200" rtl="0" algn="l">
              <a:spcBef>
                <a:spcPts val="0"/>
              </a:spcBef>
              <a:spcAft>
                <a:spcPts val="0"/>
              </a:spcAft>
              <a:buSzPts val="1800"/>
              <a:buChar char="●"/>
            </a:pPr>
            <a:r>
              <a:rPr lang="en-GB"/>
              <a:t>File names can be fully explicit or implicit paths. </a:t>
            </a:r>
            <a:r>
              <a:rPr b="1" i="1" lang="en-GB"/>
              <a:t>Import 'CommonLibrary.sol'</a:t>
            </a:r>
            <a:r>
              <a:rPr lang="en-GB"/>
              <a:t>;</a:t>
            </a:r>
            <a:endParaRPr/>
          </a:p>
          <a:p>
            <a:pPr indent="0" lvl="0" marL="0" rtl="0" algn="l">
              <a:spcBef>
                <a:spcPts val="1600"/>
              </a:spcBef>
              <a:spcAft>
                <a:spcPts val="160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State Variable</a:t>
            </a:r>
            <a:endParaRPr/>
          </a:p>
        </p:txBody>
      </p:sp>
      <p:sp>
        <p:nvSpPr>
          <p:cNvPr id="366" name="Google Shape;366;p61"/>
          <p:cNvSpPr txBox="1"/>
          <p:nvPr>
            <p:ph idx="1" type="body"/>
          </p:nvPr>
        </p:nvSpPr>
        <p:spPr>
          <a:xfrm>
            <a:off x="340100" y="1138300"/>
            <a:ext cx="8520600" cy="3416400"/>
          </a:xfrm>
          <a:prstGeom prst="rect">
            <a:avLst/>
          </a:prstGeom>
        </p:spPr>
        <p:txBody>
          <a:bodyPr anchorCtr="0" anchor="t" bIns="91425" lIns="91425" spcFirstLastPara="1" rIns="91425" wrap="square" tIns="91425">
            <a:noAutofit/>
          </a:bodyPr>
          <a:lstStyle/>
          <a:p>
            <a:pPr indent="0" lvl="0" marL="0" rtl="0" algn="l">
              <a:lnSpc>
                <a:spcPct val="163636"/>
              </a:lnSpc>
              <a:spcBef>
                <a:spcPts val="0"/>
              </a:spcBef>
              <a:spcAft>
                <a:spcPts val="0"/>
              </a:spcAft>
              <a:buNone/>
            </a:pPr>
            <a:r>
              <a:rPr lang="en-GB" sz="1200">
                <a:solidFill>
                  <a:srgbClr val="404040"/>
                </a:solidFill>
              </a:rPr>
              <a:t>State variables are variables whose </a:t>
            </a:r>
            <a:r>
              <a:rPr b="1" lang="en-GB" sz="1200">
                <a:solidFill>
                  <a:srgbClr val="404040"/>
                </a:solidFill>
              </a:rPr>
              <a:t>values are permanently stored in contract storage.</a:t>
            </a:r>
            <a:endParaRPr b="1" sz="1200">
              <a:solidFill>
                <a:srgbClr val="404040"/>
              </a:solidFill>
            </a:endParaRPr>
          </a:p>
          <a:p>
            <a:pPr indent="0" lvl="0" marL="0" rtl="0" algn="l">
              <a:lnSpc>
                <a:spcPct val="163636"/>
              </a:lnSpc>
              <a:spcBef>
                <a:spcPts val="1800"/>
              </a:spcBef>
              <a:spcAft>
                <a:spcPts val="0"/>
              </a:spcAft>
              <a:buNone/>
            </a:pPr>
            <a:r>
              <a:rPr lang="en-GB" sz="1200">
                <a:solidFill>
                  <a:srgbClr val="404040"/>
                </a:solidFill>
              </a:rPr>
              <a:t>Variables in programming refer to storage location that can contain values.</a:t>
            </a:r>
            <a:endParaRPr sz="1200">
              <a:solidFill>
                <a:srgbClr val="404040"/>
              </a:solidFill>
            </a:endParaRPr>
          </a:p>
          <a:p>
            <a:pPr indent="0" lvl="0" marL="0" rtl="0" algn="l">
              <a:lnSpc>
                <a:spcPct val="163636"/>
              </a:lnSpc>
              <a:spcBef>
                <a:spcPts val="1800"/>
              </a:spcBef>
              <a:spcAft>
                <a:spcPts val="0"/>
              </a:spcAft>
              <a:buNone/>
            </a:pPr>
            <a:r>
              <a:rPr lang="en-GB" sz="1200">
                <a:solidFill>
                  <a:srgbClr val="404040"/>
                </a:solidFill>
              </a:rPr>
              <a:t>These values can be changed during runtime.</a:t>
            </a:r>
            <a:endParaRPr sz="1200">
              <a:solidFill>
                <a:srgbClr val="404040"/>
              </a:solidFill>
            </a:endParaRPr>
          </a:p>
          <a:p>
            <a:pPr indent="0" lvl="0" marL="0" rtl="0" algn="l">
              <a:lnSpc>
                <a:spcPct val="163636"/>
              </a:lnSpc>
              <a:spcBef>
                <a:spcPts val="1800"/>
              </a:spcBef>
              <a:spcAft>
                <a:spcPts val="0"/>
              </a:spcAft>
              <a:buNone/>
            </a:pPr>
            <a:r>
              <a:rPr lang="en-GB" sz="1200">
                <a:solidFill>
                  <a:srgbClr val="404040"/>
                </a:solidFill>
              </a:rPr>
              <a:t>State variables that are permanently stored in a blockchain/Ethereum ledger by miners.</a:t>
            </a:r>
            <a:endParaRPr sz="1200">
              <a:solidFill>
                <a:srgbClr val="404040"/>
              </a:solidFill>
            </a:endParaRPr>
          </a:p>
          <a:p>
            <a:pPr indent="0" lvl="0" marL="0" rtl="0" algn="l">
              <a:lnSpc>
                <a:spcPct val="163636"/>
              </a:lnSpc>
              <a:spcBef>
                <a:spcPts val="1800"/>
              </a:spcBef>
              <a:spcAft>
                <a:spcPts val="0"/>
              </a:spcAft>
              <a:buNone/>
            </a:pPr>
            <a:r>
              <a:rPr lang="en-GB" sz="1200">
                <a:solidFill>
                  <a:srgbClr val="404040"/>
                </a:solidFill>
              </a:rPr>
              <a:t>State variables store the current values of the contract.</a:t>
            </a:r>
            <a:endParaRPr sz="1200">
              <a:solidFill>
                <a:srgbClr val="404040"/>
              </a:solidFill>
            </a:endParaRPr>
          </a:p>
          <a:p>
            <a:pPr indent="0" lvl="0" marL="0" rtl="0" algn="l">
              <a:lnSpc>
                <a:spcPct val="163636"/>
              </a:lnSpc>
              <a:spcBef>
                <a:spcPts val="1800"/>
              </a:spcBef>
              <a:spcAft>
                <a:spcPts val="0"/>
              </a:spcAft>
              <a:buNone/>
            </a:pPr>
            <a:r>
              <a:rPr lang="en-GB" sz="1200">
                <a:solidFill>
                  <a:srgbClr val="404040"/>
                </a:solidFill>
              </a:rPr>
              <a:t>The allocated memory for a state variable is statically assigned and it cannot change (the size of memory allocated) during the lifetime of the contract.</a:t>
            </a:r>
            <a:endParaRPr sz="1200">
              <a:solidFill>
                <a:srgbClr val="404040"/>
              </a:solidFill>
            </a:endParaRPr>
          </a:p>
          <a:p>
            <a:pPr indent="0" lvl="0" marL="0" rtl="0" algn="l">
              <a:lnSpc>
                <a:spcPct val="163636"/>
              </a:lnSpc>
              <a:spcBef>
                <a:spcPts val="1800"/>
              </a:spcBef>
              <a:spcAft>
                <a:spcPts val="0"/>
              </a:spcAft>
              <a:buClr>
                <a:schemeClr val="dk1"/>
              </a:buClr>
              <a:buSzPts val="1100"/>
              <a:buFont typeface="Arial"/>
              <a:buNone/>
            </a:pPr>
            <a:r>
              <a:t/>
            </a:r>
            <a:endParaRPr sz="1200">
              <a:solidFill>
                <a:srgbClr val="404040"/>
              </a:solidFill>
            </a:endParaRPr>
          </a:p>
          <a:p>
            <a:pPr indent="0" lvl="0" marL="0" rtl="0" algn="l">
              <a:spcBef>
                <a:spcPts val="18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Decisions in Bitcoin</a:t>
            </a:r>
            <a:endParaRPr/>
          </a:p>
        </p:txBody>
      </p:sp>
      <p:pic>
        <p:nvPicPr>
          <p:cNvPr id="80" name="Google Shape;80;p17"/>
          <p:cNvPicPr preferRelativeResize="0"/>
          <p:nvPr/>
        </p:nvPicPr>
        <p:blipFill rotWithShape="1">
          <a:blip r:embed="rId3">
            <a:alphaModFix/>
          </a:blip>
          <a:srcRect b="51704" l="0" r="0" t="0"/>
          <a:stretch/>
        </p:blipFill>
        <p:spPr>
          <a:xfrm>
            <a:off x="228000" y="1365700"/>
            <a:ext cx="4276375" cy="3337901"/>
          </a:xfrm>
          <a:prstGeom prst="rect">
            <a:avLst/>
          </a:prstGeom>
          <a:noFill/>
          <a:ln>
            <a:noFill/>
          </a:ln>
        </p:spPr>
      </p:pic>
      <p:pic>
        <p:nvPicPr>
          <p:cNvPr id="81" name="Google Shape;81;p17"/>
          <p:cNvPicPr preferRelativeResize="0"/>
          <p:nvPr/>
        </p:nvPicPr>
        <p:blipFill rotWithShape="1">
          <a:blip r:embed="rId4">
            <a:alphaModFix/>
          </a:blip>
          <a:srcRect b="0" l="0" r="0" t="48186"/>
          <a:stretch/>
        </p:blipFill>
        <p:spPr>
          <a:xfrm>
            <a:off x="4663875" y="1510225"/>
            <a:ext cx="4133775" cy="346174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Variables visibility</a:t>
            </a:r>
            <a:endParaRPr/>
          </a:p>
        </p:txBody>
      </p:sp>
      <p:sp>
        <p:nvSpPr>
          <p:cNvPr id="372" name="Google Shape;372;p62"/>
          <p:cNvSpPr txBox="1"/>
          <p:nvPr>
            <p:ph idx="1" type="body"/>
          </p:nvPr>
        </p:nvSpPr>
        <p:spPr>
          <a:xfrm>
            <a:off x="311700" y="908100"/>
            <a:ext cx="8520600" cy="3660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900">
                <a:solidFill>
                  <a:srgbClr val="E74C3C"/>
                </a:solidFill>
                <a:highlight>
                  <a:srgbClr val="FFFFFF"/>
                </a:highlight>
                <a:latin typeface="Courier New"/>
                <a:ea typeface="Courier New"/>
                <a:cs typeface="Courier New"/>
                <a:sym typeface="Courier New"/>
              </a:rPr>
              <a:t>external</a:t>
            </a:r>
            <a:r>
              <a:rPr b="1" lang="en-GB" sz="1200">
                <a:solidFill>
                  <a:srgbClr val="404040"/>
                </a:solidFill>
                <a:highlight>
                  <a:srgbClr val="FCFCFC"/>
                </a:highlight>
              </a:rPr>
              <a:t>:</a:t>
            </a:r>
            <a:endParaRPr b="1" sz="1200">
              <a:solidFill>
                <a:srgbClr val="404040"/>
              </a:solidFill>
              <a:highlight>
                <a:srgbClr val="FCFCFC"/>
              </a:highlight>
            </a:endParaRPr>
          </a:p>
          <a:p>
            <a:pPr indent="0" lvl="0" marL="228600" rtl="0" algn="l">
              <a:lnSpc>
                <a:spcPct val="115000"/>
              </a:lnSpc>
              <a:spcBef>
                <a:spcPts val="900"/>
              </a:spcBef>
              <a:spcAft>
                <a:spcPts val="0"/>
              </a:spcAft>
              <a:buClr>
                <a:schemeClr val="dk1"/>
              </a:buClr>
              <a:buSzPts val="1100"/>
              <a:buFont typeface="Arial"/>
              <a:buNone/>
            </a:pPr>
            <a:r>
              <a:rPr lang="en-GB" sz="1200">
                <a:solidFill>
                  <a:srgbClr val="404040"/>
                </a:solidFill>
                <a:highlight>
                  <a:srgbClr val="FCFCFC"/>
                </a:highlight>
              </a:rPr>
              <a:t>External functions are part of the contract interface, which means they can be </a:t>
            </a:r>
            <a:r>
              <a:rPr b="1" lang="en-GB" sz="1200">
                <a:solidFill>
                  <a:srgbClr val="404040"/>
                </a:solidFill>
                <a:highlight>
                  <a:srgbClr val="FCFCFC"/>
                </a:highlight>
              </a:rPr>
              <a:t>called from other contracts and via transactions</a:t>
            </a:r>
            <a:r>
              <a:rPr lang="en-GB" sz="1200">
                <a:solidFill>
                  <a:srgbClr val="404040"/>
                </a:solidFill>
                <a:highlight>
                  <a:srgbClr val="FCFCFC"/>
                </a:highlight>
              </a:rPr>
              <a:t>. </a:t>
            </a:r>
            <a:r>
              <a:rPr lang="en-GB" sz="1200">
                <a:solidFill>
                  <a:srgbClr val="404040"/>
                </a:solidFill>
                <a:highlight>
                  <a:srgbClr val="FCFCFC"/>
                </a:highlight>
              </a:rPr>
              <a:t>An external function </a:t>
            </a:r>
            <a:r>
              <a:rPr lang="en-GB" sz="900">
                <a:solidFill>
                  <a:srgbClr val="E74C3C"/>
                </a:solidFill>
                <a:highlight>
                  <a:srgbClr val="FFFFFF"/>
                </a:highlight>
                <a:latin typeface="Courier New"/>
                <a:ea typeface="Courier New"/>
                <a:cs typeface="Courier New"/>
                <a:sym typeface="Courier New"/>
              </a:rPr>
              <a:t>f</a:t>
            </a:r>
            <a:r>
              <a:rPr lang="en-GB" sz="1200">
                <a:solidFill>
                  <a:srgbClr val="404040"/>
                </a:solidFill>
                <a:highlight>
                  <a:srgbClr val="FCFCFC"/>
                </a:highlight>
              </a:rPr>
              <a:t> </a:t>
            </a:r>
            <a:r>
              <a:rPr b="1" lang="en-GB" sz="1200">
                <a:solidFill>
                  <a:srgbClr val="404040"/>
                </a:solidFill>
                <a:highlight>
                  <a:srgbClr val="FCFCFC"/>
                </a:highlight>
              </a:rPr>
              <a:t>cannot be called internally</a:t>
            </a:r>
            <a:r>
              <a:rPr lang="en-GB" sz="1200">
                <a:solidFill>
                  <a:srgbClr val="404040"/>
                </a:solidFill>
                <a:highlight>
                  <a:srgbClr val="FCFCFC"/>
                </a:highlight>
              </a:rPr>
              <a:t> (i.e. </a:t>
            </a:r>
            <a:r>
              <a:rPr lang="en-GB" sz="900">
                <a:solidFill>
                  <a:srgbClr val="E74C3C"/>
                </a:solidFill>
                <a:highlight>
                  <a:srgbClr val="FFFFFF"/>
                </a:highlight>
                <a:latin typeface="Courier New"/>
                <a:ea typeface="Courier New"/>
                <a:cs typeface="Courier New"/>
                <a:sym typeface="Courier New"/>
              </a:rPr>
              <a:t>f()</a:t>
            </a:r>
            <a:r>
              <a:rPr lang="en-GB" sz="1200">
                <a:solidFill>
                  <a:srgbClr val="404040"/>
                </a:solidFill>
                <a:highlight>
                  <a:srgbClr val="FCFCFC"/>
                </a:highlight>
              </a:rPr>
              <a:t>does not work, but </a:t>
            </a:r>
            <a:r>
              <a:rPr lang="en-GB" sz="900">
                <a:solidFill>
                  <a:srgbClr val="E74C3C"/>
                </a:solidFill>
                <a:highlight>
                  <a:srgbClr val="FFFFFF"/>
                </a:highlight>
                <a:latin typeface="Courier New"/>
                <a:ea typeface="Courier New"/>
                <a:cs typeface="Courier New"/>
                <a:sym typeface="Courier New"/>
              </a:rPr>
              <a:t>this.f()</a:t>
            </a:r>
            <a:r>
              <a:rPr lang="en-GB" sz="1200">
                <a:solidFill>
                  <a:srgbClr val="404040"/>
                </a:solidFill>
                <a:highlight>
                  <a:srgbClr val="FCFCFC"/>
                </a:highlight>
              </a:rPr>
              <a:t> works). </a:t>
            </a:r>
            <a:r>
              <a:rPr lang="en-GB" sz="1200">
                <a:solidFill>
                  <a:srgbClr val="404040"/>
                </a:solidFill>
                <a:highlight>
                  <a:srgbClr val="FCFCFC"/>
                </a:highlight>
              </a:rPr>
              <a:t>External functions are sometimes </a:t>
            </a:r>
            <a:r>
              <a:rPr b="1" lang="en-GB" sz="1200">
                <a:solidFill>
                  <a:srgbClr val="404040"/>
                </a:solidFill>
                <a:highlight>
                  <a:srgbClr val="FCFCFC"/>
                </a:highlight>
              </a:rPr>
              <a:t>more efficient when they receive large arrays of data</a:t>
            </a:r>
            <a:r>
              <a:rPr lang="en-GB" sz="1200">
                <a:solidFill>
                  <a:srgbClr val="404040"/>
                </a:solidFill>
                <a:highlight>
                  <a:srgbClr val="FCFCFC"/>
                </a:highlight>
              </a:rPr>
              <a:t>.</a:t>
            </a:r>
            <a:endParaRPr sz="1200">
              <a:solidFill>
                <a:srgbClr val="404040"/>
              </a:solidFill>
              <a:highlight>
                <a:srgbClr val="FCFCFC"/>
              </a:highlight>
            </a:endParaRPr>
          </a:p>
          <a:p>
            <a:pPr indent="0" lvl="0" marL="0" rtl="0" algn="l">
              <a:lnSpc>
                <a:spcPct val="115000"/>
              </a:lnSpc>
              <a:spcBef>
                <a:spcPts val="900"/>
              </a:spcBef>
              <a:spcAft>
                <a:spcPts val="0"/>
              </a:spcAft>
              <a:buClr>
                <a:schemeClr val="dk1"/>
              </a:buClr>
              <a:buSzPts val="1100"/>
              <a:buFont typeface="Arial"/>
              <a:buNone/>
            </a:pPr>
            <a:r>
              <a:rPr b="1" lang="en-GB" sz="900">
                <a:solidFill>
                  <a:srgbClr val="E74C3C"/>
                </a:solidFill>
                <a:highlight>
                  <a:srgbClr val="FFFFFF"/>
                </a:highlight>
                <a:latin typeface="Courier New"/>
                <a:ea typeface="Courier New"/>
                <a:cs typeface="Courier New"/>
                <a:sym typeface="Courier New"/>
              </a:rPr>
              <a:t>public</a:t>
            </a:r>
            <a:r>
              <a:rPr b="1" lang="en-GB" sz="1200">
                <a:solidFill>
                  <a:srgbClr val="404040"/>
                </a:solidFill>
                <a:highlight>
                  <a:srgbClr val="FCFCFC"/>
                </a:highlight>
              </a:rPr>
              <a:t>:</a:t>
            </a:r>
            <a:endParaRPr b="1" sz="1200">
              <a:solidFill>
                <a:srgbClr val="404040"/>
              </a:solidFill>
              <a:highlight>
                <a:srgbClr val="FCFCFC"/>
              </a:highlight>
            </a:endParaRPr>
          </a:p>
          <a:p>
            <a:pPr indent="0" lvl="0" marL="228600" rtl="0" algn="l">
              <a:lnSpc>
                <a:spcPct val="115000"/>
              </a:lnSpc>
              <a:spcBef>
                <a:spcPts val="900"/>
              </a:spcBef>
              <a:spcAft>
                <a:spcPts val="0"/>
              </a:spcAft>
              <a:buClr>
                <a:schemeClr val="dk1"/>
              </a:buClr>
              <a:buSzPts val="1100"/>
              <a:buFont typeface="Arial"/>
              <a:buNone/>
            </a:pPr>
            <a:r>
              <a:rPr lang="en-GB" sz="1200">
                <a:solidFill>
                  <a:srgbClr val="404040"/>
                </a:solidFill>
                <a:highlight>
                  <a:srgbClr val="FCFCFC"/>
                </a:highlight>
              </a:rPr>
              <a:t>Public functions are part of the contract interface and </a:t>
            </a:r>
            <a:r>
              <a:rPr b="1" lang="en-GB" sz="1200">
                <a:solidFill>
                  <a:srgbClr val="404040"/>
                </a:solidFill>
                <a:highlight>
                  <a:srgbClr val="FCFCFC"/>
                </a:highlight>
              </a:rPr>
              <a:t>can be either called internally or via messages.</a:t>
            </a:r>
            <a:r>
              <a:rPr lang="en-GB" sz="1200">
                <a:solidFill>
                  <a:srgbClr val="404040"/>
                </a:solidFill>
                <a:highlight>
                  <a:srgbClr val="FCFCFC"/>
                </a:highlight>
              </a:rPr>
              <a:t> For public state variables, an automatic getter function (see below) is generated.</a:t>
            </a:r>
            <a:endParaRPr sz="1200">
              <a:solidFill>
                <a:srgbClr val="404040"/>
              </a:solidFill>
              <a:highlight>
                <a:srgbClr val="FCFCFC"/>
              </a:highlight>
            </a:endParaRPr>
          </a:p>
          <a:p>
            <a:pPr indent="0" lvl="0" marL="0" rtl="0" algn="l">
              <a:lnSpc>
                <a:spcPct val="115000"/>
              </a:lnSpc>
              <a:spcBef>
                <a:spcPts val="900"/>
              </a:spcBef>
              <a:spcAft>
                <a:spcPts val="0"/>
              </a:spcAft>
              <a:buClr>
                <a:schemeClr val="dk1"/>
              </a:buClr>
              <a:buSzPts val="1100"/>
              <a:buFont typeface="Arial"/>
              <a:buNone/>
            </a:pPr>
            <a:r>
              <a:rPr b="1" lang="en-GB" sz="900">
                <a:solidFill>
                  <a:srgbClr val="E74C3C"/>
                </a:solidFill>
                <a:highlight>
                  <a:srgbClr val="FFFFFF"/>
                </a:highlight>
                <a:latin typeface="Courier New"/>
                <a:ea typeface="Courier New"/>
                <a:cs typeface="Courier New"/>
                <a:sym typeface="Courier New"/>
              </a:rPr>
              <a:t>internal</a:t>
            </a:r>
            <a:r>
              <a:rPr b="1" lang="en-GB" sz="1200">
                <a:solidFill>
                  <a:srgbClr val="404040"/>
                </a:solidFill>
                <a:highlight>
                  <a:srgbClr val="FCFCFC"/>
                </a:highlight>
              </a:rPr>
              <a:t>:</a:t>
            </a:r>
            <a:endParaRPr b="1" sz="1200">
              <a:solidFill>
                <a:srgbClr val="404040"/>
              </a:solidFill>
              <a:highlight>
                <a:srgbClr val="FCFCFC"/>
              </a:highlight>
            </a:endParaRPr>
          </a:p>
          <a:p>
            <a:pPr indent="0" lvl="0" marL="228600" rtl="0" algn="l">
              <a:lnSpc>
                <a:spcPct val="115000"/>
              </a:lnSpc>
              <a:spcBef>
                <a:spcPts val="900"/>
              </a:spcBef>
              <a:spcAft>
                <a:spcPts val="0"/>
              </a:spcAft>
              <a:buClr>
                <a:schemeClr val="dk1"/>
              </a:buClr>
              <a:buSzPts val="1100"/>
              <a:buFont typeface="Arial"/>
              <a:buNone/>
            </a:pPr>
            <a:r>
              <a:rPr lang="en-GB" sz="1200">
                <a:solidFill>
                  <a:srgbClr val="404040"/>
                </a:solidFill>
                <a:highlight>
                  <a:srgbClr val="FCFCFC"/>
                </a:highlight>
              </a:rPr>
              <a:t>Those functions and state variables</a:t>
            </a:r>
            <a:r>
              <a:rPr b="1" lang="en-GB" sz="1200">
                <a:solidFill>
                  <a:srgbClr val="404040"/>
                </a:solidFill>
                <a:highlight>
                  <a:srgbClr val="FCFCFC"/>
                </a:highlight>
              </a:rPr>
              <a:t> can only be accessed internally</a:t>
            </a:r>
            <a:r>
              <a:rPr lang="en-GB" sz="1200">
                <a:solidFill>
                  <a:srgbClr val="404040"/>
                </a:solidFill>
                <a:highlight>
                  <a:srgbClr val="FCFCFC"/>
                </a:highlight>
              </a:rPr>
              <a:t> (i.e. from within the current </a:t>
            </a:r>
            <a:r>
              <a:rPr b="1" lang="en-GB" sz="1200">
                <a:solidFill>
                  <a:srgbClr val="404040"/>
                </a:solidFill>
                <a:highlight>
                  <a:srgbClr val="FCFCFC"/>
                </a:highlight>
              </a:rPr>
              <a:t>contract or contracts deriving from it</a:t>
            </a:r>
            <a:r>
              <a:rPr lang="en-GB" sz="1200">
                <a:solidFill>
                  <a:srgbClr val="404040"/>
                </a:solidFill>
                <a:highlight>
                  <a:srgbClr val="FCFCFC"/>
                </a:highlight>
              </a:rPr>
              <a:t>), without using </a:t>
            </a:r>
            <a:r>
              <a:rPr lang="en-GB" sz="900">
                <a:solidFill>
                  <a:srgbClr val="E74C3C"/>
                </a:solidFill>
                <a:highlight>
                  <a:srgbClr val="FFFFFF"/>
                </a:highlight>
                <a:latin typeface="Courier New"/>
                <a:ea typeface="Courier New"/>
                <a:cs typeface="Courier New"/>
                <a:sym typeface="Courier New"/>
              </a:rPr>
              <a:t>this</a:t>
            </a:r>
            <a:r>
              <a:rPr lang="en-GB" sz="1200">
                <a:solidFill>
                  <a:srgbClr val="404040"/>
                </a:solidFill>
                <a:highlight>
                  <a:srgbClr val="FCFCFC"/>
                </a:highlight>
              </a:rPr>
              <a:t>.</a:t>
            </a:r>
            <a:endParaRPr sz="1200">
              <a:solidFill>
                <a:srgbClr val="404040"/>
              </a:solidFill>
              <a:highlight>
                <a:srgbClr val="FCFCFC"/>
              </a:highlight>
            </a:endParaRPr>
          </a:p>
          <a:p>
            <a:pPr indent="0" lvl="0" marL="0" rtl="0" algn="l">
              <a:lnSpc>
                <a:spcPct val="115000"/>
              </a:lnSpc>
              <a:spcBef>
                <a:spcPts val="900"/>
              </a:spcBef>
              <a:spcAft>
                <a:spcPts val="0"/>
              </a:spcAft>
              <a:buClr>
                <a:schemeClr val="dk1"/>
              </a:buClr>
              <a:buSzPts val="1100"/>
              <a:buFont typeface="Arial"/>
              <a:buNone/>
            </a:pPr>
            <a:r>
              <a:rPr b="1" lang="en-GB" sz="900">
                <a:solidFill>
                  <a:srgbClr val="E74C3C"/>
                </a:solidFill>
                <a:highlight>
                  <a:srgbClr val="FFFFFF"/>
                </a:highlight>
                <a:latin typeface="Courier New"/>
                <a:ea typeface="Courier New"/>
                <a:cs typeface="Courier New"/>
                <a:sym typeface="Courier New"/>
              </a:rPr>
              <a:t>private</a:t>
            </a:r>
            <a:r>
              <a:rPr b="1" lang="en-GB" sz="1200">
                <a:solidFill>
                  <a:srgbClr val="404040"/>
                </a:solidFill>
                <a:highlight>
                  <a:srgbClr val="FCFCFC"/>
                </a:highlight>
              </a:rPr>
              <a:t>:</a:t>
            </a:r>
            <a:endParaRPr b="1" sz="1200">
              <a:solidFill>
                <a:srgbClr val="404040"/>
              </a:solidFill>
              <a:highlight>
                <a:srgbClr val="FCFCFC"/>
              </a:highlight>
            </a:endParaRPr>
          </a:p>
          <a:p>
            <a:pPr indent="0" lvl="0" marL="228600" rtl="0" algn="l">
              <a:lnSpc>
                <a:spcPct val="115000"/>
              </a:lnSpc>
              <a:spcBef>
                <a:spcPts val="900"/>
              </a:spcBef>
              <a:spcAft>
                <a:spcPts val="0"/>
              </a:spcAft>
              <a:buClr>
                <a:schemeClr val="dk1"/>
              </a:buClr>
              <a:buSzPts val="1100"/>
              <a:buFont typeface="Arial"/>
              <a:buNone/>
            </a:pPr>
            <a:r>
              <a:rPr lang="en-GB" sz="1200">
                <a:solidFill>
                  <a:srgbClr val="404040"/>
                </a:solidFill>
                <a:highlight>
                  <a:srgbClr val="FCFCFC"/>
                </a:highlight>
              </a:rPr>
              <a:t>Private functions and state variables are </a:t>
            </a:r>
            <a:r>
              <a:rPr b="1" lang="en-GB" sz="1200">
                <a:solidFill>
                  <a:srgbClr val="404040"/>
                </a:solidFill>
                <a:highlight>
                  <a:srgbClr val="FCFCFC"/>
                </a:highlight>
              </a:rPr>
              <a:t>only visible for the contract they are defined in and not in derived contracts.</a:t>
            </a:r>
            <a:endParaRPr b="1" sz="1200">
              <a:solidFill>
                <a:srgbClr val="404040"/>
              </a:solidFill>
              <a:highlight>
                <a:srgbClr val="FCFCFC"/>
              </a:highlight>
            </a:endParaRPr>
          </a:p>
          <a:p>
            <a:pPr indent="0" lvl="0" marL="114300" marR="114300" rtl="0" algn="ctr">
              <a:lnSpc>
                <a:spcPct val="140000"/>
              </a:lnSpc>
              <a:spcBef>
                <a:spcPts val="900"/>
              </a:spcBef>
              <a:spcAft>
                <a:spcPts val="0"/>
              </a:spcAft>
              <a:buClr>
                <a:schemeClr val="dk1"/>
              </a:buClr>
              <a:buSzPts val="1100"/>
              <a:buFont typeface="Arial"/>
              <a:buNone/>
            </a:pPr>
            <a:r>
              <a:rPr lang="en-GB" sz="1400">
                <a:solidFill>
                  <a:srgbClr val="902000"/>
                </a:solidFill>
                <a:latin typeface="Courier New"/>
                <a:ea typeface="Courier New"/>
                <a:cs typeface="Courier New"/>
                <a:sym typeface="Courier New"/>
              </a:rPr>
              <a:t>uint</a:t>
            </a:r>
            <a:r>
              <a:rPr lang="en-GB" sz="1400">
                <a:solidFill>
                  <a:srgbClr val="404040"/>
                </a:solidFill>
                <a:latin typeface="Courier New"/>
                <a:ea typeface="Courier New"/>
                <a:cs typeface="Courier New"/>
                <a:sym typeface="Courier New"/>
              </a:rPr>
              <a:t> </a:t>
            </a:r>
            <a:r>
              <a:rPr b="1" lang="en-GB" sz="1400">
                <a:solidFill>
                  <a:srgbClr val="007020"/>
                </a:solidFill>
                <a:latin typeface="Courier New"/>
                <a:ea typeface="Courier New"/>
                <a:cs typeface="Courier New"/>
                <a:sym typeface="Courier New"/>
              </a:rPr>
              <a:t>private</a:t>
            </a:r>
            <a:r>
              <a:rPr lang="en-GB" sz="1400">
                <a:solidFill>
                  <a:srgbClr val="404040"/>
                </a:solidFill>
                <a:latin typeface="Courier New"/>
                <a:ea typeface="Courier New"/>
                <a:cs typeface="Courier New"/>
                <a:sym typeface="Courier New"/>
              </a:rPr>
              <a:t> data;</a:t>
            </a:r>
            <a:endParaRPr sz="1400">
              <a:solidFill>
                <a:srgbClr val="404040"/>
              </a:solidFill>
              <a:latin typeface="Courier New"/>
              <a:ea typeface="Courier New"/>
              <a:cs typeface="Courier New"/>
              <a:sym typeface="Courier New"/>
            </a:endParaRPr>
          </a:p>
          <a:p>
            <a:pPr indent="0" lvl="0" marL="0" rtl="0" algn="l">
              <a:lnSpc>
                <a:spcPct val="115000"/>
              </a:lnSpc>
              <a:spcBef>
                <a:spcPts val="0"/>
              </a:spcBef>
              <a:spcAft>
                <a:spcPts val="160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Variables Data Type</a:t>
            </a:r>
            <a:endParaRPr/>
          </a:p>
        </p:txBody>
      </p:sp>
      <p:sp>
        <p:nvSpPr>
          <p:cNvPr id="378" name="Google Shape;378;p6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GB"/>
              <a:t>bool</a:t>
            </a:r>
            <a:endParaRPr/>
          </a:p>
          <a:p>
            <a:pPr indent="-342900" lvl="0" marL="457200" rtl="0" algn="l">
              <a:spcBef>
                <a:spcPts val="0"/>
              </a:spcBef>
              <a:spcAft>
                <a:spcPts val="0"/>
              </a:spcAft>
              <a:buSzPts val="1800"/>
              <a:buAutoNum type="arabicPeriod"/>
            </a:pPr>
            <a:r>
              <a:rPr lang="en-GB"/>
              <a:t>uint/int     					 </a:t>
            </a:r>
            <a:r>
              <a:rPr lang="en-GB" sz="1200">
                <a:solidFill>
                  <a:srgbClr val="404040"/>
                </a:solidFill>
                <a:highlight>
                  <a:srgbClr val="FCFCFC"/>
                </a:highlight>
              </a:rPr>
              <a:t>Keywords </a:t>
            </a:r>
            <a:r>
              <a:rPr lang="en-GB" sz="900">
                <a:solidFill>
                  <a:srgbClr val="E74C3C"/>
                </a:solidFill>
                <a:highlight>
                  <a:srgbClr val="FFFFFF"/>
                </a:highlight>
                <a:latin typeface="Courier New"/>
                <a:ea typeface="Courier New"/>
                <a:cs typeface="Courier New"/>
                <a:sym typeface="Courier New"/>
              </a:rPr>
              <a:t>uint8</a:t>
            </a:r>
            <a:r>
              <a:rPr lang="en-GB" sz="1200">
                <a:solidFill>
                  <a:srgbClr val="404040"/>
                </a:solidFill>
                <a:highlight>
                  <a:srgbClr val="FCFCFC"/>
                </a:highlight>
              </a:rPr>
              <a:t> to </a:t>
            </a:r>
            <a:r>
              <a:rPr lang="en-GB" sz="900">
                <a:solidFill>
                  <a:srgbClr val="E74C3C"/>
                </a:solidFill>
                <a:highlight>
                  <a:srgbClr val="FFFFFF"/>
                </a:highlight>
                <a:latin typeface="Courier New"/>
                <a:ea typeface="Courier New"/>
                <a:cs typeface="Courier New"/>
                <a:sym typeface="Courier New"/>
              </a:rPr>
              <a:t>uint256</a:t>
            </a:r>
            <a:endParaRPr/>
          </a:p>
          <a:p>
            <a:pPr indent="-342900" lvl="0" marL="457200" rtl="0" algn="l">
              <a:spcBef>
                <a:spcPts val="0"/>
              </a:spcBef>
              <a:spcAft>
                <a:spcPts val="0"/>
              </a:spcAft>
              <a:buSzPts val="1800"/>
              <a:buAutoNum type="arabicPeriod"/>
            </a:pPr>
            <a:r>
              <a:rPr lang="en-GB"/>
              <a:t>bytes</a:t>
            </a:r>
            <a:endParaRPr/>
          </a:p>
          <a:p>
            <a:pPr indent="-342900" lvl="0" marL="457200" rtl="0" algn="l">
              <a:spcBef>
                <a:spcPts val="0"/>
              </a:spcBef>
              <a:spcAft>
                <a:spcPts val="0"/>
              </a:spcAft>
              <a:buSzPts val="1800"/>
              <a:buAutoNum type="arabicPeriod"/>
            </a:pPr>
            <a:r>
              <a:rPr lang="en-GB"/>
              <a:t>address</a:t>
            </a:r>
            <a:endParaRPr/>
          </a:p>
          <a:p>
            <a:pPr indent="-342900" lvl="0" marL="457200" rtl="0" algn="l">
              <a:spcBef>
                <a:spcPts val="0"/>
              </a:spcBef>
              <a:spcAft>
                <a:spcPts val="0"/>
              </a:spcAft>
              <a:buSzPts val="1800"/>
              <a:buAutoNum type="arabicPeriod"/>
            </a:pPr>
            <a:r>
              <a:rPr lang="en-GB"/>
              <a:t>mapping</a:t>
            </a:r>
            <a:endParaRPr/>
          </a:p>
          <a:p>
            <a:pPr indent="-342900" lvl="0" marL="457200" rtl="0" algn="l">
              <a:spcBef>
                <a:spcPts val="0"/>
              </a:spcBef>
              <a:spcAft>
                <a:spcPts val="0"/>
              </a:spcAft>
              <a:buSzPts val="1800"/>
              <a:buAutoNum type="arabicPeriod"/>
            </a:pPr>
            <a:r>
              <a:rPr lang="en-GB"/>
              <a:t>enum</a:t>
            </a:r>
            <a:endParaRPr/>
          </a:p>
          <a:p>
            <a:pPr indent="-342900" lvl="0" marL="457200" rtl="0" algn="l">
              <a:spcBef>
                <a:spcPts val="0"/>
              </a:spcBef>
              <a:spcAft>
                <a:spcPts val="0"/>
              </a:spcAft>
              <a:buSzPts val="1800"/>
              <a:buAutoNum type="arabicPeriod"/>
            </a:pPr>
            <a:r>
              <a:rPr lang="en-GB"/>
              <a:t>struct</a:t>
            </a:r>
            <a:endParaRPr/>
          </a:p>
          <a:p>
            <a:pPr indent="-342900" lvl="0" marL="457200" rtl="0" algn="l">
              <a:spcBef>
                <a:spcPts val="0"/>
              </a:spcBef>
              <a:spcAft>
                <a:spcPts val="0"/>
              </a:spcAft>
              <a:buSzPts val="1800"/>
              <a:buAutoNum type="arabicPeriod"/>
            </a:pPr>
            <a:r>
              <a:rPr lang="en-GB"/>
              <a:t>bytes/String</a:t>
            </a:r>
            <a:endParaRPr/>
          </a:p>
          <a:p>
            <a:pPr indent="0" lvl="0" marL="0" rtl="0" algn="l">
              <a:lnSpc>
                <a:spcPct val="100000"/>
              </a:lnSpc>
              <a:spcBef>
                <a:spcPts val="1600"/>
              </a:spcBef>
              <a:spcAft>
                <a:spcPts val="0"/>
              </a:spcAft>
              <a:buNone/>
            </a:pPr>
            <a:r>
              <a:rPr lang="en-GB" sz="1200"/>
              <a:t>Notice in case of reference variables we need to specify where the type is stored:</a:t>
            </a:r>
            <a:endParaRPr sz="1200"/>
          </a:p>
          <a:p>
            <a:pPr indent="0" lvl="0" marL="0" rtl="0" algn="l">
              <a:lnSpc>
                <a:spcPct val="100000"/>
              </a:lnSpc>
              <a:spcBef>
                <a:spcPts val="1600"/>
              </a:spcBef>
              <a:spcAft>
                <a:spcPts val="1600"/>
              </a:spcAft>
              <a:buNone/>
            </a:pPr>
            <a:r>
              <a:rPr lang="en-GB" sz="900">
                <a:solidFill>
                  <a:srgbClr val="E74C3C"/>
                </a:solidFill>
                <a:highlight>
                  <a:srgbClr val="FFFFFF"/>
                </a:highlight>
                <a:latin typeface="Courier New"/>
                <a:ea typeface="Courier New"/>
                <a:cs typeface="Courier New"/>
                <a:sym typeface="Courier New"/>
              </a:rPr>
              <a:t>memory</a:t>
            </a:r>
            <a:r>
              <a:rPr lang="en-GB" sz="1200">
                <a:solidFill>
                  <a:srgbClr val="404040"/>
                </a:solidFill>
                <a:highlight>
                  <a:srgbClr val="FCFCFC"/>
                </a:highlight>
              </a:rPr>
              <a:t> (whose lifetime is limited to a function call), </a:t>
            </a:r>
            <a:r>
              <a:rPr lang="en-GB" sz="900">
                <a:solidFill>
                  <a:srgbClr val="E74C3C"/>
                </a:solidFill>
                <a:highlight>
                  <a:srgbClr val="FFFFFF"/>
                </a:highlight>
                <a:latin typeface="Courier New"/>
                <a:ea typeface="Courier New"/>
                <a:cs typeface="Courier New"/>
                <a:sym typeface="Courier New"/>
              </a:rPr>
              <a:t>storage</a:t>
            </a:r>
            <a:r>
              <a:rPr lang="en-GB" sz="1200">
                <a:solidFill>
                  <a:srgbClr val="404040"/>
                </a:solidFill>
                <a:highlight>
                  <a:srgbClr val="FCFCFC"/>
                </a:highlight>
              </a:rPr>
              <a:t> (the location where the state variables are stored) or </a:t>
            </a:r>
            <a:r>
              <a:rPr lang="en-GB" sz="900">
                <a:solidFill>
                  <a:srgbClr val="E74C3C"/>
                </a:solidFill>
                <a:highlight>
                  <a:srgbClr val="FFFFFF"/>
                </a:highlight>
                <a:latin typeface="Courier New"/>
                <a:ea typeface="Courier New"/>
                <a:cs typeface="Courier New"/>
                <a:sym typeface="Courier New"/>
              </a:rPr>
              <a:t>calldata</a:t>
            </a:r>
            <a:r>
              <a:rPr lang="en-GB" sz="1200">
                <a:solidFill>
                  <a:srgbClr val="404040"/>
                </a:solidFill>
                <a:highlight>
                  <a:srgbClr val="FCFCFC"/>
                </a:highlight>
              </a:rPr>
              <a:t> (special data location that contains the function arguments, only available for external function call parameters).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Functions</a:t>
            </a:r>
            <a:endParaRPr/>
          </a:p>
        </p:txBody>
      </p:sp>
      <p:sp>
        <p:nvSpPr>
          <p:cNvPr id="384" name="Google Shape;384;p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Clr>
                <a:schemeClr val="dk1"/>
              </a:buClr>
              <a:buSzPts val="1100"/>
              <a:buFont typeface="Arial"/>
              <a:buNone/>
            </a:pPr>
            <a:r>
              <a:rPr lang="en-GB"/>
              <a:t>  </a:t>
            </a:r>
            <a:r>
              <a:rPr lang="en-GB">
                <a:solidFill>
                  <a:srgbClr val="4A86E8"/>
                </a:solidFill>
              </a:rPr>
              <a:t>function</a:t>
            </a:r>
            <a:r>
              <a:rPr lang="en-GB"/>
              <a:t> Welcome(</a:t>
            </a:r>
            <a:r>
              <a:rPr lang="en-GB">
                <a:solidFill>
                  <a:srgbClr val="4A86E8"/>
                </a:solidFill>
              </a:rPr>
              <a:t>string memory</a:t>
            </a:r>
            <a:r>
              <a:rPr lang="en-GB"/>
              <a:t> message) </a:t>
            </a:r>
            <a:r>
              <a:rPr lang="en-GB">
                <a:solidFill>
                  <a:srgbClr val="4A86E8"/>
                </a:solidFill>
              </a:rPr>
              <a:t>public pure returns</a:t>
            </a:r>
            <a:r>
              <a:rPr lang="en-GB"/>
              <a:t>(</a:t>
            </a:r>
            <a:r>
              <a:rPr lang="en-GB">
                <a:solidFill>
                  <a:srgbClr val="4A86E8"/>
                </a:solidFill>
              </a:rPr>
              <a:t>string memory</a:t>
            </a:r>
            <a:r>
              <a:rPr lang="en-GB"/>
              <a:t>){</a:t>
            </a:r>
            <a:endParaRPr/>
          </a:p>
          <a:p>
            <a:pPr indent="0" lvl="0" marL="0" rtl="0" algn="l">
              <a:spcBef>
                <a:spcPts val="1600"/>
              </a:spcBef>
              <a:spcAft>
                <a:spcPts val="0"/>
              </a:spcAft>
              <a:buClr>
                <a:schemeClr val="dk1"/>
              </a:buClr>
              <a:buSzPts val="1100"/>
              <a:buFont typeface="Arial"/>
              <a:buNone/>
            </a:pPr>
            <a:r>
              <a:rPr lang="en-GB"/>
              <a:t>        return message;</a:t>
            </a:r>
            <a:endParaRPr/>
          </a:p>
          <a:p>
            <a:pPr indent="0" lvl="0" marL="0" rtl="0" algn="l">
              <a:spcBef>
                <a:spcPts val="1600"/>
              </a:spcBef>
              <a:spcAft>
                <a:spcPts val="0"/>
              </a:spcAft>
              <a:buClr>
                <a:schemeClr val="dk1"/>
              </a:buClr>
              <a:buSzPts val="1100"/>
              <a:buFont typeface="Arial"/>
              <a:buNone/>
            </a:pPr>
            <a:r>
              <a:rPr lang="en-GB"/>
              <a:t>    }</a:t>
            </a:r>
            <a:endParaRPr/>
          </a:p>
          <a:p>
            <a:pPr indent="0" lvl="0" marL="0" rtl="0" algn="l">
              <a:spcBef>
                <a:spcPts val="1600"/>
              </a:spcBef>
              <a:spcAft>
                <a:spcPts val="1600"/>
              </a:spcAft>
              <a:buNone/>
            </a:pPr>
            <a:r>
              <a:t/>
            </a:r>
            <a:endParaRPr/>
          </a:p>
        </p:txBody>
      </p:sp>
      <p:sp>
        <p:nvSpPr>
          <p:cNvPr id="385" name="Google Shape;385;p64"/>
          <p:cNvSpPr txBox="1"/>
          <p:nvPr/>
        </p:nvSpPr>
        <p:spPr>
          <a:xfrm>
            <a:off x="1085450" y="1454400"/>
            <a:ext cx="1425900" cy="2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0000"/>
                </a:solidFill>
              </a:rPr>
              <a:t>Function name</a:t>
            </a:r>
            <a:endParaRPr>
              <a:solidFill>
                <a:srgbClr val="FF0000"/>
              </a:solidFill>
            </a:endParaRPr>
          </a:p>
        </p:txBody>
      </p:sp>
      <p:cxnSp>
        <p:nvCxnSpPr>
          <p:cNvPr id="386" name="Google Shape;386;p64"/>
          <p:cNvCxnSpPr>
            <a:endCxn id="385" idx="2"/>
          </p:cNvCxnSpPr>
          <p:nvPr/>
        </p:nvCxnSpPr>
        <p:spPr>
          <a:xfrm flipH="1" rot="10800000">
            <a:off x="1787900" y="1724100"/>
            <a:ext cx="10500" cy="468000"/>
          </a:xfrm>
          <a:prstGeom prst="straightConnector1">
            <a:avLst/>
          </a:prstGeom>
          <a:noFill/>
          <a:ln cap="flat" cmpd="sng" w="9525">
            <a:solidFill>
              <a:schemeClr val="dk2"/>
            </a:solidFill>
            <a:prstDash val="solid"/>
            <a:round/>
            <a:headEnd len="med" w="med" type="none"/>
            <a:tailEnd len="med" w="med" type="triangle"/>
          </a:ln>
        </p:spPr>
      </p:cxnSp>
      <p:sp>
        <p:nvSpPr>
          <p:cNvPr id="387" name="Google Shape;387;p64"/>
          <p:cNvSpPr txBox="1"/>
          <p:nvPr/>
        </p:nvSpPr>
        <p:spPr>
          <a:xfrm>
            <a:off x="4916475" y="1454400"/>
            <a:ext cx="1482900" cy="2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0000"/>
                </a:solidFill>
              </a:rPr>
              <a:t>Function Type</a:t>
            </a:r>
            <a:endParaRPr>
              <a:solidFill>
                <a:srgbClr val="FF0000"/>
              </a:solidFill>
            </a:endParaRPr>
          </a:p>
        </p:txBody>
      </p:sp>
      <p:cxnSp>
        <p:nvCxnSpPr>
          <p:cNvPr id="388" name="Google Shape;388;p64"/>
          <p:cNvCxnSpPr/>
          <p:nvPr/>
        </p:nvCxnSpPr>
        <p:spPr>
          <a:xfrm flipH="1" rot="10800000">
            <a:off x="5406000" y="1780600"/>
            <a:ext cx="78000" cy="532200"/>
          </a:xfrm>
          <a:prstGeom prst="straightConnector1">
            <a:avLst/>
          </a:prstGeom>
          <a:noFill/>
          <a:ln cap="flat" cmpd="sng" w="9525">
            <a:solidFill>
              <a:schemeClr val="dk2"/>
            </a:solidFill>
            <a:prstDash val="solid"/>
            <a:round/>
            <a:headEnd len="med" w="med" type="none"/>
            <a:tailEnd len="med" w="med" type="triangle"/>
          </a:ln>
        </p:spPr>
      </p:cxnSp>
      <p:cxnSp>
        <p:nvCxnSpPr>
          <p:cNvPr id="389" name="Google Shape;389;p64"/>
          <p:cNvCxnSpPr/>
          <p:nvPr/>
        </p:nvCxnSpPr>
        <p:spPr>
          <a:xfrm rot="10800000">
            <a:off x="5817525" y="1787700"/>
            <a:ext cx="78000" cy="532200"/>
          </a:xfrm>
          <a:prstGeom prst="straightConnector1">
            <a:avLst/>
          </a:prstGeom>
          <a:noFill/>
          <a:ln cap="flat" cmpd="sng" w="9525">
            <a:solidFill>
              <a:schemeClr val="dk2"/>
            </a:solidFill>
            <a:prstDash val="solid"/>
            <a:round/>
            <a:headEnd len="med" w="med" type="none"/>
            <a:tailEnd len="med" w="med" type="triangle"/>
          </a:ln>
        </p:spPr>
      </p:cxnSp>
      <p:sp>
        <p:nvSpPr>
          <p:cNvPr id="390" name="Google Shape;390;p64"/>
          <p:cNvSpPr txBox="1"/>
          <p:nvPr/>
        </p:nvSpPr>
        <p:spPr>
          <a:xfrm>
            <a:off x="6959675" y="1433100"/>
            <a:ext cx="1532400" cy="3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0000"/>
                </a:solidFill>
              </a:rPr>
              <a:t>Return type</a:t>
            </a:r>
            <a:endParaRPr>
              <a:solidFill>
                <a:srgbClr val="FF0000"/>
              </a:solidFill>
            </a:endParaRPr>
          </a:p>
        </p:txBody>
      </p:sp>
      <p:cxnSp>
        <p:nvCxnSpPr>
          <p:cNvPr id="391" name="Google Shape;391;p64"/>
          <p:cNvCxnSpPr/>
          <p:nvPr/>
        </p:nvCxnSpPr>
        <p:spPr>
          <a:xfrm rot="10800000">
            <a:off x="7591050" y="1795000"/>
            <a:ext cx="63900" cy="517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Function Types</a:t>
            </a:r>
            <a:endParaRPr/>
          </a:p>
        </p:txBody>
      </p:sp>
      <p:sp>
        <p:nvSpPr>
          <p:cNvPr id="397" name="Google Shape;397;p65"/>
          <p:cNvSpPr txBox="1"/>
          <p:nvPr>
            <p:ph idx="1" type="body"/>
          </p:nvPr>
        </p:nvSpPr>
        <p:spPr>
          <a:xfrm>
            <a:off x="311700" y="1152475"/>
            <a:ext cx="8832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GB"/>
              <a:t>Public</a:t>
            </a:r>
            <a:r>
              <a:rPr lang="en-GB"/>
              <a:t> - </a:t>
            </a:r>
            <a:r>
              <a:rPr lang="en-GB" sz="1400"/>
              <a:t>Anyone can call this function</a:t>
            </a:r>
            <a:endParaRPr sz="1400"/>
          </a:p>
          <a:p>
            <a:pPr indent="-342900" lvl="0" marL="457200" rtl="0" algn="l">
              <a:spcBef>
                <a:spcPts val="0"/>
              </a:spcBef>
              <a:spcAft>
                <a:spcPts val="0"/>
              </a:spcAft>
              <a:buSzPts val="1800"/>
              <a:buChar char="●"/>
            </a:pPr>
            <a:r>
              <a:rPr b="1" lang="en-GB"/>
              <a:t>Private</a:t>
            </a:r>
            <a:r>
              <a:rPr lang="en-GB"/>
              <a:t> - </a:t>
            </a:r>
            <a:r>
              <a:rPr lang="en-GB" sz="1400"/>
              <a:t>Only this contract can call this function.</a:t>
            </a:r>
            <a:endParaRPr sz="1400"/>
          </a:p>
          <a:p>
            <a:pPr indent="-342900" lvl="0" marL="457200" rtl="0" algn="l">
              <a:spcBef>
                <a:spcPts val="0"/>
              </a:spcBef>
              <a:spcAft>
                <a:spcPts val="0"/>
              </a:spcAft>
              <a:buSzPts val="1800"/>
              <a:buChar char="●"/>
            </a:pPr>
            <a:r>
              <a:rPr b="1" lang="en-GB"/>
              <a:t>Internal</a:t>
            </a:r>
            <a:r>
              <a:rPr lang="en-GB"/>
              <a:t> - </a:t>
            </a:r>
            <a:r>
              <a:rPr lang="en-GB" sz="1400">
                <a:solidFill>
                  <a:srgbClr val="404040"/>
                </a:solidFill>
                <a:highlight>
                  <a:srgbClr val="FCFCFC"/>
                </a:highlight>
              </a:rPr>
              <a:t>Functions of the current contract can be called directly (“internally”), also recursively</a:t>
            </a:r>
            <a:r>
              <a:rPr lang="en-GB" sz="1400"/>
              <a:t> </a:t>
            </a:r>
            <a:endParaRPr sz="1400"/>
          </a:p>
          <a:p>
            <a:pPr indent="-342900" lvl="0" marL="457200" rtl="0" algn="l">
              <a:spcBef>
                <a:spcPts val="0"/>
              </a:spcBef>
              <a:spcAft>
                <a:spcPts val="0"/>
              </a:spcAft>
              <a:buSzPts val="1800"/>
              <a:buChar char="●"/>
            </a:pPr>
            <a:r>
              <a:rPr b="1" lang="en-GB"/>
              <a:t>External - </a:t>
            </a:r>
            <a:r>
              <a:rPr lang="en-GB" sz="1400"/>
              <a:t>Function can not be called internally</a:t>
            </a:r>
            <a:endParaRPr sz="1400"/>
          </a:p>
          <a:p>
            <a:pPr indent="0" lvl="0" marL="0" rtl="0" algn="l">
              <a:spcBef>
                <a:spcPts val="1600"/>
              </a:spcBef>
              <a:spcAft>
                <a:spcPts val="0"/>
              </a:spcAft>
              <a:buNone/>
            </a:pPr>
            <a:r>
              <a:t/>
            </a:r>
            <a:endParaRPr sz="1400"/>
          </a:p>
          <a:p>
            <a:pPr indent="-342900" lvl="0" marL="457200" rtl="0" algn="l">
              <a:spcBef>
                <a:spcPts val="1600"/>
              </a:spcBef>
              <a:spcAft>
                <a:spcPts val="0"/>
              </a:spcAft>
              <a:buSzPts val="1800"/>
              <a:buChar char="●"/>
            </a:pPr>
            <a:r>
              <a:rPr b="1" lang="en-GB"/>
              <a:t>View</a:t>
            </a:r>
            <a:r>
              <a:rPr lang="en-GB"/>
              <a:t> - </a:t>
            </a:r>
            <a:r>
              <a:rPr lang="en-GB" sz="1400"/>
              <a:t>This function returns data and does not modify the contract's data</a:t>
            </a:r>
            <a:endParaRPr sz="1400"/>
          </a:p>
          <a:p>
            <a:pPr indent="-342900" lvl="0" marL="457200" rtl="0" algn="l">
              <a:spcBef>
                <a:spcPts val="0"/>
              </a:spcBef>
              <a:spcAft>
                <a:spcPts val="0"/>
              </a:spcAft>
              <a:buSzPts val="1800"/>
              <a:buChar char="●"/>
            </a:pPr>
            <a:r>
              <a:rPr b="1" lang="en-GB"/>
              <a:t>Pure</a:t>
            </a:r>
            <a:r>
              <a:rPr lang="en-GB"/>
              <a:t> - </a:t>
            </a:r>
            <a:r>
              <a:rPr lang="en-GB" sz="1400"/>
              <a:t>Function will not modify or even read the contract's data</a:t>
            </a:r>
            <a:endParaRPr sz="1400"/>
          </a:p>
          <a:p>
            <a:pPr indent="-342900" lvl="0" marL="457200" rtl="0" algn="l">
              <a:spcBef>
                <a:spcPts val="0"/>
              </a:spcBef>
              <a:spcAft>
                <a:spcPts val="0"/>
              </a:spcAft>
              <a:buSzPts val="1800"/>
              <a:buChar char="●"/>
            </a:pPr>
            <a:r>
              <a:rPr b="1" lang="en-GB"/>
              <a:t>Payable</a:t>
            </a:r>
            <a:r>
              <a:rPr lang="en-GB"/>
              <a:t> - </a:t>
            </a:r>
            <a:r>
              <a:rPr lang="en-GB" sz="1400"/>
              <a:t>When someone call this function they might send ether along</a:t>
            </a:r>
            <a:endParaRPr sz="1400"/>
          </a:p>
          <a:p>
            <a:pPr indent="0" lvl="0" marL="0" rtl="0" algn="l">
              <a:spcBef>
                <a:spcPts val="1600"/>
              </a:spcBef>
              <a:spcAft>
                <a:spcPts val="0"/>
              </a:spcAft>
              <a:buNone/>
            </a:pPr>
            <a:r>
              <a:t/>
            </a:r>
            <a:endParaRPr sz="1400"/>
          </a:p>
          <a:p>
            <a:pPr indent="-317500" lvl="0" marL="457200" rtl="0" algn="l">
              <a:spcBef>
                <a:spcPts val="1600"/>
              </a:spcBef>
              <a:spcAft>
                <a:spcPts val="0"/>
              </a:spcAft>
              <a:buSzPts val="1400"/>
              <a:buChar char="●"/>
            </a:pPr>
            <a:r>
              <a:rPr b="1" lang="en-GB">
                <a:highlight>
                  <a:srgbClr val="FCFCFC"/>
                </a:highlight>
              </a:rPr>
              <a:t>Fallback</a:t>
            </a:r>
            <a:r>
              <a:rPr lang="en-GB" sz="1200">
                <a:solidFill>
                  <a:srgbClr val="404040"/>
                </a:solidFill>
                <a:highlight>
                  <a:srgbClr val="FCFCFC"/>
                </a:highlight>
              </a:rPr>
              <a:t> -  It is executed on a call to the contract if none of the other functions match the given function identifier</a:t>
            </a:r>
            <a:endParaRPr sz="1400"/>
          </a:p>
          <a:p>
            <a:pPr indent="0" lvl="0" marL="457200" rtl="0" algn="l">
              <a:spcBef>
                <a:spcPts val="1600"/>
              </a:spcBef>
              <a:spcAft>
                <a:spcPts val="160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Clr>
                <a:schemeClr val="dk1"/>
              </a:buClr>
              <a:buSzPts val="1100"/>
              <a:buFont typeface="Arial"/>
              <a:buNone/>
            </a:pPr>
            <a:r>
              <a:rPr b="1" lang="en-GB" sz="1500">
                <a:solidFill>
                  <a:srgbClr val="404040"/>
                </a:solidFill>
                <a:latin typeface="Georgia"/>
                <a:ea typeface="Georgia"/>
                <a:cs typeface="Georgia"/>
                <a:sym typeface="Georgia"/>
              </a:rPr>
              <a:t>Destructuring Assignments and Returning Multiple Values</a:t>
            </a:r>
            <a:endParaRPr/>
          </a:p>
        </p:txBody>
      </p:sp>
      <p:sp>
        <p:nvSpPr>
          <p:cNvPr id="403" name="Google Shape;403;p6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63636"/>
              </a:lnSpc>
              <a:spcBef>
                <a:spcPts val="0"/>
              </a:spcBef>
              <a:spcAft>
                <a:spcPts val="0"/>
              </a:spcAft>
              <a:buClr>
                <a:schemeClr val="dk1"/>
              </a:buClr>
              <a:buSzPts val="1100"/>
              <a:buFont typeface="Arial"/>
              <a:buNone/>
            </a:pPr>
            <a:r>
              <a:rPr lang="en-GB" sz="1200">
                <a:solidFill>
                  <a:srgbClr val="404040"/>
                </a:solidFill>
              </a:rPr>
              <a:t>Solidity internally allows </a:t>
            </a:r>
            <a:r>
              <a:rPr b="1" lang="en-GB" sz="1200">
                <a:solidFill>
                  <a:srgbClr val="404040"/>
                </a:solidFill>
              </a:rPr>
              <a:t>tuple types</a:t>
            </a:r>
            <a:r>
              <a:rPr lang="en-GB" sz="1200">
                <a:solidFill>
                  <a:srgbClr val="404040"/>
                </a:solidFill>
              </a:rPr>
              <a:t>, i.e. a list of objects of potentially different types whose number is a constant at compile-time. Those tuples can be used to return multiple values at the same time. These can then either be assigned to newly declared variables or to pre-existing variables (or LValues in general).</a:t>
            </a:r>
            <a:endParaRPr sz="1200">
              <a:solidFill>
                <a:srgbClr val="404040"/>
              </a:solidFill>
            </a:endParaRPr>
          </a:p>
          <a:p>
            <a:pPr indent="0" lvl="0" marL="114300" marR="114300" rtl="0" algn="l">
              <a:lnSpc>
                <a:spcPct val="100000"/>
              </a:lnSpc>
              <a:spcBef>
                <a:spcPts val="1800"/>
              </a:spcBef>
              <a:spcAft>
                <a:spcPts val="0"/>
              </a:spcAft>
              <a:buClr>
                <a:schemeClr val="dk1"/>
              </a:buClr>
              <a:buSzPts val="1100"/>
              <a:buFont typeface="Arial"/>
              <a:buNone/>
            </a:pPr>
            <a:r>
              <a:rPr b="1" lang="en-GB" sz="900">
                <a:solidFill>
                  <a:srgbClr val="007020"/>
                </a:solidFill>
                <a:highlight>
                  <a:srgbClr val="EEFFCC"/>
                </a:highlight>
                <a:latin typeface="Courier New"/>
                <a:ea typeface="Courier New"/>
                <a:cs typeface="Courier New"/>
                <a:sym typeface="Courier New"/>
              </a:rPr>
              <a:t>pragma solidity</a:t>
            </a:r>
            <a:r>
              <a:rPr lang="en-GB" sz="900">
                <a:solidFill>
                  <a:srgbClr val="404040"/>
                </a:solidFill>
                <a:highlight>
                  <a:srgbClr val="EEFFCC"/>
                </a:highlight>
                <a:latin typeface="Courier New"/>
                <a:ea typeface="Courier New"/>
                <a:cs typeface="Courier New"/>
                <a:sym typeface="Courier New"/>
              </a:rPr>
              <a:t> </a:t>
            </a:r>
            <a:r>
              <a:rPr lang="en-GB" sz="900">
                <a:solidFill>
                  <a:srgbClr val="666666"/>
                </a:solidFill>
                <a:highlight>
                  <a:srgbClr val="EEFFCC"/>
                </a:highlight>
                <a:latin typeface="Courier New"/>
                <a:ea typeface="Courier New"/>
                <a:cs typeface="Courier New"/>
                <a:sym typeface="Courier New"/>
              </a:rPr>
              <a:t>&gt;</a:t>
            </a:r>
            <a:r>
              <a:rPr lang="en-GB" sz="900">
                <a:solidFill>
                  <a:srgbClr val="208050"/>
                </a:solidFill>
                <a:highlight>
                  <a:srgbClr val="EEFFCC"/>
                </a:highlight>
                <a:latin typeface="Courier New"/>
                <a:ea typeface="Courier New"/>
                <a:cs typeface="Courier New"/>
                <a:sym typeface="Courier New"/>
              </a:rPr>
              <a:t>0.4</a:t>
            </a:r>
            <a:r>
              <a:rPr lang="en-GB" sz="900">
                <a:solidFill>
                  <a:srgbClr val="404040"/>
                </a:solidFill>
                <a:highlight>
                  <a:srgbClr val="EEFFCC"/>
                </a:highlight>
                <a:latin typeface="Courier New"/>
                <a:ea typeface="Courier New"/>
                <a:cs typeface="Courier New"/>
                <a:sym typeface="Courier New"/>
              </a:rPr>
              <a:t>.</a:t>
            </a:r>
            <a:r>
              <a:rPr lang="en-GB" sz="900">
                <a:solidFill>
                  <a:srgbClr val="208050"/>
                </a:solidFill>
                <a:highlight>
                  <a:srgbClr val="EEFFCC"/>
                </a:highlight>
                <a:latin typeface="Courier New"/>
                <a:ea typeface="Courier New"/>
                <a:cs typeface="Courier New"/>
                <a:sym typeface="Courier New"/>
              </a:rPr>
              <a:t>23</a:t>
            </a:r>
            <a:r>
              <a:rPr lang="en-GB" sz="900">
                <a:solidFill>
                  <a:srgbClr val="404040"/>
                </a:solidFill>
                <a:highlight>
                  <a:srgbClr val="EEFFCC"/>
                </a:highlight>
                <a:latin typeface="Courier New"/>
                <a:ea typeface="Courier New"/>
                <a:cs typeface="Courier New"/>
                <a:sym typeface="Courier New"/>
              </a:rPr>
              <a:t> </a:t>
            </a:r>
            <a:r>
              <a:rPr lang="en-GB" sz="900">
                <a:solidFill>
                  <a:srgbClr val="666666"/>
                </a:solidFill>
                <a:highlight>
                  <a:srgbClr val="EEFFCC"/>
                </a:highlight>
                <a:latin typeface="Courier New"/>
                <a:ea typeface="Courier New"/>
                <a:cs typeface="Courier New"/>
                <a:sym typeface="Courier New"/>
              </a:rPr>
              <a:t>&lt;</a:t>
            </a:r>
            <a:r>
              <a:rPr lang="en-GB" sz="900">
                <a:solidFill>
                  <a:srgbClr val="208050"/>
                </a:solidFill>
                <a:highlight>
                  <a:srgbClr val="EEFFCC"/>
                </a:highlight>
                <a:latin typeface="Courier New"/>
                <a:ea typeface="Courier New"/>
                <a:cs typeface="Courier New"/>
                <a:sym typeface="Courier New"/>
              </a:rPr>
              <a:t>0.6</a:t>
            </a:r>
            <a:r>
              <a:rPr lang="en-GB" sz="900">
                <a:solidFill>
                  <a:srgbClr val="404040"/>
                </a:solidFill>
                <a:highlight>
                  <a:srgbClr val="EEFFCC"/>
                </a:highlight>
                <a:latin typeface="Courier New"/>
                <a:ea typeface="Courier New"/>
                <a:cs typeface="Courier New"/>
                <a:sym typeface="Courier New"/>
              </a:rPr>
              <a:t>.</a:t>
            </a:r>
            <a:r>
              <a:rPr lang="en-GB" sz="900">
                <a:solidFill>
                  <a:srgbClr val="208050"/>
                </a:solidFill>
                <a:highlight>
                  <a:srgbClr val="EEFFCC"/>
                </a:highlight>
                <a:latin typeface="Courier New"/>
                <a:ea typeface="Courier New"/>
                <a:cs typeface="Courier New"/>
                <a:sym typeface="Courier New"/>
              </a:rPr>
              <a:t>0</a:t>
            </a: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br>
              <a:rPr lang="en-GB" sz="900">
                <a:solidFill>
                  <a:srgbClr val="404040"/>
                </a:solidFill>
                <a:highlight>
                  <a:srgbClr val="EEFFCC"/>
                </a:highlight>
                <a:latin typeface="Courier New"/>
                <a:ea typeface="Courier New"/>
                <a:cs typeface="Courier New"/>
                <a:sym typeface="Courier New"/>
              </a:rPr>
            </a:br>
            <a:r>
              <a:rPr b="1" lang="en-GB" sz="900">
                <a:solidFill>
                  <a:srgbClr val="007020"/>
                </a:solidFill>
                <a:highlight>
                  <a:srgbClr val="EEFFCC"/>
                </a:highlight>
                <a:latin typeface="Courier New"/>
                <a:ea typeface="Courier New"/>
                <a:cs typeface="Courier New"/>
                <a:sym typeface="Courier New"/>
              </a:rPr>
              <a:t>contract</a:t>
            </a:r>
            <a:r>
              <a:rPr lang="en-GB" sz="900">
                <a:solidFill>
                  <a:srgbClr val="404040"/>
                </a:solidFill>
                <a:highlight>
                  <a:srgbClr val="EEFFCC"/>
                </a:highlight>
                <a:latin typeface="Courier New"/>
                <a:ea typeface="Courier New"/>
                <a:cs typeface="Courier New"/>
                <a:sym typeface="Courier New"/>
              </a:rPr>
              <a:t> C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lang="en-GB" sz="900">
                <a:solidFill>
                  <a:srgbClr val="902000"/>
                </a:solidFill>
                <a:highlight>
                  <a:srgbClr val="EEFFCC"/>
                </a:highlight>
                <a:latin typeface="Courier New"/>
                <a:ea typeface="Courier New"/>
                <a:cs typeface="Courier New"/>
                <a:sym typeface="Courier New"/>
              </a:rPr>
              <a:t>uint</a:t>
            </a:r>
            <a:r>
              <a:rPr lang="en-GB" sz="900">
                <a:solidFill>
                  <a:srgbClr val="404040"/>
                </a:solidFill>
                <a:highlight>
                  <a:srgbClr val="EEFFCC"/>
                </a:highlight>
                <a:latin typeface="Courier New"/>
                <a:ea typeface="Courier New"/>
                <a:cs typeface="Courier New"/>
                <a:sym typeface="Courier New"/>
              </a:rPr>
              <a:t>[] data;</a:t>
            </a:r>
            <a:br>
              <a:rPr lang="en-GB" sz="900">
                <a:solidFill>
                  <a:srgbClr val="404040"/>
                </a:solidFill>
                <a:highlight>
                  <a:srgbClr val="EEFFCC"/>
                </a:highlight>
                <a:latin typeface="Courier New"/>
                <a:ea typeface="Courier New"/>
                <a:cs typeface="Courier New"/>
                <a:sym typeface="Courier New"/>
              </a:rPr>
            </a:b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function</a:t>
            </a:r>
            <a:r>
              <a:rPr lang="en-GB" sz="900">
                <a:solidFill>
                  <a:srgbClr val="404040"/>
                </a:solidFill>
                <a:highlight>
                  <a:srgbClr val="EEFFCC"/>
                </a:highlight>
                <a:latin typeface="Courier New"/>
                <a:ea typeface="Courier New"/>
                <a:cs typeface="Courier New"/>
                <a:sym typeface="Courier New"/>
              </a:rPr>
              <a:t> f() </a:t>
            </a:r>
            <a:r>
              <a:rPr b="1" lang="en-GB" sz="900">
                <a:solidFill>
                  <a:srgbClr val="007020"/>
                </a:solidFill>
                <a:highlight>
                  <a:srgbClr val="EEFFCC"/>
                </a:highlight>
                <a:latin typeface="Courier New"/>
                <a:ea typeface="Courier New"/>
                <a:cs typeface="Courier New"/>
                <a:sym typeface="Courier New"/>
              </a:rPr>
              <a:t>public</a:t>
            </a: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pure</a:t>
            </a: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returns</a:t>
            </a:r>
            <a:r>
              <a:rPr lang="en-GB" sz="900">
                <a:solidFill>
                  <a:srgbClr val="404040"/>
                </a:solidFill>
                <a:highlight>
                  <a:srgbClr val="EEFFCC"/>
                </a:highlight>
                <a:latin typeface="Courier New"/>
                <a:ea typeface="Courier New"/>
                <a:cs typeface="Courier New"/>
                <a:sym typeface="Courier New"/>
              </a:rPr>
              <a:t> (</a:t>
            </a:r>
            <a:r>
              <a:rPr lang="en-GB" sz="900">
                <a:solidFill>
                  <a:srgbClr val="902000"/>
                </a:solidFill>
                <a:highlight>
                  <a:srgbClr val="EEFFCC"/>
                </a:highlight>
                <a:latin typeface="Courier New"/>
                <a:ea typeface="Courier New"/>
                <a:cs typeface="Courier New"/>
                <a:sym typeface="Courier New"/>
              </a:rPr>
              <a:t>uint</a:t>
            </a:r>
            <a:r>
              <a:rPr lang="en-GB" sz="900">
                <a:solidFill>
                  <a:srgbClr val="404040"/>
                </a:solidFill>
                <a:highlight>
                  <a:srgbClr val="EEFFCC"/>
                </a:highlight>
                <a:latin typeface="Courier New"/>
                <a:ea typeface="Courier New"/>
                <a:cs typeface="Courier New"/>
                <a:sym typeface="Courier New"/>
              </a:rPr>
              <a:t>, </a:t>
            </a:r>
            <a:r>
              <a:rPr lang="en-GB" sz="900">
                <a:solidFill>
                  <a:srgbClr val="902000"/>
                </a:solidFill>
                <a:highlight>
                  <a:srgbClr val="EEFFCC"/>
                </a:highlight>
                <a:latin typeface="Courier New"/>
                <a:ea typeface="Courier New"/>
                <a:cs typeface="Courier New"/>
                <a:sym typeface="Courier New"/>
              </a:rPr>
              <a:t>bool</a:t>
            </a:r>
            <a:r>
              <a:rPr lang="en-GB" sz="900">
                <a:solidFill>
                  <a:srgbClr val="404040"/>
                </a:solidFill>
                <a:highlight>
                  <a:srgbClr val="EEFFCC"/>
                </a:highlight>
                <a:latin typeface="Courier New"/>
                <a:ea typeface="Courier New"/>
                <a:cs typeface="Courier New"/>
                <a:sym typeface="Courier New"/>
              </a:rPr>
              <a:t>, </a:t>
            </a:r>
            <a:r>
              <a:rPr lang="en-GB" sz="900">
                <a:solidFill>
                  <a:srgbClr val="902000"/>
                </a:solidFill>
                <a:highlight>
                  <a:srgbClr val="EEFFCC"/>
                </a:highlight>
                <a:latin typeface="Courier New"/>
                <a:ea typeface="Courier New"/>
                <a:cs typeface="Courier New"/>
                <a:sym typeface="Courier New"/>
              </a:rPr>
              <a:t>uint</a:t>
            </a: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return</a:t>
            </a:r>
            <a:r>
              <a:rPr lang="en-GB" sz="900">
                <a:solidFill>
                  <a:srgbClr val="404040"/>
                </a:solidFill>
                <a:highlight>
                  <a:srgbClr val="EEFFCC"/>
                </a:highlight>
                <a:latin typeface="Courier New"/>
                <a:ea typeface="Courier New"/>
                <a:cs typeface="Courier New"/>
                <a:sym typeface="Courier New"/>
              </a:rPr>
              <a:t> (</a:t>
            </a:r>
            <a:r>
              <a:rPr lang="en-GB" sz="900">
                <a:solidFill>
                  <a:srgbClr val="208050"/>
                </a:solidFill>
                <a:highlight>
                  <a:srgbClr val="EEFFCC"/>
                </a:highlight>
                <a:latin typeface="Courier New"/>
                <a:ea typeface="Courier New"/>
                <a:cs typeface="Courier New"/>
                <a:sym typeface="Courier New"/>
              </a:rPr>
              <a:t>7</a:t>
            </a: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true</a:t>
            </a:r>
            <a:r>
              <a:rPr lang="en-GB" sz="900">
                <a:solidFill>
                  <a:srgbClr val="404040"/>
                </a:solidFill>
                <a:highlight>
                  <a:srgbClr val="EEFFCC"/>
                </a:highlight>
                <a:latin typeface="Courier New"/>
                <a:ea typeface="Courier New"/>
                <a:cs typeface="Courier New"/>
                <a:sym typeface="Courier New"/>
              </a:rPr>
              <a:t>, </a:t>
            </a:r>
            <a:r>
              <a:rPr lang="en-GB" sz="900">
                <a:solidFill>
                  <a:srgbClr val="208050"/>
                </a:solidFill>
                <a:highlight>
                  <a:srgbClr val="EEFFCC"/>
                </a:highlight>
                <a:latin typeface="Courier New"/>
                <a:ea typeface="Courier New"/>
                <a:cs typeface="Courier New"/>
                <a:sym typeface="Courier New"/>
              </a:rPr>
              <a:t>2</a:t>
            </a: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function</a:t>
            </a:r>
            <a:r>
              <a:rPr lang="en-GB" sz="900">
                <a:solidFill>
                  <a:srgbClr val="404040"/>
                </a:solidFill>
                <a:highlight>
                  <a:srgbClr val="EEFFCC"/>
                </a:highlight>
                <a:latin typeface="Courier New"/>
                <a:ea typeface="Courier New"/>
                <a:cs typeface="Courier New"/>
                <a:sym typeface="Courier New"/>
              </a:rPr>
              <a:t> g() </a:t>
            </a:r>
            <a:r>
              <a:rPr b="1" lang="en-GB" sz="900">
                <a:solidFill>
                  <a:srgbClr val="007020"/>
                </a:solidFill>
                <a:highlight>
                  <a:srgbClr val="EEFFCC"/>
                </a:highlight>
                <a:latin typeface="Courier New"/>
                <a:ea typeface="Courier New"/>
                <a:cs typeface="Courier New"/>
                <a:sym typeface="Courier New"/>
              </a:rPr>
              <a:t>public</a:t>
            </a: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i="1" lang="en-GB" sz="900">
                <a:solidFill>
                  <a:srgbClr val="408090"/>
                </a:solidFill>
                <a:highlight>
                  <a:srgbClr val="EEFFCC"/>
                </a:highlight>
                <a:latin typeface="Courier New"/>
                <a:ea typeface="Courier New"/>
                <a:cs typeface="Courier New"/>
                <a:sym typeface="Courier New"/>
              </a:rPr>
              <a:t>// Variables declared with type and assigned from the returned tuple,</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i="1" lang="en-GB" sz="900">
                <a:solidFill>
                  <a:srgbClr val="408090"/>
                </a:solidFill>
                <a:highlight>
                  <a:srgbClr val="EEFFCC"/>
                </a:highlight>
                <a:latin typeface="Courier New"/>
                <a:ea typeface="Courier New"/>
                <a:cs typeface="Courier New"/>
                <a:sym typeface="Courier New"/>
              </a:rPr>
              <a:t>// not all elements have to be specified (but the number must match).</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lang="en-GB" sz="900">
                <a:solidFill>
                  <a:srgbClr val="902000"/>
                </a:solidFill>
                <a:highlight>
                  <a:srgbClr val="EEFFCC"/>
                </a:highlight>
                <a:latin typeface="Courier New"/>
                <a:ea typeface="Courier New"/>
                <a:cs typeface="Courier New"/>
                <a:sym typeface="Courier New"/>
              </a:rPr>
              <a:t>uint</a:t>
            </a:r>
            <a:r>
              <a:rPr lang="en-GB" sz="900">
                <a:solidFill>
                  <a:srgbClr val="404040"/>
                </a:solidFill>
                <a:highlight>
                  <a:srgbClr val="EEFFCC"/>
                </a:highlight>
                <a:latin typeface="Courier New"/>
                <a:ea typeface="Courier New"/>
                <a:cs typeface="Courier New"/>
                <a:sym typeface="Courier New"/>
              </a:rPr>
              <a:t> x, , </a:t>
            </a:r>
            <a:r>
              <a:rPr lang="en-GB" sz="900">
                <a:solidFill>
                  <a:srgbClr val="902000"/>
                </a:solidFill>
                <a:highlight>
                  <a:srgbClr val="EEFFCC"/>
                </a:highlight>
                <a:latin typeface="Courier New"/>
                <a:ea typeface="Courier New"/>
                <a:cs typeface="Courier New"/>
                <a:sym typeface="Courier New"/>
              </a:rPr>
              <a:t>uint</a:t>
            </a:r>
            <a:r>
              <a:rPr lang="en-GB" sz="900">
                <a:solidFill>
                  <a:srgbClr val="404040"/>
                </a:solidFill>
                <a:highlight>
                  <a:srgbClr val="EEFFCC"/>
                </a:highlight>
                <a:latin typeface="Courier New"/>
                <a:ea typeface="Courier New"/>
                <a:cs typeface="Courier New"/>
                <a:sym typeface="Courier New"/>
              </a:rPr>
              <a:t> y)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f();</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i="1" lang="en-GB" sz="900">
                <a:solidFill>
                  <a:srgbClr val="408090"/>
                </a:solidFill>
                <a:highlight>
                  <a:srgbClr val="EEFFCC"/>
                </a:highlight>
                <a:latin typeface="Courier New"/>
                <a:ea typeface="Courier New"/>
                <a:cs typeface="Courier New"/>
                <a:sym typeface="Courier New"/>
              </a:rPr>
              <a:t>// Common trick to swap values -- does not work for non-value storage types.</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(x, y)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(y, x);</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i="1" lang="en-GB" sz="900">
                <a:solidFill>
                  <a:srgbClr val="408090"/>
                </a:solidFill>
                <a:highlight>
                  <a:srgbClr val="EEFFCC"/>
                </a:highlight>
                <a:latin typeface="Courier New"/>
                <a:ea typeface="Courier New"/>
                <a:cs typeface="Courier New"/>
                <a:sym typeface="Courier New"/>
              </a:rPr>
              <a:t>// Components can be left out (also for variable declarations).</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(data.length, , )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f(); </a:t>
            </a:r>
            <a:r>
              <a:rPr i="1" lang="en-GB" sz="900">
                <a:solidFill>
                  <a:srgbClr val="408090"/>
                </a:solidFill>
                <a:highlight>
                  <a:srgbClr val="EEFFCC"/>
                </a:highlight>
                <a:latin typeface="Courier New"/>
                <a:ea typeface="Courier New"/>
                <a:cs typeface="Courier New"/>
                <a:sym typeface="Courier New"/>
              </a:rPr>
              <a:t>// Sets the length to 7</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a:t>
            </a:r>
            <a:endParaRPr sz="900">
              <a:solidFill>
                <a:srgbClr val="404040"/>
              </a:solidFill>
              <a:highlight>
                <a:srgbClr val="EEFFCC"/>
              </a:highlight>
              <a:latin typeface="Courier New"/>
              <a:ea typeface="Courier New"/>
              <a:cs typeface="Courier New"/>
              <a:sym typeface="Courier New"/>
            </a:endParaRPr>
          </a:p>
          <a:p>
            <a:pPr indent="0" lvl="0" marL="0" rtl="0" algn="l">
              <a:spcBef>
                <a:spcPts val="1800"/>
              </a:spcBef>
              <a:spcAft>
                <a:spcPts val="160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Constructor</a:t>
            </a:r>
            <a:endParaRPr/>
          </a:p>
        </p:txBody>
      </p:sp>
      <p:sp>
        <p:nvSpPr>
          <p:cNvPr id="409" name="Google Shape;409;p6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Solidity supports declaring a </a:t>
            </a:r>
            <a:r>
              <a:rPr b="1" lang="en-GB"/>
              <a:t>constructor within a contract</a:t>
            </a:r>
            <a:r>
              <a:rPr lang="en-GB"/>
              <a:t>.</a:t>
            </a:r>
            <a:endParaRPr/>
          </a:p>
          <a:p>
            <a:pPr indent="-342900" lvl="0" marL="457200" rtl="0" algn="l">
              <a:spcBef>
                <a:spcPts val="0"/>
              </a:spcBef>
              <a:spcAft>
                <a:spcPts val="0"/>
              </a:spcAft>
              <a:buSzPts val="1800"/>
              <a:buChar char="●"/>
            </a:pPr>
            <a:r>
              <a:rPr lang="en-GB"/>
              <a:t>Constructors are optional in Solidity and the compiler </a:t>
            </a:r>
            <a:r>
              <a:rPr b="1" lang="en-GB"/>
              <a:t>induces a default constructor</a:t>
            </a:r>
            <a:r>
              <a:rPr lang="en-GB"/>
              <a:t> when no constructor is explicitly defined.</a:t>
            </a:r>
            <a:endParaRPr/>
          </a:p>
          <a:p>
            <a:pPr indent="-342900" lvl="0" marL="457200" rtl="0" algn="l">
              <a:spcBef>
                <a:spcPts val="0"/>
              </a:spcBef>
              <a:spcAft>
                <a:spcPts val="0"/>
              </a:spcAft>
              <a:buSzPts val="1800"/>
              <a:buChar char="●"/>
            </a:pPr>
            <a:r>
              <a:rPr lang="en-GB"/>
              <a:t>The constructor is </a:t>
            </a:r>
            <a:r>
              <a:rPr b="1" lang="en-GB"/>
              <a:t>executed once while deploying the contract</a:t>
            </a:r>
            <a:r>
              <a:rPr lang="en-GB"/>
              <a:t>.</a:t>
            </a:r>
            <a:endParaRPr/>
          </a:p>
          <a:p>
            <a:pPr indent="0" lvl="0" marL="0" rtl="0" algn="l">
              <a:spcBef>
                <a:spcPts val="1600"/>
              </a:spcBef>
              <a:spcAft>
                <a:spcPts val="0"/>
              </a:spcAft>
              <a:buNone/>
            </a:pPr>
            <a:r>
              <a:t/>
            </a:r>
            <a:endParaRPr/>
          </a:p>
          <a:p>
            <a:pPr indent="0" lvl="0" marL="0" rtl="0" algn="l">
              <a:spcBef>
                <a:spcPts val="1600"/>
              </a:spcBef>
              <a:spcAft>
                <a:spcPts val="0"/>
              </a:spcAft>
              <a:buClr>
                <a:schemeClr val="dk1"/>
              </a:buClr>
              <a:buSzPts val="1100"/>
              <a:buFont typeface="Arial"/>
              <a:buNone/>
            </a:pPr>
            <a:r>
              <a:rPr lang="en-GB"/>
              <a:t>  constructor() public {</a:t>
            </a:r>
            <a:endParaRPr/>
          </a:p>
          <a:p>
            <a:pPr indent="0" lvl="0" marL="0" rtl="0" algn="l">
              <a:spcBef>
                <a:spcPts val="1600"/>
              </a:spcBef>
              <a:spcAft>
                <a:spcPts val="1600"/>
              </a:spcAft>
              <a:buClr>
                <a:schemeClr val="dk1"/>
              </a:buClr>
              <a:buSzPts val="1100"/>
              <a:buFont typeface="Arial"/>
              <a:buNone/>
            </a:pPr>
            <a:r>
              <a:rPr lang="en-GB"/>
              <a:t>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None/>
            </a:pPr>
            <a:r>
              <a:rPr b="1" lang="en-GB" sz="1800">
                <a:solidFill>
                  <a:srgbClr val="404040"/>
                </a:solidFill>
                <a:latin typeface="Georgia"/>
                <a:ea typeface="Georgia"/>
                <a:cs typeface="Georgia"/>
                <a:sym typeface="Georgia"/>
              </a:rPr>
              <a:t>Creating Contracts via </a:t>
            </a:r>
            <a:r>
              <a:rPr b="1" lang="en-GB" sz="1350">
                <a:solidFill>
                  <a:srgbClr val="E74C3C"/>
                </a:solidFill>
                <a:highlight>
                  <a:srgbClr val="FFFFFF"/>
                </a:highlight>
                <a:latin typeface="Courier New"/>
                <a:ea typeface="Courier New"/>
                <a:cs typeface="Courier New"/>
                <a:sym typeface="Courier New"/>
              </a:rPr>
              <a:t>new</a:t>
            </a:r>
            <a:endParaRPr/>
          </a:p>
        </p:txBody>
      </p:sp>
      <p:sp>
        <p:nvSpPr>
          <p:cNvPr id="415" name="Google Shape;415;p68"/>
          <p:cNvSpPr txBox="1"/>
          <p:nvPr>
            <p:ph idx="1" type="body"/>
          </p:nvPr>
        </p:nvSpPr>
        <p:spPr>
          <a:xfrm>
            <a:off x="311700" y="858425"/>
            <a:ext cx="8520600" cy="3710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sz="1350">
              <a:solidFill>
                <a:srgbClr val="E74C3C"/>
              </a:solidFill>
              <a:highlight>
                <a:srgbClr val="FFFFFF"/>
              </a:highlight>
              <a:latin typeface="Courier New"/>
              <a:ea typeface="Courier New"/>
              <a:cs typeface="Courier New"/>
              <a:sym typeface="Courier New"/>
            </a:endParaRPr>
          </a:p>
          <a:p>
            <a:pPr indent="0" lvl="0" marL="0" rtl="0" algn="l">
              <a:lnSpc>
                <a:spcPct val="163636"/>
              </a:lnSpc>
              <a:spcBef>
                <a:spcPts val="400"/>
              </a:spcBef>
              <a:spcAft>
                <a:spcPts val="0"/>
              </a:spcAft>
              <a:buNone/>
            </a:pPr>
            <a:r>
              <a:rPr lang="en-GB" sz="1200">
                <a:solidFill>
                  <a:srgbClr val="404040"/>
                </a:solidFill>
              </a:rPr>
              <a:t>A contract can create other contracts using the </a:t>
            </a:r>
            <a:r>
              <a:rPr lang="en-GB" sz="900">
                <a:solidFill>
                  <a:srgbClr val="E74C3C"/>
                </a:solidFill>
                <a:highlight>
                  <a:srgbClr val="FFFFFF"/>
                </a:highlight>
                <a:latin typeface="Courier New"/>
                <a:ea typeface="Courier New"/>
                <a:cs typeface="Courier New"/>
                <a:sym typeface="Courier New"/>
              </a:rPr>
              <a:t>new</a:t>
            </a:r>
            <a:r>
              <a:rPr lang="en-GB" sz="1200">
                <a:solidFill>
                  <a:srgbClr val="404040"/>
                </a:solidFill>
              </a:rPr>
              <a:t> keyword. The full code of the contract being created has to be known when the creating contract is compiled so recursive creation-dependencies are not possible.</a:t>
            </a:r>
            <a:endParaRPr sz="1200">
              <a:solidFill>
                <a:srgbClr val="404040"/>
              </a:solidFill>
            </a:endParaRPr>
          </a:p>
          <a:p>
            <a:pPr indent="0" lvl="0" marL="114300" marR="114300" rtl="0" algn="l">
              <a:lnSpc>
                <a:spcPct val="100000"/>
              </a:lnSpc>
              <a:spcBef>
                <a:spcPts val="1800"/>
              </a:spcBef>
              <a:spcAft>
                <a:spcPts val="0"/>
              </a:spcAft>
              <a:buClr>
                <a:schemeClr val="dk1"/>
              </a:buClr>
              <a:buSzPts val="1100"/>
              <a:buFont typeface="Arial"/>
              <a:buNone/>
            </a:pPr>
            <a:r>
              <a:rPr b="1" lang="en-GB" sz="900">
                <a:solidFill>
                  <a:srgbClr val="007020"/>
                </a:solidFill>
                <a:highlight>
                  <a:srgbClr val="EEFFCC"/>
                </a:highlight>
                <a:latin typeface="Courier New"/>
                <a:ea typeface="Courier New"/>
                <a:cs typeface="Courier New"/>
                <a:sym typeface="Courier New"/>
              </a:rPr>
              <a:t>pragma solidity</a:t>
            </a:r>
            <a:r>
              <a:rPr lang="en-GB" sz="900">
                <a:solidFill>
                  <a:srgbClr val="404040"/>
                </a:solidFill>
                <a:highlight>
                  <a:srgbClr val="EEFFCC"/>
                </a:highlight>
                <a:latin typeface="Courier New"/>
                <a:ea typeface="Courier New"/>
                <a:cs typeface="Courier New"/>
                <a:sym typeface="Courier New"/>
              </a:rPr>
              <a:t> </a:t>
            </a:r>
            <a:r>
              <a:rPr lang="en-GB" sz="900">
                <a:solidFill>
                  <a:srgbClr val="666666"/>
                </a:solidFill>
                <a:highlight>
                  <a:srgbClr val="EEFFCC"/>
                </a:highlight>
                <a:latin typeface="Courier New"/>
                <a:ea typeface="Courier New"/>
                <a:cs typeface="Courier New"/>
                <a:sym typeface="Courier New"/>
              </a:rPr>
              <a:t>&gt;</a:t>
            </a:r>
            <a:r>
              <a:rPr lang="en-GB" sz="900">
                <a:solidFill>
                  <a:srgbClr val="208050"/>
                </a:solidFill>
                <a:highlight>
                  <a:srgbClr val="EEFFCC"/>
                </a:highlight>
                <a:latin typeface="Courier New"/>
                <a:ea typeface="Courier New"/>
                <a:cs typeface="Courier New"/>
                <a:sym typeface="Courier New"/>
              </a:rPr>
              <a:t>0.4</a:t>
            </a:r>
            <a:r>
              <a:rPr lang="en-GB" sz="900">
                <a:solidFill>
                  <a:srgbClr val="404040"/>
                </a:solidFill>
                <a:highlight>
                  <a:srgbClr val="EEFFCC"/>
                </a:highlight>
                <a:latin typeface="Courier New"/>
                <a:ea typeface="Courier New"/>
                <a:cs typeface="Courier New"/>
                <a:sym typeface="Courier New"/>
              </a:rPr>
              <a:t>.</a:t>
            </a:r>
            <a:r>
              <a:rPr lang="en-GB" sz="900">
                <a:solidFill>
                  <a:srgbClr val="208050"/>
                </a:solidFill>
                <a:highlight>
                  <a:srgbClr val="EEFFCC"/>
                </a:highlight>
                <a:latin typeface="Courier New"/>
                <a:ea typeface="Courier New"/>
                <a:cs typeface="Courier New"/>
                <a:sym typeface="Courier New"/>
              </a:rPr>
              <a:t>99</a:t>
            </a:r>
            <a:r>
              <a:rPr lang="en-GB" sz="900">
                <a:solidFill>
                  <a:srgbClr val="404040"/>
                </a:solidFill>
                <a:highlight>
                  <a:srgbClr val="EEFFCC"/>
                </a:highlight>
                <a:latin typeface="Courier New"/>
                <a:ea typeface="Courier New"/>
                <a:cs typeface="Courier New"/>
                <a:sym typeface="Courier New"/>
              </a:rPr>
              <a:t> </a:t>
            </a:r>
            <a:r>
              <a:rPr lang="en-GB" sz="900">
                <a:solidFill>
                  <a:srgbClr val="666666"/>
                </a:solidFill>
                <a:highlight>
                  <a:srgbClr val="EEFFCC"/>
                </a:highlight>
                <a:latin typeface="Courier New"/>
                <a:ea typeface="Courier New"/>
                <a:cs typeface="Courier New"/>
                <a:sym typeface="Courier New"/>
              </a:rPr>
              <a:t>&lt;</a:t>
            </a:r>
            <a:r>
              <a:rPr lang="en-GB" sz="900">
                <a:solidFill>
                  <a:srgbClr val="208050"/>
                </a:solidFill>
                <a:highlight>
                  <a:srgbClr val="EEFFCC"/>
                </a:highlight>
                <a:latin typeface="Courier New"/>
                <a:ea typeface="Courier New"/>
                <a:cs typeface="Courier New"/>
                <a:sym typeface="Courier New"/>
              </a:rPr>
              <a:t>0.6</a:t>
            </a:r>
            <a:r>
              <a:rPr lang="en-GB" sz="900">
                <a:solidFill>
                  <a:srgbClr val="404040"/>
                </a:solidFill>
                <a:highlight>
                  <a:srgbClr val="EEFFCC"/>
                </a:highlight>
                <a:latin typeface="Courier New"/>
                <a:ea typeface="Courier New"/>
                <a:cs typeface="Courier New"/>
                <a:sym typeface="Courier New"/>
              </a:rPr>
              <a:t>.</a:t>
            </a:r>
            <a:r>
              <a:rPr lang="en-GB" sz="900">
                <a:solidFill>
                  <a:srgbClr val="208050"/>
                </a:solidFill>
                <a:highlight>
                  <a:srgbClr val="EEFFCC"/>
                </a:highlight>
                <a:latin typeface="Courier New"/>
                <a:ea typeface="Courier New"/>
                <a:cs typeface="Courier New"/>
                <a:sym typeface="Courier New"/>
              </a:rPr>
              <a:t>0</a:t>
            </a: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br>
              <a:rPr lang="en-GB" sz="900">
                <a:solidFill>
                  <a:srgbClr val="404040"/>
                </a:solidFill>
                <a:highlight>
                  <a:srgbClr val="EEFFCC"/>
                </a:highlight>
                <a:latin typeface="Courier New"/>
                <a:ea typeface="Courier New"/>
                <a:cs typeface="Courier New"/>
                <a:sym typeface="Courier New"/>
              </a:rPr>
            </a:br>
            <a:r>
              <a:rPr b="1" lang="en-GB" sz="900">
                <a:solidFill>
                  <a:srgbClr val="007020"/>
                </a:solidFill>
                <a:highlight>
                  <a:srgbClr val="EEFFCC"/>
                </a:highlight>
                <a:latin typeface="Courier New"/>
                <a:ea typeface="Courier New"/>
                <a:cs typeface="Courier New"/>
                <a:sym typeface="Courier New"/>
              </a:rPr>
              <a:t>contract</a:t>
            </a:r>
            <a:r>
              <a:rPr lang="en-GB" sz="900">
                <a:solidFill>
                  <a:srgbClr val="404040"/>
                </a:solidFill>
                <a:highlight>
                  <a:srgbClr val="EEFFCC"/>
                </a:highlight>
                <a:latin typeface="Courier New"/>
                <a:ea typeface="Courier New"/>
                <a:cs typeface="Courier New"/>
                <a:sym typeface="Courier New"/>
              </a:rPr>
              <a:t> D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lang="en-GB" sz="900">
                <a:solidFill>
                  <a:srgbClr val="902000"/>
                </a:solidFill>
                <a:highlight>
                  <a:srgbClr val="EEFFCC"/>
                </a:highlight>
                <a:latin typeface="Courier New"/>
                <a:ea typeface="Courier New"/>
                <a:cs typeface="Courier New"/>
                <a:sym typeface="Courier New"/>
              </a:rPr>
              <a:t>uint</a:t>
            </a: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public</a:t>
            </a:r>
            <a:r>
              <a:rPr lang="en-GB" sz="900">
                <a:solidFill>
                  <a:srgbClr val="404040"/>
                </a:solidFill>
                <a:highlight>
                  <a:srgbClr val="EEFFCC"/>
                </a:highlight>
                <a:latin typeface="Courier New"/>
                <a:ea typeface="Courier New"/>
                <a:cs typeface="Courier New"/>
                <a:sym typeface="Courier New"/>
              </a:rPr>
              <a:t> x;</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constructor</a:t>
            </a:r>
            <a:r>
              <a:rPr lang="en-GB" sz="900">
                <a:solidFill>
                  <a:srgbClr val="404040"/>
                </a:solidFill>
                <a:highlight>
                  <a:srgbClr val="EEFFCC"/>
                </a:highlight>
                <a:latin typeface="Courier New"/>
                <a:ea typeface="Courier New"/>
                <a:cs typeface="Courier New"/>
                <a:sym typeface="Courier New"/>
              </a:rPr>
              <a:t>(</a:t>
            </a:r>
            <a:r>
              <a:rPr lang="en-GB" sz="900">
                <a:solidFill>
                  <a:srgbClr val="902000"/>
                </a:solidFill>
                <a:highlight>
                  <a:srgbClr val="EEFFCC"/>
                </a:highlight>
                <a:latin typeface="Courier New"/>
                <a:ea typeface="Courier New"/>
                <a:cs typeface="Courier New"/>
                <a:sym typeface="Courier New"/>
              </a:rPr>
              <a:t>uint</a:t>
            </a:r>
            <a:r>
              <a:rPr lang="en-GB" sz="900">
                <a:solidFill>
                  <a:srgbClr val="404040"/>
                </a:solidFill>
                <a:highlight>
                  <a:srgbClr val="EEFFCC"/>
                </a:highlight>
                <a:latin typeface="Courier New"/>
                <a:ea typeface="Courier New"/>
                <a:cs typeface="Courier New"/>
                <a:sym typeface="Courier New"/>
              </a:rPr>
              <a:t> a) </a:t>
            </a:r>
            <a:r>
              <a:rPr b="1" lang="en-GB" sz="900">
                <a:solidFill>
                  <a:srgbClr val="007020"/>
                </a:solidFill>
                <a:highlight>
                  <a:srgbClr val="EEFFCC"/>
                </a:highlight>
                <a:latin typeface="Courier New"/>
                <a:ea typeface="Courier New"/>
                <a:cs typeface="Courier New"/>
                <a:sym typeface="Courier New"/>
              </a:rPr>
              <a:t>public</a:t>
            </a: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payable</a:t>
            </a: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x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a;</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br>
              <a:rPr lang="en-GB" sz="900">
                <a:solidFill>
                  <a:srgbClr val="404040"/>
                </a:solidFill>
                <a:highlight>
                  <a:srgbClr val="EEFFCC"/>
                </a:highlight>
                <a:latin typeface="Courier New"/>
                <a:ea typeface="Courier New"/>
                <a:cs typeface="Courier New"/>
                <a:sym typeface="Courier New"/>
              </a:rPr>
            </a:br>
            <a:r>
              <a:rPr b="1" lang="en-GB" sz="900">
                <a:solidFill>
                  <a:srgbClr val="007020"/>
                </a:solidFill>
                <a:highlight>
                  <a:srgbClr val="EEFFCC"/>
                </a:highlight>
                <a:latin typeface="Courier New"/>
                <a:ea typeface="Courier New"/>
                <a:cs typeface="Courier New"/>
                <a:sym typeface="Courier New"/>
              </a:rPr>
              <a:t>contract</a:t>
            </a:r>
            <a:r>
              <a:rPr lang="en-GB" sz="900">
                <a:solidFill>
                  <a:srgbClr val="404040"/>
                </a:solidFill>
                <a:highlight>
                  <a:srgbClr val="EEFFCC"/>
                </a:highlight>
                <a:latin typeface="Courier New"/>
                <a:ea typeface="Courier New"/>
                <a:cs typeface="Courier New"/>
                <a:sym typeface="Courier New"/>
              </a:rPr>
              <a:t> C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D d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new</a:t>
            </a:r>
            <a:r>
              <a:rPr lang="en-GB" sz="900">
                <a:solidFill>
                  <a:srgbClr val="404040"/>
                </a:solidFill>
                <a:highlight>
                  <a:srgbClr val="EEFFCC"/>
                </a:highlight>
                <a:latin typeface="Courier New"/>
                <a:ea typeface="Courier New"/>
                <a:cs typeface="Courier New"/>
                <a:sym typeface="Courier New"/>
              </a:rPr>
              <a:t> D(</a:t>
            </a:r>
            <a:r>
              <a:rPr lang="en-GB" sz="900">
                <a:solidFill>
                  <a:srgbClr val="208050"/>
                </a:solidFill>
                <a:highlight>
                  <a:srgbClr val="EEFFCC"/>
                </a:highlight>
                <a:latin typeface="Courier New"/>
                <a:ea typeface="Courier New"/>
                <a:cs typeface="Courier New"/>
                <a:sym typeface="Courier New"/>
              </a:rPr>
              <a:t>4</a:t>
            </a:r>
            <a:r>
              <a:rPr lang="en-GB" sz="900">
                <a:solidFill>
                  <a:srgbClr val="404040"/>
                </a:solidFill>
                <a:highlight>
                  <a:srgbClr val="EEFFCC"/>
                </a:highlight>
                <a:latin typeface="Courier New"/>
                <a:ea typeface="Courier New"/>
                <a:cs typeface="Courier New"/>
                <a:sym typeface="Courier New"/>
              </a:rPr>
              <a:t>); </a:t>
            </a:r>
            <a:r>
              <a:rPr i="1" lang="en-GB" sz="900">
                <a:solidFill>
                  <a:srgbClr val="408090"/>
                </a:solidFill>
                <a:highlight>
                  <a:srgbClr val="EEFFCC"/>
                </a:highlight>
                <a:latin typeface="Courier New"/>
                <a:ea typeface="Courier New"/>
                <a:cs typeface="Courier New"/>
                <a:sym typeface="Courier New"/>
              </a:rPr>
              <a:t>// will be executed as part of C's constructor</a:t>
            </a:r>
            <a:br>
              <a:rPr lang="en-GB" sz="900">
                <a:solidFill>
                  <a:srgbClr val="404040"/>
                </a:solidFill>
                <a:highlight>
                  <a:srgbClr val="EEFFCC"/>
                </a:highlight>
                <a:latin typeface="Courier New"/>
                <a:ea typeface="Courier New"/>
                <a:cs typeface="Courier New"/>
                <a:sym typeface="Courier New"/>
              </a:rPr>
            </a:b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function</a:t>
            </a:r>
            <a:r>
              <a:rPr lang="en-GB" sz="900">
                <a:solidFill>
                  <a:srgbClr val="404040"/>
                </a:solidFill>
                <a:highlight>
                  <a:srgbClr val="EEFFCC"/>
                </a:highlight>
                <a:latin typeface="Courier New"/>
                <a:ea typeface="Courier New"/>
                <a:cs typeface="Courier New"/>
                <a:sym typeface="Courier New"/>
              </a:rPr>
              <a:t> createD(</a:t>
            </a:r>
            <a:r>
              <a:rPr lang="en-GB" sz="900">
                <a:solidFill>
                  <a:srgbClr val="902000"/>
                </a:solidFill>
                <a:highlight>
                  <a:srgbClr val="EEFFCC"/>
                </a:highlight>
                <a:latin typeface="Courier New"/>
                <a:ea typeface="Courier New"/>
                <a:cs typeface="Courier New"/>
                <a:sym typeface="Courier New"/>
              </a:rPr>
              <a:t>uint</a:t>
            </a:r>
            <a:r>
              <a:rPr lang="en-GB" sz="900">
                <a:solidFill>
                  <a:srgbClr val="404040"/>
                </a:solidFill>
                <a:highlight>
                  <a:srgbClr val="EEFFCC"/>
                </a:highlight>
                <a:latin typeface="Courier New"/>
                <a:ea typeface="Courier New"/>
                <a:cs typeface="Courier New"/>
                <a:sym typeface="Courier New"/>
              </a:rPr>
              <a:t> arg) </a:t>
            </a:r>
            <a:r>
              <a:rPr b="1" lang="en-GB" sz="900">
                <a:solidFill>
                  <a:srgbClr val="007020"/>
                </a:solidFill>
                <a:highlight>
                  <a:srgbClr val="EEFFCC"/>
                </a:highlight>
                <a:latin typeface="Courier New"/>
                <a:ea typeface="Courier New"/>
                <a:cs typeface="Courier New"/>
                <a:sym typeface="Courier New"/>
              </a:rPr>
              <a:t>public</a:t>
            </a: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D newD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new</a:t>
            </a:r>
            <a:r>
              <a:rPr lang="en-GB" sz="900">
                <a:solidFill>
                  <a:srgbClr val="404040"/>
                </a:solidFill>
                <a:highlight>
                  <a:srgbClr val="EEFFCC"/>
                </a:highlight>
                <a:latin typeface="Courier New"/>
                <a:ea typeface="Courier New"/>
                <a:cs typeface="Courier New"/>
                <a:sym typeface="Courier New"/>
              </a:rPr>
              <a:t> D(arg);</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newD.x();</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function</a:t>
            </a:r>
            <a:r>
              <a:rPr lang="en-GB" sz="900">
                <a:solidFill>
                  <a:srgbClr val="404040"/>
                </a:solidFill>
                <a:highlight>
                  <a:srgbClr val="EEFFCC"/>
                </a:highlight>
                <a:latin typeface="Courier New"/>
                <a:ea typeface="Courier New"/>
                <a:cs typeface="Courier New"/>
                <a:sym typeface="Courier New"/>
              </a:rPr>
              <a:t> createAndEndowD(</a:t>
            </a:r>
            <a:r>
              <a:rPr lang="en-GB" sz="900">
                <a:solidFill>
                  <a:srgbClr val="902000"/>
                </a:solidFill>
                <a:highlight>
                  <a:srgbClr val="EEFFCC"/>
                </a:highlight>
                <a:latin typeface="Courier New"/>
                <a:ea typeface="Courier New"/>
                <a:cs typeface="Courier New"/>
                <a:sym typeface="Courier New"/>
              </a:rPr>
              <a:t>uint</a:t>
            </a:r>
            <a:r>
              <a:rPr lang="en-GB" sz="900">
                <a:solidFill>
                  <a:srgbClr val="404040"/>
                </a:solidFill>
                <a:highlight>
                  <a:srgbClr val="EEFFCC"/>
                </a:highlight>
                <a:latin typeface="Courier New"/>
                <a:ea typeface="Courier New"/>
                <a:cs typeface="Courier New"/>
                <a:sym typeface="Courier New"/>
              </a:rPr>
              <a:t> arg, </a:t>
            </a:r>
            <a:r>
              <a:rPr lang="en-GB" sz="900">
                <a:solidFill>
                  <a:srgbClr val="902000"/>
                </a:solidFill>
                <a:highlight>
                  <a:srgbClr val="EEFFCC"/>
                </a:highlight>
                <a:latin typeface="Courier New"/>
                <a:ea typeface="Courier New"/>
                <a:cs typeface="Courier New"/>
                <a:sym typeface="Courier New"/>
              </a:rPr>
              <a:t>uint</a:t>
            </a:r>
            <a:r>
              <a:rPr lang="en-GB" sz="900">
                <a:solidFill>
                  <a:srgbClr val="404040"/>
                </a:solidFill>
                <a:highlight>
                  <a:srgbClr val="EEFFCC"/>
                </a:highlight>
                <a:latin typeface="Courier New"/>
                <a:ea typeface="Courier New"/>
                <a:cs typeface="Courier New"/>
                <a:sym typeface="Courier New"/>
              </a:rPr>
              <a:t> amount) </a:t>
            </a:r>
            <a:r>
              <a:rPr b="1" lang="en-GB" sz="900">
                <a:solidFill>
                  <a:srgbClr val="007020"/>
                </a:solidFill>
                <a:highlight>
                  <a:srgbClr val="EEFFCC"/>
                </a:highlight>
                <a:latin typeface="Courier New"/>
                <a:ea typeface="Courier New"/>
                <a:cs typeface="Courier New"/>
                <a:sym typeface="Courier New"/>
              </a:rPr>
              <a:t>public</a:t>
            </a: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payable</a:t>
            </a: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i="1" lang="en-GB" sz="900">
                <a:solidFill>
                  <a:srgbClr val="408090"/>
                </a:solidFill>
                <a:highlight>
                  <a:srgbClr val="EEFFCC"/>
                </a:highlight>
                <a:latin typeface="Courier New"/>
                <a:ea typeface="Courier New"/>
                <a:cs typeface="Courier New"/>
                <a:sym typeface="Courier New"/>
              </a:rPr>
              <a:t>// Send ether along with the creation</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D newD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new</a:t>
            </a:r>
            <a:r>
              <a:rPr lang="en-GB" sz="900">
                <a:solidFill>
                  <a:srgbClr val="404040"/>
                </a:solidFill>
                <a:highlight>
                  <a:srgbClr val="EEFFCC"/>
                </a:highlight>
                <a:latin typeface="Courier New"/>
                <a:ea typeface="Courier New"/>
                <a:cs typeface="Courier New"/>
                <a:sym typeface="Courier New"/>
              </a:rPr>
              <a:t> D).value(amount)(arg);</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newD.x();</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endParaRPr sz="900">
              <a:solidFill>
                <a:srgbClr val="404040"/>
              </a:solidFill>
              <a:highlight>
                <a:srgbClr val="EEFFCC"/>
              </a:highlight>
              <a:latin typeface="Courier New"/>
              <a:ea typeface="Courier New"/>
              <a:cs typeface="Courier New"/>
              <a:sym typeface="Courier New"/>
            </a:endParaRPr>
          </a:p>
          <a:p>
            <a:pPr indent="0" lvl="0" marL="0" rtl="0" algn="l">
              <a:spcBef>
                <a:spcPts val="1800"/>
              </a:spcBef>
              <a:spcAft>
                <a:spcPts val="0"/>
              </a:spcAft>
              <a:buClr>
                <a:schemeClr val="dk1"/>
              </a:buClr>
              <a:buSzPts val="1100"/>
              <a:buFont typeface="Arial"/>
              <a:buNone/>
            </a:pPr>
            <a:r>
              <a:t/>
            </a:r>
            <a:endParaRPr sz="1200">
              <a:solidFill>
                <a:srgbClr val="404040"/>
              </a:solidFill>
              <a:highlight>
                <a:srgbClr val="EEFFCC"/>
              </a:highlight>
            </a:endParaRPr>
          </a:p>
          <a:p>
            <a:pPr indent="0" lvl="0" marL="0" rtl="0" algn="l">
              <a:spcBef>
                <a:spcPts val="1800"/>
              </a:spcBef>
              <a:spcAft>
                <a:spcPts val="1600"/>
              </a:spcAft>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Function Modifier</a:t>
            </a:r>
            <a:endParaRPr/>
          </a:p>
        </p:txBody>
      </p:sp>
      <p:sp>
        <p:nvSpPr>
          <p:cNvPr id="421" name="Google Shape;421;p69"/>
          <p:cNvSpPr txBox="1"/>
          <p:nvPr>
            <p:ph idx="1" type="body"/>
          </p:nvPr>
        </p:nvSpPr>
        <p:spPr>
          <a:xfrm>
            <a:off x="311700" y="1017725"/>
            <a:ext cx="8520600" cy="3551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404040"/>
                </a:solidFill>
                <a:latin typeface="Georgia"/>
                <a:ea typeface="Georgia"/>
                <a:cs typeface="Georgia"/>
                <a:sym typeface="Georgia"/>
              </a:rPr>
              <a:t>Function Modifiers</a:t>
            </a:r>
            <a:endParaRPr b="1">
              <a:solidFill>
                <a:srgbClr val="404040"/>
              </a:solidFill>
              <a:latin typeface="Georgia"/>
              <a:ea typeface="Georgia"/>
              <a:cs typeface="Georgia"/>
              <a:sym typeface="Georgia"/>
            </a:endParaRPr>
          </a:p>
          <a:p>
            <a:pPr indent="0" lvl="0" marL="0" rtl="0" algn="l">
              <a:lnSpc>
                <a:spcPct val="100000"/>
              </a:lnSpc>
              <a:spcBef>
                <a:spcPts val="400"/>
              </a:spcBef>
              <a:spcAft>
                <a:spcPts val="0"/>
              </a:spcAft>
              <a:buNone/>
            </a:pPr>
            <a:r>
              <a:rPr lang="en-GB" sz="1200">
                <a:solidFill>
                  <a:srgbClr val="404040"/>
                </a:solidFill>
              </a:rPr>
              <a:t>Function modifiers can be used to modify the semantics of functions in a declarative way. In Solidity, a modifier is always associated with a function.</a:t>
            </a:r>
            <a:endParaRPr sz="1200">
              <a:solidFill>
                <a:srgbClr val="404040"/>
              </a:solidFill>
            </a:endParaRPr>
          </a:p>
          <a:p>
            <a:pPr indent="0" lvl="0" marL="0" rtl="0" algn="l">
              <a:lnSpc>
                <a:spcPct val="100000"/>
              </a:lnSpc>
              <a:spcBef>
                <a:spcPts val="1800"/>
              </a:spcBef>
              <a:spcAft>
                <a:spcPts val="0"/>
              </a:spcAft>
              <a:buClr>
                <a:schemeClr val="dk1"/>
              </a:buClr>
              <a:buSzPts val="1100"/>
              <a:buFont typeface="Arial"/>
              <a:buNone/>
            </a:pPr>
            <a:r>
              <a:rPr b="1" lang="en-GB" sz="1000">
                <a:solidFill>
                  <a:srgbClr val="007020"/>
                </a:solidFill>
                <a:highlight>
                  <a:srgbClr val="EEFFCC"/>
                </a:highlight>
                <a:latin typeface="Courier New"/>
                <a:ea typeface="Courier New"/>
                <a:cs typeface="Courier New"/>
                <a:sym typeface="Courier New"/>
              </a:rPr>
              <a:t>pragma solidity &gt;=0.4.22 &lt;0.6.0;</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020"/>
                </a:solidFill>
                <a:highlight>
                  <a:srgbClr val="EEFFCC"/>
                </a:highlight>
                <a:latin typeface="Courier New"/>
                <a:ea typeface="Courier New"/>
                <a:cs typeface="Courier New"/>
                <a:sym typeface="Courier New"/>
              </a:rPr>
              <a:t>contract Purchase {</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020"/>
                </a:solidFill>
                <a:highlight>
                  <a:srgbClr val="EEFFCC"/>
                </a:highlight>
                <a:latin typeface="Courier New"/>
                <a:ea typeface="Courier New"/>
                <a:cs typeface="Courier New"/>
                <a:sym typeface="Courier New"/>
              </a:rPr>
              <a:t>    address public seller;</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020"/>
                </a:solidFill>
                <a:highlight>
                  <a:srgbClr val="EEFFCC"/>
                </a:highlight>
                <a:latin typeface="Courier New"/>
                <a:ea typeface="Courier New"/>
                <a:cs typeface="Courier New"/>
                <a:sym typeface="Courier New"/>
              </a:rPr>
              <a:t>    </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020"/>
                </a:solidFill>
                <a:highlight>
                  <a:srgbClr val="EEFFCC"/>
                </a:highlight>
                <a:latin typeface="Courier New"/>
                <a:ea typeface="Courier New"/>
                <a:cs typeface="Courier New"/>
                <a:sym typeface="Courier New"/>
              </a:rPr>
              <a:t>     constructor() public {</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020"/>
                </a:solidFill>
                <a:highlight>
                  <a:srgbClr val="EEFFCC"/>
                </a:highlight>
                <a:latin typeface="Courier New"/>
                <a:ea typeface="Courier New"/>
                <a:cs typeface="Courier New"/>
                <a:sym typeface="Courier New"/>
              </a:rPr>
              <a:t>        seller=msg.sender;</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020"/>
                </a:solidFill>
                <a:highlight>
                  <a:srgbClr val="EEFFCC"/>
                </a:highlight>
                <a:latin typeface="Courier New"/>
                <a:ea typeface="Courier New"/>
                <a:cs typeface="Courier New"/>
                <a:sym typeface="Courier New"/>
              </a:rPr>
              <a:t>    }</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020"/>
                </a:solidFill>
                <a:highlight>
                  <a:srgbClr val="EEFFCC"/>
                </a:highlight>
                <a:latin typeface="Courier New"/>
                <a:ea typeface="Courier New"/>
                <a:cs typeface="Courier New"/>
                <a:sym typeface="Courier New"/>
              </a:rPr>
              <a:t>    modifier onlySeller() { // Modifier</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020"/>
                </a:solidFill>
                <a:highlight>
                  <a:srgbClr val="EEFFCC"/>
                </a:highlight>
                <a:latin typeface="Courier New"/>
                <a:ea typeface="Courier New"/>
                <a:cs typeface="Courier New"/>
                <a:sym typeface="Courier New"/>
              </a:rPr>
              <a:t>        require(</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020"/>
                </a:solidFill>
                <a:highlight>
                  <a:srgbClr val="EEFFCC"/>
                </a:highlight>
                <a:latin typeface="Courier New"/>
                <a:ea typeface="Courier New"/>
                <a:cs typeface="Courier New"/>
                <a:sym typeface="Courier New"/>
              </a:rPr>
              <a:t>            msg.sender == seller,</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020"/>
                </a:solidFill>
                <a:highlight>
                  <a:srgbClr val="EEFFCC"/>
                </a:highlight>
                <a:latin typeface="Courier New"/>
                <a:ea typeface="Courier New"/>
                <a:cs typeface="Courier New"/>
                <a:sym typeface="Courier New"/>
              </a:rPr>
              <a:t>            "Only seller can call this."</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020"/>
                </a:solidFill>
                <a:highlight>
                  <a:srgbClr val="EEFFCC"/>
                </a:highlight>
                <a:latin typeface="Courier New"/>
                <a:ea typeface="Courier New"/>
                <a:cs typeface="Courier New"/>
                <a:sym typeface="Courier New"/>
              </a:rPr>
              <a:t>        );</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020"/>
                </a:solidFill>
                <a:highlight>
                  <a:srgbClr val="EEFFCC"/>
                </a:highlight>
                <a:latin typeface="Courier New"/>
                <a:ea typeface="Courier New"/>
                <a:cs typeface="Courier New"/>
                <a:sym typeface="Courier New"/>
              </a:rPr>
              <a:t>        _;</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020"/>
                </a:solidFill>
                <a:highlight>
                  <a:srgbClr val="EEFFCC"/>
                </a:highlight>
                <a:latin typeface="Courier New"/>
                <a:ea typeface="Courier New"/>
                <a:cs typeface="Courier New"/>
                <a:sym typeface="Courier New"/>
              </a:rPr>
              <a:t>    }</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020"/>
                </a:solidFill>
                <a:highlight>
                  <a:srgbClr val="EEFFCC"/>
                </a:highlight>
                <a:latin typeface="Courier New"/>
                <a:ea typeface="Courier New"/>
                <a:cs typeface="Courier New"/>
                <a:sym typeface="Courier New"/>
              </a:rPr>
              <a:t>    function abort() public view onlySeller { // Modifier usage</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020"/>
                </a:solidFill>
                <a:highlight>
                  <a:srgbClr val="EEFFCC"/>
                </a:highlight>
                <a:latin typeface="Courier New"/>
                <a:ea typeface="Courier New"/>
                <a:cs typeface="Courier New"/>
                <a:sym typeface="Courier New"/>
              </a:rPr>
              <a:t>        // ...</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020"/>
                </a:solidFill>
                <a:highlight>
                  <a:srgbClr val="EEFFCC"/>
                </a:highlight>
                <a:latin typeface="Courier New"/>
                <a:ea typeface="Courier New"/>
                <a:cs typeface="Courier New"/>
                <a:sym typeface="Courier New"/>
              </a:rPr>
              <a:t>    }</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020"/>
                </a:solidFill>
                <a:highlight>
                  <a:srgbClr val="EEFFCC"/>
                </a:highlight>
                <a:latin typeface="Courier New"/>
                <a:ea typeface="Courier New"/>
                <a:cs typeface="Courier New"/>
                <a:sym typeface="Courier New"/>
              </a:rPr>
              <a:t>}</a:t>
            </a:r>
            <a:endParaRPr b="1" sz="1000">
              <a:solidFill>
                <a:srgbClr val="007020"/>
              </a:solidFill>
              <a:highlight>
                <a:srgbClr val="EEFFCC"/>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t/>
            </a:r>
            <a:endParaRPr b="1" sz="1100">
              <a:solidFill>
                <a:srgbClr val="007020"/>
              </a:solidFill>
              <a:highlight>
                <a:srgbClr val="EEFFCC"/>
              </a:highlight>
              <a:latin typeface="Courier New"/>
              <a:ea typeface="Courier New"/>
              <a:cs typeface="Courier New"/>
              <a:sym typeface="Courier New"/>
            </a:endParaRPr>
          </a:p>
          <a:p>
            <a:pPr indent="0" lvl="0" marL="0" rtl="0" algn="l">
              <a:spcBef>
                <a:spcPts val="1800"/>
              </a:spcBef>
              <a:spcAft>
                <a:spcPts val="160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Events</a:t>
            </a:r>
            <a:endParaRPr/>
          </a:p>
        </p:txBody>
      </p:sp>
      <p:sp>
        <p:nvSpPr>
          <p:cNvPr id="427" name="Google Shape;427;p7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404040"/>
                </a:solidFill>
                <a:latin typeface="Georgia"/>
                <a:ea typeface="Georgia"/>
                <a:cs typeface="Georgia"/>
                <a:sym typeface="Georgia"/>
              </a:rPr>
              <a:t>Events</a:t>
            </a:r>
            <a:endParaRPr b="1">
              <a:solidFill>
                <a:srgbClr val="404040"/>
              </a:solidFill>
              <a:latin typeface="Georgia"/>
              <a:ea typeface="Georgia"/>
              <a:cs typeface="Georgia"/>
              <a:sym typeface="Georgia"/>
            </a:endParaRPr>
          </a:p>
          <a:p>
            <a:pPr indent="0" lvl="0" marL="0" rtl="0" algn="l">
              <a:lnSpc>
                <a:spcPct val="163636"/>
              </a:lnSpc>
              <a:spcBef>
                <a:spcPts val="400"/>
              </a:spcBef>
              <a:spcAft>
                <a:spcPts val="0"/>
              </a:spcAft>
              <a:buClr>
                <a:schemeClr val="dk1"/>
              </a:buClr>
              <a:buSzPts val="1100"/>
              <a:buFont typeface="Arial"/>
              <a:buNone/>
            </a:pPr>
            <a:r>
              <a:rPr lang="en-GB" sz="1200">
                <a:solidFill>
                  <a:srgbClr val="404040"/>
                </a:solidFill>
              </a:rPr>
              <a:t>Events are convenience interfaces with the EVM logging facilities.</a:t>
            </a:r>
            <a:endParaRPr sz="1200">
              <a:solidFill>
                <a:srgbClr val="404040"/>
              </a:solidFill>
            </a:endParaRPr>
          </a:p>
          <a:p>
            <a:pPr indent="0" lvl="0" marL="114300" marR="114300" rtl="0" algn="l">
              <a:lnSpc>
                <a:spcPct val="140000"/>
              </a:lnSpc>
              <a:spcBef>
                <a:spcPts val="1800"/>
              </a:spcBef>
              <a:spcAft>
                <a:spcPts val="0"/>
              </a:spcAft>
              <a:buClr>
                <a:schemeClr val="dk1"/>
              </a:buClr>
              <a:buSzPts val="1100"/>
              <a:buFont typeface="Arial"/>
              <a:buNone/>
            </a:pPr>
            <a:r>
              <a:rPr b="1" lang="en-GB" sz="900">
                <a:solidFill>
                  <a:srgbClr val="007020"/>
                </a:solidFill>
                <a:highlight>
                  <a:srgbClr val="EEFFCC"/>
                </a:highlight>
                <a:latin typeface="Courier New"/>
                <a:ea typeface="Courier New"/>
                <a:cs typeface="Courier New"/>
                <a:sym typeface="Courier New"/>
              </a:rPr>
              <a:t>pragma solidity</a:t>
            </a:r>
            <a:r>
              <a:rPr lang="en-GB" sz="900">
                <a:solidFill>
                  <a:srgbClr val="404040"/>
                </a:solidFill>
                <a:highlight>
                  <a:srgbClr val="EEFFCC"/>
                </a:highlight>
                <a:latin typeface="Courier New"/>
                <a:ea typeface="Courier New"/>
                <a:cs typeface="Courier New"/>
                <a:sym typeface="Courier New"/>
              </a:rPr>
              <a:t> </a:t>
            </a:r>
            <a:r>
              <a:rPr lang="en-GB" sz="900">
                <a:solidFill>
                  <a:srgbClr val="666666"/>
                </a:solidFill>
                <a:highlight>
                  <a:srgbClr val="EEFFCC"/>
                </a:highlight>
                <a:latin typeface="Courier New"/>
                <a:ea typeface="Courier New"/>
                <a:cs typeface="Courier New"/>
                <a:sym typeface="Courier New"/>
              </a:rPr>
              <a:t>&gt;=</a:t>
            </a:r>
            <a:r>
              <a:rPr lang="en-GB" sz="900">
                <a:solidFill>
                  <a:srgbClr val="208050"/>
                </a:solidFill>
                <a:highlight>
                  <a:srgbClr val="EEFFCC"/>
                </a:highlight>
                <a:latin typeface="Courier New"/>
                <a:ea typeface="Courier New"/>
                <a:cs typeface="Courier New"/>
                <a:sym typeface="Courier New"/>
              </a:rPr>
              <a:t>0.4</a:t>
            </a:r>
            <a:r>
              <a:rPr lang="en-GB" sz="900">
                <a:solidFill>
                  <a:srgbClr val="404040"/>
                </a:solidFill>
                <a:highlight>
                  <a:srgbClr val="EEFFCC"/>
                </a:highlight>
                <a:latin typeface="Courier New"/>
                <a:ea typeface="Courier New"/>
                <a:cs typeface="Courier New"/>
                <a:sym typeface="Courier New"/>
              </a:rPr>
              <a:t>.</a:t>
            </a:r>
            <a:r>
              <a:rPr lang="en-GB" sz="900">
                <a:solidFill>
                  <a:srgbClr val="208050"/>
                </a:solidFill>
                <a:highlight>
                  <a:srgbClr val="EEFFCC"/>
                </a:highlight>
                <a:latin typeface="Courier New"/>
                <a:ea typeface="Courier New"/>
                <a:cs typeface="Courier New"/>
                <a:sym typeface="Courier New"/>
              </a:rPr>
              <a:t>21</a:t>
            </a:r>
            <a:r>
              <a:rPr lang="en-GB" sz="900">
                <a:solidFill>
                  <a:srgbClr val="404040"/>
                </a:solidFill>
                <a:highlight>
                  <a:srgbClr val="EEFFCC"/>
                </a:highlight>
                <a:latin typeface="Courier New"/>
                <a:ea typeface="Courier New"/>
                <a:cs typeface="Courier New"/>
                <a:sym typeface="Courier New"/>
              </a:rPr>
              <a:t> </a:t>
            </a:r>
            <a:r>
              <a:rPr lang="en-GB" sz="900">
                <a:solidFill>
                  <a:srgbClr val="666666"/>
                </a:solidFill>
                <a:highlight>
                  <a:srgbClr val="EEFFCC"/>
                </a:highlight>
                <a:latin typeface="Courier New"/>
                <a:ea typeface="Courier New"/>
                <a:cs typeface="Courier New"/>
                <a:sym typeface="Courier New"/>
              </a:rPr>
              <a:t>&lt;</a:t>
            </a:r>
            <a:r>
              <a:rPr lang="en-GB" sz="900">
                <a:solidFill>
                  <a:srgbClr val="208050"/>
                </a:solidFill>
                <a:highlight>
                  <a:srgbClr val="EEFFCC"/>
                </a:highlight>
                <a:latin typeface="Courier New"/>
                <a:ea typeface="Courier New"/>
                <a:cs typeface="Courier New"/>
                <a:sym typeface="Courier New"/>
              </a:rPr>
              <a:t>0.6</a:t>
            </a:r>
            <a:r>
              <a:rPr lang="en-GB" sz="900">
                <a:solidFill>
                  <a:srgbClr val="404040"/>
                </a:solidFill>
                <a:highlight>
                  <a:srgbClr val="EEFFCC"/>
                </a:highlight>
                <a:latin typeface="Courier New"/>
                <a:ea typeface="Courier New"/>
                <a:cs typeface="Courier New"/>
                <a:sym typeface="Courier New"/>
              </a:rPr>
              <a:t>.</a:t>
            </a:r>
            <a:r>
              <a:rPr lang="en-GB" sz="900">
                <a:solidFill>
                  <a:srgbClr val="208050"/>
                </a:solidFill>
                <a:highlight>
                  <a:srgbClr val="EEFFCC"/>
                </a:highlight>
                <a:latin typeface="Courier New"/>
                <a:ea typeface="Courier New"/>
                <a:cs typeface="Courier New"/>
                <a:sym typeface="Courier New"/>
              </a:rPr>
              <a:t>0</a:t>
            </a: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br>
              <a:rPr lang="en-GB" sz="900">
                <a:solidFill>
                  <a:srgbClr val="404040"/>
                </a:solidFill>
                <a:highlight>
                  <a:srgbClr val="EEFFCC"/>
                </a:highlight>
                <a:latin typeface="Courier New"/>
                <a:ea typeface="Courier New"/>
                <a:cs typeface="Courier New"/>
                <a:sym typeface="Courier New"/>
              </a:rPr>
            </a:br>
            <a:r>
              <a:rPr b="1" lang="en-GB" sz="900">
                <a:solidFill>
                  <a:srgbClr val="007020"/>
                </a:solidFill>
                <a:highlight>
                  <a:srgbClr val="EEFFCC"/>
                </a:highlight>
                <a:latin typeface="Courier New"/>
                <a:ea typeface="Courier New"/>
                <a:cs typeface="Courier New"/>
                <a:sym typeface="Courier New"/>
              </a:rPr>
              <a:t>contract</a:t>
            </a:r>
            <a:r>
              <a:rPr lang="en-GB" sz="900">
                <a:solidFill>
                  <a:srgbClr val="404040"/>
                </a:solidFill>
                <a:highlight>
                  <a:srgbClr val="EEFFCC"/>
                </a:highlight>
                <a:latin typeface="Courier New"/>
                <a:ea typeface="Courier New"/>
                <a:cs typeface="Courier New"/>
                <a:sym typeface="Courier New"/>
              </a:rPr>
              <a:t> SimpleAuction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event</a:t>
            </a:r>
            <a:r>
              <a:rPr lang="en-GB" sz="900">
                <a:solidFill>
                  <a:srgbClr val="404040"/>
                </a:solidFill>
                <a:highlight>
                  <a:srgbClr val="EEFFCC"/>
                </a:highlight>
                <a:latin typeface="Courier New"/>
                <a:ea typeface="Courier New"/>
                <a:cs typeface="Courier New"/>
                <a:sym typeface="Courier New"/>
              </a:rPr>
              <a:t> HighestBidIncreased(</a:t>
            </a:r>
            <a:r>
              <a:rPr lang="en-GB" sz="900">
                <a:solidFill>
                  <a:srgbClr val="902000"/>
                </a:solidFill>
                <a:highlight>
                  <a:srgbClr val="EEFFCC"/>
                </a:highlight>
                <a:latin typeface="Courier New"/>
                <a:ea typeface="Courier New"/>
                <a:cs typeface="Courier New"/>
                <a:sym typeface="Courier New"/>
              </a:rPr>
              <a:t>address</a:t>
            </a:r>
            <a:r>
              <a:rPr lang="en-GB" sz="900">
                <a:solidFill>
                  <a:srgbClr val="404040"/>
                </a:solidFill>
                <a:highlight>
                  <a:srgbClr val="EEFFCC"/>
                </a:highlight>
                <a:latin typeface="Courier New"/>
                <a:ea typeface="Courier New"/>
                <a:cs typeface="Courier New"/>
                <a:sym typeface="Courier New"/>
              </a:rPr>
              <a:t> bidder, </a:t>
            </a:r>
            <a:r>
              <a:rPr lang="en-GB" sz="900">
                <a:solidFill>
                  <a:srgbClr val="902000"/>
                </a:solidFill>
                <a:highlight>
                  <a:srgbClr val="EEFFCC"/>
                </a:highlight>
                <a:latin typeface="Courier New"/>
                <a:ea typeface="Courier New"/>
                <a:cs typeface="Courier New"/>
                <a:sym typeface="Courier New"/>
              </a:rPr>
              <a:t>uint</a:t>
            </a:r>
            <a:r>
              <a:rPr lang="en-GB" sz="900">
                <a:solidFill>
                  <a:srgbClr val="404040"/>
                </a:solidFill>
                <a:highlight>
                  <a:srgbClr val="EEFFCC"/>
                </a:highlight>
                <a:latin typeface="Courier New"/>
                <a:ea typeface="Courier New"/>
                <a:cs typeface="Courier New"/>
                <a:sym typeface="Courier New"/>
              </a:rPr>
              <a:t> amount); </a:t>
            </a:r>
            <a:r>
              <a:rPr i="1" lang="en-GB" sz="900">
                <a:solidFill>
                  <a:srgbClr val="408090"/>
                </a:solidFill>
                <a:highlight>
                  <a:srgbClr val="EEFFCC"/>
                </a:highlight>
                <a:latin typeface="Courier New"/>
                <a:ea typeface="Courier New"/>
                <a:cs typeface="Courier New"/>
                <a:sym typeface="Courier New"/>
              </a:rPr>
              <a:t>// Event</a:t>
            </a:r>
            <a:br>
              <a:rPr lang="en-GB" sz="900">
                <a:solidFill>
                  <a:srgbClr val="404040"/>
                </a:solidFill>
                <a:highlight>
                  <a:srgbClr val="EEFFCC"/>
                </a:highlight>
                <a:latin typeface="Courier New"/>
                <a:ea typeface="Courier New"/>
                <a:cs typeface="Courier New"/>
                <a:sym typeface="Courier New"/>
              </a:rPr>
            </a:b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function</a:t>
            </a:r>
            <a:r>
              <a:rPr lang="en-GB" sz="900">
                <a:solidFill>
                  <a:srgbClr val="404040"/>
                </a:solidFill>
                <a:highlight>
                  <a:srgbClr val="EEFFCC"/>
                </a:highlight>
                <a:latin typeface="Courier New"/>
                <a:ea typeface="Courier New"/>
                <a:cs typeface="Courier New"/>
                <a:sym typeface="Courier New"/>
              </a:rPr>
              <a:t> bid() </a:t>
            </a:r>
            <a:r>
              <a:rPr b="1" lang="en-GB" sz="900">
                <a:solidFill>
                  <a:srgbClr val="007020"/>
                </a:solidFill>
                <a:highlight>
                  <a:srgbClr val="EEFFCC"/>
                </a:highlight>
                <a:latin typeface="Courier New"/>
                <a:ea typeface="Courier New"/>
                <a:cs typeface="Courier New"/>
                <a:sym typeface="Courier New"/>
              </a:rPr>
              <a:t>public</a:t>
            </a: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payable</a:t>
            </a: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i="1" lang="en-GB" sz="900">
                <a:solidFill>
                  <a:srgbClr val="40809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emit</a:t>
            </a:r>
            <a:r>
              <a:rPr lang="en-GB" sz="900">
                <a:solidFill>
                  <a:srgbClr val="404040"/>
                </a:solidFill>
                <a:highlight>
                  <a:srgbClr val="EEFFCC"/>
                </a:highlight>
                <a:latin typeface="Courier New"/>
                <a:ea typeface="Courier New"/>
                <a:cs typeface="Courier New"/>
                <a:sym typeface="Courier New"/>
              </a:rPr>
              <a:t> HighestBidIncreased(</a:t>
            </a:r>
            <a:r>
              <a:rPr lang="en-GB" sz="900">
                <a:solidFill>
                  <a:srgbClr val="007020"/>
                </a:solidFill>
                <a:highlight>
                  <a:srgbClr val="EEFFCC"/>
                </a:highlight>
                <a:latin typeface="Courier New"/>
                <a:ea typeface="Courier New"/>
                <a:cs typeface="Courier New"/>
                <a:sym typeface="Courier New"/>
              </a:rPr>
              <a:t>msg.sender</a:t>
            </a:r>
            <a:r>
              <a:rPr lang="en-GB" sz="900">
                <a:solidFill>
                  <a:srgbClr val="404040"/>
                </a:solidFill>
                <a:highlight>
                  <a:srgbClr val="EEFFCC"/>
                </a:highlight>
                <a:latin typeface="Courier New"/>
                <a:ea typeface="Courier New"/>
                <a:cs typeface="Courier New"/>
                <a:sym typeface="Courier New"/>
              </a:rPr>
              <a:t>, </a:t>
            </a:r>
            <a:r>
              <a:rPr lang="en-GB" sz="900">
                <a:solidFill>
                  <a:srgbClr val="007020"/>
                </a:solidFill>
                <a:highlight>
                  <a:srgbClr val="EEFFCC"/>
                </a:highlight>
                <a:latin typeface="Courier New"/>
                <a:ea typeface="Courier New"/>
                <a:cs typeface="Courier New"/>
                <a:sym typeface="Courier New"/>
              </a:rPr>
              <a:t>msg.value</a:t>
            </a:r>
            <a:r>
              <a:rPr lang="en-GB" sz="900">
                <a:solidFill>
                  <a:srgbClr val="404040"/>
                </a:solidFill>
                <a:highlight>
                  <a:srgbClr val="EEFFCC"/>
                </a:highlight>
                <a:latin typeface="Courier New"/>
                <a:ea typeface="Courier New"/>
                <a:cs typeface="Courier New"/>
                <a:sym typeface="Courier New"/>
              </a:rPr>
              <a:t>); </a:t>
            </a:r>
            <a:r>
              <a:rPr i="1" lang="en-GB" sz="900">
                <a:solidFill>
                  <a:srgbClr val="408090"/>
                </a:solidFill>
                <a:highlight>
                  <a:srgbClr val="EEFFCC"/>
                </a:highlight>
                <a:latin typeface="Courier New"/>
                <a:ea typeface="Courier New"/>
                <a:cs typeface="Courier New"/>
                <a:sym typeface="Courier New"/>
              </a:rPr>
              <a:t>// Triggering event</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a:t>
            </a:r>
            <a:endParaRPr sz="900">
              <a:solidFill>
                <a:srgbClr val="404040"/>
              </a:solidFill>
              <a:highlight>
                <a:srgbClr val="EEFFCC"/>
              </a:highlight>
              <a:latin typeface="Courier New"/>
              <a:ea typeface="Courier New"/>
              <a:cs typeface="Courier New"/>
              <a:sym typeface="Courier New"/>
            </a:endParaRPr>
          </a:p>
          <a:p>
            <a:pPr indent="0" lvl="0" marL="0" rtl="0" algn="l">
              <a:spcBef>
                <a:spcPts val="1800"/>
              </a:spcBef>
              <a:spcAft>
                <a:spcPts val="160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latin typeface="Georgia"/>
                <a:ea typeface="Georgia"/>
                <a:cs typeface="Georgia"/>
                <a:sym typeface="Georgia"/>
              </a:rPr>
              <a:t>Struct Types</a:t>
            </a:r>
            <a:endParaRPr b="1" sz="1800">
              <a:latin typeface="Georgia"/>
              <a:ea typeface="Georgia"/>
              <a:cs typeface="Georgia"/>
              <a:sym typeface="Georgia"/>
            </a:endParaRPr>
          </a:p>
          <a:p>
            <a:pPr indent="0" lvl="0" marL="0" rtl="0" algn="l">
              <a:spcBef>
                <a:spcPts val="400"/>
              </a:spcBef>
              <a:spcAft>
                <a:spcPts val="0"/>
              </a:spcAft>
              <a:buNone/>
            </a:pPr>
            <a:r>
              <a:t/>
            </a:r>
            <a:endParaRPr b="1" sz="1800">
              <a:latin typeface="Georgia"/>
              <a:ea typeface="Georgia"/>
              <a:cs typeface="Georgia"/>
              <a:sym typeface="Georgia"/>
            </a:endParaRPr>
          </a:p>
        </p:txBody>
      </p:sp>
      <p:sp>
        <p:nvSpPr>
          <p:cNvPr id="433" name="Google Shape;433;p7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63636"/>
              </a:lnSpc>
              <a:spcBef>
                <a:spcPts val="0"/>
              </a:spcBef>
              <a:spcAft>
                <a:spcPts val="0"/>
              </a:spcAft>
              <a:buNone/>
            </a:pPr>
            <a:r>
              <a:rPr lang="en-GB" sz="1200">
                <a:solidFill>
                  <a:schemeClr val="dk1"/>
                </a:solidFill>
              </a:rPr>
              <a:t>Structs are custom defined types that can group several variables</a:t>
            </a:r>
            <a:endParaRPr sz="1200">
              <a:solidFill>
                <a:schemeClr val="dk1"/>
              </a:solidFill>
            </a:endParaRPr>
          </a:p>
          <a:p>
            <a:pPr indent="0" lvl="0" marL="0" rtl="0" algn="l">
              <a:lnSpc>
                <a:spcPct val="163636"/>
              </a:lnSpc>
              <a:spcBef>
                <a:spcPts val="1800"/>
              </a:spcBef>
              <a:spcAft>
                <a:spcPts val="0"/>
              </a:spcAft>
              <a:buClr>
                <a:schemeClr val="dk1"/>
              </a:buClr>
              <a:buSzPts val="1100"/>
              <a:buFont typeface="Arial"/>
              <a:buNone/>
            </a:pPr>
            <a:r>
              <a:rPr b="1" lang="en-GB" sz="900">
                <a:solidFill>
                  <a:srgbClr val="007020"/>
                </a:solidFill>
                <a:highlight>
                  <a:srgbClr val="EEFFCC"/>
                </a:highlight>
                <a:latin typeface="Courier New"/>
                <a:ea typeface="Courier New"/>
                <a:cs typeface="Courier New"/>
                <a:sym typeface="Courier New"/>
              </a:rPr>
              <a:t>pragma solidity</a:t>
            </a:r>
            <a:r>
              <a:rPr lang="en-GB" sz="900">
                <a:solidFill>
                  <a:schemeClr val="dk1"/>
                </a:solidFill>
                <a:highlight>
                  <a:srgbClr val="EEFFCC"/>
                </a:highlight>
                <a:latin typeface="Courier New"/>
                <a:ea typeface="Courier New"/>
                <a:cs typeface="Courier New"/>
                <a:sym typeface="Courier New"/>
              </a:rPr>
              <a:t> </a:t>
            </a:r>
            <a:r>
              <a:rPr lang="en-GB" sz="900">
                <a:solidFill>
                  <a:srgbClr val="666666"/>
                </a:solidFill>
                <a:highlight>
                  <a:srgbClr val="EEFFCC"/>
                </a:highlight>
                <a:latin typeface="Courier New"/>
                <a:ea typeface="Courier New"/>
                <a:cs typeface="Courier New"/>
                <a:sym typeface="Courier New"/>
              </a:rPr>
              <a:t>&gt;=</a:t>
            </a:r>
            <a:r>
              <a:rPr lang="en-GB" sz="900">
                <a:solidFill>
                  <a:srgbClr val="208050"/>
                </a:solidFill>
                <a:highlight>
                  <a:srgbClr val="EEFFCC"/>
                </a:highlight>
                <a:latin typeface="Courier New"/>
                <a:ea typeface="Courier New"/>
                <a:cs typeface="Courier New"/>
                <a:sym typeface="Courier New"/>
              </a:rPr>
              <a:t>0.4</a:t>
            </a:r>
            <a:r>
              <a:rPr lang="en-GB" sz="900">
                <a:solidFill>
                  <a:schemeClr val="dk1"/>
                </a:solidFill>
                <a:highlight>
                  <a:srgbClr val="EEFFCC"/>
                </a:highlight>
                <a:latin typeface="Courier New"/>
                <a:ea typeface="Courier New"/>
                <a:cs typeface="Courier New"/>
                <a:sym typeface="Courier New"/>
              </a:rPr>
              <a:t>.</a:t>
            </a:r>
            <a:r>
              <a:rPr lang="en-GB" sz="900">
                <a:solidFill>
                  <a:srgbClr val="208050"/>
                </a:solidFill>
                <a:highlight>
                  <a:srgbClr val="EEFFCC"/>
                </a:highlight>
                <a:latin typeface="Courier New"/>
                <a:ea typeface="Courier New"/>
                <a:cs typeface="Courier New"/>
                <a:sym typeface="Courier New"/>
              </a:rPr>
              <a:t>0</a:t>
            </a:r>
            <a:r>
              <a:rPr lang="en-GB" sz="900">
                <a:solidFill>
                  <a:schemeClr val="dk1"/>
                </a:solidFill>
                <a:highlight>
                  <a:srgbClr val="EEFFCC"/>
                </a:highlight>
                <a:latin typeface="Courier New"/>
                <a:ea typeface="Courier New"/>
                <a:cs typeface="Courier New"/>
                <a:sym typeface="Courier New"/>
              </a:rPr>
              <a:t> </a:t>
            </a:r>
            <a:r>
              <a:rPr lang="en-GB" sz="900">
                <a:solidFill>
                  <a:srgbClr val="666666"/>
                </a:solidFill>
                <a:highlight>
                  <a:srgbClr val="EEFFCC"/>
                </a:highlight>
                <a:latin typeface="Courier New"/>
                <a:ea typeface="Courier New"/>
                <a:cs typeface="Courier New"/>
                <a:sym typeface="Courier New"/>
              </a:rPr>
              <a:t>&lt;</a:t>
            </a:r>
            <a:r>
              <a:rPr lang="en-GB" sz="900">
                <a:solidFill>
                  <a:srgbClr val="208050"/>
                </a:solidFill>
                <a:highlight>
                  <a:srgbClr val="EEFFCC"/>
                </a:highlight>
                <a:latin typeface="Courier New"/>
                <a:ea typeface="Courier New"/>
                <a:cs typeface="Courier New"/>
                <a:sym typeface="Courier New"/>
              </a:rPr>
              <a:t>0.6</a:t>
            </a:r>
            <a:r>
              <a:rPr lang="en-GB" sz="900">
                <a:solidFill>
                  <a:schemeClr val="dk1"/>
                </a:solidFill>
                <a:highlight>
                  <a:srgbClr val="EEFFCC"/>
                </a:highlight>
                <a:latin typeface="Courier New"/>
                <a:ea typeface="Courier New"/>
                <a:cs typeface="Courier New"/>
                <a:sym typeface="Courier New"/>
              </a:rPr>
              <a:t>.</a:t>
            </a:r>
            <a:r>
              <a:rPr lang="en-GB" sz="900">
                <a:solidFill>
                  <a:srgbClr val="208050"/>
                </a:solidFill>
                <a:highlight>
                  <a:srgbClr val="EEFFCC"/>
                </a:highlight>
                <a:latin typeface="Courier New"/>
                <a:ea typeface="Courier New"/>
                <a:cs typeface="Courier New"/>
                <a:sym typeface="Courier New"/>
              </a:rPr>
              <a:t>0</a:t>
            </a:r>
            <a:r>
              <a:rPr lang="en-GB" sz="900">
                <a:solidFill>
                  <a:schemeClr val="dk1"/>
                </a:solidFill>
                <a:highlight>
                  <a:srgbClr val="EEFFCC"/>
                </a:highlight>
                <a:latin typeface="Courier New"/>
                <a:ea typeface="Courier New"/>
                <a:cs typeface="Courier New"/>
                <a:sym typeface="Courier New"/>
              </a:rPr>
              <a:t>;</a:t>
            </a:r>
            <a:br>
              <a:rPr lang="en-GB" sz="900">
                <a:solidFill>
                  <a:schemeClr val="dk1"/>
                </a:solidFill>
                <a:highlight>
                  <a:srgbClr val="EEFFCC"/>
                </a:highlight>
                <a:latin typeface="Courier New"/>
                <a:ea typeface="Courier New"/>
                <a:cs typeface="Courier New"/>
                <a:sym typeface="Courier New"/>
              </a:rPr>
            </a:br>
            <a:br>
              <a:rPr lang="en-GB" sz="900">
                <a:solidFill>
                  <a:schemeClr val="dk1"/>
                </a:solidFill>
                <a:highlight>
                  <a:srgbClr val="EEFFCC"/>
                </a:highlight>
                <a:latin typeface="Courier New"/>
                <a:ea typeface="Courier New"/>
                <a:cs typeface="Courier New"/>
                <a:sym typeface="Courier New"/>
              </a:rPr>
            </a:br>
            <a:r>
              <a:rPr b="1" lang="en-GB" sz="900">
                <a:solidFill>
                  <a:srgbClr val="007020"/>
                </a:solidFill>
                <a:highlight>
                  <a:srgbClr val="EEFFCC"/>
                </a:highlight>
                <a:latin typeface="Courier New"/>
                <a:ea typeface="Courier New"/>
                <a:cs typeface="Courier New"/>
                <a:sym typeface="Courier New"/>
              </a:rPr>
              <a:t>contract</a:t>
            </a:r>
            <a:r>
              <a:rPr lang="en-GB" sz="900">
                <a:solidFill>
                  <a:schemeClr val="dk1"/>
                </a:solidFill>
                <a:highlight>
                  <a:srgbClr val="EEFFCC"/>
                </a:highlight>
                <a:latin typeface="Courier New"/>
                <a:ea typeface="Courier New"/>
                <a:cs typeface="Courier New"/>
                <a:sym typeface="Courier New"/>
              </a:rPr>
              <a:t> Ballot {</a:t>
            </a:r>
            <a:br>
              <a:rPr lang="en-GB" sz="900">
                <a:solidFill>
                  <a:schemeClr val="dk1"/>
                </a:solidFill>
                <a:highlight>
                  <a:srgbClr val="EEFFCC"/>
                </a:highlight>
                <a:latin typeface="Courier New"/>
                <a:ea typeface="Courier New"/>
                <a:cs typeface="Courier New"/>
                <a:sym typeface="Courier New"/>
              </a:rPr>
            </a:br>
            <a:r>
              <a:rPr lang="en-GB" sz="900">
                <a:solidFill>
                  <a:schemeClr val="dk1"/>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struct</a:t>
            </a:r>
            <a:r>
              <a:rPr lang="en-GB" sz="900">
                <a:solidFill>
                  <a:schemeClr val="dk1"/>
                </a:solidFill>
                <a:highlight>
                  <a:srgbClr val="EEFFCC"/>
                </a:highlight>
                <a:latin typeface="Courier New"/>
                <a:ea typeface="Courier New"/>
                <a:cs typeface="Courier New"/>
                <a:sym typeface="Courier New"/>
              </a:rPr>
              <a:t> Voter { </a:t>
            </a:r>
            <a:r>
              <a:rPr i="1" lang="en-GB" sz="900">
                <a:solidFill>
                  <a:srgbClr val="408090"/>
                </a:solidFill>
                <a:highlight>
                  <a:srgbClr val="EEFFCC"/>
                </a:highlight>
                <a:latin typeface="Courier New"/>
                <a:ea typeface="Courier New"/>
                <a:cs typeface="Courier New"/>
                <a:sym typeface="Courier New"/>
              </a:rPr>
              <a:t>// Struct</a:t>
            </a:r>
            <a:br>
              <a:rPr lang="en-GB" sz="900">
                <a:solidFill>
                  <a:schemeClr val="dk1"/>
                </a:solidFill>
                <a:highlight>
                  <a:srgbClr val="EEFFCC"/>
                </a:highlight>
                <a:latin typeface="Courier New"/>
                <a:ea typeface="Courier New"/>
                <a:cs typeface="Courier New"/>
                <a:sym typeface="Courier New"/>
              </a:rPr>
            </a:br>
            <a:r>
              <a:rPr lang="en-GB" sz="900">
                <a:solidFill>
                  <a:schemeClr val="dk1"/>
                </a:solidFill>
                <a:highlight>
                  <a:srgbClr val="EEFFCC"/>
                </a:highlight>
                <a:latin typeface="Courier New"/>
                <a:ea typeface="Courier New"/>
                <a:cs typeface="Courier New"/>
                <a:sym typeface="Courier New"/>
              </a:rPr>
              <a:t>        </a:t>
            </a:r>
            <a:r>
              <a:rPr lang="en-GB" sz="900">
                <a:solidFill>
                  <a:srgbClr val="902000"/>
                </a:solidFill>
                <a:highlight>
                  <a:srgbClr val="EEFFCC"/>
                </a:highlight>
                <a:latin typeface="Courier New"/>
                <a:ea typeface="Courier New"/>
                <a:cs typeface="Courier New"/>
                <a:sym typeface="Courier New"/>
              </a:rPr>
              <a:t>uint</a:t>
            </a:r>
            <a:r>
              <a:rPr lang="en-GB" sz="900">
                <a:solidFill>
                  <a:schemeClr val="dk1"/>
                </a:solidFill>
                <a:highlight>
                  <a:srgbClr val="EEFFCC"/>
                </a:highlight>
                <a:latin typeface="Courier New"/>
                <a:ea typeface="Courier New"/>
                <a:cs typeface="Courier New"/>
                <a:sym typeface="Courier New"/>
              </a:rPr>
              <a:t> weight;</a:t>
            </a:r>
            <a:br>
              <a:rPr lang="en-GB" sz="900">
                <a:solidFill>
                  <a:schemeClr val="dk1"/>
                </a:solidFill>
                <a:highlight>
                  <a:srgbClr val="EEFFCC"/>
                </a:highlight>
                <a:latin typeface="Courier New"/>
                <a:ea typeface="Courier New"/>
                <a:cs typeface="Courier New"/>
                <a:sym typeface="Courier New"/>
              </a:rPr>
            </a:br>
            <a:r>
              <a:rPr lang="en-GB" sz="900">
                <a:solidFill>
                  <a:schemeClr val="dk1"/>
                </a:solidFill>
                <a:highlight>
                  <a:srgbClr val="EEFFCC"/>
                </a:highlight>
                <a:latin typeface="Courier New"/>
                <a:ea typeface="Courier New"/>
                <a:cs typeface="Courier New"/>
                <a:sym typeface="Courier New"/>
              </a:rPr>
              <a:t>        </a:t>
            </a:r>
            <a:r>
              <a:rPr lang="en-GB" sz="900">
                <a:solidFill>
                  <a:srgbClr val="902000"/>
                </a:solidFill>
                <a:highlight>
                  <a:srgbClr val="EEFFCC"/>
                </a:highlight>
                <a:latin typeface="Courier New"/>
                <a:ea typeface="Courier New"/>
                <a:cs typeface="Courier New"/>
                <a:sym typeface="Courier New"/>
              </a:rPr>
              <a:t>bool</a:t>
            </a:r>
            <a:r>
              <a:rPr lang="en-GB" sz="900">
                <a:solidFill>
                  <a:schemeClr val="dk1"/>
                </a:solidFill>
                <a:highlight>
                  <a:srgbClr val="EEFFCC"/>
                </a:highlight>
                <a:latin typeface="Courier New"/>
                <a:ea typeface="Courier New"/>
                <a:cs typeface="Courier New"/>
                <a:sym typeface="Courier New"/>
              </a:rPr>
              <a:t> voted;</a:t>
            </a:r>
            <a:br>
              <a:rPr lang="en-GB" sz="900">
                <a:solidFill>
                  <a:schemeClr val="dk1"/>
                </a:solidFill>
                <a:highlight>
                  <a:srgbClr val="EEFFCC"/>
                </a:highlight>
                <a:latin typeface="Courier New"/>
                <a:ea typeface="Courier New"/>
                <a:cs typeface="Courier New"/>
                <a:sym typeface="Courier New"/>
              </a:rPr>
            </a:br>
            <a:r>
              <a:rPr lang="en-GB" sz="900">
                <a:solidFill>
                  <a:schemeClr val="dk1"/>
                </a:solidFill>
                <a:highlight>
                  <a:srgbClr val="EEFFCC"/>
                </a:highlight>
                <a:latin typeface="Courier New"/>
                <a:ea typeface="Courier New"/>
                <a:cs typeface="Courier New"/>
                <a:sym typeface="Courier New"/>
              </a:rPr>
              <a:t>        </a:t>
            </a:r>
            <a:r>
              <a:rPr lang="en-GB" sz="900">
                <a:solidFill>
                  <a:srgbClr val="902000"/>
                </a:solidFill>
                <a:highlight>
                  <a:srgbClr val="EEFFCC"/>
                </a:highlight>
                <a:latin typeface="Courier New"/>
                <a:ea typeface="Courier New"/>
                <a:cs typeface="Courier New"/>
                <a:sym typeface="Courier New"/>
              </a:rPr>
              <a:t>address</a:t>
            </a:r>
            <a:r>
              <a:rPr lang="en-GB" sz="900">
                <a:solidFill>
                  <a:schemeClr val="dk1"/>
                </a:solidFill>
                <a:highlight>
                  <a:srgbClr val="EEFFCC"/>
                </a:highlight>
                <a:latin typeface="Courier New"/>
                <a:ea typeface="Courier New"/>
                <a:cs typeface="Courier New"/>
                <a:sym typeface="Courier New"/>
              </a:rPr>
              <a:t> delegate;</a:t>
            </a:r>
            <a:br>
              <a:rPr lang="en-GB" sz="900">
                <a:solidFill>
                  <a:schemeClr val="dk1"/>
                </a:solidFill>
                <a:highlight>
                  <a:srgbClr val="EEFFCC"/>
                </a:highlight>
                <a:latin typeface="Courier New"/>
                <a:ea typeface="Courier New"/>
                <a:cs typeface="Courier New"/>
                <a:sym typeface="Courier New"/>
              </a:rPr>
            </a:br>
            <a:r>
              <a:rPr lang="en-GB" sz="900">
                <a:solidFill>
                  <a:schemeClr val="dk1"/>
                </a:solidFill>
                <a:highlight>
                  <a:srgbClr val="EEFFCC"/>
                </a:highlight>
                <a:latin typeface="Courier New"/>
                <a:ea typeface="Courier New"/>
                <a:cs typeface="Courier New"/>
                <a:sym typeface="Courier New"/>
              </a:rPr>
              <a:t>        </a:t>
            </a:r>
            <a:r>
              <a:rPr lang="en-GB" sz="900">
                <a:solidFill>
                  <a:srgbClr val="902000"/>
                </a:solidFill>
                <a:highlight>
                  <a:srgbClr val="EEFFCC"/>
                </a:highlight>
                <a:latin typeface="Courier New"/>
                <a:ea typeface="Courier New"/>
                <a:cs typeface="Courier New"/>
                <a:sym typeface="Courier New"/>
              </a:rPr>
              <a:t>uint</a:t>
            </a:r>
            <a:r>
              <a:rPr lang="en-GB" sz="900">
                <a:solidFill>
                  <a:schemeClr val="dk1"/>
                </a:solidFill>
                <a:highlight>
                  <a:srgbClr val="EEFFCC"/>
                </a:highlight>
                <a:latin typeface="Courier New"/>
                <a:ea typeface="Courier New"/>
                <a:cs typeface="Courier New"/>
                <a:sym typeface="Courier New"/>
              </a:rPr>
              <a:t> vote;</a:t>
            </a:r>
            <a:br>
              <a:rPr lang="en-GB" sz="900">
                <a:solidFill>
                  <a:schemeClr val="dk1"/>
                </a:solidFill>
                <a:highlight>
                  <a:srgbClr val="EEFFCC"/>
                </a:highlight>
                <a:latin typeface="Courier New"/>
                <a:ea typeface="Courier New"/>
                <a:cs typeface="Courier New"/>
                <a:sym typeface="Courier New"/>
              </a:rPr>
            </a:br>
            <a:r>
              <a:rPr lang="en-GB" sz="900">
                <a:solidFill>
                  <a:schemeClr val="dk1"/>
                </a:solidFill>
                <a:highlight>
                  <a:srgbClr val="EEFFCC"/>
                </a:highlight>
                <a:latin typeface="Courier New"/>
                <a:ea typeface="Courier New"/>
                <a:cs typeface="Courier New"/>
                <a:sym typeface="Courier New"/>
              </a:rPr>
              <a:t>    }</a:t>
            </a:r>
            <a:br>
              <a:rPr lang="en-GB" sz="900">
                <a:solidFill>
                  <a:schemeClr val="dk1"/>
                </a:solidFill>
                <a:highlight>
                  <a:srgbClr val="EEFFCC"/>
                </a:highlight>
                <a:latin typeface="Courier New"/>
                <a:ea typeface="Courier New"/>
                <a:cs typeface="Courier New"/>
                <a:sym typeface="Courier New"/>
              </a:rPr>
            </a:br>
            <a:r>
              <a:rPr lang="en-GB" sz="900">
                <a:solidFill>
                  <a:schemeClr val="dk1"/>
                </a:solidFill>
                <a:highlight>
                  <a:srgbClr val="EEFFCC"/>
                </a:highlight>
                <a:latin typeface="Courier New"/>
                <a:ea typeface="Courier New"/>
                <a:cs typeface="Courier New"/>
                <a:sym typeface="Courier New"/>
              </a:rPr>
              <a:t>}</a:t>
            </a:r>
            <a:br>
              <a:rPr lang="en-GB" sz="900">
                <a:solidFill>
                  <a:schemeClr val="dk1"/>
                </a:solidFill>
                <a:highlight>
                  <a:srgbClr val="EEFFCC"/>
                </a:highlight>
                <a:latin typeface="Courier New"/>
                <a:ea typeface="Courier New"/>
                <a:cs typeface="Courier New"/>
                <a:sym typeface="Courier New"/>
              </a:rPr>
            </a:br>
            <a:endParaRPr sz="900">
              <a:solidFill>
                <a:schemeClr val="dk1"/>
              </a:solidFill>
              <a:highlight>
                <a:srgbClr val="EEFFCC"/>
              </a:highlight>
              <a:latin typeface="Courier New"/>
              <a:ea typeface="Courier New"/>
              <a:cs typeface="Courier New"/>
              <a:sym typeface="Courier New"/>
            </a:endParaRPr>
          </a:p>
          <a:p>
            <a:pPr indent="0" lvl="0" marL="0" rtl="0" algn="l">
              <a:spcBef>
                <a:spcPts val="1800"/>
              </a:spcBef>
              <a:spcAft>
                <a:spcPts val="0"/>
              </a:spcAft>
              <a:buClr>
                <a:schemeClr val="dk1"/>
              </a:buClr>
              <a:buSzPts val="1100"/>
              <a:buFont typeface="Arial"/>
              <a:buNone/>
            </a:pPr>
            <a:r>
              <a:t/>
            </a:r>
            <a:endParaRPr sz="1100">
              <a:solidFill>
                <a:schemeClr val="dk1"/>
              </a:solidFill>
              <a:highlight>
                <a:srgbClr val="EEFFCC"/>
              </a:highlight>
            </a:endParaRPr>
          </a:p>
          <a:p>
            <a:pPr indent="0" lvl="0" marL="0" rtl="0" algn="l">
              <a:spcBef>
                <a:spcPts val="1800"/>
              </a:spcBef>
              <a:spcAft>
                <a:spcPts val="1600"/>
              </a:spcAft>
              <a:buNone/>
            </a:pPr>
            <a:r>
              <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Public vs Private Blockchains</a:t>
            </a:r>
            <a:endParaRPr/>
          </a:p>
        </p:txBody>
      </p:sp>
      <p:sp>
        <p:nvSpPr>
          <p:cNvPr id="87" name="Google Shape;87;p18"/>
          <p:cNvSpPr txBox="1"/>
          <p:nvPr>
            <p:ph idx="1" type="body"/>
          </p:nvPr>
        </p:nvSpPr>
        <p:spPr>
          <a:xfrm>
            <a:off x="349750" y="1160100"/>
            <a:ext cx="8520600" cy="34164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72000">
            <a:noAutofit/>
          </a:bodyPr>
          <a:lstStyle/>
          <a:p>
            <a:pPr indent="0" lvl="0" marL="0" rtl="0" algn="l">
              <a:spcBef>
                <a:spcPts val="0"/>
              </a:spcBef>
              <a:spcAft>
                <a:spcPts val="0"/>
              </a:spcAft>
              <a:buClr>
                <a:schemeClr val="dk1"/>
              </a:buClr>
              <a:buSzPts val="1100"/>
              <a:buFont typeface="Arial"/>
              <a:buNone/>
            </a:pPr>
            <a:r>
              <a:rPr b="1" lang="en-GB">
                <a:solidFill>
                  <a:srgbClr val="000000"/>
                </a:solidFill>
              </a:rPr>
              <a:t>Public blockchains.  </a:t>
            </a:r>
            <a:r>
              <a:rPr lang="en-GB">
                <a:solidFill>
                  <a:srgbClr val="000000"/>
                </a:solidFill>
              </a:rPr>
              <a:t>Ledgers can be ‘public’ in two senses:</a:t>
            </a:r>
            <a:endParaRPr>
              <a:solidFill>
                <a:srgbClr val="000000"/>
              </a:solidFill>
            </a:endParaRPr>
          </a:p>
          <a:p>
            <a:pPr indent="-342900" lvl="0" marL="711200" rtl="0" algn="l">
              <a:spcBef>
                <a:spcPts val="2000"/>
              </a:spcBef>
              <a:spcAft>
                <a:spcPts val="0"/>
              </a:spcAft>
              <a:buClr>
                <a:srgbClr val="000000"/>
              </a:buClr>
              <a:buSzPts val="1800"/>
              <a:buFont typeface="Georgia"/>
              <a:buAutoNum type="arabicPeriod"/>
            </a:pPr>
            <a:r>
              <a:rPr lang="en-GB">
                <a:solidFill>
                  <a:srgbClr val="000000"/>
                </a:solidFill>
              </a:rPr>
              <a:t>Anyone, without permission granted by another authority, can </a:t>
            </a:r>
            <a:r>
              <a:rPr b="1" lang="en-GB">
                <a:solidFill>
                  <a:srgbClr val="000000"/>
                </a:solidFill>
              </a:rPr>
              <a:t>write</a:t>
            </a:r>
            <a:r>
              <a:rPr lang="en-GB">
                <a:solidFill>
                  <a:srgbClr val="000000"/>
                </a:solidFill>
              </a:rPr>
              <a:t> data</a:t>
            </a:r>
            <a:endParaRPr>
              <a:solidFill>
                <a:srgbClr val="000000"/>
              </a:solidFill>
            </a:endParaRPr>
          </a:p>
          <a:p>
            <a:pPr indent="-342900" lvl="0" marL="711200" rtl="0" algn="l">
              <a:spcBef>
                <a:spcPts val="0"/>
              </a:spcBef>
              <a:spcAft>
                <a:spcPts val="0"/>
              </a:spcAft>
              <a:buClr>
                <a:srgbClr val="000000"/>
              </a:buClr>
              <a:buSzPts val="1800"/>
              <a:buFont typeface="Georgia"/>
              <a:buAutoNum type="arabicPeriod"/>
            </a:pPr>
            <a:r>
              <a:rPr lang="en-GB">
                <a:solidFill>
                  <a:srgbClr val="000000"/>
                </a:solidFill>
              </a:rPr>
              <a:t>Anyone, without permission granted by another authority, can </a:t>
            </a:r>
            <a:r>
              <a:rPr b="1" lang="en-GB">
                <a:solidFill>
                  <a:srgbClr val="000000"/>
                </a:solidFill>
              </a:rPr>
              <a:t>read</a:t>
            </a:r>
            <a:r>
              <a:rPr lang="en-GB">
                <a:solidFill>
                  <a:srgbClr val="000000"/>
                </a:solidFill>
              </a:rPr>
              <a:t> data</a:t>
            </a:r>
            <a:endParaRPr>
              <a:solidFill>
                <a:srgbClr val="000000"/>
              </a:solidFill>
            </a:endParaRPr>
          </a:p>
          <a:p>
            <a:pPr indent="0" lvl="0" marL="0" rtl="0" algn="l">
              <a:spcBef>
                <a:spcPts val="4000"/>
              </a:spcBef>
              <a:spcAft>
                <a:spcPts val="0"/>
              </a:spcAft>
              <a:buNone/>
            </a:pPr>
            <a:r>
              <a:rPr b="1" lang="en-GB">
                <a:solidFill>
                  <a:srgbClr val="000000"/>
                </a:solidFill>
                <a:highlight>
                  <a:srgbClr val="FFFFFF"/>
                </a:highlight>
              </a:rPr>
              <a:t>Private blockchains.</a:t>
            </a:r>
            <a:r>
              <a:rPr lang="en-GB">
                <a:solidFill>
                  <a:srgbClr val="000000"/>
                </a:solidFill>
                <a:highlight>
                  <a:srgbClr val="FFFFFF"/>
                </a:highlight>
              </a:rPr>
              <a:t>  Conversely, a ‘private’ blockchain network is where the </a:t>
            </a:r>
            <a:r>
              <a:rPr b="1" lang="en-GB">
                <a:solidFill>
                  <a:srgbClr val="000000"/>
                </a:solidFill>
                <a:highlight>
                  <a:srgbClr val="FFFFFF"/>
                </a:highlight>
              </a:rPr>
              <a:t>participants are known and trusted</a:t>
            </a:r>
            <a:r>
              <a:rPr lang="en-GB">
                <a:solidFill>
                  <a:srgbClr val="000000"/>
                </a:solidFill>
                <a:highlight>
                  <a:srgbClr val="FFFFFF"/>
                </a:highlight>
              </a:rPr>
              <a:t>: for example, an industry group, or a group of companies.</a:t>
            </a:r>
            <a:endParaRPr>
              <a:solidFill>
                <a:srgbClr val="000000"/>
              </a:solidFill>
              <a:highlight>
                <a:srgbClr val="FFFFFF"/>
              </a:highlight>
            </a:endParaRPr>
          </a:p>
          <a:p>
            <a:pPr indent="0" lvl="0" marL="0" rtl="0" algn="l">
              <a:spcBef>
                <a:spcPts val="0"/>
              </a:spcBef>
              <a:spcAft>
                <a:spcPts val="0"/>
              </a:spcAft>
              <a:buNone/>
            </a:pPr>
            <a:r>
              <a:t/>
            </a:r>
            <a:endParaRPr>
              <a:solidFill>
                <a:srgbClr val="000000"/>
              </a:solidFill>
              <a:highlight>
                <a:srgbClr val="FFFFFF"/>
              </a:highlight>
            </a:endParaRPr>
          </a:p>
          <a:p>
            <a:pPr indent="0" lvl="0" marL="0" rtl="0" algn="l">
              <a:spcBef>
                <a:spcPts val="0"/>
              </a:spcBef>
              <a:spcAft>
                <a:spcPts val="0"/>
              </a:spcAft>
              <a:buNone/>
            </a:pPr>
            <a:r>
              <a:rPr lang="en-GB">
                <a:solidFill>
                  <a:srgbClr val="000000"/>
                </a:solidFill>
                <a:highlight>
                  <a:srgbClr val="FFFFFF"/>
                </a:highlight>
              </a:rPr>
              <a:t>P</a:t>
            </a:r>
            <a:r>
              <a:rPr lang="en-GB">
                <a:solidFill>
                  <a:srgbClr val="000000"/>
                </a:solidFill>
                <a:highlight>
                  <a:srgbClr val="FFFFFF"/>
                </a:highlight>
              </a:rPr>
              <a:t>ermissioned blockchains are preferred by centralized organizations, which leverage the power of the network for their own, internal business operations.</a:t>
            </a:r>
            <a:endParaRPr>
              <a:solidFill>
                <a:srgbClr val="000000"/>
              </a:solidFill>
              <a:highlight>
                <a:srgbClr val="FFFFFF"/>
              </a:highlight>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404040"/>
                </a:solidFill>
                <a:latin typeface="Georgia"/>
                <a:ea typeface="Georgia"/>
                <a:cs typeface="Georgia"/>
                <a:sym typeface="Georgia"/>
              </a:rPr>
              <a:t>Enum Types</a:t>
            </a:r>
            <a:endParaRPr b="1" sz="1800">
              <a:solidFill>
                <a:srgbClr val="404040"/>
              </a:solidFill>
              <a:latin typeface="Georgia"/>
              <a:ea typeface="Georgia"/>
              <a:cs typeface="Georgia"/>
              <a:sym typeface="Georgia"/>
            </a:endParaRPr>
          </a:p>
          <a:p>
            <a:pPr indent="0" lvl="0" marL="0" rtl="0" algn="l">
              <a:spcBef>
                <a:spcPts val="400"/>
              </a:spcBef>
              <a:spcAft>
                <a:spcPts val="0"/>
              </a:spcAft>
              <a:buNone/>
            </a:pPr>
            <a:r>
              <a:t/>
            </a:r>
            <a:endParaRPr/>
          </a:p>
        </p:txBody>
      </p:sp>
      <p:sp>
        <p:nvSpPr>
          <p:cNvPr id="439" name="Google Shape;439;p7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63636"/>
              </a:lnSpc>
              <a:spcBef>
                <a:spcPts val="0"/>
              </a:spcBef>
              <a:spcAft>
                <a:spcPts val="0"/>
              </a:spcAft>
              <a:buClr>
                <a:schemeClr val="dk1"/>
              </a:buClr>
              <a:buSzPts val="1100"/>
              <a:buFont typeface="Arial"/>
              <a:buNone/>
            </a:pPr>
            <a:r>
              <a:rPr lang="en-GB" sz="1200">
                <a:solidFill>
                  <a:srgbClr val="404040"/>
                </a:solidFill>
              </a:rPr>
              <a:t>Enums can be used to create custom types with a finite set of ‘constant values’ (see </a:t>
            </a:r>
            <a:r>
              <a:rPr lang="en-GB" sz="1200" u="sng">
                <a:solidFill>
                  <a:srgbClr val="9B59B6"/>
                </a:solidFill>
                <a:hlinkClick r:id="rId3"/>
              </a:rPr>
              <a:t>Enums</a:t>
            </a:r>
            <a:r>
              <a:rPr lang="en-GB" sz="1200">
                <a:solidFill>
                  <a:srgbClr val="404040"/>
                </a:solidFill>
              </a:rPr>
              <a:t> in types section).</a:t>
            </a:r>
            <a:endParaRPr sz="1200">
              <a:solidFill>
                <a:srgbClr val="404040"/>
              </a:solidFill>
            </a:endParaRPr>
          </a:p>
          <a:p>
            <a:pPr indent="0" lvl="0" marL="114300" marR="114300" rtl="0" algn="l">
              <a:lnSpc>
                <a:spcPct val="140000"/>
              </a:lnSpc>
              <a:spcBef>
                <a:spcPts val="1800"/>
              </a:spcBef>
              <a:spcAft>
                <a:spcPts val="0"/>
              </a:spcAft>
              <a:buClr>
                <a:schemeClr val="dk1"/>
              </a:buClr>
              <a:buSzPts val="1100"/>
              <a:buFont typeface="Arial"/>
              <a:buNone/>
            </a:pPr>
            <a:r>
              <a:rPr b="1" lang="en-GB" sz="900">
                <a:solidFill>
                  <a:srgbClr val="007020"/>
                </a:solidFill>
                <a:highlight>
                  <a:srgbClr val="EEFFCC"/>
                </a:highlight>
                <a:latin typeface="Courier New"/>
                <a:ea typeface="Courier New"/>
                <a:cs typeface="Courier New"/>
                <a:sym typeface="Courier New"/>
              </a:rPr>
              <a:t>pragma solidity &gt;=0.4.21 &lt;0.6.0;</a:t>
            </a:r>
            <a:endParaRPr b="1" sz="900">
              <a:solidFill>
                <a:srgbClr val="007020"/>
              </a:solidFill>
              <a:highlight>
                <a:srgbClr val="EEFFCC"/>
              </a:highlight>
              <a:latin typeface="Courier New"/>
              <a:ea typeface="Courier New"/>
              <a:cs typeface="Courier New"/>
              <a:sym typeface="Courier New"/>
            </a:endParaRPr>
          </a:p>
          <a:p>
            <a:pPr indent="0" lvl="0" marL="114300" marR="114300" rtl="0" algn="l">
              <a:lnSpc>
                <a:spcPct val="140000"/>
              </a:lnSpc>
              <a:spcBef>
                <a:spcPts val="0"/>
              </a:spcBef>
              <a:spcAft>
                <a:spcPts val="0"/>
              </a:spcAft>
              <a:buClr>
                <a:schemeClr val="dk1"/>
              </a:buClr>
              <a:buSzPts val="1100"/>
              <a:buFont typeface="Arial"/>
              <a:buNone/>
            </a:pPr>
            <a:r>
              <a:t/>
            </a:r>
            <a:endParaRPr b="1" sz="900">
              <a:solidFill>
                <a:srgbClr val="007020"/>
              </a:solidFill>
              <a:highlight>
                <a:srgbClr val="EEFFCC"/>
              </a:highlight>
              <a:latin typeface="Courier New"/>
              <a:ea typeface="Courier New"/>
              <a:cs typeface="Courier New"/>
              <a:sym typeface="Courier New"/>
            </a:endParaRPr>
          </a:p>
          <a:p>
            <a:pPr indent="0" lvl="0" marL="114300" marR="114300" rtl="0" algn="l">
              <a:lnSpc>
                <a:spcPct val="140000"/>
              </a:lnSpc>
              <a:spcBef>
                <a:spcPts val="0"/>
              </a:spcBef>
              <a:spcAft>
                <a:spcPts val="0"/>
              </a:spcAft>
              <a:buClr>
                <a:schemeClr val="dk1"/>
              </a:buClr>
              <a:buSzPts val="1100"/>
              <a:buFont typeface="Arial"/>
              <a:buNone/>
            </a:pPr>
            <a:r>
              <a:rPr b="1" lang="en-GB" sz="900">
                <a:solidFill>
                  <a:srgbClr val="007020"/>
                </a:solidFill>
                <a:highlight>
                  <a:srgbClr val="EEFFCC"/>
                </a:highlight>
                <a:latin typeface="Courier New"/>
                <a:ea typeface="Courier New"/>
                <a:cs typeface="Courier New"/>
                <a:sym typeface="Courier New"/>
              </a:rPr>
              <a:t>contract SimpleAuction {</a:t>
            </a:r>
            <a:endParaRPr b="1" sz="900">
              <a:solidFill>
                <a:srgbClr val="007020"/>
              </a:solidFill>
              <a:highlight>
                <a:srgbClr val="EEFFCC"/>
              </a:highlight>
              <a:latin typeface="Courier New"/>
              <a:ea typeface="Courier New"/>
              <a:cs typeface="Courier New"/>
              <a:sym typeface="Courier New"/>
            </a:endParaRPr>
          </a:p>
          <a:p>
            <a:pPr indent="0" lvl="0" marL="114300" marR="114300" rtl="0" algn="l">
              <a:lnSpc>
                <a:spcPct val="140000"/>
              </a:lnSpc>
              <a:spcBef>
                <a:spcPts val="0"/>
              </a:spcBef>
              <a:spcAft>
                <a:spcPts val="0"/>
              </a:spcAft>
              <a:buClr>
                <a:schemeClr val="dk1"/>
              </a:buClr>
              <a:buSzPts val="1100"/>
              <a:buFont typeface="Arial"/>
              <a:buNone/>
            </a:pPr>
            <a:r>
              <a:rPr b="1" lang="en-GB" sz="900">
                <a:solidFill>
                  <a:srgbClr val="007020"/>
                </a:solidFill>
                <a:highlight>
                  <a:srgbClr val="EEFFCC"/>
                </a:highlight>
                <a:latin typeface="Courier New"/>
                <a:ea typeface="Courier New"/>
                <a:cs typeface="Courier New"/>
                <a:sym typeface="Courier New"/>
              </a:rPr>
              <a:t> enum State { Created, Locked, Inactive } // Enum</a:t>
            </a:r>
            <a:endParaRPr b="1" sz="900">
              <a:solidFill>
                <a:srgbClr val="007020"/>
              </a:solidFill>
              <a:highlight>
                <a:srgbClr val="EEFFCC"/>
              </a:highlight>
              <a:latin typeface="Courier New"/>
              <a:ea typeface="Courier New"/>
              <a:cs typeface="Courier New"/>
              <a:sym typeface="Courier New"/>
            </a:endParaRPr>
          </a:p>
          <a:p>
            <a:pPr indent="0" lvl="0" marL="114300" marR="114300" rtl="0" algn="l">
              <a:lnSpc>
                <a:spcPct val="140000"/>
              </a:lnSpc>
              <a:spcBef>
                <a:spcPts val="0"/>
              </a:spcBef>
              <a:spcAft>
                <a:spcPts val="0"/>
              </a:spcAft>
              <a:buClr>
                <a:schemeClr val="dk1"/>
              </a:buClr>
              <a:buSzPts val="1100"/>
              <a:buFont typeface="Arial"/>
              <a:buNone/>
            </a:pPr>
            <a:r>
              <a:rPr b="1" lang="en-GB" sz="900">
                <a:solidFill>
                  <a:srgbClr val="007020"/>
                </a:solidFill>
                <a:highlight>
                  <a:srgbClr val="EEFFCC"/>
                </a:highlight>
                <a:latin typeface="Courier New"/>
                <a:ea typeface="Courier New"/>
                <a:cs typeface="Courier New"/>
                <a:sym typeface="Courier New"/>
              </a:rPr>
              <a:t> State s;</a:t>
            </a:r>
            <a:endParaRPr b="1" sz="900">
              <a:solidFill>
                <a:srgbClr val="007020"/>
              </a:solidFill>
              <a:highlight>
                <a:srgbClr val="EEFFCC"/>
              </a:highlight>
              <a:latin typeface="Courier New"/>
              <a:ea typeface="Courier New"/>
              <a:cs typeface="Courier New"/>
              <a:sym typeface="Courier New"/>
            </a:endParaRPr>
          </a:p>
          <a:p>
            <a:pPr indent="0" lvl="0" marL="114300" marR="114300" rtl="0" algn="l">
              <a:lnSpc>
                <a:spcPct val="140000"/>
              </a:lnSpc>
              <a:spcBef>
                <a:spcPts val="0"/>
              </a:spcBef>
              <a:spcAft>
                <a:spcPts val="0"/>
              </a:spcAft>
              <a:buClr>
                <a:schemeClr val="dk1"/>
              </a:buClr>
              <a:buSzPts val="1100"/>
              <a:buFont typeface="Arial"/>
              <a:buNone/>
            </a:pPr>
            <a:r>
              <a:t/>
            </a:r>
            <a:endParaRPr b="1" sz="900">
              <a:solidFill>
                <a:srgbClr val="007020"/>
              </a:solidFill>
              <a:highlight>
                <a:srgbClr val="EEFFCC"/>
              </a:highlight>
              <a:latin typeface="Courier New"/>
              <a:ea typeface="Courier New"/>
              <a:cs typeface="Courier New"/>
              <a:sym typeface="Courier New"/>
            </a:endParaRPr>
          </a:p>
          <a:p>
            <a:pPr indent="0" lvl="0" marL="114300" marR="114300" rtl="0" algn="l">
              <a:lnSpc>
                <a:spcPct val="140000"/>
              </a:lnSpc>
              <a:spcBef>
                <a:spcPts val="0"/>
              </a:spcBef>
              <a:spcAft>
                <a:spcPts val="0"/>
              </a:spcAft>
              <a:buClr>
                <a:schemeClr val="dk1"/>
              </a:buClr>
              <a:buSzPts val="1100"/>
              <a:buFont typeface="Arial"/>
              <a:buNone/>
            </a:pPr>
            <a:r>
              <a:rPr b="1" lang="en-GB" sz="900">
                <a:solidFill>
                  <a:srgbClr val="007020"/>
                </a:solidFill>
                <a:highlight>
                  <a:srgbClr val="EEFFCC"/>
                </a:highlight>
                <a:latin typeface="Courier New"/>
                <a:ea typeface="Courier New"/>
                <a:cs typeface="Courier New"/>
                <a:sym typeface="Courier New"/>
              </a:rPr>
              <a:t>    function bid() public payable {</a:t>
            </a:r>
            <a:endParaRPr b="1" sz="900">
              <a:solidFill>
                <a:srgbClr val="007020"/>
              </a:solidFill>
              <a:highlight>
                <a:srgbClr val="EEFFCC"/>
              </a:highlight>
              <a:latin typeface="Courier New"/>
              <a:ea typeface="Courier New"/>
              <a:cs typeface="Courier New"/>
              <a:sym typeface="Courier New"/>
            </a:endParaRPr>
          </a:p>
          <a:p>
            <a:pPr indent="0" lvl="0" marL="114300" marR="114300" rtl="0" algn="l">
              <a:lnSpc>
                <a:spcPct val="140000"/>
              </a:lnSpc>
              <a:spcBef>
                <a:spcPts val="0"/>
              </a:spcBef>
              <a:spcAft>
                <a:spcPts val="0"/>
              </a:spcAft>
              <a:buClr>
                <a:schemeClr val="dk1"/>
              </a:buClr>
              <a:buSzPts val="1100"/>
              <a:buFont typeface="Arial"/>
              <a:buNone/>
            </a:pPr>
            <a:r>
              <a:rPr b="1" lang="en-GB" sz="900">
                <a:solidFill>
                  <a:srgbClr val="007020"/>
                </a:solidFill>
                <a:highlight>
                  <a:srgbClr val="EEFFCC"/>
                </a:highlight>
                <a:latin typeface="Courier New"/>
                <a:ea typeface="Courier New"/>
                <a:cs typeface="Courier New"/>
                <a:sym typeface="Courier New"/>
              </a:rPr>
              <a:t>        s=State.Created;</a:t>
            </a:r>
            <a:endParaRPr b="1" sz="900">
              <a:solidFill>
                <a:srgbClr val="007020"/>
              </a:solidFill>
              <a:highlight>
                <a:srgbClr val="EEFFCC"/>
              </a:highlight>
              <a:latin typeface="Courier New"/>
              <a:ea typeface="Courier New"/>
              <a:cs typeface="Courier New"/>
              <a:sym typeface="Courier New"/>
            </a:endParaRPr>
          </a:p>
          <a:p>
            <a:pPr indent="0" lvl="0" marL="114300" marR="114300" rtl="0" algn="l">
              <a:lnSpc>
                <a:spcPct val="140000"/>
              </a:lnSpc>
              <a:spcBef>
                <a:spcPts val="0"/>
              </a:spcBef>
              <a:spcAft>
                <a:spcPts val="0"/>
              </a:spcAft>
              <a:buClr>
                <a:schemeClr val="dk1"/>
              </a:buClr>
              <a:buSzPts val="1100"/>
              <a:buFont typeface="Arial"/>
              <a:buNone/>
            </a:pPr>
            <a:r>
              <a:rPr b="1" lang="en-GB" sz="900">
                <a:solidFill>
                  <a:srgbClr val="007020"/>
                </a:solidFill>
                <a:highlight>
                  <a:srgbClr val="EEFFCC"/>
                </a:highlight>
                <a:latin typeface="Courier New"/>
                <a:ea typeface="Courier New"/>
                <a:cs typeface="Courier New"/>
                <a:sym typeface="Courier New"/>
              </a:rPr>
              <a:t>        </a:t>
            </a:r>
            <a:endParaRPr b="1" sz="900">
              <a:solidFill>
                <a:srgbClr val="007020"/>
              </a:solidFill>
              <a:highlight>
                <a:srgbClr val="EEFFCC"/>
              </a:highlight>
              <a:latin typeface="Courier New"/>
              <a:ea typeface="Courier New"/>
              <a:cs typeface="Courier New"/>
              <a:sym typeface="Courier New"/>
            </a:endParaRPr>
          </a:p>
          <a:p>
            <a:pPr indent="0" lvl="0" marL="114300" marR="114300" rtl="0" algn="l">
              <a:lnSpc>
                <a:spcPct val="140000"/>
              </a:lnSpc>
              <a:spcBef>
                <a:spcPts val="0"/>
              </a:spcBef>
              <a:spcAft>
                <a:spcPts val="0"/>
              </a:spcAft>
              <a:buClr>
                <a:schemeClr val="dk1"/>
              </a:buClr>
              <a:buSzPts val="1100"/>
              <a:buFont typeface="Arial"/>
              <a:buNone/>
            </a:pPr>
            <a:r>
              <a:rPr b="1" lang="en-GB" sz="900">
                <a:solidFill>
                  <a:srgbClr val="007020"/>
                </a:solidFill>
                <a:highlight>
                  <a:srgbClr val="EEFFCC"/>
                </a:highlight>
                <a:latin typeface="Courier New"/>
                <a:ea typeface="Courier New"/>
                <a:cs typeface="Courier New"/>
                <a:sym typeface="Courier New"/>
              </a:rPr>
              <a:t>    }</a:t>
            </a:r>
            <a:endParaRPr b="1" sz="900">
              <a:solidFill>
                <a:srgbClr val="007020"/>
              </a:solidFill>
              <a:highlight>
                <a:srgbClr val="EEFFCC"/>
              </a:highlight>
              <a:latin typeface="Courier New"/>
              <a:ea typeface="Courier New"/>
              <a:cs typeface="Courier New"/>
              <a:sym typeface="Courier New"/>
            </a:endParaRPr>
          </a:p>
          <a:p>
            <a:pPr indent="0" lvl="0" marL="114300" marR="114300" rtl="0" algn="l">
              <a:lnSpc>
                <a:spcPct val="140000"/>
              </a:lnSpc>
              <a:spcBef>
                <a:spcPts val="0"/>
              </a:spcBef>
              <a:spcAft>
                <a:spcPts val="0"/>
              </a:spcAft>
              <a:buClr>
                <a:schemeClr val="dk1"/>
              </a:buClr>
              <a:buSzPts val="1100"/>
              <a:buFont typeface="Arial"/>
              <a:buNone/>
            </a:pPr>
            <a:r>
              <a:rPr b="1" lang="en-GB" sz="900">
                <a:solidFill>
                  <a:srgbClr val="007020"/>
                </a:solidFill>
                <a:highlight>
                  <a:srgbClr val="EEFFCC"/>
                </a:highlight>
                <a:latin typeface="Courier New"/>
                <a:ea typeface="Courier New"/>
                <a:cs typeface="Courier New"/>
                <a:sym typeface="Courier New"/>
              </a:rPr>
              <a:t>}</a:t>
            </a:r>
            <a:endParaRPr b="1" sz="900">
              <a:solidFill>
                <a:srgbClr val="007020"/>
              </a:solidFill>
              <a:highlight>
                <a:srgbClr val="EEFFCC"/>
              </a:highlight>
              <a:latin typeface="Courier New"/>
              <a:ea typeface="Courier New"/>
              <a:cs typeface="Courier New"/>
              <a:sym typeface="Courier New"/>
            </a:endParaRPr>
          </a:p>
          <a:p>
            <a:pPr indent="0" lvl="0" marL="114300" marR="114300" rtl="0" algn="l">
              <a:lnSpc>
                <a:spcPct val="140000"/>
              </a:lnSpc>
              <a:spcBef>
                <a:spcPts val="100"/>
              </a:spcBef>
              <a:spcAft>
                <a:spcPts val="0"/>
              </a:spcAft>
              <a:buClr>
                <a:schemeClr val="dk1"/>
              </a:buClr>
              <a:buSzPts val="1100"/>
              <a:buFont typeface="Arial"/>
              <a:buNone/>
            </a:pPr>
            <a:r>
              <a:t/>
            </a:r>
            <a:endParaRPr b="1" sz="900">
              <a:solidFill>
                <a:srgbClr val="007020"/>
              </a:solidFill>
              <a:highlight>
                <a:srgbClr val="EEFFCC"/>
              </a:highlight>
              <a:latin typeface="Courier New"/>
              <a:ea typeface="Courier New"/>
              <a:cs typeface="Courier New"/>
              <a:sym typeface="Courier New"/>
            </a:endParaRPr>
          </a:p>
          <a:p>
            <a:pPr indent="0" lvl="0" marL="0" rtl="0" algn="l">
              <a:spcBef>
                <a:spcPts val="1800"/>
              </a:spcBef>
              <a:spcAft>
                <a:spcPts val="160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Clr>
                <a:schemeClr val="dk1"/>
              </a:buClr>
              <a:buSzPts val="1100"/>
              <a:buFont typeface="Arial"/>
              <a:buNone/>
            </a:pPr>
            <a:r>
              <a:rPr b="1" lang="en-GB" sz="1500">
                <a:solidFill>
                  <a:srgbClr val="404040"/>
                </a:solidFill>
                <a:latin typeface="Georgia"/>
                <a:ea typeface="Georgia"/>
                <a:cs typeface="Georgia"/>
                <a:sym typeface="Georgia"/>
              </a:rPr>
              <a:t>Mappings</a:t>
            </a:r>
            <a:endParaRPr/>
          </a:p>
        </p:txBody>
      </p:sp>
      <p:sp>
        <p:nvSpPr>
          <p:cNvPr id="445" name="Google Shape;445;p7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63636"/>
              </a:lnSpc>
              <a:spcBef>
                <a:spcPts val="0"/>
              </a:spcBef>
              <a:spcAft>
                <a:spcPts val="0"/>
              </a:spcAft>
              <a:buClr>
                <a:schemeClr val="dk1"/>
              </a:buClr>
              <a:buSzPts val="1100"/>
              <a:buFont typeface="Arial"/>
              <a:buNone/>
            </a:pPr>
            <a:r>
              <a:rPr lang="en-GB" sz="1200">
                <a:solidFill>
                  <a:srgbClr val="404040"/>
                </a:solidFill>
              </a:rPr>
              <a:t>You declare mapping types with the syntax </a:t>
            </a:r>
            <a:r>
              <a:rPr lang="en-GB" sz="900">
                <a:solidFill>
                  <a:srgbClr val="E74C3C"/>
                </a:solidFill>
                <a:highlight>
                  <a:srgbClr val="FFFFFF"/>
                </a:highlight>
                <a:latin typeface="Courier New"/>
                <a:ea typeface="Courier New"/>
                <a:cs typeface="Courier New"/>
                <a:sym typeface="Courier New"/>
              </a:rPr>
              <a:t>mapping(_KeyType =&gt; _ValueType)</a:t>
            </a:r>
            <a:r>
              <a:rPr lang="en-GB" sz="1200">
                <a:solidFill>
                  <a:srgbClr val="404040"/>
                </a:solidFill>
              </a:rPr>
              <a:t>.</a:t>
            </a:r>
            <a:endParaRPr sz="1200">
              <a:solidFill>
                <a:srgbClr val="404040"/>
              </a:solidFill>
            </a:endParaRPr>
          </a:p>
          <a:p>
            <a:pPr indent="0" lvl="0" marL="114300" marR="114300" rtl="0" algn="l">
              <a:lnSpc>
                <a:spcPct val="140000"/>
              </a:lnSpc>
              <a:spcBef>
                <a:spcPts val="1800"/>
              </a:spcBef>
              <a:spcAft>
                <a:spcPts val="0"/>
              </a:spcAft>
              <a:buClr>
                <a:schemeClr val="dk1"/>
              </a:buClr>
              <a:buSzPts val="1100"/>
              <a:buFont typeface="Arial"/>
              <a:buNone/>
            </a:pPr>
            <a:r>
              <a:rPr b="1" lang="en-GB" sz="900">
                <a:solidFill>
                  <a:srgbClr val="007020"/>
                </a:solidFill>
                <a:latin typeface="Courier New"/>
                <a:ea typeface="Courier New"/>
                <a:cs typeface="Courier New"/>
                <a:sym typeface="Courier New"/>
              </a:rPr>
              <a:t>pragma solidity</a:t>
            </a:r>
            <a:r>
              <a:rPr lang="en-GB" sz="900">
                <a:solidFill>
                  <a:srgbClr val="404040"/>
                </a:solidFill>
                <a:latin typeface="Courier New"/>
                <a:ea typeface="Courier New"/>
                <a:cs typeface="Courier New"/>
                <a:sym typeface="Courier New"/>
              </a:rPr>
              <a:t> </a:t>
            </a:r>
            <a:r>
              <a:rPr lang="en-GB" sz="900">
                <a:solidFill>
                  <a:srgbClr val="666666"/>
                </a:solidFill>
                <a:latin typeface="Courier New"/>
                <a:ea typeface="Courier New"/>
                <a:cs typeface="Courier New"/>
                <a:sym typeface="Courier New"/>
              </a:rPr>
              <a:t>&gt;=</a:t>
            </a:r>
            <a:r>
              <a:rPr lang="en-GB" sz="900">
                <a:solidFill>
                  <a:srgbClr val="208050"/>
                </a:solidFill>
                <a:latin typeface="Courier New"/>
                <a:ea typeface="Courier New"/>
                <a:cs typeface="Courier New"/>
                <a:sym typeface="Courier New"/>
              </a:rPr>
              <a:t>0.4</a:t>
            </a:r>
            <a:r>
              <a:rPr lang="en-GB" sz="900">
                <a:solidFill>
                  <a:srgbClr val="404040"/>
                </a:solidFill>
                <a:latin typeface="Courier New"/>
                <a:ea typeface="Courier New"/>
                <a:cs typeface="Courier New"/>
                <a:sym typeface="Courier New"/>
              </a:rPr>
              <a:t>.</a:t>
            </a:r>
            <a:r>
              <a:rPr lang="en-GB" sz="900">
                <a:solidFill>
                  <a:srgbClr val="208050"/>
                </a:solidFill>
                <a:latin typeface="Courier New"/>
                <a:ea typeface="Courier New"/>
                <a:cs typeface="Courier New"/>
                <a:sym typeface="Courier New"/>
              </a:rPr>
              <a:t>0</a:t>
            </a:r>
            <a:r>
              <a:rPr lang="en-GB" sz="900">
                <a:solidFill>
                  <a:srgbClr val="404040"/>
                </a:solidFill>
                <a:latin typeface="Courier New"/>
                <a:ea typeface="Courier New"/>
                <a:cs typeface="Courier New"/>
                <a:sym typeface="Courier New"/>
              </a:rPr>
              <a:t> </a:t>
            </a:r>
            <a:r>
              <a:rPr lang="en-GB" sz="900">
                <a:solidFill>
                  <a:srgbClr val="666666"/>
                </a:solidFill>
                <a:latin typeface="Courier New"/>
                <a:ea typeface="Courier New"/>
                <a:cs typeface="Courier New"/>
                <a:sym typeface="Courier New"/>
              </a:rPr>
              <a:t>&lt;</a:t>
            </a:r>
            <a:r>
              <a:rPr lang="en-GB" sz="900">
                <a:solidFill>
                  <a:srgbClr val="208050"/>
                </a:solidFill>
                <a:latin typeface="Courier New"/>
                <a:ea typeface="Courier New"/>
                <a:cs typeface="Courier New"/>
                <a:sym typeface="Courier New"/>
              </a:rPr>
              <a:t>0.6</a:t>
            </a:r>
            <a:r>
              <a:rPr lang="en-GB" sz="900">
                <a:solidFill>
                  <a:srgbClr val="404040"/>
                </a:solidFill>
                <a:latin typeface="Courier New"/>
                <a:ea typeface="Courier New"/>
                <a:cs typeface="Courier New"/>
                <a:sym typeface="Courier New"/>
              </a:rPr>
              <a:t>.</a:t>
            </a:r>
            <a:r>
              <a:rPr lang="en-GB" sz="900">
                <a:solidFill>
                  <a:srgbClr val="208050"/>
                </a:solidFill>
                <a:latin typeface="Courier New"/>
                <a:ea typeface="Courier New"/>
                <a:cs typeface="Courier New"/>
                <a:sym typeface="Courier New"/>
              </a:rPr>
              <a:t>0</a:t>
            </a:r>
            <a:r>
              <a:rPr lang="en-GB" sz="900">
                <a:solidFill>
                  <a:srgbClr val="404040"/>
                </a:solidFill>
                <a:latin typeface="Courier New"/>
                <a:ea typeface="Courier New"/>
                <a:cs typeface="Courier New"/>
                <a:sym typeface="Courier New"/>
              </a:rPr>
              <a:t>;</a:t>
            </a:r>
            <a:br>
              <a:rPr lang="en-GB" sz="900">
                <a:solidFill>
                  <a:srgbClr val="404040"/>
                </a:solidFill>
                <a:latin typeface="Courier New"/>
                <a:ea typeface="Courier New"/>
                <a:cs typeface="Courier New"/>
                <a:sym typeface="Courier New"/>
              </a:rPr>
            </a:br>
            <a:br>
              <a:rPr lang="en-GB" sz="900">
                <a:solidFill>
                  <a:srgbClr val="404040"/>
                </a:solidFill>
                <a:latin typeface="Courier New"/>
                <a:ea typeface="Courier New"/>
                <a:cs typeface="Courier New"/>
                <a:sym typeface="Courier New"/>
              </a:rPr>
            </a:br>
            <a:r>
              <a:rPr b="1" lang="en-GB" sz="900">
                <a:solidFill>
                  <a:srgbClr val="007020"/>
                </a:solidFill>
                <a:latin typeface="Courier New"/>
                <a:ea typeface="Courier New"/>
                <a:cs typeface="Courier New"/>
                <a:sym typeface="Courier New"/>
              </a:rPr>
              <a:t>contract</a:t>
            </a:r>
            <a:r>
              <a:rPr lang="en-GB" sz="900">
                <a:solidFill>
                  <a:srgbClr val="404040"/>
                </a:solidFill>
                <a:latin typeface="Courier New"/>
                <a:ea typeface="Courier New"/>
                <a:cs typeface="Courier New"/>
                <a:sym typeface="Courier New"/>
              </a:rPr>
              <a:t> MappingExample {</a:t>
            </a:r>
            <a:br>
              <a:rPr lang="en-GB" sz="900">
                <a:solidFill>
                  <a:srgbClr val="404040"/>
                </a:solidFill>
                <a:latin typeface="Courier New"/>
                <a:ea typeface="Courier New"/>
                <a:cs typeface="Courier New"/>
                <a:sym typeface="Courier New"/>
              </a:rPr>
            </a:br>
            <a:r>
              <a:rPr lang="en-GB" sz="900">
                <a:solidFill>
                  <a:srgbClr val="404040"/>
                </a:solidFill>
                <a:latin typeface="Courier New"/>
                <a:ea typeface="Courier New"/>
                <a:cs typeface="Courier New"/>
                <a:sym typeface="Courier New"/>
              </a:rPr>
              <a:t>    </a:t>
            </a:r>
            <a:r>
              <a:rPr b="1" lang="en-GB" sz="900">
                <a:solidFill>
                  <a:srgbClr val="007020"/>
                </a:solidFill>
                <a:latin typeface="Courier New"/>
                <a:ea typeface="Courier New"/>
                <a:cs typeface="Courier New"/>
                <a:sym typeface="Courier New"/>
              </a:rPr>
              <a:t>mapping</a:t>
            </a:r>
            <a:r>
              <a:rPr lang="en-GB" sz="900">
                <a:solidFill>
                  <a:srgbClr val="404040"/>
                </a:solidFill>
                <a:latin typeface="Courier New"/>
                <a:ea typeface="Courier New"/>
                <a:cs typeface="Courier New"/>
                <a:sym typeface="Courier New"/>
              </a:rPr>
              <a:t>(</a:t>
            </a:r>
            <a:r>
              <a:rPr lang="en-GB" sz="900">
                <a:solidFill>
                  <a:srgbClr val="902000"/>
                </a:solidFill>
                <a:latin typeface="Courier New"/>
                <a:ea typeface="Courier New"/>
                <a:cs typeface="Courier New"/>
                <a:sym typeface="Courier New"/>
              </a:rPr>
              <a:t>address</a:t>
            </a:r>
            <a:r>
              <a:rPr lang="en-GB" sz="900">
                <a:solidFill>
                  <a:srgbClr val="404040"/>
                </a:solidFill>
                <a:latin typeface="Courier New"/>
                <a:ea typeface="Courier New"/>
                <a:cs typeface="Courier New"/>
                <a:sym typeface="Courier New"/>
              </a:rPr>
              <a:t> </a:t>
            </a:r>
            <a:r>
              <a:rPr lang="en-GB" sz="900">
                <a:solidFill>
                  <a:srgbClr val="666666"/>
                </a:solidFill>
                <a:latin typeface="Courier New"/>
                <a:ea typeface="Courier New"/>
                <a:cs typeface="Courier New"/>
                <a:sym typeface="Courier New"/>
              </a:rPr>
              <a:t>=&gt;</a:t>
            </a:r>
            <a:r>
              <a:rPr lang="en-GB" sz="900">
                <a:solidFill>
                  <a:srgbClr val="404040"/>
                </a:solidFill>
                <a:latin typeface="Courier New"/>
                <a:ea typeface="Courier New"/>
                <a:cs typeface="Courier New"/>
                <a:sym typeface="Courier New"/>
              </a:rPr>
              <a:t> </a:t>
            </a:r>
            <a:r>
              <a:rPr lang="en-GB" sz="900">
                <a:solidFill>
                  <a:srgbClr val="902000"/>
                </a:solidFill>
                <a:latin typeface="Courier New"/>
                <a:ea typeface="Courier New"/>
                <a:cs typeface="Courier New"/>
                <a:sym typeface="Courier New"/>
              </a:rPr>
              <a:t>uint</a:t>
            </a:r>
            <a:r>
              <a:rPr lang="en-GB" sz="900">
                <a:solidFill>
                  <a:srgbClr val="404040"/>
                </a:solidFill>
                <a:latin typeface="Courier New"/>
                <a:ea typeface="Courier New"/>
                <a:cs typeface="Courier New"/>
                <a:sym typeface="Courier New"/>
              </a:rPr>
              <a:t>) </a:t>
            </a:r>
            <a:r>
              <a:rPr b="1" lang="en-GB" sz="900">
                <a:solidFill>
                  <a:srgbClr val="007020"/>
                </a:solidFill>
                <a:latin typeface="Courier New"/>
                <a:ea typeface="Courier New"/>
                <a:cs typeface="Courier New"/>
                <a:sym typeface="Courier New"/>
              </a:rPr>
              <a:t>public</a:t>
            </a:r>
            <a:r>
              <a:rPr lang="en-GB" sz="900">
                <a:solidFill>
                  <a:srgbClr val="404040"/>
                </a:solidFill>
                <a:latin typeface="Courier New"/>
                <a:ea typeface="Courier New"/>
                <a:cs typeface="Courier New"/>
                <a:sym typeface="Courier New"/>
              </a:rPr>
              <a:t> balances;</a:t>
            </a:r>
            <a:br>
              <a:rPr lang="en-GB" sz="900">
                <a:solidFill>
                  <a:srgbClr val="404040"/>
                </a:solidFill>
                <a:latin typeface="Courier New"/>
                <a:ea typeface="Courier New"/>
                <a:cs typeface="Courier New"/>
                <a:sym typeface="Courier New"/>
              </a:rPr>
            </a:br>
            <a:br>
              <a:rPr lang="en-GB" sz="900">
                <a:solidFill>
                  <a:srgbClr val="404040"/>
                </a:solidFill>
                <a:latin typeface="Courier New"/>
                <a:ea typeface="Courier New"/>
                <a:cs typeface="Courier New"/>
                <a:sym typeface="Courier New"/>
              </a:rPr>
            </a:br>
            <a:r>
              <a:rPr lang="en-GB" sz="900">
                <a:solidFill>
                  <a:srgbClr val="404040"/>
                </a:solidFill>
                <a:latin typeface="Courier New"/>
                <a:ea typeface="Courier New"/>
                <a:cs typeface="Courier New"/>
                <a:sym typeface="Courier New"/>
              </a:rPr>
              <a:t>    </a:t>
            </a:r>
            <a:r>
              <a:rPr b="1" lang="en-GB" sz="900">
                <a:solidFill>
                  <a:srgbClr val="007020"/>
                </a:solidFill>
                <a:latin typeface="Courier New"/>
                <a:ea typeface="Courier New"/>
                <a:cs typeface="Courier New"/>
                <a:sym typeface="Courier New"/>
              </a:rPr>
              <a:t>function</a:t>
            </a:r>
            <a:r>
              <a:rPr lang="en-GB" sz="900">
                <a:solidFill>
                  <a:srgbClr val="404040"/>
                </a:solidFill>
                <a:latin typeface="Courier New"/>
                <a:ea typeface="Courier New"/>
                <a:cs typeface="Courier New"/>
                <a:sym typeface="Courier New"/>
              </a:rPr>
              <a:t> update(</a:t>
            </a:r>
            <a:r>
              <a:rPr lang="en-GB" sz="900">
                <a:solidFill>
                  <a:srgbClr val="902000"/>
                </a:solidFill>
                <a:latin typeface="Courier New"/>
                <a:ea typeface="Courier New"/>
                <a:cs typeface="Courier New"/>
                <a:sym typeface="Courier New"/>
              </a:rPr>
              <a:t>uint</a:t>
            </a:r>
            <a:r>
              <a:rPr lang="en-GB" sz="900">
                <a:solidFill>
                  <a:srgbClr val="404040"/>
                </a:solidFill>
                <a:latin typeface="Courier New"/>
                <a:ea typeface="Courier New"/>
                <a:cs typeface="Courier New"/>
                <a:sym typeface="Courier New"/>
              </a:rPr>
              <a:t> newBalance) </a:t>
            </a:r>
            <a:r>
              <a:rPr b="1" lang="en-GB" sz="900">
                <a:solidFill>
                  <a:srgbClr val="007020"/>
                </a:solidFill>
                <a:latin typeface="Courier New"/>
                <a:ea typeface="Courier New"/>
                <a:cs typeface="Courier New"/>
                <a:sym typeface="Courier New"/>
              </a:rPr>
              <a:t>public</a:t>
            </a:r>
            <a:r>
              <a:rPr lang="en-GB" sz="900">
                <a:solidFill>
                  <a:srgbClr val="404040"/>
                </a:solidFill>
                <a:latin typeface="Courier New"/>
                <a:ea typeface="Courier New"/>
                <a:cs typeface="Courier New"/>
                <a:sym typeface="Courier New"/>
              </a:rPr>
              <a:t> {</a:t>
            </a:r>
            <a:br>
              <a:rPr lang="en-GB" sz="900">
                <a:solidFill>
                  <a:srgbClr val="404040"/>
                </a:solidFill>
                <a:latin typeface="Courier New"/>
                <a:ea typeface="Courier New"/>
                <a:cs typeface="Courier New"/>
                <a:sym typeface="Courier New"/>
              </a:rPr>
            </a:br>
            <a:r>
              <a:rPr lang="en-GB" sz="900">
                <a:solidFill>
                  <a:srgbClr val="404040"/>
                </a:solidFill>
                <a:latin typeface="Courier New"/>
                <a:ea typeface="Courier New"/>
                <a:cs typeface="Courier New"/>
                <a:sym typeface="Courier New"/>
              </a:rPr>
              <a:t>        balances[</a:t>
            </a:r>
            <a:r>
              <a:rPr lang="en-GB" sz="900">
                <a:solidFill>
                  <a:srgbClr val="007020"/>
                </a:solidFill>
                <a:latin typeface="Courier New"/>
                <a:ea typeface="Courier New"/>
                <a:cs typeface="Courier New"/>
                <a:sym typeface="Courier New"/>
              </a:rPr>
              <a:t>msg.sender</a:t>
            </a:r>
            <a:r>
              <a:rPr lang="en-GB" sz="900">
                <a:solidFill>
                  <a:srgbClr val="404040"/>
                </a:solidFill>
                <a:latin typeface="Courier New"/>
                <a:ea typeface="Courier New"/>
                <a:cs typeface="Courier New"/>
                <a:sym typeface="Courier New"/>
              </a:rPr>
              <a:t>] </a:t>
            </a:r>
            <a:r>
              <a:rPr lang="en-GB" sz="900">
                <a:solidFill>
                  <a:srgbClr val="666666"/>
                </a:solidFill>
                <a:latin typeface="Courier New"/>
                <a:ea typeface="Courier New"/>
                <a:cs typeface="Courier New"/>
                <a:sym typeface="Courier New"/>
              </a:rPr>
              <a:t>=</a:t>
            </a:r>
            <a:r>
              <a:rPr lang="en-GB" sz="900">
                <a:solidFill>
                  <a:srgbClr val="404040"/>
                </a:solidFill>
                <a:latin typeface="Courier New"/>
                <a:ea typeface="Courier New"/>
                <a:cs typeface="Courier New"/>
                <a:sym typeface="Courier New"/>
              </a:rPr>
              <a:t> newBalance;</a:t>
            </a:r>
            <a:br>
              <a:rPr lang="en-GB" sz="900">
                <a:solidFill>
                  <a:srgbClr val="404040"/>
                </a:solidFill>
                <a:latin typeface="Courier New"/>
                <a:ea typeface="Courier New"/>
                <a:cs typeface="Courier New"/>
                <a:sym typeface="Courier New"/>
              </a:rPr>
            </a:br>
            <a:r>
              <a:rPr lang="en-GB" sz="900">
                <a:solidFill>
                  <a:srgbClr val="404040"/>
                </a:solidFill>
                <a:latin typeface="Courier New"/>
                <a:ea typeface="Courier New"/>
                <a:cs typeface="Courier New"/>
                <a:sym typeface="Courier New"/>
              </a:rPr>
              <a:t>    }</a:t>
            </a:r>
            <a:br>
              <a:rPr lang="en-GB" sz="900">
                <a:solidFill>
                  <a:srgbClr val="404040"/>
                </a:solidFill>
                <a:latin typeface="Courier New"/>
                <a:ea typeface="Courier New"/>
                <a:cs typeface="Courier New"/>
                <a:sym typeface="Courier New"/>
              </a:rPr>
            </a:br>
            <a:r>
              <a:rPr lang="en-GB" sz="900">
                <a:solidFill>
                  <a:srgbClr val="404040"/>
                </a:solidFill>
                <a:latin typeface="Courier New"/>
                <a:ea typeface="Courier New"/>
                <a:cs typeface="Courier New"/>
                <a:sym typeface="Courier New"/>
              </a:rPr>
              <a:t>}</a:t>
            </a:r>
            <a:br>
              <a:rPr lang="en-GB" sz="900">
                <a:solidFill>
                  <a:srgbClr val="404040"/>
                </a:solidFill>
                <a:latin typeface="Courier New"/>
                <a:ea typeface="Courier New"/>
                <a:cs typeface="Courier New"/>
                <a:sym typeface="Courier New"/>
              </a:rPr>
            </a:br>
            <a:br>
              <a:rPr lang="en-GB" sz="900">
                <a:solidFill>
                  <a:srgbClr val="404040"/>
                </a:solidFill>
                <a:latin typeface="Courier New"/>
                <a:ea typeface="Courier New"/>
                <a:cs typeface="Courier New"/>
                <a:sym typeface="Courier New"/>
              </a:rPr>
            </a:br>
            <a:r>
              <a:rPr b="1" lang="en-GB" sz="900">
                <a:solidFill>
                  <a:srgbClr val="007020"/>
                </a:solidFill>
                <a:latin typeface="Courier New"/>
                <a:ea typeface="Courier New"/>
                <a:cs typeface="Courier New"/>
                <a:sym typeface="Courier New"/>
              </a:rPr>
              <a:t>contract</a:t>
            </a:r>
            <a:r>
              <a:rPr lang="en-GB" sz="900">
                <a:solidFill>
                  <a:srgbClr val="404040"/>
                </a:solidFill>
                <a:latin typeface="Courier New"/>
                <a:ea typeface="Courier New"/>
                <a:cs typeface="Courier New"/>
                <a:sym typeface="Courier New"/>
              </a:rPr>
              <a:t> MappingUser {</a:t>
            </a:r>
            <a:br>
              <a:rPr lang="en-GB" sz="900">
                <a:solidFill>
                  <a:srgbClr val="404040"/>
                </a:solidFill>
                <a:latin typeface="Courier New"/>
                <a:ea typeface="Courier New"/>
                <a:cs typeface="Courier New"/>
                <a:sym typeface="Courier New"/>
              </a:rPr>
            </a:br>
            <a:r>
              <a:rPr lang="en-GB" sz="900">
                <a:solidFill>
                  <a:srgbClr val="404040"/>
                </a:solidFill>
                <a:latin typeface="Courier New"/>
                <a:ea typeface="Courier New"/>
                <a:cs typeface="Courier New"/>
                <a:sym typeface="Courier New"/>
              </a:rPr>
              <a:t>    </a:t>
            </a:r>
            <a:r>
              <a:rPr b="1" lang="en-GB" sz="900">
                <a:solidFill>
                  <a:srgbClr val="007020"/>
                </a:solidFill>
                <a:latin typeface="Courier New"/>
                <a:ea typeface="Courier New"/>
                <a:cs typeface="Courier New"/>
                <a:sym typeface="Courier New"/>
              </a:rPr>
              <a:t>function</a:t>
            </a:r>
            <a:r>
              <a:rPr lang="en-GB" sz="900">
                <a:solidFill>
                  <a:srgbClr val="404040"/>
                </a:solidFill>
                <a:latin typeface="Courier New"/>
                <a:ea typeface="Courier New"/>
                <a:cs typeface="Courier New"/>
                <a:sym typeface="Courier New"/>
              </a:rPr>
              <a:t> f() </a:t>
            </a:r>
            <a:r>
              <a:rPr b="1" lang="en-GB" sz="900">
                <a:solidFill>
                  <a:srgbClr val="007020"/>
                </a:solidFill>
                <a:latin typeface="Courier New"/>
                <a:ea typeface="Courier New"/>
                <a:cs typeface="Courier New"/>
                <a:sym typeface="Courier New"/>
              </a:rPr>
              <a:t>public</a:t>
            </a:r>
            <a:r>
              <a:rPr lang="en-GB" sz="900">
                <a:solidFill>
                  <a:srgbClr val="404040"/>
                </a:solidFill>
                <a:latin typeface="Courier New"/>
                <a:ea typeface="Courier New"/>
                <a:cs typeface="Courier New"/>
                <a:sym typeface="Courier New"/>
              </a:rPr>
              <a:t> </a:t>
            </a:r>
            <a:r>
              <a:rPr b="1" lang="en-GB" sz="900">
                <a:solidFill>
                  <a:srgbClr val="007020"/>
                </a:solidFill>
                <a:latin typeface="Courier New"/>
                <a:ea typeface="Courier New"/>
                <a:cs typeface="Courier New"/>
                <a:sym typeface="Courier New"/>
              </a:rPr>
              <a:t>returns</a:t>
            </a:r>
            <a:r>
              <a:rPr lang="en-GB" sz="900">
                <a:solidFill>
                  <a:srgbClr val="404040"/>
                </a:solidFill>
                <a:latin typeface="Courier New"/>
                <a:ea typeface="Courier New"/>
                <a:cs typeface="Courier New"/>
                <a:sym typeface="Courier New"/>
              </a:rPr>
              <a:t> (</a:t>
            </a:r>
            <a:r>
              <a:rPr lang="en-GB" sz="900">
                <a:solidFill>
                  <a:srgbClr val="902000"/>
                </a:solidFill>
                <a:latin typeface="Courier New"/>
                <a:ea typeface="Courier New"/>
                <a:cs typeface="Courier New"/>
                <a:sym typeface="Courier New"/>
              </a:rPr>
              <a:t>uint</a:t>
            </a:r>
            <a:r>
              <a:rPr lang="en-GB" sz="900">
                <a:solidFill>
                  <a:srgbClr val="404040"/>
                </a:solidFill>
                <a:latin typeface="Courier New"/>
                <a:ea typeface="Courier New"/>
                <a:cs typeface="Courier New"/>
                <a:sym typeface="Courier New"/>
              </a:rPr>
              <a:t>) {</a:t>
            </a:r>
            <a:br>
              <a:rPr lang="en-GB" sz="900">
                <a:solidFill>
                  <a:srgbClr val="404040"/>
                </a:solidFill>
                <a:latin typeface="Courier New"/>
                <a:ea typeface="Courier New"/>
                <a:cs typeface="Courier New"/>
                <a:sym typeface="Courier New"/>
              </a:rPr>
            </a:br>
            <a:r>
              <a:rPr lang="en-GB" sz="900">
                <a:solidFill>
                  <a:srgbClr val="404040"/>
                </a:solidFill>
                <a:latin typeface="Courier New"/>
                <a:ea typeface="Courier New"/>
                <a:cs typeface="Courier New"/>
                <a:sym typeface="Courier New"/>
              </a:rPr>
              <a:t>        MappingExample m </a:t>
            </a:r>
            <a:r>
              <a:rPr lang="en-GB" sz="900">
                <a:solidFill>
                  <a:srgbClr val="666666"/>
                </a:solidFill>
                <a:latin typeface="Courier New"/>
                <a:ea typeface="Courier New"/>
                <a:cs typeface="Courier New"/>
                <a:sym typeface="Courier New"/>
              </a:rPr>
              <a:t>=</a:t>
            </a:r>
            <a:r>
              <a:rPr lang="en-GB" sz="900">
                <a:solidFill>
                  <a:srgbClr val="404040"/>
                </a:solidFill>
                <a:latin typeface="Courier New"/>
                <a:ea typeface="Courier New"/>
                <a:cs typeface="Courier New"/>
                <a:sym typeface="Courier New"/>
              </a:rPr>
              <a:t> </a:t>
            </a:r>
            <a:r>
              <a:rPr b="1" lang="en-GB" sz="900">
                <a:solidFill>
                  <a:srgbClr val="007020"/>
                </a:solidFill>
                <a:latin typeface="Courier New"/>
                <a:ea typeface="Courier New"/>
                <a:cs typeface="Courier New"/>
                <a:sym typeface="Courier New"/>
              </a:rPr>
              <a:t>new</a:t>
            </a:r>
            <a:r>
              <a:rPr lang="en-GB" sz="900">
                <a:solidFill>
                  <a:srgbClr val="404040"/>
                </a:solidFill>
                <a:latin typeface="Courier New"/>
                <a:ea typeface="Courier New"/>
                <a:cs typeface="Courier New"/>
                <a:sym typeface="Courier New"/>
              </a:rPr>
              <a:t> MappingExample();</a:t>
            </a:r>
            <a:br>
              <a:rPr lang="en-GB" sz="900">
                <a:solidFill>
                  <a:srgbClr val="404040"/>
                </a:solidFill>
                <a:latin typeface="Courier New"/>
                <a:ea typeface="Courier New"/>
                <a:cs typeface="Courier New"/>
                <a:sym typeface="Courier New"/>
              </a:rPr>
            </a:br>
            <a:r>
              <a:rPr lang="en-GB" sz="900">
                <a:solidFill>
                  <a:srgbClr val="404040"/>
                </a:solidFill>
                <a:latin typeface="Courier New"/>
                <a:ea typeface="Courier New"/>
                <a:cs typeface="Courier New"/>
                <a:sym typeface="Courier New"/>
              </a:rPr>
              <a:t>        m.update(</a:t>
            </a:r>
            <a:r>
              <a:rPr lang="en-GB" sz="900">
                <a:solidFill>
                  <a:srgbClr val="208050"/>
                </a:solidFill>
                <a:latin typeface="Courier New"/>
                <a:ea typeface="Courier New"/>
                <a:cs typeface="Courier New"/>
                <a:sym typeface="Courier New"/>
              </a:rPr>
              <a:t>100</a:t>
            </a:r>
            <a:r>
              <a:rPr lang="en-GB" sz="900">
                <a:solidFill>
                  <a:srgbClr val="404040"/>
                </a:solidFill>
                <a:latin typeface="Courier New"/>
                <a:ea typeface="Courier New"/>
                <a:cs typeface="Courier New"/>
                <a:sym typeface="Courier New"/>
              </a:rPr>
              <a:t>);</a:t>
            </a:r>
            <a:br>
              <a:rPr lang="en-GB" sz="900">
                <a:solidFill>
                  <a:srgbClr val="404040"/>
                </a:solidFill>
                <a:latin typeface="Courier New"/>
                <a:ea typeface="Courier New"/>
                <a:cs typeface="Courier New"/>
                <a:sym typeface="Courier New"/>
              </a:rPr>
            </a:br>
            <a:r>
              <a:rPr lang="en-GB" sz="900">
                <a:solidFill>
                  <a:srgbClr val="404040"/>
                </a:solidFill>
                <a:latin typeface="Courier New"/>
                <a:ea typeface="Courier New"/>
                <a:cs typeface="Courier New"/>
                <a:sym typeface="Courier New"/>
              </a:rPr>
              <a:t>        </a:t>
            </a:r>
            <a:r>
              <a:rPr b="1" lang="en-GB" sz="900">
                <a:solidFill>
                  <a:srgbClr val="007020"/>
                </a:solidFill>
                <a:latin typeface="Courier New"/>
                <a:ea typeface="Courier New"/>
                <a:cs typeface="Courier New"/>
                <a:sym typeface="Courier New"/>
              </a:rPr>
              <a:t>return</a:t>
            </a:r>
            <a:r>
              <a:rPr lang="en-GB" sz="900">
                <a:solidFill>
                  <a:srgbClr val="404040"/>
                </a:solidFill>
                <a:latin typeface="Courier New"/>
                <a:ea typeface="Courier New"/>
                <a:cs typeface="Courier New"/>
                <a:sym typeface="Courier New"/>
              </a:rPr>
              <a:t> m.balances(</a:t>
            </a:r>
            <a:r>
              <a:rPr lang="en-GB" sz="900">
                <a:solidFill>
                  <a:srgbClr val="902000"/>
                </a:solidFill>
                <a:latin typeface="Courier New"/>
                <a:ea typeface="Courier New"/>
                <a:cs typeface="Courier New"/>
                <a:sym typeface="Courier New"/>
              </a:rPr>
              <a:t>address</a:t>
            </a:r>
            <a:r>
              <a:rPr lang="en-GB" sz="900">
                <a:solidFill>
                  <a:srgbClr val="404040"/>
                </a:solidFill>
                <a:latin typeface="Courier New"/>
                <a:ea typeface="Courier New"/>
                <a:cs typeface="Courier New"/>
                <a:sym typeface="Courier New"/>
              </a:rPr>
              <a:t>(</a:t>
            </a:r>
            <a:r>
              <a:rPr lang="en-GB" sz="900">
                <a:solidFill>
                  <a:srgbClr val="007020"/>
                </a:solidFill>
                <a:latin typeface="Courier New"/>
                <a:ea typeface="Courier New"/>
                <a:cs typeface="Courier New"/>
                <a:sym typeface="Courier New"/>
              </a:rPr>
              <a:t>this</a:t>
            </a:r>
            <a:r>
              <a:rPr lang="en-GB" sz="900">
                <a:solidFill>
                  <a:srgbClr val="404040"/>
                </a:solidFill>
                <a:latin typeface="Courier New"/>
                <a:ea typeface="Courier New"/>
                <a:cs typeface="Courier New"/>
                <a:sym typeface="Courier New"/>
              </a:rPr>
              <a:t>));</a:t>
            </a:r>
            <a:br>
              <a:rPr lang="en-GB" sz="900">
                <a:solidFill>
                  <a:srgbClr val="404040"/>
                </a:solidFill>
                <a:latin typeface="Courier New"/>
                <a:ea typeface="Courier New"/>
                <a:cs typeface="Courier New"/>
                <a:sym typeface="Courier New"/>
              </a:rPr>
            </a:br>
            <a:r>
              <a:rPr lang="en-GB" sz="900">
                <a:solidFill>
                  <a:srgbClr val="404040"/>
                </a:solidFill>
                <a:latin typeface="Courier New"/>
                <a:ea typeface="Courier New"/>
                <a:cs typeface="Courier New"/>
                <a:sym typeface="Courier New"/>
              </a:rPr>
              <a:t>    }</a:t>
            </a:r>
            <a:br>
              <a:rPr lang="en-GB" sz="900">
                <a:solidFill>
                  <a:srgbClr val="404040"/>
                </a:solidFill>
                <a:latin typeface="Courier New"/>
                <a:ea typeface="Courier New"/>
                <a:cs typeface="Courier New"/>
                <a:sym typeface="Courier New"/>
              </a:rPr>
            </a:br>
            <a:r>
              <a:rPr lang="en-GB" sz="900">
                <a:solidFill>
                  <a:srgbClr val="404040"/>
                </a:solidFill>
                <a:latin typeface="Courier New"/>
                <a:ea typeface="Courier New"/>
                <a:cs typeface="Courier New"/>
                <a:sym typeface="Courier New"/>
              </a:rPr>
              <a:t>}</a:t>
            </a:r>
            <a:endParaRPr sz="900">
              <a:solidFill>
                <a:srgbClr val="404040"/>
              </a:solidFill>
              <a:latin typeface="Courier New"/>
              <a:ea typeface="Courier New"/>
              <a:cs typeface="Courier New"/>
              <a:sym typeface="Courier New"/>
            </a:endParaRPr>
          </a:p>
          <a:p>
            <a:pPr indent="0" lvl="0" marL="0" rtl="0" algn="l">
              <a:spcBef>
                <a:spcPts val="0"/>
              </a:spcBef>
              <a:spcAft>
                <a:spcPts val="160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GB" sz="1800">
                <a:solidFill>
                  <a:schemeClr val="dk2"/>
                </a:solidFill>
              </a:rPr>
              <a:t>Inheritance</a:t>
            </a:r>
            <a:endParaRPr b="1"/>
          </a:p>
        </p:txBody>
      </p:sp>
      <p:sp>
        <p:nvSpPr>
          <p:cNvPr id="451" name="Google Shape;451;p7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400"/>
              <a:t>Solidity supports inheritance between smart contracts.</a:t>
            </a:r>
            <a:endParaRPr sz="1400"/>
          </a:p>
          <a:p>
            <a:pPr indent="0" lvl="0" marL="0" rtl="0" algn="l">
              <a:lnSpc>
                <a:spcPct val="100000"/>
              </a:lnSpc>
              <a:spcBef>
                <a:spcPts val="1600"/>
              </a:spcBef>
              <a:spcAft>
                <a:spcPts val="0"/>
              </a:spcAft>
              <a:buClr>
                <a:schemeClr val="dk1"/>
              </a:buClr>
              <a:buSzPts val="1100"/>
              <a:buFont typeface="Arial"/>
              <a:buNone/>
            </a:pPr>
            <a:r>
              <a:rPr lang="en-GB" sz="1400"/>
              <a:t>Inheritance is the process of defining </a:t>
            </a:r>
            <a:r>
              <a:rPr b="1" lang="en-GB" sz="1400"/>
              <a:t>multiple contracts that are related to each other through parent-child </a:t>
            </a:r>
            <a:r>
              <a:rPr lang="en-GB" sz="1400"/>
              <a:t>relationships.</a:t>
            </a:r>
            <a:endParaRPr sz="1400"/>
          </a:p>
          <a:p>
            <a:pPr indent="0" lvl="0" marL="0" rtl="0" algn="l">
              <a:lnSpc>
                <a:spcPct val="100000"/>
              </a:lnSpc>
              <a:spcBef>
                <a:spcPts val="1600"/>
              </a:spcBef>
              <a:spcAft>
                <a:spcPts val="0"/>
              </a:spcAft>
              <a:buClr>
                <a:schemeClr val="dk1"/>
              </a:buClr>
              <a:buSzPts val="1100"/>
              <a:buFont typeface="Arial"/>
              <a:buNone/>
            </a:pPr>
            <a:r>
              <a:rPr lang="en-GB" sz="1400"/>
              <a:t>Solidity supports multiple types of inheritance, including multiple inheritance.</a:t>
            </a:r>
            <a:endParaRPr sz="1400"/>
          </a:p>
          <a:p>
            <a:pPr indent="0" lvl="0" marL="0" rtl="0" algn="l">
              <a:spcBef>
                <a:spcPts val="1600"/>
              </a:spcBef>
              <a:spcAft>
                <a:spcPts val="0"/>
              </a:spcAft>
              <a:buClr>
                <a:schemeClr val="dk1"/>
              </a:buClr>
              <a:buSzPts val="1100"/>
              <a:buFont typeface="Arial"/>
              <a:buNone/>
            </a:pPr>
            <a:r>
              <a:rPr lang="en-GB" sz="1000"/>
              <a:t>pragma solidity ^0.4.24;</a:t>
            </a:r>
            <a:endParaRPr sz="1000"/>
          </a:p>
          <a:p>
            <a:pPr indent="0" lvl="0" marL="0" rtl="0" algn="l">
              <a:spcBef>
                <a:spcPts val="1600"/>
              </a:spcBef>
              <a:spcAft>
                <a:spcPts val="0"/>
              </a:spcAft>
              <a:buClr>
                <a:schemeClr val="dk1"/>
              </a:buClr>
              <a:buSzPts val="1100"/>
              <a:buFont typeface="Arial"/>
              <a:buNone/>
            </a:pPr>
            <a:r>
              <a:rPr lang="en-GB" sz="1000"/>
              <a:t>contract ParentContract{</a:t>
            </a:r>
            <a:endParaRPr sz="1000"/>
          </a:p>
          <a:p>
            <a:pPr indent="0" lvl="0" marL="0" rtl="0" algn="l">
              <a:spcBef>
                <a:spcPts val="1600"/>
              </a:spcBef>
              <a:spcAft>
                <a:spcPts val="0"/>
              </a:spcAft>
              <a:buClr>
                <a:schemeClr val="dk1"/>
              </a:buClr>
              <a:buSzPts val="1100"/>
              <a:buFont typeface="Arial"/>
              <a:buNone/>
            </a:pPr>
            <a:r>
              <a:rPr lang="en-GB" sz="1000"/>
              <a:t>}</a:t>
            </a:r>
            <a:endParaRPr sz="1000"/>
          </a:p>
          <a:p>
            <a:pPr indent="0" lvl="0" marL="0" rtl="0" algn="l">
              <a:spcBef>
                <a:spcPts val="1600"/>
              </a:spcBef>
              <a:spcAft>
                <a:spcPts val="0"/>
              </a:spcAft>
              <a:buClr>
                <a:schemeClr val="dk1"/>
              </a:buClr>
              <a:buSzPts val="1100"/>
              <a:buFont typeface="Arial"/>
              <a:buNone/>
            </a:pPr>
            <a:r>
              <a:rPr lang="en-GB" sz="1000"/>
              <a:t>contract ChildContract is ParentContract{</a:t>
            </a:r>
            <a:endParaRPr sz="1000"/>
          </a:p>
          <a:p>
            <a:pPr indent="0" lvl="0" marL="0" rtl="0" algn="l">
              <a:spcBef>
                <a:spcPts val="1600"/>
              </a:spcBef>
              <a:spcAft>
                <a:spcPts val="0"/>
              </a:spcAft>
              <a:buClr>
                <a:schemeClr val="dk1"/>
              </a:buClr>
              <a:buSzPts val="1100"/>
              <a:buFont typeface="Arial"/>
              <a:buNone/>
            </a:pPr>
            <a:r>
              <a:rPr lang="en-GB" sz="1000"/>
              <a:t>}</a:t>
            </a:r>
            <a:endParaRPr sz="1000"/>
          </a:p>
          <a:p>
            <a:pPr indent="0" lvl="0" marL="0" rtl="0" algn="l">
              <a:spcBef>
                <a:spcPts val="1600"/>
              </a:spcBef>
              <a:spcAft>
                <a:spcPts val="1600"/>
              </a:spcAft>
              <a:buNone/>
            </a:pPr>
            <a:r>
              <a:t/>
            </a:r>
            <a:endParaRPr sz="12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a:t>
            </a:r>
            <a:r>
              <a:rPr lang="en-GB"/>
              <a:t>olymorphism</a:t>
            </a:r>
            <a:endParaRPr/>
          </a:p>
        </p:txBody>
      </p:sp>
      <p:sp>
        <p:nvSpPr>
          <p:cNvPr id="457" name="Google Shape;457;p7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63636"/>
              </a:lnSpc>
              <a:spcBef>
                <a:spcPts val="0"/>
              </a:spcBef>
              <a:spcAft>
                <a:spcPts val="0"/>
              </a:spcAft>
              <a:buNone/>
            </a:pPr>
            <a:r>
              <a:rPr lang="en-GB" sz="1200">
                <a:solidFill>
                  <a:srgbClr val="404040"/>
                </a:solidFill>
              </a:rPr>
              <a:t>Contracts are marked as abstract when at least one of their functions </a:t>
            </a:r>
            <a:r>
              <a:rPr b="1" lang="en-GB" sz="1200">
                <a:solidFill>
                  <a:srgbClr val="404040"/>
                </a:solidFill>
              </a:rPr>
              <a:t>lacks an implementation.</a:t>
            </a:r>
            <a:endParaRPr b="1" sz="900">
              <a:solidFill>
                <a:srgbClr val="404040"/>
              </a:solidFill>
              <a:highlight>
                <a:srgbClr val="EEFFCC"/>
              </a:highlight>
              <a:latin typeface="Courier New"/>
              <a:ea typeface="Courier New"/>
              <a:cs typeface="Courier New"/>
              <a:sym typeface="Courier New"/>
            </a:endParaRPr>
          </a:p>
          <a:p>
            <a:pPr indent="0" lvl="0" marL="0" rtl="0" algn="l">
              <a:lnSpc>
                <a:spcPct val="163636"/>
              </a:lnSpc>
              <a:spcBef>
                <a:spcPts val="1800"/>
              </a:spcBef>
              <a:spcAft>
                <a:spcPts val="0"/>
              </a:spcAft>
              <a:buClr>
                <a:schemeClr val="dk1"/>
              </a:buClr>
              <a:buSzPts val="1100"/>
              <a:buFont typeface="Arial"/>
              <a:buNone/>
            </a:pPr>
            <a:r>
              <a:rPr lang="en-GB" sz="1200">
                <a:solidFill>
                  <a:srgbClr val="404040"/>
                </a:solidFill>
              </a:rPr>
              <a:t>Such contracts </a:t>
            </a:r>
            <a:r>
              <a:rPr b="1" lang="en-GB" sz="1200">
                <a:solidFill>
                  <a:srgbClr val="404040"/>
                </a:solidFill>
              </a:rPr>
              <a:t>cannot be compiled </a:t>
            </a:r>
            <a:r>
              <a:rPr lang="en-GB" sz="1200">
                <a:solidFill>
                  <a:srgbClr val="404040"/>
                </a:solidFill>
              </a:rPr>
              <a:t>(even if they contain implemented functions alongside non-implemented functions), but they can be used as base contracts:</a:t>
            </a:r>
            <a:endParaRPr sz="1200">
              <a:solidFill>
                <a:srgbClr val="404040"/>
              </a:solidFill>
            </a:endParaRPr>
          </a:p>
          <a:p>
            <a:pPr indent="0" lvl="0" marL="114300" marR="114300" rtl="0" algn="l">
              <a:lnSpc>
                <a:spcPct val="140000"/>
              </a:lnSpc>
              <a:spcBef>
                <a:spcPts val="1800"/>
              </a:spcBef>
              <a:spcAft>
                <a:spcPts val="0"/>
              </a:spcAft>
              <a:buClr>
                <a:schemeClr val="dk1"/>
              </a:buClr>
              <a:buSzPts val="1100"/>
              <a:buFont typeface="Arial"/>
              <a:buNone/>
            </a:pPr>
            <a:r>
              <a:rPr b="1" lang="en-GB" sz="900">
                <a:solidFill>
                  <a:srgbClr val="007020"/>
                </a:solidFill>
                <a:highlight>
                  <a:srgbClr val="EEFFCC"/>
                </a:highlight>
                <a:latin typeface="Courier New"/>
                <a:ea typeface="Courier New"/>
                <a:cs typeface="Courier New"/>
                <a:sym typeface="Courier New"/>
              </a:rPr>
              <a:t>pragma solidity</a:t>
            </a:r>
            <a:r>
              <a:rPr lang="en-GB" sz="900">
                <a:solidFill>
                  <a:srgbClr val="404040"/>
                </a:solidFill>
                <a:highlight>
                  <a:srgbClr val="EEFFCC"/>
                </a:highlight>
                <a:latin typeface="Courier New"/>
                <a:ea typeface="Courier New"/>
                <a:cs typeface="Courier New"/>
                <a:sym typeface="Courier New"/>
              </a:rPr>
              <a:t> </a:t>
            </a:r>
            <a:r>
              <a:rPr lang="en-GB" sz="900">
                <a:solidFill>
                  <a:srgbClr val="666666"/>
                </a:solidFill>
                <a:highlight>
                  <a:srgbClr val="EEFFCC"/>
                </a:highlight>
                <a:latin typeface="Courier New"/>
                <a:ea typeface="Courier New"/>
                <a:cs typeface="Courier New"/>
                <a:sym typeface="Courier New"/>
              </a:rPr>
              <a:t>&gt;=</a:t>
            </a:r>
            <a:r>
              <a:rPr lang="en-GB" sz="900">
                <a:solidFill>
                  <a:srgbClr val="208050"/>
                </a:solidFill>
                <a:highlight>
                  <a:srgbClr val="EEFFCC"/>
                </a:highlight>
                <a:latin typeface="Courier New"/>
                <a:ea typeface="Courier New"/>
                <a:cs typeface="Courier New"/>
                <a:sym typeface="Courier New"/>
              </a:rPr>
              <a:t>0.4</a:t>
            </a:r>
            <a:r>
              <a:rPr lang="en-GB" sz="900">
                <a:solidFill>
                  <a:srgbClr val="404040"/>
                </a:solidFill>
                <a:highlight>
                  <a:srgbClr val="EEFFCC"/>
                </a:highlight>
                <a:latin typeface="Courier New"/>
                <a:ea typeface="Courier New"/>
                <a:cs typeface="Courier New"/>
                <a:sym typeface="Courier New"/>
              </a:rPr>
              <a:t>.</a:t>
            </a:r>
            <a:r>
              <a:rPr lang="en-GB" sz="900">
                <a:solidFill>
                  <a:srgbClr val="208050"/>
                </a:solidFill>
                <a:highlight>
                  <a:srgbClr val="EEFFCC"/>
                </a:highlight>
                <a:latin typeface="Courier New"/>
                <a:ea typeface="Courier New"/>
                <a:cs typeface="Courier New"/>
                <a:sym typeface="Courier New"/>
              </a:rPr>
              <a:t>0</a:t>
            </a:r>
            <a:r>
              <a:rPr lang="en-GB" sz="900">
                <a:solidFill>
                  <a:srgbClr val="404040"/>
                </a:solidFill>
                <a:highlight>
                  <a:srgbClr val="EEFFCC"/>
                </a:highlight>
                <a:latin typeface="Courier New"/>
                <a:ea typeface="Courier New"/>
                <a:cs typeface="Courier New"/>
                <a:sym typeface="Courier New"/>
              </a:rPr>
              <a:t> </a:t>
            </a:r>
            <a:r>
              <a:rPr lang="en-GB" sz="900">
                <a:solidFill>
                  <a:srgbClr val="666666"/>
                </a:solidFill>
                <a:highlight>
                  <a:srgbClr val="EEFFCC"/>
                </a:highlight>
                <a:latin typeface="Courier New"/>
                <a:ea typeface="Courier New"/>
                <a:cs typeface="Courier New"/>
                <a:sym typeface="Courier New"/>
              </a:rPr>
              <a:t>&lt;</a:t>
            </a:r>
            <a:r>
              <a:rPr lang="en-GB" sz="900">
                <a:solidFill>
                  <a:srgbClr val="208050"/>
                </a:solidFill>
                <a:highlight>
                  <a:srgbClr val="EEFFCC"/>
                </a:highlight>
                <a:latin typeface="Courier New"/>
                <a:ea typeface="Courier New"/>
                <a:cs typeface="Courier New"/>
                <a:sym typeface="Courier New"/>
              </a:rPr>
              <a:t>0.6</a:t>
            </a:r>
            <a:r>
              <a:rPr lang="en-GB" sz="900">
                <a:solidFill>
                  <a:srgbClr val="404040"/>
                </a:solidFill>
                <a:highlight>
                  <a:srgbClr val="EEFFCC"/>
                </a:highlight>
                <a:latin typeface="Courier New"/>
                <a:ea typeface="Courier New"/>
                <a:cs typeface="Courier New"/>
                <a:sym typeface="Courier New"/>
              </a:rPr>
              <a:t>.</a:t>
            </a:r>
            <a:r>
              <a:rPr lang="en-GB" sz="900">
                <a:solidFill>
                  <a:srgbClr val="208050"/>
                </a:solidFill>
                <a:highlight>
                  <a:srgbClr val="EEFFCC"/>
                </a:highlight>
                <a:latin typeface="Courier New"/>
                <a:ea typeface="Courier New"/>
                <a:cs typeface="Courier New"/>
                <a:sym typeface="Courier New"/>
              </a:rPr>
              <a:t>0</a:t>
            </a: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br>
              <a:rPr lang="en-GB" sz="900">
                <a:solidFill>
                  <a:srgbClr val="404040"/>
                </a:solidFill>
                <a:highlight>
                  <a:srgbClr val="EEFFCC"/>
                </a:highlight>
                <a:latin typeface="Courier New"/>
                <a:ea typeface="Courier New"/>
                <a:cs typeface="Courier New"/>
                <a:sym typeface="Courier New"/>
              </a:rPr>
            </a:br>
            <a:r>
              <a:rPr b="1" lang="en-GB" sz="900">
                <a:solidFill>
                  <a:srgbClr val="007020"/>
                </a:solidFill>
                <a:highlight>
                  <a:srgbClr val="EEFFCC"/>
                </a:highlight>
                <a:latin typeface="Courier New"/>
                <a:ea typeface="Courier New"/>
                <a:cs typeface="Courier New"/>
                <a:sym typeface="Courier New"/>
              </a:rPr>
              <a:t>contract</a:t>
            </a:r>
            <a:r>
              <a:rPr lang="en-GB" sz="900">
                <a:solidFill>
                  <a:srgbClr val="404040"/>
                </a:solidFill>
                <a:highlight>
                  <a:srgbClr val="EEFFCC"/>
                </a:highlight>
                <a:latin typeface="Courier New"/>
                <a:ea typeface="Courier New"/>
                <a:cs typeface="Courier New"/>
                <a:sym typeface="Courier New"/>
              </a:rPr>
              <a:t> Feline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function</a:t>
            </a:r>
            <a:r>
              <a:rPr lang="en-GB" sz="900">
                <a:solidFill>
                  <a:srgbClr val="404040"/>
                </a:solidFill>
                <a:highlight>
                  <a:srgbClr val="EEFFCC"/>
                </a:highlight>
                <a:latin typeface="Courier New"/>
                <a:ea typeface="Courier New"/>
                <a:cs typeface="Courier New"/>
                <a:sym typeface="Courier New"/>
              </a:rPr>
              <a:t> utterance() </a:t>
            </a:r>
            <a:r>
              <a:rPr b="1" lang="en-GB" sz="900">
                <a:solidFill>
                  <a:srgbClr val="007020"/>
                </a:solidFill>
                <a:highlight>
                  <a:srgbClr val="EEFFCC"/>
                </a:highlight>
                <a:latin typeface="Courier New"/>
                <a:ea typeface="Courier New"/>
                <a:cs typeface="Courier New"/>
                <a:sym typeface="Courier New"/>
              </a:rPr>
              <a:t>public</a:t>
            </a: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returns</a:t>
            </a:r>
            <a:r>
              <a:rPr lang="en-GB" sz="900">
                <a:solidFill>
                  <a:srgbClr val="404040"/>
                </a:solidFill>
                <a:highlight>
                  <a:srgbClr val="EEFFCC"/>
                </a:highlight>
                <a:latin typeface="Courier New"/>
                <a:ea typeface="Courier New"/>
                <a:cs typeface="Courier New"/>
                <a:sym typeface="Courier New"/>
              </a:rPr>
              <a:t> (</a:t>
            </a:r>
            <a:r>
              <a:rPr lang="en-GB" sz="900">
                <a:solidFill>
                  <a:srgbClr val="902000"/>
                </a:solidFill>
                <a:highlight>
                  <a:srgbClr val="EEFFCC"/>
                </a:highlight>
                <a:latin typeface="Courier New"/>
                <a:ea typeface="Courier New"/>
                <a:cs typeface="Courier New"/>
                <a:sym typeface="Courier New"/>
              </a:rPr>
              <a:t>bytes32</a:t>
            </a: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br>
              <a:rPr lang="en-GB" sz="900">
                <a:solidFill>
                  <a:srgbClr val="404040"/>
                </a:solidFill>
                <a:highlight>
                  <a:srgbClr val="EEFFCC"/>
                </a:highlight>
                <a:latin typeface="Courier New"/>
                <a:ea typeface="Courier New"/>
                <a:cs typeface="Courier New"/>
                <a:sym typeface="Courier New"/>
              </a:rPr>
            </a:br>
            <a:r>
              <a:rPr b="1" lang="en-GB" sz="900">
                <a:solidFill>
                  <a:srgbClr val="007020"/>
                </a:solidFill>
                <a:highlight>
                  <a:srgbClr val="EEFFCC"/>
                </a:highlight>
                <a:latin typeface="Courier New"/>
                <a:ea typeface="Courier New"/>
                <a:cs typeface="Courier New"/>
                <a:sym typeface="Courier New"/>
              </a:rPr>
              <a:t>contract</a:t>
            </a:r>
            <a:r>
              <a:rPr lang="en-GB" sz="900">
                <a:solidFill>
                  <a:srgbClr val="404040"/>
                </a:solidFill>
                <a:highlight>
                  <a:srgbClr val="EEFFCC"/>
                </a:highlight>
                <a:latin typeface="Courier New"/>
                <a:ea typeface="Courier New"/>
                <a:cs typeface="Courier New"/>
                <a:sym typeface="Courier New"/>
              </a:rPr>
              <a:t> Cat </a:t>
            </a:r>
            <a:r>
              <a:rPr b="1" lang="en-GB" sz="900">
                <a:solidFill>
                  <a:srgbClr val="007020"/>
                </a:solidFill>
                <a:highlight>
                  <a:srgbClr val="EEFFCC"/>
                </a:highlight>
                <a:latin typeface="Courier New"/>
                <a:ea typeface="Courier New"/>
                <a:cs typeface="Courier New"/>
                <a:sym typeface="Courier New"/>
              </a:rPr>
              <a:t>is</a:t>
            </a:r>
            <a:r>
              <a:rPr lang="en-GB" sz="900">
                <a:solidFill>
                  <a:srgbClr val="404040"/>
                </a:solidFill>
                <a:highlight>
                  <a:srgbClr val="EEFFCC"/>
                </a:highlight>
                <a:latin typeface="Courier New"/>
                <a:ea typeface="Courier New"/>
                <a:cs typeface="Courier New"/>
                <a:sym typeface="Courier New"/>
              </a:rPr>
              <a:t> Feline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function</a:t>
            </a:r>
            <a:r>
              <a:rPr lang="en-GB" sz="900">
                <a:solidFill>
                  <a:srgbClr val="404040"/>
                </a:solidFill>
                <a:highlight>
                  <a:srgbClr val="EEFFCC"/>
                </a:highlight>
                <a:latin typeface="Courier New"/>
                <a:ea typeface="Courier New"/>
                <a:cs typeface="Courier New"/>
                <a:sym typeface="Courier New"/>
              </a:rPr>
              <a:t> utterance() </a:t>
            </a:r>
            <a:r>
              <a:rPr b="1" lang="en-GB" sz="900">
                <a:solidFill>
                  <a:srgbClr val="007020"/>
                </a:solidFill>
                <a:highlight>
                  <a:srgbClr val="EEFFCC"/>
                </a:highlight>
                <a:latin typeface="Courier New"/>
                <a:ea typeface="Courier New"/>
                <a:cs typeface="Courier New"/>
                <a:sym typeface="Courier New"/>
              </a:rPr>
              <a:t>public</a:t>
            </a: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returns</a:t>
            </a:r>
            <a:r>
              <a:rPr lang="en-GB" sz="900">
                <a:solidFill>
                  <a:srgbClr val="404040"/>
                </a:solidFill>
                <a:highlight>
                  <a:srgbClr val="EEFFCC"/>
                </a:highlight>
                <a:latin typeface="Courier New"/>
                <a:ea typeface="Courier New"/>
                <a:cs typeface="Courier New"/>
                <a:sym typeface="Courier New"/>
              </a:rPr>
              <a:t> (</a:t>
            </a:r>
            <a:r>
              <a:rPr lang="en-GB" sz="900">
                <a:solidFill>
                  <a:srgbClr val="902000"/>
                </a:solidFill>
                <a:highlight>
                  <a:srgbClr val="EEFFCC"/>
                </a:highlight>
                <a:latin typeface="Courier New"/>
                <a:ea typeface="Courier New"/>
                <a:cs typeface="Courier New"/>
                <a:sym typeface="Courier New"/>
              </a:rPr>
              <a:t>bytes32</a:t>
            </a:r>
            <a:r>
              <a:rPr lang="en-GB" sz="900">
                <a:solidFill>
                  <a:srgbClr val="404040"/>
                </a:solidFill>
                <a:highlight>
                  <a:srgbClr val="EEFFCC"/>
                </a:highlight>
                <a:latin typeface="Courier New"/>
                <a:ea typeface="Courier New"/>
                <a:cs typeface="Courier New"/>
                <a:sym typeface="Courier New"/>
              </a:rPr>
              <a:t>) { </a:t>
            </a:r>
            <a:r>
              <a:rPr b="1" lang="en-GB" sz="900">
                <a:solidFill>
                  <a:srgbClr val="007020"/>
                </a:solidFill>
                <a:highlight>
                  <a:srgbClr val="EEFFCC"/>
                </a:highlight>
                <a:latin typeface="Courier New"/>
                <a:ea typeface="Courier New"/>
                <a:cs typeface="Courier New"/>
                <a:sym typeface="Courier New"/>
              </a:rPr>
              <a:t>return</a:t>
            </a:r>
            <a:r>
              <a:rPr lang="en-GB" sz="900">
                <a:solidFill>
                  <a:srgbClr val="404040"/>
                </a:solidFill>
                <a:highlight>
                  <a:srgbClr val="EEFFCC"/>
                </a:highlight>
                <a:latin typeface="Courier New"/>
                <a:ea typeface="Courier New"/>
                <a:cs typeface="Courier New"/>
                <a:sym typeface="Courier New"/>
              </a:rPr>
              <a:t> </a:t>
            </a:r>
            <a:r>
              <a:rPr lang="en-GB" sz="900">
                <a:solidFill>
                  <a:srgbClr val="4070A0"/>
                </a:solidFill>
                <a:highlight>
                  <a:srgbClr val="EEFFCC"/>
                </a:highlight>
                <a:latin typeface="Courier New"/>
                <a:ea typeface="Courier New"/>
                <a:cs typeface="Courier New"/>
                <a:sym typeface="Courier New"/>
              </a:rPr>
              <a:t>"miaow"</a:t>
            </a: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a:t>
            </a:r>
            <a:endParaRPr sz="900">
              <a:solidFill>
                <a:srgbClr val="404040"/>
              </a:solidFill>
              <a:highlight>
                <a:srgbClr val="EEFFCC"/>
              </a:highlight>
              <a:latin typeface="Courier New"/>
              <a:ea typeface="Courier New"/>
              <a:cs typeface="Courier New"/>
              <a:sym typeface="Courier New"/>
            </a:endParaRPr>
          </a:p>
          <a:p>
            <a:pPr indent="0" lvl="0" marL="0" rtl="0" algn="l">
              <a:spcBef>
                <a:spcPts val="1800"/>
              </a:spcBef>
              <a:spcAft>
                <a:spcPts val="1600"/>
              </a:spcAft>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Clr>
                <a:schemeClr val="dk1"/>
              </a:buClr>
              <a:buSzPts val="1100"/>
              <a:buFont typeface="Arial"/>
              <a:buNone/>
            </a:pPr>
            <a:r>
              <a:rPr b="1" lang="en-GB" sz="1800">
                <a:solidFill>
                  <a:srgbClr val="404040"/>
                </a:solidFill>
                <a:latin typeface="Georgia"/>
                <a:ea typeface="Georgia"/>
                <a:cs typeface="Georgia"/>
                <a:sym typeface="Georgia"/>
              </a:rPr>
              <a:t>Interfaces</a:t>
            </a:r>
            <a:endParaRPr/>
          </a:p>
        </p:txBody>
      </p:sp>
      <p:sp>
        <p:nvSpPr>
          <p:cNvPr id="463" name="Google Shape;463;p7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63636"/>
              </a:lnSpc>
              <a:spcBef>
                <a:spcPts val="0"/>
              </a:spcBef>
              <a:spcAft>
                <a:spcPts val="0"/>
              </a:spcAft>
              <a:buClr>
                <a:schemeClr val="dk1"/>
              </a:buClr>
              <a:buSzPts val="1100"/>
              <a:buFont typeface="Arial"/>
              <a:buNone/>
            </a:pPr>
            <a:r>
              <a:rPr lang="en-GB" sz="1200">
                <a:solidFill>
                  <a:srgbClr val="404040"/>
                </a:solidFill>
              </a:rPr>
              <a:t>Interfaces are similar to abstract contracts, but they cannot have any functions implemented. There are further restrictions:</a:t>
            </a:r>
            <a:endParaRPr sz="1200">
              <a:solidFill>
                <a:srgbClr val="404040"/>
              </a:solidFill>
            </a:endParaRPr>
          </a:p>
          <a:p>
            <a:pPr indent="-304800" lvl="0" marL="685800" rtl="0" algn="l">
              <a:lnSpc>
                <a:spcPct val="163636"/>
              </a:lnSpc>
              <a:spcBef>
                <a:spcPts val="1800"/>
              </a:spcBef>
              <a:spcAft>
                <a:spcPts val="0"/>
              </a:spcAft>
              <a:buClr>
                <a:srgbClr val="404040"/>
              </a:buClr>
              <a:buSzPts val="1200"/>
              <a:buChar char="●"/>
            </a:pPr>
            <a:r>
              <a:rPr lang="en-GB" sz="1200">
                <a:solidFill>
                  <a:srgbClr val="404040"/>
                </a:solidFill>
              </a:rPr>
              <a:t>They cannot inherit other contracts or interfaces.</a:t>
            </a:r>
            <a:endParaRPr sz="1200">
              <a:solidFill>
                <a:srgbClr val="404040"/>
              </a:solidFill>
            </a:endParaRPr>
          </a:p>
          <a:p>
            <a:pPr indent="-304800" lvl="0" marL="685800" rtl="0" algn="l">
              <a:lnSpc>
                <a:spcPct val="163636"/>
              </a:lnSpc>
              <a:spcBef>
                <a:spcPts val="0"/>
              </a:spcBef>
              <a:spcAft>
                <a:spcPts val="0"/>
              </a:spcAft>
              <a:buClr>
                <a:srgbClr val="404040"/>
              </a:buClr>
              <a:buSzPts val="1200"/>
              <a:buChar char="●"/>
            </a:pPr>
            <a:r>
              <a:rPr lang="en-GB" sz="1200">
                <a:solidFill>
                  <a:srgbClr val="404040"/>
                </a:solidFill>
              </a:rPr>
              <a:t>All declared functions must be external.</a:t>
            </a:r>
            <a:endParaRPr sz="1200">
              <a:solidFill>
                <a:srgbClr val="404040"/>
              </a:solidFill>
            </a:endParaRPr>
          </a:p>
          <a:p>
            <a:pPr indent="-304800" lvl="0" marL="685800" rtl="0" algn="l">
              <a:lnSpc>
                <a:spcPct val="163636"/>
              </a:lnSpc>
              <a:spcBef>
                <a:spcPts val="0"/>
              </a:spcBef>
              <a:spcAft>
                <a:spcPts val="0"/>
              </a:spcAft>
              <a:buClr>
                <a:srgbClr val="404040"/>
              </a:buClr>
              <a:buSzPts val="1200"/>
              <a:buChar char="●"/>
            </a:pPr>
            <a:r>
              <a:rPr lang="en-GB" sz="1200">
                <a:solidFill>
                  <a:srgbClr val="404040"/>
                </a:solidFill>
              </a:rPr>
              <a:t>They cannot declare a constructor.</a:t>
            </a:r>
            <a:endParaRPr sz="1200">
              <a:solidFill>
                <a:srgbClr val="404040"/>
              </a:solidFill>
            </a:endParaRPr>
          </a:p>
          <a:p>
            <a:pPr indent="-304800" lvl="0" marL="685800" rtl="0" algn="l">
              <a:lnSpc>
                <a:spcPct val="163636"/>
              </a:lnSpc>
              <a:spcBef>
                <a:spcPts val="0"/>
              </a:spcBef>
              <a:spcAft>
                <a:spcPts val="0"/>
              </a:spcAft>
              <a:buClr>
                <a:srgbClr val="404040"/>
              </a:buClr>
              <a:buSzPts val="1200"/>
              <a:buChar char="●"/>
            </a:pPr>
            <a:r>
              <a:rPr lang="en-GB" sz="1200">
                <a:solidFill>
                  <a:srgbClr val="404040"/>
                </a:solidFill>
              </a:rPr>
              <a:t>They cannot declare state variables.</a:t>
            </a:r>
            <a:endParaRPr sz="1200">
              <a:solidFill>
                <a:srgbClr val="404040"/>
              </a:solidFill>
            </a:endParaRPr>
          </a:p>
          <a:p>
            <a:pPr indent="0" lvl="0" marL="457200" rtl="0" algn="l">
              <a:lnSpc>
                <a:spcPct val="163636"/>
              </a:lnSpc>
              <a:spcBef>
                <a:spcPts val="3600"/>
              </a:spcBef>
              <a:spcAft>
                <a:spcPts val="0"/>
              </a:spcAft>
              <a:buNone/>
            </a:pPr>
            <a:r>
              <a:rPr b="1" lang="en-GB" sz="900">
                <a:solidFill>
                  <a:srgbClr val="007020"/>
                </a:solidFill>
                <a:latin typeface="Courier New"/>
                <a:ea typeface="Courier New"/>
                <a:cs typeface="Courier New"/>
                <a:sym typeface="Courier New"/>
              </a:rPr>
              <a:t>pragma solidity</a:t>
            </a:r>
            <a:r>
              <a:rPr lang="en-GB" sz="900">
                <a:solidFill>
                  <a:srgbClr val="404040"/>
                </a:solidFill>
                <a:latin typeface="Courier New"/>
                <a:ea typeface="Courier New"/>
                <a:cs typeface="Courier New"/>
                <a:sym typeface="Courier New"/>
              </a:rPr>
              <a:t> </a:t>
            </a:r>
            <a:r>
              <a:rPr lang="en-GB" sz="900">
                <a:solidFill>
                  <a:srgbClr val="666666"/>
                </a:solidFill>
                <a:latin typeface="Courier New"/>
                <a:ea typeface="Courier New"/>
                <a:cs typeface="Courier New"/>
                <a:sym typeface="Courier New"/>
              </a:rPr>
              <a:t>&gt;=</a:t>
            </a:r>
            <a:r>
              <a:rPr lang="en-GB" sz="900">
                <a:solidFill>
                  <a:srgbClr val="208050"/>
                </a:solidFill>
                <a:latin typeface="Courier New"/>
                <a:ea typeface="Courier New"/>
                <a:cs typeface="Courier New"/>
                <a:sym typeface="Courier New"/>
              </a:rPr>
              <a:t>0.4</a:t>
            </a:r>
            <a:r>
              <a:rPr lang="en-GB" sz="900">
                <a:solidFill>
                  <a:srgbClr val="404040"/>
                </a:solidFill>
                <a:latin typeface="Courier New"/>
                <a:ea typeface="Courier New"/>
                <a:cs typeface="Courier New"/>
                <a:sym typeface="Courier New"/>
              </a:rPr>
              <a:t>.</a:t>
            </a:r>
            <a:r>
              <a:rPr lang="en-GB" sz="900">
                <a:solidFill>
                  <a:srgbClr val="208050"/>
                </a:solidFill>
                <a:latin typeface="Courier New"/>
                <a:ea typeface="Courier New"/>
                <a:cs typeface="Courier New"/>
                <a:sym typeface="Courier New"/>
              </a:rPr>
              <a:t>11</a:t>
            </a:r>
            <a:r>
              <a:rPr lang="en-GB" sz="900">
                <a:solidFill>
                  <a:srgbClr val="404040"/>
                </a:solidFill>
                <a:latin typeface="Courier New"/>
                <a:ea typeface="Courier New"/>
                <a:cs typeface="Courier New"/>
                <a:sym typeface="Courier New"/>
              </a:rPr>
              <a:t> </a:t>
            </a:r>
            <a:r>
              <a:rPr lang="en-GB" sz="900">
                <a:solidFill>
                  <a:srgbClr val="666666"/>
                </a:solidFill>
                <a:latin typeface="Courier New"/>
                <a:ea typeface="Courier New"/>
                <a:cs typeface="Courier New"/>
                <a:sym typeface="Courier New"/>
              </a:rPr>
              <a:t>&lt;</a:t>
            </a:r>
            <a:r>
              <a:rPr lang="en-GB" sz="900">
                <a:solidFill>
                  <a:srgbClr val="208050"/>
                </a:solidFill>
                <a:latin typeface="Courier New"/>
                <a:ea typeface="Courier New"/>
                <a:cs typeface="Courier New"/>
                <a:sym typeface="Courier New"/>
              </a:rPr>
              <a:t>0.6</a:t>
            </a:r>
            <a:r>
              <a:rPr lang="en-GB" sz="900">
                <a:solidFill>
                  <a:srgbClr val="404040"/>
                </a:solidFill>
                <a:latin typeface="Courier New"/>
                <a:ea typeface="Courier New"/>
                <a:cs typeface="Courier New"/>
                <a:sym typeface="Courier New"/>
              </a:rPr>
              <a:t>.</a:t>
            </a:r>
            <a:r>
              <a:rPr lang="en-GB" sz="900">
                <a:solidFill>
                  <a:srgbClr val="208050"/>
                </a:solidFill>
                <a:latin typeface="Courier New"/>
                <a:ea typeface="Courier New"/>
                <a:cs typeface="Courier New"/>
                <a:sym typeface="Courier New"/>
              </a:rPr>
              <a:t>0</a:t>
            </a:r>
            <a:r>
              <a:rPr lang="en-GB" sz="900">
                <a:solidFill>
                  <a:srgbClr val="404040"/>
                </a:solidFill>
                <a:latin typeface="Courier New"/>
                <a:ea typeface="Courier New"/>
                <a:cs typeface="Courier New"/>
                <a:sym typeface="Courier New"/>
              </a:rPr>
              <a:t>;</a:t>
            </a:r>
            <a:br>
              <a:rPr lang="en-GB" sz="900">
                <a:solidFill>
                  <a:srgbClr val="404040"/>
                </a:solidFill>
                <a:latin typeface="Courier New"/>
                <a:ea typeface="Courier New"/>
                <a:cs typeface="Courier New"/>
                <a:sym typeface="Courier New"/>
              </a:rPr>
            </a:br>
            <a:br>
              <a:rPr lang="en-GB" sz="900">
                <a:solidFill>
                  <a:srgbClr val="404040"/>
                </a:solidFill>
                <a:latin typeface="Courier New"/>
                <a:ea typeface="Courier New"/>
                <a:cs typeface="Courier New"/>
                <a:sym typeface="Courier New"/>
              </a:rPr>
            </a:br>
            <a:r>
              <a:rPr b="1" lang="en-GB" sz="900">
                <a:solidFill>
                  <a:srgbClr val="007020"/>
                </a:solidFill>
                <a:latin typeface="Courier New"/>
                <a:ea typeface="Courier New"/>
                <a:cs typeface="Courier New"/>
                <a:sym typeface="Courier New"/>
              </a:rPr>
              <a:t>interface</a:t>
            </a:r>
            <a:r>
              <a:rPr lang="en-GB" sz="900">
                <a:solidFill>
                  <a:srgbClr val="404040"/>
                </a:solidFill>
                <a:latin typeface="Courier New"/>
                <a:ea typeface="Courier New"/>
                <a:cs typeface="Courier New"/>
                <a:sym typeface="Courier New"/>
              </a:rPr>
              <a:t> Token {</a:t>
            </a:r>
            <a:br>
              <a:rPr lang="en-GB" sz="900">
                <a:solidFill>
                  <a:srgbClr val="404040"/>
                </a:solidFill>
                <a:latin typeface="Courier New"/>
                <a:ea typeface="Courier New"/>
                <a:cs typeface="Courier New"/>
                <a:sym typeface="Courier New"/>
              </a:rPr>
            </a:br>
            <a:r>
              <a:rPr lang="en-GB" sz="900">
                <a:solidFill>
                  <a:srgbClr val="404040"/>
                </a:solidFill>
                <a:latin typeface="Courier New"/>
                <a:ea typeface="Courier New"/>
                <a:cs typeface="Courier New"/>
                <a:sym typeface="Courier New"/>
              </a:rPr>
              <a:t>    </a:t>
            </a:r>
            <a:r>
              <a:rPr b="1" lang="en-GB" sz="900">
                <a:solidFill>
                  <a:srgbClr val="007020"/>
                </a:solidFill>
                <a:latin typeface="Courier New"/>
                <a:ea typeface="Courier New"/>
                <a:cs typeface="Courier New"/>
                <a:sym typeface="Courier New"/>
              </a:rPr>
              <a:t>enum</a:t>
            </a:r>
            <a:r>
              <a:rPr lang="en-GB" sz="900">
                <a:solidFill>
                  <a:srgbClr val="404040"/>
                </a:solidFill>
                <a:latin typeface="Courier New"/>
                <a:ea typeface="Courier New"/>
                <a:cs typeface="Courier New"/>
                <a:sym typeface="Courier New"/>
              </a:rPr>
              <a:t> TokenType { Fungible, NonFungible }</a:t>
            </a:r>
            <a:br>
              <a:rPr lang="en-GB" sz="900">
                <a:solidFill>
                  <a:srgbClr val="404040"/>
                </a:solidFill>
                <a:latin typeface="Courier New"/>
                <a:ea typeface="Courier New"/>
                <a:cs typeface="Courier New"/>
                <a:sym typeface="Courier New"/>
              </a:rPr>
            </a:br>
            <a:r>
              <a:rPr lang="en-GB" sz="900">
                <a:solidFill>
                  <a:srgbClr val="404040"/>
                </a:solidFill>
                <a:latin typeface="Courier New"/>
                <a:ea typeface="Courier New"/>
                <a:cs typeface="Courier New"/>
                <a:sym typeface="Courier New"/>
              </a:rPr>
              <a:t>    </a:t>
            </a:r>
            <a:r>
              <a:rPr b="1" lang="en-GB" sz="900">
                <a:solidFill>
                  <a:srgbClr val="007020"/>
                </a:solidFill>
                <a:latin typeface="Courier New"/>
                <a:ea typeface="Courier New"/>
                <a:cs typeface="Courier New"/>
                <a:sym typeface="Courier New"/>
              </a:rPr>
              <a:t>struct</a:t>
            </a:r>
            <a:r>
              <a:rPr lang="en-GB" sz="900">
                <a:solidFill>
                  <a:srgbClr val="404040"/>
                </a:solidFill>
                <a:latin typeface="Courier New"/>
                <a:ea typeface="Courier New"/>
                <a:cs typeface="Courier New"/>
                <a:sym typeface="Courier New"/>
              </a:rPr>
              <a:t> Coin { </a:t>
            </a:r>
            <a:r>
              <a:rPr lang="en-GB" sz="900">
                <a:solidFill>
                  <a:srgbClr val="902000"/>
                </a:solidFill>
                <a:latin typeface="Courier New"/>
                <a:ea typeface="Courier New"/>
                <a:cs typeface="Courier New"/>
                <a:sym typeface="Courier New"/>
              </a:rPr>
              <a:t>string</a:t>
            </a:r>
            <a:r>
              <a:rPr lang="en-GB" sz="900">
                <a:solidFill>
                  <a:srgbClr val="404040"/>
                </a:solidFill>
                <a:latin typeface="Courier New"/>
                <a:ea typeface="Courier New"/>
                <a:cs typeface="Courier New"/>
                <a:sym typeface="Courier New"/>
              </a:rPr>
              <a:t> obverse; </a:t>
            </a:r>
            <a:r>
              <a:rPr lang="en-GB" sz="900">
                <a:solidFill>
                  <a:srgbClr val="902000"/>
                </a:solidFill>
                <a:latin typeface="Courier New"/>
                <a:ea typeface="Courier New"/>
                <a:cs typeface="Courier New"/>
                <a:sym typeface="Courier New"/>
              </a:rPr>
              <a:t>string</a:t>
            </a:r>
            <a:r>
              <a:rPr lang="en-GB" sz="900">
                <a:solidFill>
                  <a:srgbClr val="404040"/>
                </a:solidFill>
                <a:latin typeface="Courier New"/>
                <a:ea typeface="Courier New"/>
                <a:cs typeface="Courier New"/>
                <a:sym typeface="Courier New"/>
              </a:rPr>
              <a:t> reverse; }</a:t>
            </a:r>
            <a:br>
              <a:rPr lang="en-GB" sz="900">
                <a:solidFill>
                  <a:srgbClr val="404040"/>
                </a:solidFill>
                <a:latin typeface="Courier New"/>
                <a:ea typeface="Courier New"/>
                <a:cs typeface="Courier New"/>
                <a:sym typeface="Courier New"/>
              </a:rPr>
            </a:br>
            <a:r>
              <a:rPr lang="en-GB" sz="900">
                <a:solidFill>
                  <a:srgbClr val="404040"/>
                </a:solidFill>
                <a:latin typeface="Courier New"/>
                <a:ea typeface="Courier New"/>
                <a:cs typeface="Courier New"/>
                <a:sym typeface="Courier New"/>
              </a:rPr>
              <a:t>    </a:t>
            </a:r>
            <a:r>
              <a:rPr b="1" lang="en-GB" sz="900">
                <a:solidFill>
                  <a:srgbClr val="007020"/>
                </a:solidFill>
                <a:latin typeface="Courier New"/>
                <a:ea typeface="Courier New"/>
                <a:cs typeface="Courier New"/>
                <a:sym typeface="Courier New"/>
              </a:rPr>
              <a:t>function</a:t>
            </a:r>
            <a:r>
              <a:rPr lang="en-GB" sz="900">
                <a:solidFill>
                  <a:srgbClr val="404040"/>
                </a:solidFill>
                <a:latin typeface="Courier New"/>
                <a:ea typeface="Courier New"/>
                <a:cs typeface="Courier New"/>
                <a:sym typeface="Courier New"/>
              </a:rPr>
              <a:t> </a:t>
            </a:r>
            <a:r>
              <a:rPr lang="en-GB" sz="900">
                <a:solidFill>
                  <a:srgbClr val="06287E"/>
                </a:solidFill>
                <a:latin typeface="Courier New"/>
                <a:ea typeface="Courier New"/>
                <a:cs typeface="Courier New"/>
                <a:sym typeface="Courier New"/>
              </a:rPr>
              <a:t>transfer</a:t>
            </a:r>
            <a:r>
              <a:rPr lang="en-GB" sz="900">
                <a:solidFill>
                  <a:srgbClr val="404040"/>
                </a:solidFill>
                <a:latin typeface="Courier New"/>
                <a:ea typeface="Courier New"/>
                <a:cs typeface="Courier New"/>
                <a:sym typeface="Courier New"/>
              </a:rPr>
              <a:t>(</a:t>
            </a:r>
            <a:r>
              <a:rPr lang="en-GB" sz="900">
                <a:solidFill>
                  <a:srgbClr val="902000"/>
                </a:solidFill>
                <a:latin typeface="Courier New"/>
                <a:ea typeface="Courier New"/>
                <a:cs typeface="Courier New"/>
                <a:sym typeface="Courier New"/>
              </a:rPr>
              <a:t>address</a:t>
            </a:r>
            <a:r>
              <a:rPr lang="en-GB" sz="900">
                <a:solidFill>
                  <a:srgbClr val="404040"/>
                </a:solidFill>
                <a:latin typeface="Courier New"/>
                <a:ea typeface="Courier New"/>
                <a:cs typeface="Courier New"/>
                <a:sym typeface="Courier New"/>
              </a:rPr>
              <a:t> recipient, </a:t>
            </a:r>
            <a:r>
              <a:rPr lang="en-GB" sz="900">
                <a:solidFill>
                  <a:srgbClr val="902000"/>
                </a:solidFill>
                <a:latin typeface="Courier New"/>
                <a:ea typeface="Courier New"/>
                <a:cs typeface="Courier New"/>
                <a:sym typeface="Courier New"/>
              </a:rPr>
              <a:t>uint</a:t>
            </a:r>
            <a:r>
              <a:rPr lang="en-GB" sz="900">
                <a:solidFill>
                  <a:srgbClr val="404040"/>
                </a:solidFill>
                <a:latin typeface="Courier New"/>
                <a:ea typeface="Courier New"/>
                <a:cs typeface="Courier New"/>
                <a:sym typeface="Courier New"/>
              </a:rPr>
              <a:t> amount) </a:t>
            </a:r>
            <a:r>
              <a:rPr b="1" lang="en-GB" sz="900">
                <a:solidFill>
                  <a:srgbClr val="007020"/>
                </a:solidFill>
                <a:latin typeface="Courier New"/>
                <a:ea typeface="Courier New"/>
                <a:cs typeface="Courier New"/>
                <a:sym typeface="Courier New"/>
              </a:rPr>
              <a:t>external</a:t>
            </a:r>
            <a:r>
              <a:rPr lang="en-GB" sz="900">
                <a:solidFill>
                  <a:srgbClr val="404040"/>
                </a:solidFill>
                <a:latin typeface="Courier New"/>
                <a:ea typeface="Courier New"/>
                <a:cs typeface="Courier New"/>
                <a:sym typeface="Courier New"/>
              </a:rPr>
              <a:t>;</a:t>
            </a:r>
            <a:br>
              <a:rPr lang="en-GB" sz="900">
                <a:solidFill>
                  <a:srgbClr val="404040"/>
                </a:solidFill>
                <a:latin typeface="Courier New"/>
                <a:ea typeface="Courier New"/>
                <a:cs typeface="Courier New"/>
                <a:sym typeface="Courier New"/>
              </a:rPr>
            </a:br>
            <a:r>
              <a:rPr lang="en-GB" sz="900">
                <a:solidFill>
                  <a:srgbClr val="404040"/>
                </a:solidFill>
                <a:latin typeface="Courier New"/>
                <a:ea typeface="Courier New"/>
                <a:cs typeface="Courier New"/>
                <a:sym typeface="Courier New"/>
              </a:rPr>
              <a:t>}</a:t>
            </a:r>
            <a:endParaRPr sz="900">
              <a:solidFill>
                <a:srgbClr val="404040"/>
              </a:solidFill>
              <a:latin typeface="Courier New"/>
              <a:ea typeface="Courier New"/>
              <a:cs typeface="Courier New"/>
              <a:sym typeface="Courier New"/>
            </a:endParaRPr>
          </a:p>
          <a:p>
            <a:pPr indent="0" lvl="0" marL="0" rtl="0" algn="l">
              <a:lnSpc>
                <a:spcPct val="163636"/>
              </a:lnSpc>
              <a:spcBef>
                <a:spcPts val="3600"/>
              </a:spcBef>
              <a:spcAft>
                <a:spcPts val="0"/>
              </a:spcAft>
              <a:buNone/>
            </a:pPr>
            <a:r>
              <a:t/>
            </a:r>
            <a:endParaRPr sz="1200">
              <a:solidFill>
                <a:srgbClr val="404040"/>
              </a:solidFill>
            </a:endParaRPr>
          </a:p>
          <a:p>
            <a:pPr indent="0" lvl="0" marL="0" rtl="0" algn="l">
              <a:spcBef>
                <a:spcPts val="3600"/>
              </a:spcBef>
              <a:spcAft>
                <a:spcPts val="1600"/>
              </a:spcAft>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7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Error Handling</a:t>
            </a:r>
            <a:endParaRPr/>
          </a:p>
        </p:txBody>
      </p:sp>
      <p:sp>
        <p:nvSpPr>
          <p:cNvPr id="469" name="Google Shape;469;p77"/>
          <p:cNvSpPr txBox="1"/>
          <p:nvPr>
            <p:ph idx="1" type="body"/>
          </p:nvPr>
        </p:nvSpPr>
        <p:spPr>
          <a:xfrm>
            <a:off x="311700" y="979050"/>
            <a:ext cx="8520600" cy="3589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900">
                <a:solidFill>
                  <a:srgbClr val="E74C3C"/>
                </a:solidFill>
                <a:highlight>
                  <a:srgbClr val="FFFFFF"/>
                </a:highlight>
                <a:latin typeface="Courier New"/>
                <a:ea typeface="Courier New"/>
                <a:cs typeface="Courier New"/>
                <a:sym typeface="Courier New"/>
              </a:rPr>
              <a:t>assert(bool condition)</a:t>
            </a:r>
            <a:r>
              <a:rPr b="1" lang="en-GB" sz="1100">
                <a:solidFill>
                  <a:schemeClr val="dk1"/>
                </a:solidFill>
              </a:rPr>
              <a:t>:</a:t>
            </a:r>
            <a:endParaRPr b="1" sz="1100">
              <a:solidFill>
                <a:schemeClr val="dk1"/>
              </a:solidFill>
            </a:endParaRPr>
          </a:p>
          <a:p>
            <a:pPr indent="0" lvl="0" marL="0" rtl="0" algn="l">
              <a:lnSpc>
                <a:spcPct val="100000"/>
              </a:lnSpc>
              <a:spcBef>
                <a:spcPts val="0"/>
              </a:spcBef>
              <a:spcAft>
                <a:spcPts val="0"/>
              </a:spcAft>
              <a:buNone/>
            </a:pPr>
            <a:r>
              <a:rPr lang="en-GB" sz="1100">
                <a:solidFill>
                  <a:schemeClr val="dk1"/>
                </a:solidFill>
              </a:rPr>
              <a:t>causes an invalid opcode and thus state change reversion if the condition is not met - to be used for internal errors.</a:t>
            </a:r>
            <a:endParaRPr sz="1100">
              <a:solidFill>
                <a:schemeClr val="dk1"/>
              </a:solidFill>
            </a:endParaRPr>
          </a:p>
          <a:p>
            <a:pPr indent="0" lvl="0" marL="0" rtl="0" algn="l">
              <a:lnSpc>
                <a:spcPct val="100000"/>
              </a:lnSpc>
              <a:spcBef>
                <a:spcPts val="0"/>
              </a:spcBef>
              <a:spcAft>
                <a:spcPts val="0"/>
              </a:spcAft>
              <a:buNone/>
            </a:pPr>
            <a:r>
              <a:rPr b="1" lang="en-GB" sz="900">
                <a:solidFill>
                  <a:srgbClr val="E74C3C"/>
                </a:solidFill>
                <a:highlight>
                  <a:srgbClr val="FFFFFF"/>
                </a:highlight>
                <a:latin typeface="Courier New"/>
                <a:ea typeface="Courier New"/>
                <a:cs typeface="Courier New"/>
                <a:sym typeface="Courier New"/>
              </a:rPr>
              <a:t>require(bool condition)</a:t>
            </a:r>
            <a:r>
              <a:rPr b="1" lang="en-GB" sz="1100">
                <a:solidFill>
                  <a:schemeClr val="dk1"/>
                </a:solidFill>
              </a:rPr>
              <a:t>:</a:t>
            </a:r>
            <a:endParaRPr b="1" sz="1100">
              <a:solidFill>
                <a:schemeClr val="dk1"/>
              </a:solidFill>
            </a:endParaRPr>
          </a:p>
          <a:p>
            <a:pPr indent="0" lvl="0" marL="0" rtl="0" algn="l">
              <a:lnSpc>
                <a:spcPct val="100000"/>
              </a:lnSpc>
              <a:spcBef>
                <a:spcPts val="0"/>
              </a:spcBef>
              <a:spcAft>
                <a:spcPts val="0"/>
              </a:spcAft>
              <a:buNone/>
            </a:pPr>
            <a:r>
              <a:rPr lang="en-GB" sz="1100">
                <a:solidFill>
                  <a:schemeClr val="dk1"/>
                </a:solidFill>
              </a:rPr>
              <a:t>reverts if the condition is not met - to be used for errors in inputs or external components.</a:t>
            </a:r>
            <a:endParaRPr sz="1100">
              <a:solidFill>
                <a:schemeClr val="dk1"/>
              </a:solidFill>
            </a:endParaRPr>
          </a:p>
          <a:p>
            <a:pPr indent="0" lvl="0" marL="0" rtl="0" algn="l">
              <a:lnSpc>
                <a:spcPct val="100000"/>
              </a:lnSpc>
              <a:spcBef>
                <a:spcPts val="0"/>
              </a:spcBef>
              <a:spcAft>
                <a:spcPts val="0"/>
              </a:spcAft>
              <a:buNone/>
            </a:pPr>
            <a:r>
              <a:rPr b="1" lang="en-GB" sz="900">
                <a:solidFill>
                  <a:srgbClr val="E74C3C"/>
                </a:solidFill>
                <a:highlight>
                  <a:srgbClr val="FFFFFF"/>
                </a:highlight>
                <a:latin typeface="Courier New"/>
                <a:ea typeface="Courier New"/>
                <a:cs typeface="Courier New"/>
                <a:sym typeface="Courier New"/>
              </a:rPr>
              <a:t>require(bool condition, string memory message)</a:t>
            </a:r>
            <a:r>
              <a:rPr b="1" lang="en-GB" sz="1100">
                <a:solidFill>
                  <a:schemeClr val="dk1"/>
                </a:solidFill>
              </a:rPr>
              <a:t>:</a:t>
            </a:r>
            <a:endParaRPr b="1" sz="1100">
              <a:solidFill>
                <a:schemeClr val="dk1"/>
              </a:solidFill>
            </a:endParaRPr>
          </a:p>
          <a:p>
            <a:pPr indent="0" lvl="0" marL="0" rtl="0" algn="l">
              <a:lnSpc>
                <a:spcPct val="100000"/>
              </a:lnSpc>
              <a:spcBef>
                <a:spcPts val="0"/>
              </a:spcBef>
              <a:spcAft>
                <a:spcPts val="0"/>
              </a:spcAft>
              <a:buNone/>
            </a:pPr>
            <a:r>
              <a:rPr lang="en-GB" sz="1100">
                <a:solidFill>
                  <a:schemeClr val="dk1"/>
                </a:solidFill>
              </a:rPr>
              <a:t>reverts if the condition is not met - to be used for errors in inputs or external components. Also provides an error message.</a:t>
            </a:r>
            <a:endParaRPr sz="1100">
              <a:solidFill>
                <a:schemeClr val="dk1"/>
              </a:solidFill>
            </a:endParaRPr>
          </a:p>
          <a:p>
            <a:pPr indent="0" lvl="0" marL="0" rtl="0" algn="l">
              <a:lnSpc>
                <a:spcPct val="100000"/>
              </a:lnSpc>
              <a:spcBef>
                <a:spcPts val="0"/>
              </a:spcBef>
              <a:spcAft>
                <a:spcPts val="0"/>
              </a:spcAft>
              <a:buNone/>
            </a:pPr>
            <a:r>
              <a:rPr b="1" lang="en-GB" sz="900">
                <a:solidFill>
                  <a:srgbClr val="E74C3C"/>
                </a:solidFill>
                <a:highlight>
                  <a:srgbClr val="FFFFFF"/>
                </a:highlight>
                <a:latin typeface="Courier New"/>
                <a:ea typeface="Courier New"/>
                <a:cs typeface="Courier New"/>
                <a:sym typeface="Courier New"/>
              </a:rPr>
              <a:t>revert()</a:t>
            </a:r>
            <a:r>
              <a:rPr b="1" lang="en-GB" sz="1100">
                <a:solidFill>
                  <a:schemeClr val="dk1"/>
                </a:solidFill>
              </a:rPr>
              <a:t>:</a:t>
            </a:r>
            <a:endParaRPr b="1" sz="1100">
              <a:solidFill>
                <a:schemeClr val="dk1"/>
              </a:solidFill>
            </a:endParaRPr>
          </a:p>
          <a:p>
            <a:pPr indent="0" lvl="0" marL="0" rtl="0" algn="l">
              <a:lnSpc>
                <a:spcPct val="100000"/>
              </a:lnSpc>
              <a:spcBef>
                <a:spcPts val="0"/>
              </a:spcBef>
              <a:spcAft>
                <a:spcPts val="0"/>
              </a:spcAft>
              <a:buNone/>
            </a:pPr>
            <a:r>
              <a:rPr lang="en-GB" sz="1100">
                <a:solidFill>
                  <a:schemeClr val="dk1"/>
                </a:solidFill>
              </a:rPr>
              <a:t>abort execution and revert state changes</a:t>
            </a:r>
            <a:endParaRPr sz="1100">
              <a:solidFill>
                <a:schemeClr val="dk1"/>
              </a:solidFill>
            </a:endParaRPr>
          </a:p>
          <a:p>
            <a:pPr indent="0" lvl="0" marL="0" rtl="0" algn="l">
              <a:lnSpc>
                <a:spcPct val="100000"/>
              </a:lnSpc>
              <a:spcBef>
                <a:spcPts val="0"/>
              </a:spcBef>
              <a:spcAft>
                <a:spcPts val="0"/>
              </a:spcAft>
              <a:buNone/>
            </a:pPr>
            <a:r>
              <a:rPr b="1" lang="en-GB" sz="900">
                <a:solidFill>
                  <a:srgbClr val="E74C3C"/>
                </a:solidFill>
                <a:highlight>
                  <a:srgbClr val="FFFFFF"/>
                </a:highlight>
                <a:latin typeface="Courier New"/>
                <a:ea typeface="Courier New"/>
                <a:cs typeface="Courier New"/>
                <a:sym typeface="Courier New"/>
              </a:rPr>
              <a:t>revert(string memory reason)</a:t>
            </a:r>
            <a:r>
              <a:rPr b="1" lang="en-GB" sz="1100">
                <a:solidFill>
                  <a:schemeClr val="dk1"/>
                </a:solidFill>
              </a:rPr>
              <a:t>:</a:t>
            </a:r>
            <a:endParaRPr b="1" sz="1100">
              <a:solidFill>
                <a:schemeClr val="dk1"/>
              </a:solidFill>
            </a:endParaRPr>
          </a:p>
          <a:p>
            <a:pPr indent="0" lvl="0" marL="0" rtl="0" algn="l">
              <a:lnSpc>
                <a:spcPct val="100000"/>
              </a:lnSpc>
              <a:spcBef>
                <a:spcPts val="0"/>
              </a:spcBef>
              <a:spcAft>
                <a:spcPts val="0"/>
              </a:spcAft>
              <a:buNone/>
            </a:pPr>
            <a:r>
              <a:rPr lang="en-GB" sz="1100">
                <a:solidFill>
                  <a:schemeClr val="dk1"/>
                </a:solidFill>
              </a:rPr>
              <a:t>abort execution and revert state changes, providing an explanatory string</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114300" marR="114300" rtl="0" algn="l">
              <a:lnSpc>
                <a:spcPct val="140000"/>
              </a:lnSpc>
              <a:spcBef>
                <a:spcPts val="100"/>
              </a:spcBef>
              <a:spcAft>
                <a:spcPts val="0"/>
              </a:spcAft>
              <a:buClr>
                <a:schemeClr val="dk1"/>
              </a:buClr>
              <a:buSzPts val="1100"/>
              <a:buFont typeface="Arial"/>
              <a:buNone/>
            </a:pPr>
            <a:r>
              <a:rPr b="1" lang="en-GB" sz="900">
                <a:solidFill>
                  <a:srgbClr val="007020"/>
                </a:solidFill>
                <a:highlight>
                  <a:srgbClr val="EEFFCC"/>
                </a:highlight>
                <a:latin typeface="Courier New"/>
                <a:ea typeface="Courier New"/>
                <a:cs typeface="Courier New"/>
                <a:sym typeface="Courier New"/>
              </a:rPr>
              <a:t>pragma solidity</a:t>
            </a:r>
            <a:r>
              <a:rPr lang="en-GB" sz="900">
                <a:solidFill>
                  <a:srgbClr val="404040"/>
                </a:solidFill>
                <a:highlight>
                  <a:srgbClr val="EEFFCC"/>
                </a:highlight>
                <a:latin typeface="Courier New"/>
                <a:ea typeface="Courier New"/>
                <a:cs typeface="Courier New"/>
                <a:sym typeface="Courier New"/>
              </a:rPr>
              <a:t> </a:t>
            </a:r>
            <a:r>
              <a:rPr lang="en-GB" sz="900">
                <a:solidFill>
                  <a:srgbClr val="666666"/>
                </a:solidFill>
                <a:highlight>
                  <a:srgbClr val="EEFFCC"/>
                </a:highlight>
                <a:latin typeface="Courier New"/>
                <a:ea typeface="Courier New"/>
                <a:cs typeface="Courier New"/>
                <a:sym typeface="Courier New"/>
              </a:rPr>
              <a:t>&gt;</a:t>
            </a:r>
            <a:r>
              <a:rPr lang="en-GB" sz="900">
                <a:solidFill>
                  <a:srgbClr val="208050"/>
                </a:solidFill>
                <a:highlight>
                  <a:srgbClr val="EEFFCC"/>
                </a:highlight>
                <a:latin typeface="Courier New"/>
                <a:ea typeface="Courier New"/>
                <a:cs typeface="Courier New"/>
                <a:sym typeface="Courier New"/>
              </a:rPr>
              <a:t>0.4</a:t>
            </a:r>
            <a:r>
              <a:rPr lang="en-GB" sz="900">
                <a:solidFill>
                  <a:srgbClr val="404040"/>
                </a:solidFill>
                <a:highlight>
                  <a:srgbClr val="EEFFCC"/>
                </a:highlight>
                <a:latin typeface="Courier New"/>
                <a:ea typeface="Courier New"/>
                <a:cs typeface="Courier New"/>
                <a:sym typeface="Courier New"/>
              </a:rPr>
              <a:t>.</a:t>
            </a:r>
            <a:r>
              <a:rPr lang="en-GB" sz="900">
                <a:solidFill>
                  <a:srgbClr val="208050"/>
                </a:solidFill>
                <a:highlight>
                  <a:srgbClr val="EEFFCC"/>
                </a:highlight>
                <a:latin typeface="Courier New"/>
                <a:ea typeface="Courier New"/>
                <a:cs typeface="Courier New"/>
                <a:sym typeface="Courier New"/>
              </a:rPr>
              <a:t>99</a:t>
            </a:r>
            <a:r>
              <a:rPr lang="en-GB" sz="900">
                <a:solidFill>
                  <a:srgbClr val="404040"/>
                </a:solidFill>
                <a:highlight>
                  <a:srgbClr val="EEFFCC"/>
                </a:highlight>
                <a:latin typeface="Courier New"/>
                <a:ea typeface="Courier New"/>
                <a:cs typeface="Courier New"/>
                <a:sym typeface="Courier New"/>
              </a:rPr>
              <a:t> </a:t>
            </a:r>
            <a:r>
              <a:rPr lang="en-GB" sz="900">
                <a:solidFill>
                  <a:srgbClr val="666666"/>
                </a:solidFill>
                <a:highlight>
                  <a:srgbClr val="EEFFCC"/>
                </a:highlight>
                <a:latin typeface="Courier New"/>
                <a:ea typeface="Courier New"/>
                <a:cs typeface="Courier New"/>
                <a:sym typeface="Courier New"/>
              </a:rPr>
              <a:t>&lt;</a:t>
            </a:r>
            <a:r>
              <a:rPr lang="en-GB" sz="900">
                <a:solidFill>
                  <a:srgbClr val="208050"/>
                </a:solidFill>
                <a:highlight>
                  <a:srgbClr val="EEFFCC"/>
                </a:highlight>
                <a:latin typeface="Courier New"/>
                <a:ea typeface="Courier New"/>
                <a:cs typeface="Courier New"/>
                <a:sym typeface="Courier New"/>
              </a:rPr>
              <a:t>0.6</a:t>
            </a:r>
            <a:r>
              <a:rPr lang="en-GB" sz="900">
                <a:solidFill>
                  <a:srgbClr val="404040"/>
                </a:solidFill>
                <a:highlight>
                  <a:srgbClr val="EEFFCC"/>
                </a:highlight>
                <a:latin typeface="Courier New"/>
                <a:ea typeface="Courier New"/>
                <a:cs typeface="Courier New"/>
                <a:sym typeface="Courier New"/>
              </a:rPr>
              <a:t>.</a:t>
            </a:r>
            <a:r>
              <a:rPr lang="en-GB" sz="900">
                <a:solidFill>
                  <a:srgbClr val="208050"/>
                </a:solidFill>
                <a:highlight>
                  <a:srgbClr val="EEFFCC"/>
                </a:highlight>
                <a:latin typeface="Courier New"/>
                <a:ea typeface="Courier New"/>
                <a:cs typeface="Courier New"/>
                <a:sym typeface="Courier New"/>
              </a:rPr>
              <a:t>0</a:t>
            </a: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r>
              <a:rPr b="1" lang="en-GB" sz="900">
                <a:solidFill>
                  <a:srgbClr val="007020"/>
                </a:solidFill>
                <a:highlight>
                  <a:srgbClr val="EEFFCC"/>
                </a:highlight>
                <a:latin typeface="Courier New"/>
                <a:ea typeface="Courier New"/>
                <a:cs typeface="Courier New"/>
                <a:sym typeface="Courier New"/>
              </a:rPr>
              <a:t>contract</a:t>
            </a:r>
            <a:r>
              <a:rPr lang="en-GB" sz="900">
                <a:solidFill>
                  <a:srgbClr val="404040"/>
                </a:solidFill>
                <a:highlight>
                  <a:srgbClr val="EEFFCC"/>
                </a:highlight>
                <a:latin typeface="Courier New"/>
                <a:ea typeface="Courier New"/>
                <a:cs typeface="Courier New"/>
                <a:sym typeface="Courier New"/>
              </a:rPr>
              <a:t> Sharer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function</a:t>
            </a:r>
            <a:r>
              <a:rPr lang="en-GB" sz="900">
                <a:solidFill>
                  <a:srgbClr val="404040"/>
                </a:solidFill>
                <a:highlight>
                  <a:srgbClr val="EEFFCC"/>
                </a:highlight>
                <a:latin typeface="Courier New"/>
                <a:ea typeface="Courier New"/>
                <a:cs typeface="Courier New"/>
                <a:sym typeface="Courier New"/>
              </a:rPr>
              <a:t> sendHalf(</a:t>
            </a:r>
            <a:r>
              <a:rPr lang="en-GB" sz="900">
                <a:solidFill>
                  <a:srgbClr val="902000"/>
                </a:solidFill>
                <a:highlight>
                  <a:srgbClr val="EEFFCC"/>
                </a:highlight>
                <a:latin typeface="Courier New"/>
                <a:ea typeface="Courier New"/>
                <a:cs typeface="Courier New"/>
                <a:sym typeface="Courier New"/>
              </a:rPr>
              <a:t>address</a:t>
            </a: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payable</a:t>
            </a:r>
            <a:r>
              <a:rPr lang="en-GB" sz="900">
                <a:solidFill>
                  <a:srgbClr val="404040"/>
                </a:solidFill>
                <a:highlight>
                  <a:srgbClr val="EEFFCC"/>
                </a:highlight>
                <a:latin typeface="Courier New"/>
                <a:ea typeface="Courier New"/>
                <a:cs typeface="Courier New"/>
                <a:sym typeface="Courier New"/>
              </a:rPr>
              <a:t> addr) </a:t>
            </a:r>
            <a:r>
              <a:rPr b="1" lang="en-GB" sz="900">
                <a:solidFill>
                  <a:srgbClr val="007020"/>
                </a:solidFill>
                <a:highlight>
                  <a:srgbClr val="EEFFCC"/>
                </a:highlight>
                <a:latin typeface="Courier New"/>
                <a:ea typeface="Courier New"/>
                <a:cs typeface="Courier New"/>
                <a:sym typeface="Courier New"/>
              </a:rPr>
              <a:t>public</a:t>
            </a: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payable</a:t>
            </a: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returns</a:t>
            </a:r>
            <a:r>
              <a:rPr lang="en-GB" sz="900">
                <a:solidFill>
                  <a:srgbClr val="404040"/>
                </a:solidFill>
                <a:highlight>
                  <a:srgbClr val="EEFFCC"/>
                </a:highlight>
                <a:latin typeface="Courier New"/>
                <a:ea typeface="Courier New"/>
                <a:cs typeface="Courier New"/>
                <a:sym typeface="Courier New"/>
              </a:rPr>
              <a:t> (</a:t>
            </a:r>
            <a:r>
              <a:rPr lang="en-GB" sz="900">
                <a:solidFill>
                  <a:srgbClr val="902000"/>
                </a:solidFill>
                <a:highlight>
                  <a:srgbClr val="EEFFCC"/>
                </a:highlight>
                <a:latin typeface="Courier New"/>
                <a:ea typeface="Courier New"/>
                <a:cs typeface="Courier New"/>
                <a:sym typeface="Courier New"/>
              </a:rPr>
              <a:t>uint</a:t>
            </a:r>
            <a:r>
              <a:rPr lang="en-GB" sz="900">
                <a:solidFill>
                  <a:srgbClr val="404040"/>
                </a:solidFill>
                <a:highlight>
                  <a:srgbClr val="EEFFCC"/>
                </a:highlight>
                <a:latin typeface="Courier New"/>
                <a:ea typeface="Courier New"/>
                <a:cs typeface="Courier New"/>
                <a:sym typeface="Courier New"/>
              </a:rPr>
              <a:t> </a:t>
            </a:r>
            <a:r>
              <a:rPr lang="en-GB" sz="900">
                <a:solidFill>
                  <a:srgbClr val="007020"/>
                </a:solidFill>
                <a:highlight>
                  <a:srgbClr val="EEFFCC"/>
                </a:highlight>
                <a:latin typeface="Courier New"/>
                <a:ea typeface="Courier New"/>
                <a:cs typeface="Courier New"/>
                <a:sym typeface="Courier New"/>
              </a:rPr>
              <a:t>balance</a:t>
            </a: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lang="en-GB" sz="900">
                <a:solidFill>
                  <a:srgbClr val="06287E"/>
                </a:solidFill>
                <a:highlight>
                  <a:srgbClr val="EEFFCC"/>
                </a:highlight>
                <a:latin typeface="Courier New"/>
                <a:ea typeface="Courier New"/>
                <a:cs typeface="Courier New"/>
                <a:sym typeface="Courier New"/>
              </a:rPr>
              <a:t>require</a:t>
            </a:r>
            <a:r>
              <a:rPr lang="en-GB" sz="900">
                <a:solidFill>
                  <a:srgbClr val="404040"/>
                </a:solidFill>
                <a:highlight>
                  <a:srgbClr val="EEFFCC"/>
                </a:highlight>
                <a:latin typeface="Courier New"/>
                <a:ea typeface="Courier New"/>
                <a:cs typeface="Courier New"/>
                <a:sym typeface="Courier New"/>
              </a:rPr>
              <a:t>(</a:t>
            </a:r>
            <a:r>
              <a:rPr lang="en-GB" sz="900">
                <a:solidFill>
                  <a:srgbClr val="007020"/>
                </a:solidFill>
                <a:highlight>
                  <a:srgbClr val="EEFFCC"/>
                </a:highlight>
                <a:latin typeface="Courier New"/>
                <a:ea typeface="Courier New"/>
                <a:cs typeface="Courier New"/>
                <a:sym typeface="Courier New"/>
              </a:rPr>
              <a:t>msg.value</a:t>
            </a:r>
            <a:r>
              <a:rPr lang="en-GB" sz="900">
                <a:solidFill>
                  <a:srgbClr val="404040"/>
                </a:solidFill>
                <a:highlight>
                  <a:srgbClr val="EEFFCC"/>
                </a:highlight>
                <a:latin typeface="Courier New"/>
                <a:ea typeface="Courier New"/>
                <a:cs typeface="Courier New"/>
                <a:sym typeface="Courier New"/>
              </a:rPr>
              <a:t>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a:t>
            </a:r>
            <a:r>
              <a:rPr lang="en-GB" sz="900">
                <a:solidFill>
                  <a:srgbClr val="208050"/>
                </a:solidFill>
                <a:highlight>
                  <a:srgbClr val="EEFFCC"/>
                </a:highlight>
                <a:latin typeface="Courier New"/>
                <a:ea typeface="Courier New"/>
                <a:cs typeface="Courier New"/>
                <a:sym typeface="Courier New"/>
              </a:rPr>
              <a:t>2</a:t>
            </a:r>
            <a:r>
              <a:rPr lang="en-GB" sz="900">
                <a:solidFill>
                  <a:srgbClr val="404040"/>
                </a:solidFill>
                <a:highlight>
                  <a:srgbClr val="EEFFCC"/>
                </a:highlight>
                <a:latin typeface="Courier New"/>
                <a:ea typeface="Courier New"/>
                <a:cs typeface="Courier New"/>
                <a:sym typeface="Courier New"/>
              </a:rPr>
              <a:t>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a:t>
            </a:r>
            <a:r>
              <a:rPr lang="en-GB" sz="900">
                <a:solidFill>
                  <a:srgbClr val="208050"/>
                </a:solidFill>
                <a:highlight>
                  <a:srgbClr val="EEFFCC"/>
                </a:highlight>
                <a:latin typeface="Courier New"/>
                <a:ea typeface="Courier New"/>
                <a:cs typeface="Courier New"/>
                <a:sym typeface="Courier New"/>
              </a:rPr>
              <a:t>0</a:t>
            </a:r>
            <a:r>
              <a:rPr lang="en-GB" sz="900">
                <a:solidFill>
                  <a:srgbClr val="404040"/>
                </a:solidFill>
                <a:highlight>
                  <a:srgbClr val="EEFFCC"/>
                </a:highlight>
                <a:latin typeface="Courier New"/>
                <a:ea typeface="Courier New"/>
                <a:cs typeface="Courier New"/>
                <a:sym typeface="Courier New"/>
              </a:rPr>
              <a:t>, </a:t>
            </a:r>
            <a:r>
              <a:rPr lang="en-GB" sz="900">
                <a:solidFill>
                  <a:srgbClr val="4070A0"/>
                </a:solidFill>
                <a:highlight>
                  <a:srgbClr val="EEFFCC"/>
                </a:highlight>
                <a:latin typeface="Courier New"/>
                <a:ea typeface="Courier New"/>
                <a:cs typeface="Courier New"/>
                <a:sym typeface="Courier New"/>
              </a:rPr>
              <a:t>"Even value required."</a:t>
            </a: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lang="en-GB" sz="900">
                <a:solidFill>
                  <a:srgbClr val="902000"/>
                </a:solidFill>
                <a:highlight>
                  <a:srgbClr val="EEFFCC"/>
                </a:highlight>
                <a:latin typeface="Courier New"/>
                <a:ea typeface="Courier New"/>
                <a:cs typeface="Courier New"/>
                <a:sym typeface="Courier New"/>
              </a:rPr>
              <a:t>uint</a:t>
            </a:r>
            <a:r>
              <a:rPr lang="en-GB" sz="900">
                <a:solidFill>
                  <a:srgbClr val="404040"/>
                </a:solidFill>
                <a:highlight>
                  <a:srgbClr val="EEFFCC"/>
                </a:highlight>
                <a:latin typeface="Courier New"/>
                <a:ea typeface="Courier New"/>
                <a:cs typeface="Courier New"/>
                <a:sym typeface="Courier New"/>
              </a:rPr>
              <a:t> balanceBeforeTransfer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a:t>
            </a:r>
            <a:r>
              <a:rPr lang="en-GB" sz="900">
                <a:solidFill>
                  <a:srgbClr val="902000"/>
                </a:solidFill>
                <a:highlight>
                  <a:srgbClr val="EEFFCC"/>
                </a:highlight>
                <a:latin typeface="Courier New"/>
                <a:ea typeface="Courier New"/>
                <a:cs typeface="Courier New"/>
                <a:sym typeface="Courier New"/>
              </a:rPr>
              <a:t>address</a:t>
            </a:r>
            <a:r>
              <a:rPr lang="en-GB" sz="900">
                <a:solidFill>
                  <a:srgbClr val="404040"/>
                </a:solidFill>
                <a:highlight>
                  <a:srgbClr val="EEFFCC"/>
                </a:highlight>
                <a:latin typeface="Courier New"/>
                <a:ea typeface="Courier New"/>
                <a:cs typeface="Courier New"/>
                <a:sym typeface="Courier New"/>
              </a:rPr>
              <a:t>(</a:t>
            </a:r>
            <a:r>
              <a:rPr lang="en-GB" sz="900">
                <a:solidFill>
                  <a:srgbClr val="007020"/>
                </a:solidFill>
                <a:highlight>
                  <a:srgbClr val="EEFFCC"/>
                </a:highlight>
                <a:latin typeface="Courier New"/>
                <a:ea typeface="Courier New"/>
                <a:cs typeface="Courier New"/>
                <a:sym typeface="Courier New"/>
              </a:rPr>
              <a:t>this</a:t>
            </a:r>
            <a:r>
              <a:rPr lang="en-GB" sz="900">
                <a:solidFill>
                  <a:srgbClr val="404040"/>
                </a:solidFill>
                <a:highlight>
                  <a:srgbClr val="EEFFCC"/>
                </a:highlight>
                <a:latin typeface="Courier New"/>
                <a:ea typeface="Courier New"/>
                <a:cs typeface="Courier New"/>
                <a:sym typeface="Courier New"/>
              </a:rPr>
              <a:t>).</a:t>
            </a:r>
            <a:r>
              <a:rPr lang="en-GB" sz="900">
                <a:solidFill>
                  <a:srgbClr val="007020"/>
                </a:solidFill>
                <a:highlight>
                  <a:srgbClr val="EEFFCC"/>
                </a:highlight>
                <a:latin typeface="Courier New"/>
                <a:ea typeface="Courier New"/>
                <a:cs typeface="Courier New"/>
                <a:sym typeface="Courier New"/>
              </a:rPr>
              <a:t>balance</a:t>
            </a: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addr.</a:t>
            </a:r>
            <a:r>
              <a:rPr lang="en-GB" sz="900">
                <a:solidFill>
                  <a:srgbClr val="06287E"/>
                </a:solidFill>
                <a:highlight>
                  <a:srgbClr val="EEFFCC"/>
                </a:highlight>
                <a:latin typeface="Courier New"/>
                <a:ea typeface="Courier New"/>
                <a:cs typeface="Courier New"/>
                <a:sym typeface="Courier New"/>
              </a:rPr>
              <a:t>transfer</a:t>
            </a:r>
            <a:r>
              <a:rPr lang="en-GB" sz="900">
                <a:solidFill>
                  <a:srgbClr val="404040"/>
                </a:solidFill>
                <a:highlight>
                  <a:srgbClr val="EEFFCC"/>
                </a:highlight>
                <a:latin typeface="Courier New"/>
                <a:ea typeface="Courier New"/>
                <a:cs typeface="Courier New"/>
                <a:sym typeface="Courier New"/>
              </a:rPr>
              <a:t>(</a:t>
            </a:r>
            <a:r>
              <a:rPr lang="en-GB" sz="900">
                <a:solidFill>
                  <a:srgbClr val="007020"/>
                </a:solidFill>
                <a:highlight>
                  <a:srgbClr val="EEFFCC"/>
                </a:highlight>
                <a:latin typeface="Courier New"/>
                <a:ea typeface="Courier New"/>
                <a:cs typeface="Courier New"/>
                <a:sym typeface="Courier New"/>
              </a:rPr>
              <a:t>msg.value</a:t>
            </a:r>
            <a:r>
              <a:rPr lang="en-GB" sz="900">
                <a:solidFill>
                  <a:srgbClr val="404040"/>
                </a:solidFill>
                <a:highlight>
                  <a:srgbClr val="EEFFCC"/>
                </a:highlight>
                <a:latin typeface="Courier New"/>
                <a:ea typeface="Courier New"/>
                <a:cs typeface="Courier New"/>
                <a:sym typeface="Courier New"/>
              </a:rPr>
              <a:t>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a:t>
            </a:r>
            <a:r>
              <a:rPr lang="en-GB" sz="900">
                <a:solidFill>
                  <a:srgbClr val="208050"/>
                </a:solidFill>
                <a:highlight>
                  <a:srgbClr val="EEFFCC"/>
                </a:highlight>
                <a:latin typeface="Courier New"/>
                <a:ea typeface="Courier New"/>
                <a:cs typeface="Courier New"/>
                <a:sym typeface="Courier New"/>
              </a:rPr>
              <a:t>2</a:t>
            </a: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i="1" lang="en-GB" sz="900">
                <a:solidFill>
                  <a:srgbClr val="408090"/>
                </a:solidFill>
                <a:highlight>
                  <a:srgbClr val="EEFFCC"/>
                </a:highlight>
                <a:latin typeface="Courier New"/>
                <a:ea typeface="Courier New"/>
                <a:cs typeface="Courier New"/>
                <a:sym typeface="Courier New"/>
              </a:rPr>
              <a:t>// Since transfer throws an exception on failure and cannot call back here, there should be no way for us to</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i="1" lang="en-GB" sz="900">
                <a:solidFill>
                  <a:srgbClr val="408090"/>
                </a:solidFill>
                <a:highlight>
                  <a:srgbClr val="EEFFCC"/>
                </a:highlight>
                <a:latin typeface="Courier New"/>
                <a:ea typeface="Courier New"/>
                <a:cs typeface="Courier New"/>
                <a:sym typeface="Courier New"/>
              </a:rPr>
              <a:t>// still have half of the money.</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lang="en-GB" sz="900">
                <a:solidFill>
                  <a:srgbClr val="06287E"/>
                </a:solidFill>
                <a:highlight>
                  <a:srgbClr val="EEFFCC"/>
                </a:highlight>
                <a:latin typeface="Courier New"/>
                <a:ea typeface="Courier New"/>
                <a:cs typeface="Courier New"/>
                <a:sym typeface="Courier New"/>
              </a:rPr>
              <a:t>assert</a:t>
            </a:r>
            <a:r>
              <a:rPr lang="en-GB" sz="900">
                <a:solidFill>
                  <a:srgbClr val="404040"/>
                </a:solidFill>
                <a:highlight>
                  <a:srgbClr val="EEFFCC"/>
                </a:highlight>
                <a:latin typeface="Courier New"/>
                <a:ea typeface="Courier New"/>
                <a:cs typeface="Courier New"/>
                <a:sym typeface="Courier New"/>
              </a:rPr>
              <a:t>(</a:t>
            </a:r>
            <a:r>
              <a:rPr lang="en-GB" sz="900">
                <a:solidFill>
                  <a:srgbClr val="902000"/>
                </a:solidFill>
                <a:highlight>
                  <a:srgbClr val="EEFFCC"/>
                </a:highlight>
                <a:latin typeface="Courier New"/>
                <a:ea typeface="Courier New"/>
                <a:cs typeface="Courier New"/>
                <a:sym typeface="Courier New"/>
              </a:rPr>
              <a:t>address</a:t>
            </a:r>
            <a:r>
              <a:rPr lang="en-GB" sz="900">
                <a:solidFill>
                  <a:srgbClr val="404040"/>
                </a:solidFill>
                <a:highlight>
                  <a:srgbClr val="EEFFCC"/>
                </a:highlight>
                <a:latin typeface="Courier New"/>
                <a:ea typeface="Courier New"/>
                <a:cs typeface="Courier New"/>
                <a:sym typeface="Courier New"/>
              </a:rPr>
              <a:t>(</a:t>
            </a:r>
            <a:r>
              <a:rPr lang="en-GB" sz="900">
                <a:solidFill>
                  <a:srgbClr val="007020"/>
                </a:solidFill>
                <a:highlight>
                  <a:srgbClr val="EEFFCC"/>
                </a:highlight>
                <a:latin typeface="Courier New"/>
                <a:ea typeface="Courier New"/>
                <a:cs typeface="Courier New"/>
                <a:sym typeface="Courier New"/>
              </a:rPr>
              <a:t>this</a:t>
            </a:r>
            <a:r>
              <a:rPr lang="en-GB" sz="900">
                <a:solidFill>
                  <a:srgbClr val="404040"/>
                </a:solidFill>
                <a:highlight>
                  <a:srgbClr val="EEFFCC"/>
                </a:highlight>
                <a:latin typeface="Courier New"/>
                <a:ea typeface="Courier New"/>
                <a:cs typeface="Courier New"/>
                <a:sym typeface="Courier New"/>
              </a:rPr>
              <a:t>).</a:t>
            </a:r>
            <a:r>
              <a:rPr lang="en-GB" sz="900">
                <a:solidFill>
                  <a:srgbClr val="007020"/>
                </a:solidFill>
                <a:highlight>
                  <a:srgbClr val="EEFFCC"/>
                </a:highlight>
                <a:latin typeface="Courier New"/>
                <a:ea typeface="Courier New"/>
                <a:cs typeface="Courier New"/>
                <a:sym typeface="Courier New"/>
              </a:rPr>
              <a:t>balance</a:t>
            </a:r>
            <a:r>
              <a:rPr lang="en-GB" sz="900">
                <a:solidFill>
                  <a:srgbClr val="404040"/>
                </a:solidFill>
                <a:highlight>
                  <a:srgbClr val="EEFFCC"/>
                </a:highlight>
                <a:latin typeface="Courier New"/>
                <a:ea typeface="Courier New"/>
                <a:cs typeface="Courier New"/>
                <a:sym typeface="Courier New"/>
              </a:rPr>
              <a:t>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balanceBeforeTransfer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a:t>
            </a:r>
            <a:r>
              <a:rPr lang="en-GB" sz="900">
                <a:solidFill>
                  <a:srgbClr val="007020"/>
                </a:solidFill>
                <a:highlight>
                  <a:srgbClr val="EEFFCC"/>
                </a:highlight>
                <a:latin typeface="Courier New"/>
                <a:ea typeface="Courier New"/>
                <a:cs typeface="Courier New"/>
                <a:sym typeface="Courier New"/>
              </a:rPr>
              <a:t>msg.value</a:t>
            </a:r>
            <a:r>
              <a:rPr lang="en-GB" sz="900">
                <a:solidFill>
                  <a:srgbClr val="404040"/>
                </a:solidFill>
                <a:highlight>
                  <a:srgbClr val="EEFFCC"/>
                </a:highlight>
                <a:latin typeface="Courier New"/>
                <a:ea typeface="Courier New"/>
                <a:cs typeface="Courier New"/>
                <a:sym typeface="Courier New"/>
              </a:rPr>
              <a:t>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a:t>
            </a:r>
            <a:r>
              <a:rPr lang="en-GB" sz="900">
                <a:solidFill>
                  <a:srgbClr val="208050"/>
                </a:solidFill>
                <a:highlight>
                  <a:srgbClr val="EEFFCC"/>
                </a:highlight>
                <a:latin typeface="Courier New"/>
                <a:ea typeface="Courier New"/>
                <a:cs typeface="Courier New"/>
                <a:sym typeface="Courier New"/>
              </a:rPr>
              <a:t>2</a:t>
            </a: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return</a:t>
            </a:r>
            <a:r>
              <a:rPr lang="en-GB" sz="900">
                <a:solidFill>
                  <a:srgbClr val="404040"/>
                </a:solidFill>
                <a:highlight>
                  <a:srgbClr val="EEFFCC"/>
                </a:highlight>
                <a:latin typeface="Courier New"/>
                <a:ea typeface="Courier New"/>
                <a:cs typeface="Courier New"/>
                <a:sym typeface="Courier New"/>
              </a:rPr>
              <a:t> </a:t>
            </a:r>
            <a:r>
              <a:rPr lang="en-GB" sz="900">
                <a:solidFill>
                  <a:srgbClr val="902000"/>
                </a:solidFill>
                <a:highlight>
                  <a:srgbClr val="EEFFCC"/>
                </a:highlight>
                <a:latin typeface="Courier New"/>
                <a:ea typeface="Courier New"/>
                <a:cs typeface="Courier New"/>
                <a:sym typeface="Courier New"/>
              </a:rPr>
              <a:t>address</a:t>
            </a:r>
            <a:r>
              <a:rPr lang="en-GB" sz="900">
                <a:solidFill>
                  <a:srgbClr val="404040"/>
                </a:solidFill>
                <a:highlight>
                  <a:srgbClr val="EEFFCC"/>
                </a:highlight>
                <a:latin typeface="Courier New"/>
                <a:ea typeface="Courier New"/>
                <a:cs typeface="Courier New"/>
                <a:sym typeface="Courier New"/>
              </a:rPr>
              <a:t>(</a:t>
            </a:r>
            <a:r>
              <a:rPr lang="en-GB" sz="900">
                <a:solidFill>
                  <a:srgbClr val="007020"/>
                </a:solidFill>
                <a:highlight>
                  <a:srgbClr val="EEFFCC"/>
                </a:highlight>
                <a:latin typeface="Courier New"/>
                <a:ea typeface="Courier New"/>
                <a:cs typeface="Courier New"/>
                <a:sym typeface="Courier New"/>
              </a:rPr>
              <a:t>this</a:t>
            </a:r>
            <a:r>
              <a:rPr lang="en-GB" sz="900">
                <a:solidFill>
                  <a:srgbClr val="404040"/>
                </a:solidFill>
                <a:highlight>
                  <a:srgbClr val="EEFFCC"/>
                </a:highlight>
                <a:latin typeface="Courier New"/>
                <a:ea typeface="Courier New"/>
                <a:cs typeface="Courier New"/>
                <a:sym typeface="Courier New"/>
              </a:rPr>
              <a:t>).</a:t>
            </a:r>
            <a:r>
              <a:rPr lang="en-GB" sz="900">
                <a:solidFill>
                  <a:srgbClr val="007020"/>
                </a:solidFill>
                <a:highlight>
                  <a:srgbClr val="EEFFCC"/>
                </a:highlight>
                <a:latin typeface="Courier New"/>
                <a:ea typeface="Courier New"/>
                <a:cs typeface="Courier New"/>
                <a:sym typeface="Courier New"/>
              </a:rPr>
              <a:t>balance</a:t>
            </a: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endParaRPr sz="900">
              <a:solidFill>
                <a:srgbClr val="404040"/>
              </a:solidFill>
              <a:highlight>
                <a:srgbClr val="EEFFCC"/>
              </a:highlight>
              <a:latin typeface="Courier New"/>
              <a:ea typeface="Courier New"/>
              <a:cs typeface="Courier New"/>
              <a:sym typeface="Courier New"/>
            </a:endParaRPr>
          </a:p>
          <a:p>
            <a:pPr indent="0" lvl="0" marL="0" rtl="0" algn="l">
              <a:spcBef>
                <a:spcPts val="1800"/>
              </a:spcBef>
              <a:spcAft>
                <a:spcPts val="160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500">
                <a:solidFill>
                  <a:srgbClr val="404040"/>
                </a:solidFill>
                <a:latin typeface="Georgia"/>
                <a:ea typeface="Georgia"/>
                <a:cs typeface="Georgia"/>
                <a:sym typeface="Georgia"/>
              </a:rPr>
              <a:t>Members of Address Types</a:t>
            </a:r>
            <a:endParaRPr b="1" sz="1500">
              <a:solidFill>
                <a:srgbClr val="404040"/>
              </a:solidFill>
              <a:latin typeface="Georgia"/>
              <a:ea typeface="Georgia"/>
              <a:cs typeface="Georgia"/>
              <a:sym typeface="Georgia"/>
            </a:endParaRPr>
          </a:p>
          <a:p>
            <a:pPr indent="0" lvl="0" marL="0" rtl="0" algn="l">
              <a:spcBef>
                <a:spcPts val="400"/>
              </a:spcBef>
              <a:spcAft>
                <a:spcPts val="0"/>
              </a:spcAft>
              <a:buNone/>
            </a:pPr>
            <a:r>
              <a:t/>
            </a:r>
            <a:endParaRPr b="1" sz="1500">
              <a:solidFill>
                <a:srgbClr val="404040"/>
              </a:solidFill>
              <a:latin typeface="Georgia"/>
              <a:ea typeface="Georgia"/>
              <a:cs typeface="Georgia"/>
              <a:sym typeface="Georgia"/>
            </a:endParaRPr>
          </a:p>
        </p:txBody>
      </p:sp>
      <p:sp>
        <p:nvSpPr>
          <p:cNvPr id="475" name="Google Shape;475;p7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900">
                <a:solidFill>
                  <a:srgbClr val="E74C3C"/>
                </a:solidFill>
                <a:highlight>
                  <a:srgbClr val="FFFFFF"/>
                </a:highlight>
                <a:latin typeface="Courier New"/>
                <a:ea typeface="Courier New"/>
                <a:cs typeface="Courier New"/>
                <a:sym typeface="Courier New"/>
              </a:rPr>
              <a:t>&lt;address&gt;.balance</a:t>
            </a:r>
            <a:r>
              <a:rPr b="1" lang="en-GB" sz="1200">
                <a:solidFill>
                  <a:srgbClr val="404040"/>
                </a:solidFill>
                <a:highlight>
                  <a:srgbClr val="FCFCFC"/>
                </a:highlight>
              </a:rPr>
              <a:t> (</a:t>
            </a:r>
            <a:r>
              <a:rPr b="1" lang="en-GB" sz="900">
                <a:solidFill>
                  <a:srgbClr val="E74C3C"/>
                </a:solidFill>
                <a:highlight>
                  <a:srgbClr val="FFFFFF"/>
                </a:highlight>
                <a:latin typeface="Courier New"/>
                <a:ea typeface="Courier New"/>
                <a:cs typeface="Courier New"/>
                <a:sym typeface="Courier New"/>
              </a:rPr>
              <a:t>uint256</a:t>
            </a:r>
            <a:r>
              <a:rPr b="1" lang="en-GB" sz="1200">
                <a:solidFill>
                  <a:srgbClr val="404040"/>
                </a:solidFill>
                <a:highlight>
                  <a:srgbClr val="FCFCFC"/>
                </a:highlight>
              </a:rPr>
              <a:t>): </a:t>
            </a:r>
            <a:r>
              <a:rPr lang="en-GB" sz="1200">
                <a:solidFill>
                  <a:srgbClr val="404040"/>
                </a:solidFill>
                <a:highlight>
                  <a:srgbClr val="FCFCFC"/>
                </a:highlight>
              </a:rPr>
              <a:t>balance of the </a:t>
            </a:r>
            <a:r>
              <a:rPr lang="en-GB" sz="1200" u="sng">
                <a:solidFill>
                  <a:srgbClr val="9B59B6"/>
                </a:solidFill>
                <a:highlight>
                  <a:srgbClr val="FCFCFC"/>
                </a:highlight>
                <a:hlinkClick r:id="rId3"/>
              </a:rPr>
              <a:t>Address</a:t>
            </a:r>
            <a:r>
              <a:rPr lang="en-GB" sz="1200">
                <a:solidFill>
                  <a:srgbClr val="404040"/>
                </a:solidFill>
                <a:highlight>
                  <a:srgbClr val="FCFCFC"/>
                </a:highlight>
              </a:rPr>
              <a:t> in Wei</a:t>
            </a:r>
            <a:endParaRPr sz="1200">
              <a:solidFill>
                <a:srgbClr val="404040"/>
              </a:solidFill>
              <a:highlight>
                <a:srgbClr val="FCFCFC"/>
              </a:highlight>
            </a:endParaRPr>
          </a:p>
          <a:p>
            <a:pPr indent="0" lvl="0" marL="0" rtl="0" algn="l">
              <a:lnSpc>
                <a:spcPct val="100000"/>
              </a:lnSpc>
              <a:spcBef>
                <a:spcPts val="2700"/>
              </a:spcBef>
              <a:spcAft>
                <a:spcPts val="0"/>
              </a:spcAft>
              <a:buClr>
                <a:schemeClr val="dk1"/>
              </a:buClr>
              <a:buSzPts val="1100"/>
              <a:buFont typeface="Arial"/>
              <a:buNone/>
            </a:pPr>
            <a:r>
              <a:rPr b="1" lang="en-GB" sz="900">
                <a:solidFill>
                  <a:srgbClr val="E74C3C"/>
                </a:solidFill>
                <a:highlight>
                  <a:srgbClr val="FFFFFF"/>
                </a:highlight>
                <a:latin typeface="Courier New"/>
                <a:ea typeface="Courier New"/>
                <a:cs typeface="Courier New"/>
                <a:sym typeface="Courier New"/>
              </a:rPr>
              <a:t>&lt;address payable&gt;.transfer(uint256 amount)</a:t>
            </a:r>
            <a:r>
              <a:rPr b="1" lang="en-GB" sz="1200">
                <a:solidFill>
                  <a:srgbClr val="404040"/>
                </a:solidFill>
                <a:highlight>
                  <a:srgbClr val="FCFCFC"/>
                </a:highlight>
              </a:rPr>
              <a:t>: </a:t>
            </a:r>
            <a:r>
              <a:rPr lang="en-GB" sz="1200">
                <a:solidFill>
                  <a:srgbClr val="404040"/>
                </a:solidFill>
                <a:highlight>
                  <a:srgbClr val="FCFCFC"/>
                </a:highlight>
              </a:rPr>
              <a:t>send given amount of Wei to </a:t>
            </a:r>
            <a:r>
              <a:rPr lang="en-GB" sz="1200" u="sng">
                <a:solidFill>
                  <a:srgbClr val="9B59B6"/>
                </a:solidFill>
                <a:highlight>
                  <a:srgbClr val="FCFCFC"/>
                </a:highlight>
                <a:hlinkClick r:id="rId4"/>
              </a:rPr>
              <a:t>Address</a:t>
            </a:r>
            <a:r>
              <a:rPr lang="en-GB" sz="1200">
                <a:solidFill>
                  <a:srgbClr val="404040"/>
                </a:solidFill>
                <a:highlight>
                  <a:srgbClr val="FCFCFC"/>
                </a:highlight>
              </a:rPr>
              <a:t>, reverts on failure, forwards 2300 gas stipend, not adjustable</a:t>
            </a:r>
            <a:endParaRPr sz="1200">
              <a:solidFill>
                <a:srgbClr val="404040"/>
              </a:solidFill>
              <a:highlight>
                <a:srgbClr val="FCFCFC"/>
              </a:highlight>
            </a:endParaRPr>
          </a:p>
          <a:p>
            <a:pPr indent="0" lvl="0" marL="0" rtl="0" algn="l">
              <a:lnSpc>
                <a:spcPct val="100000"/>
              </a:lnSpc>
              <a:spcBef>
                <a:spcPts val="2700"/>
              </a:spcBef>
              <a:spcAft>
                <a:spcPts val="0"/>
              </a:spcAft>
              <a:buClr>
                <a:schemeClr val="dk1"/>
              </a:buClr>
              <a:buSzPts val="1100"/>
              <a:buFont typeface="Arial"/>
              <a:buNone/>
            </a:pPr>
            <a:r>
              <a:rPr b="1" lang="en-GB" sz="900">
                <a:solidFill>
                  <a:srgbClr val="E74C3C"/>
                </a:solidFill>
                <a:highlight>
                  <a:srgbClr val="FFFFFF"/>
                </a:highlight>
                <a:latin typeface="Courier New"/>
                <a:ea typeface="Courier New"/>
                <a:cs typeface="Courier New"/>
                <a:sym typeface="Courier New"/>
              </a:rPr>
              <a:t>&lt;address payable&gt;.send(uint256 amount) returns (bool)</a:t>
            </a:r>
            <a:r>
              <a:rPr b="1" lang="en-GB" sz="1200">
                <a:solidFill>
                  <a:srgbClr val="404040"/>
                </a:solidFill>
                <a:highlight>
                  <a:srgbClr val="FCFCFC"/>
                </a:highlight>
              </a:rPr>
              <a:t>: </a:t>
            </a:r>
            <a:r>
              <a:rPr lang="en-GB" sz="1200">
                <a:solidFill>
                  <a:srgbClr val="404040"/>
                </a:solidFill>
                <a:highlight>
                  <a:srgbClr val="FCFCFC"/>
                </a:highlight>
              </a:rPr>
              <a:t>send given amount of Wei to </a:t>
            </a:r>
            <a:r>
              <a:rPr lang="en-GB" sz="1200" u="sng">
                <a:solidFill>
                  <a:srgbClr val="9B59B6"/>
                </a:solidFill>
                <a:highlight>
                  <a:srgbClr val="FCFCFC"/>
                </a:highlight>
                <a:hlinkClick r:id="rId5"/>
              </a:rPr>
              <a:t>Address</a:t>
            </a:r>
            <a:r>
              <a:rPr lang="en-GB" sz="1200">
                <a:solidFill>
                  <a:srgbClr val="404040"/>
                </a:solidFill>
                <a:highlight>
                  <a:srgbClr val="FCFCFC"/>
                </a:highlight>
              </a:rPr>
              <a:t>, returns </a:t>
            </a:r>
            <a:r>
              <a:rPr lang="en-GB" sz="900">
                <a:solidFill>
                  <a:srgbClr val="E74C3C"/>
                </a:solidFill>
                <a:highlight>
                  <a:srgbClr val="FFFFFF"/>
                </a:highlight>
                <a:latin typeface="Courier New"/>
                <a:ea typeface="Courier New"/>
                <a:cs typeface="Courier New"/>
                <a:sym typeface="Courier New"/>
              </a:rPr>
              <a:t>false</a:t>
            </a:r>
            <a:r>
              <a:rPr lang="en-GB" sz="1200">
                <a:solidFill>
                  <a:srgbClr val="404040"/>
                </a:solidFill>
                <a:highlight>
                  <a:srgbClr val="FCFCFC"/>
                </a:highlight>
              </a:rPr>
              <a:t> on failure, forwards 2300 gas stipend, not adjustable</a:t>
            </a:r>
            <a:endParaRPr sz="1200">
              <a:solidFill>
                <a:srgbClr val="404040"/>
              </a:solidFill>
              <a:highlight>
                <a:srgbClr val="FCFCFC"/>
              </a:highlight>
            </a:endParaRPr>
          </a:p>
          <a:p>
            <a:pPr indent="0" lvl="0" marL="0" rtl="0" algn="l">
              <a:lnSpc>
                <a:spcPct val="100000"/>
              </a:lnSpc>
              <a:spcBef>
                <a:spcPts val="2700"/>
              </a:spcBef>
              <a:spcAft>
                <a:spcPts val="0"/>
              </a:spcAft>
              <a:buClr>
                <a:schemeClr val="dk1"/>
              </a:buClr>
              <a:buSzPts val="1100"/>
              <a:buFont typeface="Arial"/>
              <a:buNone/>
            </a:pPr>
            <a:r>
              <a:rPr b="1" lang="en-GB" sz="900">
                <a:solidFill>
                  <a:srgbClr val="E74C3C"/>
                </a:solidFill>
                <a:highlight>
                  <a:srgbClr val="FFFFFF"/>
                </a:highlight>
                <a:latin typeface="Courier New"/>
                <a:ea typeface="Courier New"/>
                <a:cs typeface="Courier New"/>
                <a:sym typeface="Courier New"/>
              </a:rPr>
              <a:t>&lt;address&gt;.call(bytes memory) returns (bool, bytes memory)</a:t>
            </a:r>
            <a:r>
              <a:rPr b="1" lang="en-GB" sz="1200">
                <a:solidFill>
                  <a:srgbClr val="404040"/>
                </a:solidFill>
                <a:highlight>
                  <a:srgbClr val="FCFCFC"/>
                </a:highlight>
              </a:rPr>
              <a:t>: </a:t>
            </a:r>
            <a:r>
              <a:rPr lang="en-GB" sz="1200">
                <a:solidFill>
                  <a:srgbClr val="404040"/>
                </a:solidFill>
                <a:highlight>
                  <a:srgbClr val="FCFCFC"/>
                </a:highlight>
              </a:rPr>
              <a:t>issue low-level </a:t>
            </a:r>
            <a:r>
              <a:rPr lang="en-GB" sz="900">
                <a:solidFill>
                  <a:srgbClr val="E74C3C"/>
                </a:solidFill>
                <a:highlight>
                  <a:srgbClr val="FFFFFF"/>
                </a:highlight>
                <a:latin typeface="Courier New"/>
                <a:ea typeface="Courier New"/>
                <a:cs typeface="Courier New"/>
                <a:sym typeface="Courier New"/>
              </a:rPr>
              <a:t>CALL</a:t>
            </a:r>
            <a:r>
              <a:rPr lang="en-GB" sz="1200">
                <a:solidFill>
                  <a:srgbClr val="404040"/>
                </a:solidFill>
                <a:highlight>
                  <a:srgbClr val="FCFCFC"/>
                </a:highlight>
              </a:rPr>
              <a:t> with the given payload, returns success condition and return data, forwards all available gas, adjustable</a:t>
            </a:r>
            <a:endParaRPr sz="1200">
              <a:solidFill>
                <a:srgbClr val="404040"/>
              </a:solidFill>
              <a:highlight>
                <a:srgbClr val="FCFCFC"/>
              </a:highlight>
            </a:endParaRPr>
          </a:p>
          <a:p>
            <a:pPr indent="0" lvl="0" marL="0" rtl="0" algn="l">
              <a:lnSpc>
                <a:spcPct val="100000"/>
              </a:lnSpc>
              <a:spcBef>
                <a:spcPts val="2700"/>
              </a:spcBef>
              <a:spcAft>
                <a:spcPts val="0"/>
              </a:spcAft>
              <a:buClr>
                <a:schemeClr val="dk1"/>
              </a:buClr>
              <a:buSzPts val="1100"/>
              <a:buFont typeface="Arial"/>
              <a:buNone/>
            </a:pPr>
            <a:r>
              <a:rPr b="1" lang="en-GB" sz="900">
                <a:solidFill>
                  <a:srgbClr val="E74C3C"/>
                </a:solidFill>
                <a:highlight>
                  <a:srgbClr val="FFFFFF"/>
                </a:highlight>
                <a:latin typeface="Courier New"/>
                <a:ea typeface="Courier New"/>
                <a:cs typeface="Courier New"/>
                <a:sym typeface="Courier New"/>
              </a:rPr>
              <a:t>&lt;address&gt;.delegatecall(bytes memory) returns (bool, bytes memory)</a:t>
            </a:r>
            <a:r>
              <a:rPr b="1" lang="en-GB" sz="1200">
                <a:solidFill>
                  <a:srgbClr val="404040"/>
                </a:solidFill>
                <a:highlight>
                  <a:srgbClr val="FCFCFC"/>
                </a:highlight>
              </a:rPr>
              <a:t>: </a:t>
            </a:r>
            <a:r>
              <a:rPr lang="en-GB" sz="1200">
                <a:solidFill>
                  <a:srgbClr val="404040"/>
                </a:solidFill>
                <a:highlight>
                  <a:srgbClr val="FCFCFC"/>
                </a:highlight>
              </a:rPr>
              <a:t>issue low-level </a:t>
            </a:r>
            <a:r>
              <a:rPr lang="en-GB" sz="900">
                <a:solidFill>
                  <a:srgbClr val="E74C3C"/>
                </a:solidFill>
                <a:highlight>
                  <a:srgbClr val="FFFFFF"/>
                </a:highlight>
                <a:latin typeface="Courier New"/>
                <a:ea typeface="Courier New"/>
                <a:cs typeface="Courier New"/>
                <a:sym typeface="Courier New"/>
              </a:rPr>
              <a:t>DELEGATECALL</a:t>
            </a:r>
            <a:r>
              <a:rPr lang="en-GB" sz="1200">
                <a:solidFill>
                  <a:srgbClr val="404040"/>
                </a:solidFill>
                <a:highlight>
                  <a:srgbClr val="FCFCFC"/>
                </a:highlight>
              </a:rPr>
              <a:t> with the given payload, returns success condition and return data, forwards all available gas, adjustable</a:t>
            </a:r>
            <a:endParaRPr sz="1200">
              <a:solidFill>
                <a:srgbClr val="404040"/>
              </a:solidFill>
              <a:highlight>
                <a:srgbClr val="FCFCFC"/>
              </a:highlight>
            </a:endParaRPr>
          </a:p>
          <a:p>
            <a:pPr indent="0" lvl="0" marL="0" rtl="0" algn="l">
              <a:lnSpc>
                <a:spcPct val="100000"/>
              </a:lnSpc>
              <a:spcBef>
                <a:spcPts val="2700"/>
              </a:spcBef>
              <a:spcAft>
                <a:spcPts val="0"/>
              </a:spcAft>
              <a:buClr>
                <a:schemeClr val="dk1"/>
              </a:buClr>
              <a:buSzPts val="1100"/>
              <a:buFont typeface="Arial"/>
              <a:buNone/>
            </a:pPr>
            <a:r>
              <a:rPr b="1" lang="en-GB" sz="900">
                <a:solidFill>
                  <a:srgbClr val="E74C3C"/>
                </a:solidFill>
                <a:highlight>
                  <a:srgbClr val="FFFFFF"/>
                </a:highlight>
                <a:latin typeface="Courier New"/>
                <a:ea typeface="Courier New"/>
                <a:cs typeface="Courier New"/>
                <a:sym typeface="Courier New"/>
              </a:rPr>
              <a:t>&lt;address&gt;.staticcall(bytes memory) returns (bool, bytes memory)</a:t>
            </a:r>
            <a:r>
              <a:rPr b="1" lang="en-GB" sz="1200">
                <a:solidFill>
                  <a:srgbClr val="404040"/>
                </a:solidFill>
                <a:highlight>
                  <a:srgbClr val="FCFCFC"/>
                </a:highlight>
              </a:rPr>
              <a:t>: </a:t>
            </a:r>
            <a:r>
              <a:rPr lang="en-GB" sz="1200">
                <a:solidFill>
                  <a:srgbClr val="404040"/>
                </a:solidFill>
                <a:highlight>
                  <a:srgbClr val="FCFCFC"/>
                </a:highlight>
              </a:rPr>
              <a:t>issue low-level </a:t>
            </a:r>
            <a:r>
              <a:rPr lang="en-GB" sz="900">
                <a:solidFill>
                  <a:srgbClr val="E74C3C"/>
                </a:solidFill>
                <a:highlight>
                  <a:srgbClr val="FFFFFF"/>
                </a:highlight>
                <a:latin typeface="Courier New"/>
                <a:ea typeface="Courier New"/>
                <a:cs typeface="Courier New"/>
                <a:sym typeface="Courier New"/>
              </a:rPr>
              <a:t>STATICCALL</a:t>
            </a:r>
            <a:r>
              <a:rPr lang="en-GB" sz="1200">
                <a:solidFill>
                  <a:srgbClr val="404040"/>
                </a:solidFill>
                <a:highlight>
                  <a:srgbClr val="FCFCFC"/>
                </a:highlight>
              </a:rPr>
              <a:t> with the given payload, returns success condition and return data, forwards all available gas, adjustable</a:t>
            </a:r>
            <a:endParaRPr sz="1200">
              <a:solidFill>
                <a:srgbClr val="404040"/>
              </a:solidFill>
              <a:highlight>
                <a:srgbClr val="FCFCFC"/>
              </a:highlight>
            </a:endParaRPr>
          </a:p>
          <a:p>
            <a:pPr indent="0" lvl="0" marL="0" rtl="0" algn="l">
              <a:lnSpc>
                <a:spcPct val="100000"/>
              </a:lnSpc>
              <a:spcBef>
                <a:spcPts val="2700"/>
              </a:spcBef>
              <a:spcAft>
                <a:spcPts val="1600"/>
              </a:spcAft>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7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Clr>
                <a:schemeClr val="dk1"/>
              </a:buClr>
              <a:buSzPts val="1100"/>
              <a:buFont typeface="Arial"/>
              <a:buNone/>
            </a:pPr>
            <a:r>
              <a:rPr b="1" lang="en-GB" sz="1800">
                <a:solidFill>
                  <a:srgbClr val="404040"/>
                </a:solidFill>
                <a:latin typeface="Georgia"/>
                <a:ea typeface="Georgia"/>
                <a:cs typeface="Georgia"/>
                <a:sym typeface="Georgia"/>
              </a:rPr>
              <a:t>Control Structures</a:t>
            </a:r>
            <a:endParaRPr/>
          </a:p>
        </p:txBody>
      </p:sp>
      <p:sp>
        <p:nvSpPr>
          <p:cNvPr id="481" name="Google Shape;481;p7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a:solidFill>
                <a:srgbClr val="404040"/>
              </a:solidFill>
              <a:latin typeface="Georgia"/>
              <a:ea typeface="Georgia"/>
              <a:cs typeface="Georgia"/>
              <a:sym typeface="Georgia"/>
            </a:endParaRPr>
          </a:p>
          <a:p>
            <a:pPr indent="0" lvl="0" marL="0" rtl="0" algn="l">
              <a:lnSpc>
                <a:spcPct val="163636"/>
              </a:lnSpc>
              <a:spcBef>
                <a:spcPts val="400"/>
              </a:spcBef>
              <a:spcAft>
                <a:spcPts val="0"/>
              </a:spcAft>
              <a:buClr>
                <a:schemeClr val="dk1"/>
              </a:buClr>
              <a:buSzPts val="1100"/>
              <a:buFont typeface="Arial"/>
              <a:buNone/>
            </a:pPr>
            <a:r>
              <a:rPr lang="en-GB" sz="1200">
                <a:solidFill>
                  <a:srgbClr val="404040"/>
                </a:solidFill>
              </a:rPr>
              <a:t>Most of the control structures known from curly-braces languages are available in Solidity:</a:t>
            </a:r>
            <a:endParaRPr sz="1200">
              <a:solidFill>
                <a:srgbClr val="404040"/>
              </a:solidFill>
            </a:endParaRPr>
          </a:p>
          <a:p>
            <a:pPr indent="0" lvl="0" marL="0" rtl="0" algn="l">
              <a:lnSpc>
                <a:spcPct val="163636"/>
              </a:lnSpc>
              <a:spcBef>
                <a:spcPts val="1800"/>
              </a:spcBef>
              <a:spcAft>
                <a:spcPts val="0"/>
              </a:spcAft>
              <a:buClr>
                <a:schemeClr val="dk1"/>
              </a:buClr>
              <a:buSzPts val="1100"/>
              <a:buFont typeface="Arial"/>
              <a:buNone/>
            </a:pPr>
            <a:r>
              <a:rPr lang="en-GB" sz="1200">
                <a:solidFill>
                  <a:srgbClr val="404040"/>
                </a:solidFill>
              </a:rPr>
              <a:t>There is: </a:t>
            </a:r>
            <a:r>
              <a:rPr lang="en-GB" sz="900">
                <a:solidFill>
                  <a:srgbClr val="E74C3C"/>
                </a:solidFill>
                <a:highlight>
                  <a:srgbClr val="FFFFFF"/>
                </a:highlight>
                <a:latin typeface="Courier New"/>
                <a:ea typeface="Courier New"/>
                <a:cs typeface="Courier New"/>
                <a:sym typeface="Courier New"/>
              </a:rPr>
              <a:t>if</a:t>
            </a:r>
            <a:r>
              <a:rPr lang="en-GB" sz="1200">
                <a:solidFill>
                  <a:srgbClr val="404040"/>
                </a:solidFill>
              </a:rPr>
              <a:t>, </a:t>
            </a:r>
            <a:r>
              <a:rPr lang="en-GB" sz="900">
                <a:solidFill>
                  <a:srgbClr val="E74C3C"/>
                </a:solidFill>
                <a:highlight>
                  <a:srgbClr val="FFFFFF"/>
                </a:highlight>
                <a:latin typeface="Courier New"/>
                <a:ea typeface="Courier New"/>
                <a:cs typeface="Courier New"/>
                <a:sym typeface="Courier New"/>
              </a:rPr>
              <a:t>else</a:t>
            </a:r>
            <a:r>
              <a:rPr lang="en-GB" sz="1200">
                <a:solidFill>
                  <a:srgbClr val="404040"/>
                </a:solidFill>
              </a:rPr>
              <a:t>, </a:t>
            </a:r>
            <a:r>
              <a:rPr lang="en-GB" sz="900">
                <a:solidFill>
                  <a:srgbClr val="E74C3C"/>
                </a:solidFill>
                <a:highlight>
                  <a:srgbClr val="FFFFFF"/>
                </a:highlight>
                <a:latin typeface="Courier New"/>
                <a:ea typeface="Courier New"/>
                <a:cs typeface="Courier New"/>
                <a:sym typeface="Courier New"/>
              </a:rPr>
              <a:t>while</a:t>
            </a:r>
            <a:r>
              <a:rPr lang="en-GB" sz="1200">
                <a:solidFill>
                  <a:srgbClr val="404040"/>
                </a:solidFill>
              </a:rPr>
              <a:t>, </a:t>
            </a:r>
            <a:r>
              <a:rPr lang="en-GB" sz="900">
                <a:solidFill>
                  <a:srgbClr val="E74C3C"/>
                </a:solidFill>
                <a:highlight>
                  <a:srgbClr val="FFFFFF"/>
                </a:highlight>
                <a:latin typeface="Courier New"/>
                <a:ea typeface="Courier New"/>
                <a:cs typeface="Courier New"/>
                <a:sym typeface="Courier New"/>
              </a:rPr>
              <a:t>do</a:t>
            </a:r>
            <a:r>
              <a:rPr lang="en-GB" sz="1200">
                <a:solidFill>
                  <a:srgbClr val="404040"/>
                </a:solidFill>
              </a:rPr>
              <a:t>, </a:t>
            </a:r>
            <a:r>
              <a:rPr lang="en-GB" sz="900">
                <a:solidFill>
                  <a:srgbClr val="E74C3C"/>
                </a:solidFill>
                <a:highlight>
                  <a:srgbClr val="FFFFFF"/>
                </a:highlight>
                <a:latin typeface="Courier New"/>
                <a:ea typeface="Courier New"/>
                <a:cs typeface="Courier New"/>
                <a:sym typeface="Courier New"/>
              </a:rPr>
              <a:t>for</a:t>
            </a:r>
            <a:r>
              <a:rPr lang="en-GB" sz="1200">
                <a:solidFill>
                  <a:srgbClr val="404040"/>
                </a:solidFill>
              </a:rPr>
              <a:t>, </a:t>
            </a:r>
            <a:r>
              <a:rPr lang="en-GB" sz="900">
                <a:solidFill>
                  <a:srgbClr val="E74C3C"/>
                </a:solidFill>
                <a:highlight>
                  <a:srgbClr val="FFFFFF"/>
                </a:highlight>
                <a:latin typeface="Courier New"/>
                <a:ea typeface="Courier New"/>
                <a:cs typeface="Courier New"/>
                <a:sym typeface="Courier New"/>
              </a:rPr>
              <a:t>break</a:t>
            </a:r>
            <a:r>
              <a:rPr lang="en-GB" sz="1200">
                <a:solidFill>
                  <a:srgbClr val="404040"/>
                </a:solidFill>
              </a:rPr>
              <a:t>, </a:t>
            </a:r>
            <a:r>
              <a:rPr lang="en-GB" sz="900">
                <a:solidFill>
                  <a:srgbClr val="E74C3C"/>
                </a:solidFill>
                <a:highlight>
                  <a:srgbClr val="FFFFFF"/>
                </a:highlight>
                <a:latin typeface="Courier New"/>
                <a:ea typeface="Courier New"/>
                <a:cs typeface="Courier New"/>
                <a:sym typeface="Courier New"/>
              </a:rPr>
              <a:t>continue</a:t>
            </a:r>
            <a:r>
              <a:rPr lang="en-GB" sz="1200">
                <a:solidFill>
                  <a:srgbClr val="404040"/>
                </a:solidFill>
              </a:rPr>
              <a:t>, </a:t>
            </a:r>
            <a:r>
              <a:rPr lang="en-GB" sz="900">
                <a:solidFill>
                  <a:srgbClr val="E74C3C"/>
                </a:solidFill>
                <a:highlight>
                  <a:srgbClr val="FFFFFF"/>
                </a:highlight>
                <a:latin typeface="Courier New"/>
                <a:ea typeface="Courier New"/>
                <a:cs typeface="Courier New"/>
                <a:sym typeface="Courier New"/>
              </a:rPr>
              <a:t>return</a:t>
            </a:r>
            <a:r>
              <a:rPr lang="en-GB" sz="1200">
                <a:solidFill>
                  <a:srgbClr val="404040"/>
                </a:solidFill>
              </a:rPr>
              <a:t>, with the usual semantics known from C or JavaScript.</a:t>
            </a:r>
            <a:endParaRPr sz="1200">
              <a:solidFill>
                <a:srgbClr val="404040"/>
              </a:solidFill>
            </a:endParaRPr>
          </a:p>
          <a:p>
            <a:pPr indent="0" lvl="0" marL="0" rtl="0" algn="l">
              <a:lnSpc>
                <a:spcPct val="163636"/>
              </a:lnSpc>
              <a:spcBef>
                <a:spcPts val="1800"/>
              </a:spcBef>
              <a:spcAft>
                <a:spcPts val="0"/>
              </a:spcAft>
              <a:buClr>
                <a:schemeClr val="dk1"/>
              </a:buClr>
              <a:buSzPts val="1100"/>
              <a:buFont typeface="Arial"/>
              <a:buNone/>
            </a:pPr>
            <a:r>
              <a:rPr lang="en-GB" sz="1200">
                <a:solidFill>
                  <a:srgbClr val="404040"/>
                </a:solidFill>
              </a:rPr>
              <a:t>Parentheses can </a:t>
            </a:r>
            <a:r>
              <a:rPr i="1" lang="en-GB" sz="1200">
                <a:solidFill>
                  <a:srgbClr val="404040"/>
                </a:solidFill>
              </a:rPr>
              <a:t>not</a:t>
            </a:r>
            <a:r>
              <a:rPr lang="en-GB" sz="1200">
                <a:solidFill>
                  <a:srgbClr val="404040"/>
                </a:solidFill>
              </a:rPr>
              <a:t> be omitted for conditionals, but curly brakets can be omitted around single-statement bodies.</a:t>
            </a:r>
            <a:endParaRPr sz="1200">
              <a:solidFill>
                <a:srgbClr val="404040"/>
              </a:solidFill>
            </a:endParaRPr>
          </a:p>
          <a:p>
            <a:pPr indent="0" lvl="0" marL="0" rtl="0" algn="l">
              <a:spcBef>
                <a:spcPts val="1800"/>
              </a:spcBef>
              <a:spcAft>
                <a:spcPts val="1600"/>
              </a:spcAft>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sp>
        <p:nvSpPr>
          <p:cNvPr id="486" name="Google Shape;486;p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Clr>
                <a:schemeClr val="dk1"/>
              </a:buClr>
              <a:buSzPts val="1100"/>
              <a:buFont typeface="Arial"/>
              <a:buNone/>
            </a:pPr>
            <a:r>
              <a:rPr b="1" lang="en-GB" sz="1500">
                <a:solidFill>
                  <a:srgbClr val="404040"/>
                </a:solidFill>
                <a:highlight>
                  <a:srgbClr val="F1C40F"/>
                </a:highlight>
                <a:latin typeface="Georgia"/>
                <a:ea typeface="Georgia"/>
                <a:cs typeface="Georgia"/>
                <a:sym typeface="Georgia"/>
              </a:rPr>
              <a:t>If</a:t>
            </a:r>
            <a:endParaRPr/>
          </a:p>
        </p:txBody>
      </p:sp>
      <p:sp>
        <p:nvSpPr>
          <p:cNvPr id="487" name="Google Shape;487;p8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63636"/>
              </a:lnSpc>
              <a:spcBef>
                <a:spcPts val="0"/>
              </a:spcBef>
              <a:spcAft>
                <a:spcPts val="0"/>
              </a:spcAft>
              <a:buClr>
                <a:schemeClr val="dk1"/>
              </a:buClr>
              <a:buSzPts val="1100"/>
              <a:buFont typeface="Arial"/>
              <a:buNone/>
            </a:pPr>
            <a:r>
              <a:rPr lang="en-GB" sz="1200">
                <a:solidFill>
                  <a:srgbClr val="404040"/>
                </a:solidFill>
              </a:rPr>
              <a:t>The </a:t>
            </a:r>
            <a:r>
              <a:rPr b="1" lang="en-GB" sz="1200">
                <a:solidFill>
                  <a:srgbClr val="404040"/>
                </a:solidFill>
                <a:highlight>
                  <a:srgbClr val="F1C40F"/>
                </a:highlight>
              </a:rPr>
              <a:t>if</a:t>
            </a:r>
            <a:r>
              <a:rPr lang="en-GB" sz="1200">
                <a:solidFill>
                  <a:srgbClr val="404040"/>
                </a:solidFill>
              </a:rPr>
              <a:t> statement can be used for conditionally executing code. There is no “else” part, consider using “switch” (see below) if you need multiple alternatives.</a:t>
            </a:r>
            <a:endParaRPr sz="1200">
              <a:solidFill>
                <a:srgbClr val="404040"/>
              </a:solidFill>
            </a:endParaRPr>
          </a:p>
          <a:p>
            <a:pPr indent="0" lvl="0" marL="114300" marR="114300" rtl="0" algn="l">
              <a:lnSpc>
                <a:spcPct val="140000"/>
              </a:lnSpc>
              <a:spcBef>
                <a:spcPts val="1800"/>
              </a:spcBef>
              <a:spcAft>
                <a:spcPts val="0"/>
              </a:spcAft>
              <a:buClr>
                <a:schemeClr val="dk1"/>
              </a:buClr>
              <a:buSzPts val="1100"/>
              <a:buFont typeface="Arial"/>
              <a:buNone/>
            </a:pP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F1C40F"/>
                </a:highlight>
                <a:latin typeface="Courier New"/>
                <a:ea typeface="Courier New"/>
                <a:cs typeface="Courier New"/>
                <a:sym typeface="Courier New"/>
              </a:rPr>
              <a:t>if</a:t>
            </a:r>
            <a:r>
              <a:rPr lang="en-GB" sz="900">
                <a:solidFill>
                  <a:srgbClr val="404040"/>
                </a:solidFill>
                <a:highlight>
                  <a:srgbClr val="EEFFCC"/>
                </a:highlight>
                <a:latin typeface="Courier New"/>
                <a:ea typeface="Courier New"/>
                <a:cs typeface="Courier New"/>
                <a:sym typeface="Courier New"/>
              </a:rPr>
              <a:t> eq(value, </a:t>
            </a:r>
            <a:r>
              <a:rPr lang="en-GB" sz="900">
                <a:solidFill>
                  <a:srgbClr val="208050"/>
                </a:solidFill>
                <a:highlight>
                  <a:srgbClr val="EEFFCC"/>
                </a:highlight>
                <a:latin typeface="Courier New"/>
                <a:ea typeface="Courier New"/>
                <a:cs typeface="Courier New"/>
                <a:sym typeface="Courier New"/>
              </a:rPr>
              <a:t>0</a:t>
            </a:r>
            <a:r>
              <a:rPr lang="en-GB" sz="900">
                <a:solidFill>
                  <a:srgbClr val="404040"/>
                </a:solidFill>
                <a:highlight>
                  <a:srgbClr val="EEFFCC"/>
                </a:highlight>
                <a:latin typeface="Courier New"/>
                <a:ea typeface="Courier New"/>
                <a:cs typeface="Courier New"/>
                <a:sym typeface="Courier New"/>
              </a:rPr>
              <a:t>) { </a:t>
            </a:r>
            <a:r>
              <a:rPr lang="en-GB" sz="900">
                <a:solidFill>
                  <a:srgbClr val="06287E"/>
                </a:solidFill>
                <a:highlight>
                  <a:srgbClr val="EEFFCC"/>
                </a:highlight>
                <a:latin typeface="Courier New"/>
                <a:ea typeface="Courier New"/>
                <a:cs typeface="Courier New"/>
                <a:sym typeface="Courier New"/>
              </a:rPr>
              <a:t>revert</a:t>
            </a:r>
            <a:r>
              <a:rPr lang="en-GB" sz="900">
                <a:solidFill>
                  <a:srgbClr val="404040"/>
                </a:solidFill>
                <a:highlight>
                  <a:srgbClr val="EEFFCC"/>
                </a:highlight>
                <a:latin typeface="Courier New"/>
                <a:ea typeface="Courier New"/>
                <a:cs typeface="Courier New"/>
                <a:sym typeface="Courier New"/>
              </a:rPr>
              <a:t>(</a:t>
            </a:r>
            <a:r>
              <a:rPr lang="en-GB" sz="900">
                <a:solidFill>
                  <a:srgbClr val="208050"/>
                </a:solidFill>
                <a:highlight>
                  <a:srgbClr val="EEFFCC"/>
                </a:highlight>
                <a:latin typeface="Courier New"/>
                <a:ea typeface="Courier New"/>
                <a:cs typeface="Courier New"/>
                <a:sym typeface="Courier New"/>
              </a:rPr>
              <a:t>0</a:t>
            </a:r>
            <a:r>
              <a:rPr lang="en-GB" sz="900">
                <a:solidFill>
                  <a:srgbClr val="404040"/>
                </a:solidFill>
                <a:highlight>
                  <a:srgbClr val="EEFFCC"/>
                </a:highlight>
                <a:latin typeface="Courier New"/>
                <a:ea typeface="Courier New"/>
                <a:cs typeface="Courier New"/>
                <a:sym typeface="Courier New"/>
              </a:rPr>
              <a:t>, </a:t>
            </a:r>
            <a:r>
              <a:rPr lang="en-GB" sz="900">
                <a:solidFill>
                  <a:srgbClr val="208050"/>
                </a:solidFill>
                <a:highlight>
                  <a:srgbClr val="EEFFCC"/>
                </a:highlight>
                <a:latin typeface="Courier New"/>
                <a:ea typeface="Courier New"/>
                <a:cs typeface="Courier New"/>
                <a:sym typeface="Courier New"/>
              </a:rPr>
              <a:t>0</a:t>
            </a: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a:t>
            </a:r>
            <a:endParaRPr sz="900">
              <a:solidFill>
                <a:srgbClr val="404040"/>
              </a:solidFill>
              <a:highlight>
                <a:srgbClr val="EEFFCC"/>
              </a:highlight>
              <a:latin typeface="Courier New"/>
              <a:ea typeface="Courier New"/>
              <a:cs typeface="Courier New"/>
              <a:sym typeface="Courier New"/>
            </a:endParaRPr>
          </a:p>
          <a:p>
            <a:pPr indent="0" lvl="0" marL="0" rtl="0" algn="l">
              <a:spcBef>
                <a:spcPts val="1800"/>
              </a:spcBef>
              <a:spcAft>
                <a:spcPts val="1600"/>
              </a:spcAft>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8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Clr>
                <a:schemeClr val="dk1"/>
              </a:buClr>
              <a:buSzPts val="1100"/>
              <a:buFont typeface="Arial"/>
              <a:buNone/>
            </a:pPr>
            <a:r>
              <a:rPr b="1" lang="en-GB" sz="1500">
                <a:solidFill>
                  <a:srgbClr val="404040"/>
                </a:solidFill>
                <a:latin typeface="Georgia"/>
                <a:ea typeface="Georgia"/>
                <a:cs typeface="Georgia"/>
                <a:sym typeface="Georgia"/>
              </a:rPr>
              <a:t>Switch</a:t>
            </a:r>
            <a:endParaRPr/>
          </a:p>
        </p:txBody>
      </p:sp>
      <p:sp>
        <p:nvSpPr>
          <p:cNvPr id="493" name="Google Shape;493;p8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sz="1500">
              <a:solidFill>
                <a:srgbClr val="404040"/>
              </a:solidFill>
              <a:latin typeface="Georgia"/>
              <a:ea typeface="Georgia"/>
              <a:cs typeface="Georgia"/>
              <a:sym typeface="Georgia"/>
            </a:endParaRPr>
          </a:p>
          <a:p>
            <a:pPr indent="0" lvl="0" marL="0" rtl="0" algn="l">
              <a:lnSpc>
                <a:spcPct val="163636"/>
              </a:lnSpc>
              <a:spcBef>
                <a:spcPts val="400"/>
              </a:spcBef>
              <a:spcAft>
                <a:spcPts val="0"/>
              </a:spcAft>
              <a:buClr>
                <a:schemeClr val="dk1"/>
              </a:buClr>
              <a:buSzPts val="1100"/>
              <a:buFont typeface="Arial"/>
              <a:buNone/>
            </a:pPr>
            <a:r>
              <a:rPr lang="en-GB" sz="1200">
                <a:solidFill>
                  <a:srgbClr val="404040"/>
                </a:solidFill>
              </a:rPr>
              <a:t>You can use a switch statement as a very basic version of “</a:t>
            </a:r>
            <a:r>
              <a:rPr b="1" lang="en-GB" sz="1200">
                <a:solidFill>
                  <a:srgbClr val="404040"/>
                </a:solidFill>
                <a:highlight>
                  <a:srgbClr val="F1C40F"/>
                </a:highlight>
              </a:rPr>
              <a:t>if</a:t>
            </a:r>
            <a:r>
              <a:rPr lang="en-GB" sz="1200">
                <a:solidFill>
                  <a:srgbClr val="404040"/>
                </a:solidFill>
              </a:rPr>
              <a:t>/else”. It takes the value of an expression and compares it to several constants. The branch corresponding to the matching constant is taken. Contrary to the error-prone behaviour of some programming languages, control flow does not continue from one case to the next. There can be a fallback or default case called </a:t>
            </a:r>
            <a:r>
              <a:rPr lang="en-GB" sz="900">
                <a:solidFill>
                  <a:srgbClr val="E74C3C"/>
                </a:solidFill>
                <a:highlight>
                  <a:srgbClr val="FFFFFF"/>
                </a:highlight>
                <a:latin typeface="Courier New"/>
                <a:ea typeface="Courier New"/>
                <a:cs typeface="Courier New"/>
                <a:sym typeface="Courier New"/>
              </a:rPr>
              <a:t>default</a:t>
            </a:r>
            <a:r>
              <a:rPr lang="en-GB" sz="1200">
                <a:solidFill>
                  <a:srgbClr val="404040"/>
                </a:solidFill>
              </a:rPr>
              <a:t>.</a:t>
            </a:r>
            <a:endParaRPr sz="1200">
              <a:solidFill>
                <a:srgbClr val="404040"/>
              </a:solidFill>
            </a:endParaRPr>
          </a:p>
          <a:p>
            <a:pPr indent="0" lvl="0" marL="114300" marR="114300" rtl="0" algn="l">
              <a:lnSpc>
                <a:spcPct val="140000"/>
              </a:lnSpc>
              <a:spcBef>
                <a:spcPts val="1800"/>
              </a:spcBef>
              <a:spcAft>
                <a:spcPts val="0"/>
              </a:spcAft>
              <a:buClr>
                <a:schemeClr val="dk1"/>
              </a:buClr>
              <a:buSzPts val="1100"/>
              <a:buFont typeface="Arial"/>
              <a:buNone/>
            </a:pP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let x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a:t>
            </a:r>
            <a:r>
              <a:rPr lang="en-GB" sz="900">
                <a:solidFill>
                  <a:srgbClr val="208050"/>
                </a:solidFill>
                <a:highlight>
                  <a:srgbClr val="EEFFCC"/>
                </a:highlight>
                <a:latin typeface="Courier New"/>
                <a:ea typeface="Courier New"/>
                <a:cs typeface="Courier New"/>
                <a:sym typeface="Courier New"/>
              </a:rPr>
              <a:t>0</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switch calldataload(</a:t>
            </a:r>
            <a:r>
              <a:rPr lang="en-GB" sz="900">
                <a:solidFill>
                  <a:srgbClr val="208050"/>
                </a:solidFill>
                <a:highlight>
                  <a:srgbClr val="EEFFCC"/>
                </a:highlight>
                <a:latin typeface="Courier New"/>
                <a:ea typeface="Courier New"/>
                <a:cs typeface="Courier New"/>
                <a:sym typeface="Courier New"/>
              </a:rPr>
              <a:t>4</a:t>
            </a: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case </a:t>
            </a:r>
            <a:r>
              <a:rPr lang="en-GB" sz="900">
                <a:solidFill>
                  <a:srgbClr val="208050"/>
                </a:solidFill>
                <a:highlight>
                  <a:srgbClr val="EEFFCC"/>
                </a:highlight>
                <a:latin typeface="Courier New"/>
                <a:ea typeface="Courier New"/>
                <a:cs typeface="Courier New"/>
                <a:sym typeface="Courier New"/>
              </a:rPr>
              <a:t>0</a:t>
            </a: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x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calldataload(</a:t>
            </a:r>
            <a:r>
              <a:rPr lang="en-GB" sz="900">
                <a:solidFill>
                  <a:srgbClr val="208050"/>
                </a:solidFill>
                <a:highlight>
                  <a:srgbClr val="EEFFCC"/>
                </a:highlight>
                <a:latin typeface="Courier New"/>
                <a:ea typeface="Courier New"/>
                <a:cs typeface="Courier New"/>
                <a:sym typeface="Courier New"/>
              </a:rPr>
              <a:t>0x24</a:t>
            </a: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default</a:t>
            </a: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x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calldataload(</a:t>
            </a:r>
            <a:r>
              <a:rPr lang="en-GB" sz="900">
                <a:solidFill>
                  <a:srgbClr val="208050"/>
                </a:solidFill>
                <a:highlight>
                  <a:srgbClr val="EEFFCC"/>
                </a:highlight>
                <a:latin typeface="Courier New"/>
                <a:ea typeface="Courier New"/>
                <a:cs typeface="Courier New"/>
                <a:sym typeface="Courier New"/>
              </a:rPr>
              <a:t>0x44</a:t>
            </a: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sstore(</a:t>
            </a:r>
            <a:r>
              <a:rPr lang="en-GB" sz="900">
                <a:solidFill>
                  <a:srgbClr val="208050"/>
                </a:solidFill>
                <a:highlight>
                  <a:srgbClr val="EEFFCC"/>
                </a:highlight>
                <a:latin typeface="Courier New"/>
                <a:ea typeface="Courier New"/>
                <a:cs typeface="Courier New"/>
                <a:sym typeface="Courier New"/>
              </a:rPr>
              <a:t>0</a:t>
            </a:r>
            <a:r>
              <a:rPr lang="en-GB" sz="900">
                <a:solidFill>
                  <a:srgbClr val="404040"/>
                </a:solidFill>
                <a:highlight>
                  <a:srgbClr val="EEFFCC"/>
                </a:highlight>
                <a:latin typeface="Courier New"/>
                <a:ea typeface="Courier New"/>
                <a:cs typeface="Courier New"/>
                <a:sym typeface="Courier New"/>
              </a:rPr>
              <a:t>, div(x, </a:t>
            </a:r>
            <a:r>
              <a:rPr lang="en-GB" sz="900">
                <a:solidFill>
                  <a:srgbClr val="208050"/>
                </a:solidFill>
                <a:highlight>
                  <a:srgbClr val="EEFFCC"/>
                </a:highlight>
                <a:latin typeface="Courier New"/>
                <a:ea typeface="Courier New"/>
                <a:cs typeface="Courier New"/>
                <a:sym typeface="Courier New"/>
              </a:rPr>
              <a:t>2</a:t>
            </a: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a:t>
            </a:r>
            <a:endParaRPr sz="900">
              <a:solidFill>
                <a:srgbClr val="404040"/>
              </a:solidFill>
              <a:highlight>
                <a:srgbClr val="EEFFCC"/>
              </a:highlight>
              <a:latin typeface="Courier New"/>
              <a:ea typeface="Courier New"/>
              <a:cs typeface="Courier New"/>
              <a:sym typeface="Courier New"/>
            </a:endParaRPr>
          </a:p>
          <a:p>
            <a:pPr indent="0" lvl="0" marL="0" rtl="0" algn="l">
              <a:spcBef>
                <a:spcPts val="18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200"/>
              </a:spcAft>
              <a:buClr>
                <a:schemeClr val="dk1"/>
              </a:buClr>
              <a:buSzPts val="1100"/>
              <a:buFont typeface="Arial"/>
              <a:buNone/>
            </a:pPr>
            <a:r>
              <a:rPr b="1" lang="en-GB"/>
              <a:t>DATA STORAGE: </a:t>
            </a:r>
            <a:r>
              <a:rPr b="1" i="1" lang="en-GB"/>
              <a:t>What is a blockchain?</a:t>
            </a:r>
            <a:endParaRPr/>
          </a:p>
        </p:txBody>
      </p:sp>
      <p:sp>
        <p:nvSpPr>
          <p:cNvPr id="93" name="Google Shape;93;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400">
                <a:solidFill>
                  <a:schemeClr val="dk1"/>
                </a:solidFill>
              </a:rPr>
              <a:t>A blockchain is just a file.</a:t>
            </a:r>
            <a:r>
              <a:rPr lang="en-GB" sz="1400">
                <a:solidFill>
                  <a:schemeClr val="dk1"/>
                </a:solidFill>
              </a:rPr>
              <a:t>  A blockchain by itself is just a </a:t>
            </a:r>
            <a:r>
              <a:rPr lang="en-GB" sz="1400">
                <a:solidFill>
                  <a:srgbClr val="FF0000"/>
                </a:solidFill>
              </a:rPr>
              <a:t>data structure</a:t>
            </a:r>
            <a:r>
              <a:rPr lang="en-GB" sz="1400">
                <a:solidFill>
                  <a:schemeClr val="dk1"/>
                </a:solidFill>
              </a:rPr>
              <a:t>.  That is, how data is logically put together and stored. Other data structures are databases (rows, columns, tables), text files, comma separated values (csv), images, lists, and so on.  You can think of a blockchain competing most closely with a database.</a:t>
            </a:r>
            <a:endParaRPr sz="1400">
              <a:solidFill>
                <a:schemeClr val="dk1"/>
              </a:solidFill>
            </a:endParaRPr>
          </a:p>
          <a:p>
            <a:pPr indent="-317500" lvl="0" marL="457200" rtl="0" algn="l">
              <a:spcBef>
                <a:spcPts val="0"/>
              </a:spcBef>
              <a:spcAft>
                <a:spcPts val="0"/>
              </a:spcAft>
              <a:buClr>
                <a:schemeClr val="dk1"/>
              </a:buClr>
              <a:buSzPts val="1400"/>
              <a:buChar char="●"/>
            </a:pPr>
            <a:r>
              <a:rPr b="1" lang="en-GB" sz="1400">
                <a:solidFill>
                  <a:schemeClr val="dk1"/>
                </a:solidFill>
              </a:rPr>
              <a:t>the contents</a:t>
            </a:r>
            <a:r>
              <a:rPr lang="en-GB" sz="1400">
                <a:solidFill>
                  <a:schemeClr val="dk1"/>
                </a:solidFill>
              </a:rPr>
              <a:t> of the block, for example in bitcoin is it the</a:t>
            </a:r>
            <a:r>
              <a:rPr lang="en-GB" sz="1400">
                <a:solidFill>
                  <a:srgbClr val="FF0000"/>
                </a:solidFill>
              </a:rPr>
              <a:t> bitcoin transactions</a:t>
            </a:r>
            <a:r>
              <a:rPr lang="en-GB" sz="1400">
                <a:solidFill>
                  <a:schemeClr val="dk1"/>
                </a:solidFill>
              </a:rPr>
              <a:t>, and the miner incentive reward (currently 12.5 BTC).</a:t>
            </a:r>
            <a:endParaRPr sz="1400">
              <a:solidFill>
                <a:schemeClr val="dk1"/>
              </a:solidFill>
            </a:endParaRPr>
          </a:p>
          <a:p>
            <a:pPr indent="-317500" lvl="0" marL="457200" rtl="0" algn="l">
              <a:spcBef>
                <a:spcPts val="0"/>
              </a:spcBef>
              <a:spcAft>
                <a:spcPts val="0"/>
              </a:spcAft>
              <a:buClr>
                <a:schemeClr val="dk1"/>
              </a:buClr>
              <a:buSzPts val="1400"/>
              <a:buChar char="●"/>
            </a:pPr>
            <a:r>
              <a:rPr b="1" lang="en-GB" sz="1400">
                <a:solidFill>
                  <a:schemeClr val="dk1"/>
                </a:solidFill>
              </a:rPr>
              <a:t>a ‘header’</a:t>
            </a:r>
            <a:r>
              <a:rPr lang="en-GB" sz="1400">
                <a:solidFill>
                  <a:schemeClr val="dk1"/>
                </a:solidFill>
              </a:rPr>
              <a:t> which contains the data about the block.  In bitcoin, the header includes some technical information about the block, a </a:t>
            </a:r>
            <a:r>
              <a:rPr lang="en-GB" sz="1400">
                <a:solidFill>
                  <a:srgbClr val="FF0000"/>
                </a:solidFill>
              </a:rPr>
              <a:t>reference to the previous block,</a:t>
            </a:r>
            <a:r>
              <a:rPr lang="en-GB" sz="1400">
                <a:solidFill>
                  <a:schemeClr val="dk1"/>
                </a:solidFill>
              </a:rPr>
              <a:t> and a </a:t>
            </a:r>
            <a:r>
              <a:rPr lang="en-GB" sz="1400">
                <a:solidFill>
                  <a:srgbClr val="FF0000"/>
                </a:solidFill>
              </a:rPr>
              <a:t>fingerprint (hash) of the data contained in this block</a:t>
            </a:r>
            <a:r>
              <a:rPr lang="en-GB" sz="1400">
                <a:solidFill>
                  <a:schemeClr val="dk1"/>
                </a:solidFill>
              </a:rPr>
              <a:t>, among other things. This hash is important for ordering</a:t>
            </a:r>
            <a:endParaRPr sz="1400">
              <a:solidFill>
                <a:schemeClr val="dk1"/>
              </a:solidFill>
            </a:endParaRPr>
          </a:p>
          <a:p>
            <a:pPr indent="0" lvl="0" marL="457200" rtl="0" algn="l">
              <a:spcBef>
                <a:spcPts val="0"/>
              </a:spcBef>
              <a:spcAft>
                <a:spcPts val="0"/>
              </a:spcAft>
              <a:buNone/>
            </a:pPr>
            <a:r>
              <a:t/>
            </a:r>
            <a:endParaRPr sz="1400">
              <a:solidFill>
                <a:schemeClr val="dk1"/>
              </a:solidFill>
            </a:endParaRPr>
          </a:p>
          <a:p>
            <a:pPr indent="0" lvl="0" marL="457200" rtl="0" algn="l">
              <a:spcBef>
                <a:spcPts val="0"/>
              </a:spcBef>
              <a:spcAft>
                <a:spcPts val="0"/>
              </a:spcAft>
              <a:buNone/>
            </a:pPr>
            <a:r>
              <a:t/>
            </a:r>
            <a:endParaRPr sz="1400">
              <a:solidFill>
                <a:schemeClr val="dk1"/>
              </a:solidFill>
            </a:endParaRPr>
          </a:p>
          <a:p>
            <a:pPr indent="0" lvl="0" marL="457200" rtl="0" algn="l">
              <a:spcBef>
                <a:spcPts val="0"/>
              </a:spcBef>
              <a:spcAft>
                <a:spcPts val="0"/>
              </a:spcAft>
              <a:buNone/>
            </a:pPr>
            <a:r>
              <a:t/>
            </a:r>
            <a:endParaRPr sz="1400">
              <a:solidFill>
                <a:schemeClr val="dk1"/>
              </a:solidFill>
            </a:endParaRPr>
          </a:p>
          <a:p>
            <a:pPr indent="0" lvl="0" marL="457200" rtl="0" algn="l">
              <a:spcBef>
                <a:spcPts val="0"/>
              </a:spcBef>
              <a:spcAft>
                <a:spcPts val="0"/>
              </a:spcAft>
              <a:buNone/>
            </a:pPr>
            <a:r>
              <a:t/>
            </a:r>
            <a:endParaRPr sz="1400">
              <a:solidFill>
                <a:schemeClr val="dk1"/>
              </a:solidFill>
            </a:endParaRPr>
          </a:p>
          <a:p>
            <a:pPr indent="0" lvl="0" marL="457200" rtl="0" algn="l">
              <a:spcBef>
                <a:spcPts val="0"/>
              </a:spcBef>
              <a:spcAft>
                <a:spcPts val="0"/>
              </a:spcAft>
              <a:buNone/>
            </a:pPr>
            <a:r>
              <a:t/>
            </a:r>
            <a:endParaRPr sz="1400">
              <a:solidFill>
                <a:schemeClr val="dk1"/>
              </a:solidFill>
            </a:endParaRPr>
          </a:p>
          <a:p>
            <a:pPr indent="457200" lvl="0" marL="7315200" rtl="0" algn="l">
              <a:spcBef>
                <a:spcPts val="0"/>
              </a:spcBef>
              <a:spcAft>
                <a:spcPts val="0"/>
              </a:spcAft>
              <a:buNone/>
            </a:pPr>
            <a:r>
              <a:rPr lang="en-GB" sz="1400" u="sng">
                <a:solidFill>
                  <a:schemeClr val="hlink"/>
                </a:solidFill>
                <a:hlinkClick r:id="rId3"/>
              </a:rPr>
              <a:t>link</a:t>
            </a:r>
            <a:endParaRPr sz="1400">
              <a:solidFill>
                <a:schemeClr val="dk1"/>
              </a:solidFill>
            </a:endParaRPr>
          </a:p>
          <a:p>
            <a:pPr indent="0" lvl="0" marL="0" rtl="0" algn="l">
              <a:spcBef>
                <a:spcPts val="0"/>
              </a:spcBef>
              <a:spcAft>
                <a:spcPts val="1600"/>
              </a:spcAft>
              <a:buNone/>
            </a:pPr>
            <a:r>
              <a:t/>
            </a:r>
            <a:endParaRPr/>
          </a:p>
        </p:txBody>
      </p:sp>
      <p:pic>
        <p:nvPicPr>
          <p:cNvPr id="94" name="Google Shape;94;p19"/>
          <p:cNvPicPr preferRelativeResize="0"/>
          <p:nvPr/>
        </p:nvPicPr>
        <p:blipFill>
          <a:blip r:embed="rId4">
            <a:alphaModFix/>
          </a:blip>
          <a:stretch>
            <a:fillRect/>
          </a:stretch>
        </p:blipFill>
        <p:spPr>
          <a:xfrm>
            <a:off x="1670250" y="3629013"/>
            <a:ext cx="5429250" cy="122872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Google Shape;498;p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Clr>
                <a:schemeClr val="dk1"/>
              </a:buClr>
              <a:buSzPts val="1100"/>
              <a:buFont typeface="Arial"/>
              <a:buNone/>
            </a:pPr>
            <a:r>
              <a:rPr b="1" lang="en-GB" sz="1500">
                <a:solidFill>
                  <a:srgbClr val="404040"/>
                </a:solidFill>
                <a:latin typeface="Georgia"/>
                <a:ea typeface="Georgia"/>
                <a:cs typeface="Georgia"/>
                <a:sym typeface="Georgia"/>
              </a:rPr>
              <a:t>Loops</a:t>
            </a:r>
            <a:endParaRPr/>
          </a:p>
        </p:txBody>
      </p:sp>
      <p:sp>
        <p:nvSpPr>
          <p:cNvPr id="499" name="Google Shape;499;p82"/>
          <p:cNvSpPr txBox="1"/>
          <p:nvPr>
            <p:ph idx="1" type="body"/>
          </p:nvPr>
        </p:nvSpPr>
        <p:spPr>
          <a:xfrm>
            <a:off x="311700" y="915200"/>
            <a:ext cx="8520600" cy="3653700"/>
          </a:xfrm>
          <a:prstGeom prst="rect">
            <a:avLst/>
          </a:prstGeom>
        </p:spPr>
        <p:txBody>
          <a:bodyPr anchorCtr="0" anchor="t" bIns="91425" lIns="91425" spcFirstLastPara="1" rIns="91425" wrap="square" tIns="91425">
            <a:noAutofit/>
          </a:bodyPr>
          <a:lstStyle/>
          <a:p>
            <a:pPr indent="0" lvl="0" marL="0" rtl="0" algn="l">
              <a:lnSpc>
                <a:spcPct val="163636"/>
              </a:lnSpc>
              <a:spcBef>
                <a:spcPts val="0"/>
              </a:spcBef>
              <a:spcAft>
                <a:spcPts val="0"/>
              </a:spcAft>
              <a:buClr>
                <a:schemeClr val="dk1"/>
              </a:buClr>
              <a:buSzPts val="1100"/>
              <a:buFont typeface="Arial"/>
              <a:buNone/>
            </a:pPr>
            <a:r>
              <a:rPr lang="en-GB" sz="1200">
                <a:solidFill>
                  <a:srgbClr val="404040"/>
                </a:solidFill>
              </a:rPr>
              <a:t>Assembly supports a simple for-style loop. For-style loops have a header containing an initializing part, a condition and a post-iteration part. The condition has to be a functional-style expression, while the other two are blocks. </a:t>
            </a:r>
            <a:r>
              <a:rPr b="1" lang="en-GB" sz="1200">
                <a:solidFill>
                  <a:srgbClr val="404040"/>
                </a:solidFill>
                <a:highlight>
                  <a:srgbClr val="F1C40F"/>
                </a:highlight>
              </a:rPr>
              <a:t>If</a:t>
            </a:r>
            <a:r>
              <a:rPr lang="en-GB" sz="1200">
                <a:solidFill>
                  <a:srgbClr val="404040"/>
                </a:solidFill>
              </a:rPr>
              <a:t> the initializing part declares any variables, the scope of these variables is extended into the body (including the condition and the post-iteration part).</a:t>
            </a:r>
            <a:endParaRPr sz="1200">
              <a:solidFill>
                <a:srgbClr val="404040"/>
              </a:solidFill>
            </a:endParaRPr>
          </a:p>
          <a:p>
            <a:pPr indent="0" lvl="0" marL="0" rtl="0" algn="l">
              <a:lnSpc>
                <a:spcPct val="163636"/>
              </a:lnSpc>
              <a:spcBef>
                <a:spcPts val="1800"/>
              </a:spcBef>
              <a:spcAft>
                <a:spcPts val="0"/>
              </a:spcAft>
              <a:buClr>
                <a:schemeClr val="dk1"/>
              </a:buClr>
              <a:buSzPts val="1100"/>
              <a:buFont typeface="Arial"/>
              <a:buNone/>
            </a:pPr>
            <a:r>
              <a:rPr lang="en-GB" sz="1200">
                <a:solidFill>
                  <a:srgbClr val="404040"/>
                </a:solidFill>
              </a:rPr>
              <a:t>The following example computes the sum of an area in memory.</a:t>
            </a:r>
            <a:endParaRPr sz="1200">
              <a:solidFill>
                <a:srgbClr val="404040"/>
              </a:solidFill>
            </a:endParaRPr>
          </a:p>
          <a:p>
            <a:pPr indent="0" lvl="0" marL="114300" marR="114300" rtl="0" algn="l">
              <a:lnSpc>
                <a:spcPct val="140000"/>
              </a:lnSpc>
              <a:spcBef>
                <a:spcPts val="1800"/>
              </a:spcBef>
              <a:spcAft>
                <a:spcPts val="0"/>
              </a:spcAft>
              <a:buClr>
                <a:schemeClr val="dk1"/>
              </a:buClr>
              <a:buSzPts val="1100"/>
              <a:buFont typeface="Arial"/>
              <a:buNone/>
            </a:pP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let x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a:t>
            </a:r>
            <a:r>
              <a:rPr lang="en-GB" sz="900">
                <a:solidFill>
                  <a:srgbClr val="208050"/>
                </a:solidFill>
                <a:highlight>
                  <a:srgbClr val="EEFFCC"/>
                </a:highlight>
                <a:latin typeface="Courier New"/>
                <a:ea typeface="Courier New"/>
                <a:cs typeface="Courier New"/>
                <a:sym typeface="Courier New"/>
              </a:rPr>
              <a:t>0</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r>
              <a:rPr b="1" lang="en-GB" sz="900">
                <a:solidFill>
                  <a:srgbClr val="007020"/>
                </a:solidFill>
                <a:highlight>
                  <a:srgbClr val="EEFFCC"/>
                </a:highlight>
                <a:latin typeface="Courier New"/>
                <a:ea typeface="Courier New"/>
                <a:cs typeface="Courier New"/>
                <a:sym typeface="Courier New"/>
              </a:rPr>
              <a:t>for</a:t>
            </a:r>
            <a:r>
              <a:rPr lang="en-GB" sz="900">
                <a:solidFill>
                  <a:srgbClr val="404040"/>
                </a:solidFill>
                <a:highlight>
                  <a:srgbClr val="EEFFCC"/>
                </a:highlight>
                <a:latin typeface="Courier New"/>
                <a:ea typeface="Courier New"/>
                <a:cs typeface="Courier New"/>
                <a:sym typeface="Courier New"/>
              </a:rPr>
              <a:t> { let i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a:t>
            </a:r>
            <a:r>
              <a:rPr lang="en-GB" sz="900">
                <a:solidFill>
                  <a:srgbClr val="208050"/>
                </a:solidFill>
                <a:highlight>
                  <a:srgbClr val="EEFFCC"/>
                </a:highlight>
                <a:latin typeface="Courier New"/>
                <a:ea typeface="Courier New"/>
                <a:cs typeface="Courier New"/>
                <a:sym typeface="Courier New"/>
              </a:rPr>
              <a:t>0</a:t>
            </a:r>
            <a:r>
              <a:rPr lang="en-GB" sz="900">
                <a:solidFill>
                  <a:srgbClr val="404040"/>
                </a:solidFill>
                <a:highlight>
                  <a:srgbClr val="EEFFCC"/>
                </a:highlight>
                <a:latin typeface="Courier New"/>
                <a:ea typeface="Courier New"/>
                <a:cs typeface="Courier New"/>
                <a:sym typeface="Courier New"/>
              </a:rPr>
              <a:t> } lt(i, </a:t>
            </a:r>
            <a:r>
              <a:rPr lang="en-GB" sz="900">
                <a:solidFill>
                  <a:srgbClr val="208050"/>
                </a:solidFill>
                <a:highlight>
                  <a:srgbClr val="EEFFCC"/>
                </a:highlight>
                <a:latin typeface="Courier New"/>
                <a:ea typeface="Courier New"/>
                <a:cs typeface="Courier New"/>
                <a:sym typeface="Courier New"/>
              </a:rPr>
              <a:t>0x100</a:t>
            </a:r>
            <a:r>
              <a:rPr lang="en-GB" sz="900">
                <a:solidFill>
                  <a:srgbClr val="404040"/>
                </a:solidFill>
                <a:highlight>
                  <a:srgbClr val="EEFFCC"/>
                </a:highlight>
                <a:latin typeface="Courier New"/>
                <a:ea typeface="Courier New"/>
                <a:cs typeface="Courier New"/>
                <a:sym typeface="Courier New"/>
              </a:rPr>
              <a:t>) { i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add(i, </a:t>
            </a:r>
            <a:r>
              <a:rPr lang="en-GB" sz="900">
                <a:solidFill>
                  <a:srgbClr val="208050"/>
                </a:solidFill>
                <a:highlight>
                  <a:srgbClr val="EEFFCC"/>
                </a:highlight>
                <a:latin typeface="Courier New"/>
                <a:ea typeface="Courier New"/>
                <a:cs typeface="Courier New"/>
                <a:sym typeface="Courier New"/>
              </a:rPr>
              <a:t>0x20</a:t>
            </a:r>
            <a:r>
              <a:rPr lang="en-GB" sz="900">
                <a:solidFill>
                  <a:srgbClr val="404040"/>
                </a:solidFill>
                <a:highlight>
                  <a:srgbClr val="EEFFCC"/>
                </a:highlight>
                <a:latin typeface="Courier New"/>
                <a:ea typeface="Courier New"/>
                <a:cs typeface="Courier New"/>
                <a:sym typeface="Courier New"/>
              </a:rPr>
              <a:t>) }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x </a:t>
            </a:r>
            <a:r>
              <a:rPr lang="en-GB" sz="900">
                <a:solidFill>
                  <a:srgbClr val="666666"/>
                </a:solidFill>
                <a:highlight>
                  <a:srgbClr val="EEFFCC"/>
                </a:highlight>
                <a:latin typeface="Courier New"/>
                <a:ea typeface="Courier New"/>
                <a:cs typeface="Courier New"/>
                <a:sym typeface="Courier New"/>
              </a:rPr>
              <a:t>:=</a:t>
            </a:r>
            <a:r>
              <a:rPr lang="en-GB" sz="900">
                <a:solidFill>
                  <a:srgbClr val="404040"/>
                </a:solidFill>
                <a:highlight>
                  <a:srgbClr val="EEFFCC"/>
                </a:highlight>
                <a:latin typeface="Courier New"/>
                <a:ea typeface="Courier New"/>
                <a:cs typeface="Courier New"/>
                <a:sym typeface="Courier New"/>
              </a:rPr>
              <a:t> add(x, mload(i))</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    }</a:t>
            </a:r>
            <a:br>
              <a:rPr lang="en-GB" sz="900">
                <a:solidFill>
                  <a:srgbClr val="404040"/>
                </a:solidFill>
                <a:highlight>
                  <a:srgbClr val="EEFFCC"/>
                </a:highlight>
                <a:latin typeface="Courier New"/>
                <a:ea typeface="Courier New"/>
                <a:cs typeface="Courier New"/>
                <a:sym typeface="Courier New"/>
              </a:rPr>
            </a:br>
            <a:r>
              <a:rPr lang="en-GB" sz="900">
                <a:solidFill>
                  <a:srgbClr val="404040"/>
                </a:solidFill>
                <a:highlight>
                  <a:srgbClr val="EEFFCC"/>
                </a:highlight>
                <a:latin typeface="Courier New"/>
                <a:ea typeface="Courier New"/>
                <a:cs typeface="Courier New"/>
                <a:sym typeface="Courier New"/>
              </a:rPr>
              <a:t>}</a:t>
            </a:r>
            <a:br>
              <a:rPr lang="en-GB" sz="900">
                <a:solidFill>
                  <a:srgbClr val="404040"/>
                </a:solidFill>
                <a:highlight>
                  <a:srgbClr val="EEFFCC"/>
                </a:highlight>
                <a:latin typeface="Courier New"/>
                <a:ea typeface="Courier New"/>
                <a:cs typeface="Courier New"/>
                <a:sym typeface="Courier New"/>
              </a:rPr>
            </a:br>
            <a:endParaRPr sz="900">
              <a:solidFill>
                <a:srgbClr val="404040"/>
              </a:solidFill>
              <a:highlight>
                <a:srgbClr val="EEFFCC"/>
              </a:highlight>
              <a:latin typeface="Courier New"/>
              <a:ea typeface="Courier New"/>
              <a:cs typeface="Courier New"/>
              <a:sym typeface="Courier New"/>
            </a:endParaRPr>
          </a:p>
          <a:p>
            <a:pPr indent="0" lvl="0" marL="0" rtl="0" algn="l">
              <a:spcBef>
                <a:spcPts val="1800"/>
              </a:spcBef>
              <a:spcAft>
                <a:spcPts val="1600"/>
              </a:spcAft>
              <a:buNone/>
            </a:pPr>
            <a:r>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400"/>
              </a:spcAft>
              <a:buClr>
                <a:schemeClr val="dk1"/>
              </a:buClr>
              <a:buSzPts val="1100"/>
              <a:buFont typeface="Arial"/>
              <a:buNone/>
            </a:pPr>
            <a:r>
              <a:rPr b="1" lang="en-GB" sz="1500">
                <a:solidFill>
                  <a:srgbClr val="404040"/>
                </a:solidFill>
                <a:latin typeface="Georgia"/>
                <a:ea typeface="Georgia"/>
                <a:cs typeface="Georgia"/>
                <a:sym typeface="Georgia"/>
              </a:rPr>
              <a:t>Gas Limit and Loops</a:t>
            </a:r>
            <a:endParaRPr/>
          </a:p>
        </p:txBody>
      </p:sp>
      <p:sp>
        <p:nvSpPr>
          <p:cNvPr id="505" name="Google Shape;505;p8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63636"/>
              </a:lnSpc>
              <a:spcBef>
                <a:spcPts val="0"/>
              </a:spcBef>
              <a:spcAft>
                <a:spcPts val="0"/>
              </a:spcAft>
              <a:buClr>
                <a:schemeClr val="dk1"/>
              </a:buClr>
              <a:buSzPts val="1100"/>
              <a:buFont typeface="Arial"/>
              <a:buNone/>
            </a:pPr>
            <a:r>
              <a:rPr lang="en-GB" sz="1200">
                <a:solidFill>
                  <a:srgbClr val="404040"/>
                </a:solidFill>
              </a:rPr>
              <a:t>Loops that do </a:t>
            </a:r>
            <a:r>
              <a:rPr b="1" lang="en-GB" sz="1200">
                <a:solidFill>
                  <a:srgbClr val="404040"/>
                </a:solidFill>
              </a:rPr>
              <a:t>not have a fixed number of iterations</a:t>
            </a:r>
            <a:r>
              <a:rPr lang="en-GB" sz="1200">
                <a:solidFill>
                  <a:srgbClr val="404040"/>
                </a:solidFill>
              </a:rPr>
              <a:t>, for example, loops that depend on storage values, have to be used carefully: Due to the block gas limit, transactions can only consume a certain amount of gas. Either explicitly or just due to normal operation, the number of iterations in a loop can grow beyond the block gas limit which can cause the complete contract to be stalled at a certain point. This may not apply to </a:t>
            </a:r>
            <a:r>
              <a:rPr lang="en-GB" sz="900">
                <a:solidFill>
                  <a:srgbClr val="E74C3C"/>
                </a:solidFill>
                <a:highlight>
                  <a:srgbClr val="FFFFFF"/>
                </a:highlight>
                <a:latin typeface="Courier New"/>
                <a:ea typeface="Courier New"/>
                <a:cs typeface="Courier New"/>
                <a:sym typeface="Courier New"/>
              </a:rPr>
              <a:t>view</a:t>
            </a:r>
            <a:r>
              <a:rPr lang="en-GB" sz="1200">
                <a:solidFill>
                  <a:srgbClr val="404040"/>
                </a:solidFill>
              </a:rPr>
              <a:t> functions that are only executed to read data from the blockchain. Still, such functions may be called by other contracts as part of on-chain operations and stall those. Please be explicit about such cases in the documentation of your contracts.</a:t>
            </a:r>
            <a:endParaRPr sz="1200">
              <a:solidFill>
                <a:srgbClr val="404040"/>
              </a:solidFill>
            </a:endParaRPr>
          </a:p>
          <a:p>
            <a:pPr indent="0" lvl="0" marL="0" rtl="0" algn="l">
              <a:spcBef>
                <a:spcPts val="1800"/>
              </a:spcBef>
              <a:spcAft>
                <a:spcPts val="1600"/>
              </a:spcAft>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sp>
        <p:nvSpPr>
          <p:cNvPr id="510" name="Google Shape;510;p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404040"/>
                </a:solidFill>
                <a:latin typeface="Georgia"/>
                <a:ea typeface="Georgia"/>
                <a:cs typeface="Georgia"/>
                <a:sym typeface="Georgia"/>
              </a:rPr>
              <a:t>Solidity Integrations</a:t>
            </a:r>
            <a:endParaRPr b="1" sz="1800">
              <a:solidFill>
                <a:srgbClr val="404040"/>
              </a:solidFill>
              <a:latin typeface="Georgia"/>
              <a:ea typeface="Georgia"/>
              <a:cs typeface="Georgia"/>
              <a:sym typeface="Georgia"/>
            </a:endParaRPr>
          </a:p>
          <a:p>
            <a:pPr indent="0" lvl="0" marL="0" rtl="0" algn="l">
              <a:lnSpc>
                <a:spcPct val="163636"/>
              </a:lnSpc>
              <a:spcBef>
                <a:spcPts val="400"/>
              </a:spcBef>
              <a:spcAft>
                <a:spcPts val="0"/>
              </a:spcAft>
              <a:buNone/>
            </a:pPr>
            <a:r>
              <a:t/>
            </a:r>
            <a:endParaRPr sz="1200">
              <a:solidFill>
                <a:srgbClr val="404040"/>
              </a:solidFill>
            </a:endParaRPr>
          </a:p>
          <a:p>
            <a:pPr indent="0" lvl="0" marL="0" rtl="0" algn="l">
              <a:spcBef>
                <a:spcPts val="3600"/>
              </a:spcBef>
              <a:spcAft>
                <a:spcPts val="0"/>
              </a:spcAft>
              <a:buNone/>
            </a:pPr>
            <a:r>
              <a:t/>
            </a:r>
            <a:endParaRPr/>
          </a:p>
        </p:txBody>
      </p:sp>
      <p:sp>
        <p:nvSpPr>
          <p:cNvPr id="511" name="Google Shape;511;p8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04800" lvl="1" marL="228600" rtl="0" algn="l">
              <a:lnSpc>
                <a:spcPct val="150000"/>
              </a:lnSpc>
              <a:spcBef>
                <a:spcPts val="0"/>
              </a:spcBef>
              <a:spcAft>
                <a:spcPts val="0"/>
              </a:spcAft>
              <a:buClr>
                <a:srgbClr val="404040"/>
              </a:buClr>
              <a:buSzPts val="1200"/>
              <a:buChar char="○"/>
            </a:pPr>
            <a:r>
              <a:rPr b="1" lang="en-GB" sz="1200" u="sng">
                <a:solidFill>
                  <a:srgbClr val="9B59B6"/>
                </a:solidFill>
                <a:hlinkClick r:id="rId3"/>
              </a:rPr>
              <a:t>EthFiddle</a:t>
            </a:r>
            <a:endParaRPr b="1" sz="1200" u="sng">
              <a:solidFill>
                <a:srgbClr val="9B59B6"/>
              </a:solidFill>
              <a:hlinkClick r:id="rId4"/>
            </a:endParaRPr>
          </a:p>
          <a:p>
            <a:pPr indent="-304800" lvl="1" marL="457200" rtl="0" algn="l">
              <a:lnSpc>
                <a:spcPct val="150000"/>
              </a:lnSpc>
              <a:spcBef>
                <a:spcPts val="0"/>
              </a:spcBef>
              <a:spcAft>
                <a:spcPts val="0"/>
              </a:spcAft>
              <a:buClr>
                <a:srgbClr val="404040"/>
              </a:buClr>
              <a:buSzPts val="1200"/>
              <a:buChar char="○"/>
            </a:pPr>
            <a:r>
              <a:rPr lang="en-GB" sz="1200">
                <a:solidFill>
                  <a:srgbClr val="404040"/>
                </a:solidFill>
              </a:rPr>
              <a:t>Solidity IDE in the Browser. Write and share your Solidity code. Uses server-side components.</a:t>
            </a:r>
            <a:endParaRPr sz="1200">
              <a:solidFill>
                <a:srgbClr val="404040"/>
              </a:solidFill>
            </a:endParaRPr>
          </a:p>
          <a:p>
            <a:pPr indent="-304800" lvl="1" marL="228600" rtl="0" algn="l">
              <a:lnSpc>
                <a:spcPct val="150000"/>
              </a:lnSpc>
              <a:spcBef>
                <a:spcPts val="0"/>
              </a:spcBef>
              <a:spcAft>
                <a:spcPts val="0"/>
              </a:spcAft>
              <a:buClr>
                <a:srgbClr val="404040"/>
              </a:buClr>
              <a:buSzPts val="1200"/>
              <a:buChar char="○"/>
            </a:pPr>
            <a:r>
              <a:rPr b="1" lang="en-GB" sz="1200" u="sng">
                <a:solidFill>
                  <a:srgbClr val="9B59B6"/>
                </a:solidFill>
                <a:hlinkClick r:id="rId5"/>
              </a:rPr>
              <a:t>Remix</a:t>
            </a:r>
            <a:endParaRPr b="1" sz="1200" u="sng">
              <a:solidFill>
                <a:srgbClr val="9B59B6"/>
              </a:solidFill>
              <a:hlinkClick r:id="rId6"/>
            </a:endParaRPr>
          </a:p>
          <a:p>
            <a:pPr indent="-304800" lvl="1" marL="457200" rtl="0" algn="l">
              <a:lnSpc>
                <a:spcPct val="150000"/>
              </a:lnSpc>
              <a:spcBef>
                <a:spcPts val="0"/>
              </a:spcBef>
              <a:spcAft>
                <a:spcPts val="0"/>
              </a:spcAft>
              <a:buClr>
                <a:srgbClr val="404040"/>
              </a:buClr>
              <a:buSzPts val="1200"/>
              <a:buChar char="○"/>
            </a:pPr>
            <a:r>
              <a:rPr lang="en-GB" sz="1200">
                <a:solidFill>
                  <a:srgbClr val="404040"/>
                </a:solidFill>
              </a:rPr>
              <a:t>Browser-based IDE with integrated compiler and Solidity runtime environment without server-side components.</a:t>
            </a:r>
            <a:endParaRPr sz="1200">
              <a:solidFill>
                <a:srgbClr val="404040"/>
              </a:solidFill>
            </a:endParaRPr>
          </a:p>
          <a:p>
            <a:pPr indent="-304800" lvl="1" marL="228600" rtl="0" algn="l">
              <a:lnSpc>
                <a:spcPct val="150000"/>
              </a:lnSpc>
              <a:spcBef>
                <a:spcPts val="0"/>
              </a:spcBef>
              <a:spcAft>
                <a:spcPts val="0"/>
              </a:spcAft>
              <a:buClr>
                <a:srgbClr val="404040"/>
              </a:buClr>
              <a:buSzPts val="1200"/>
              <a:buChar char="○"/>
            </a:pPr>
            <a:r>
              <a:rPr b="1" lang="en-GB" sz="1200" u="sng">
                <a:solidFill>
                  <a:srgbClr val="9B59B6"/>
                </a:solidFill>
                <a:hlinkClick r:id="rId7"/>
              </a:rPr>
              <a:t>Solium</a:t>
            </a:r>
            <a:endParaRPr b="1" sz="1200" u="sng">
              <a:solidFill>
                <a:srgbClr val="9B59B6"/>
              </a:solidFill>
              <a:hlinkClick r:id="rId8"/>
            </a:endParaRPr>
          </a:p>
          <a:p>
            <a:pPr indent="-304800" lvl="1" marL="457200" rtl="0" algn="l">
              <a:lnSpc>
                <a:spcPct val="150000"/>
              </a:lnSpc>
              <a:spcBef>
                <a:spcPts val="0"/>
              </a:spcBef>
              <a:spcAft>
                <a:spcPts val="0"/>
              </a:spcAft>
              <a:buClr>
                <a:srgbClr val="404040"/>
              </a:buClr>
              <a:buSzPts val="1200"/>
              <a:buChar char="○"/>
            </a:pPr>
            <a:r>
              <a:rPr lang="en-GB" sz="1200">
                <a:solidFill>
                  <a:srgbClr val="404040"/>
                </a:solidFill>
              </a:rPr>
              <a:t>Linter to identify and fix style and security issues in Solidity.</a:t>
            </a:r>
            <a:endParaRPr sz="1200">
              <a:solidFill>
                <a:srgbClr val="404040"/>
              </a:solidFill>
            </a:endParaRPr>
          </a:p>
          <a:p>
            <a:pPr indent="-304800" lvl="1" marL="228600" rtl="0" algn="l">
              <a:lnSpc>
                <a:spcPct val="150000"/>
              </a:lnSpc>
              <a:spcBef>
                <a:spcPts val="0"/>
              </a:spcBef>
              <a:spcAft>
                <a:spcPts val="0"/>
              </a:spcAft>
              <a:buClr>
                <a:srgbClr val="404040"/>
              </a:buClr>
              <a:buSzPts val="1200"/>
              <a:buChar char="○"/>
            </a:pPr>
            <a:r>
              <a:rPr b="1" lang="en-GB" sz="1200" u="sng">
                <a:solidFill>
                  <a:srgbClr val="9B59B6"/>
                </a:solidFill>
                <a:hlinkClick r:id="rId9"/>
              </a:rPr>
              <a:t>Solhint</a:t>
            </a:r>
            <a:endParaRPr b="1" sz="1200" u="sng">
              <a:solidFill>
                <a:srgbClr val="9B59B6"/>
              </a:solidFill>
              <a:hlinkClick r:id="rId10"/>
            </a:endParaRPr>
          </a:p>
          <a:p>
            <a:pPr indent="-304800" lvl="1" marL="457200" rtl="0" algn="l">
              <a:lnSpc>
                <a:spcPct val="150000"/>
              </a:lnSpc>
              <a:spcBef>
                <a:spcPts val="0"/>
              </a:spcBef>
              <a:spcAft>
                <a:spcPts val="0"/>
              </a:spcAft>
              <a:buClr>
                <a:srgbClr val="404040"/>
              </a:buClr>
              <a:buSzPts val="1200"/>
              <a:buChar char="○"/>
            </a:pPr>
            <a:r>
              <a:rPr lang="en-GB" sz="1200">
                <a:solidFill>
                  <a:srgbClr val="404040"/>
                </a:solidFill>
              </a:rPr>
              <a:t>Solidity linter that provides security, style guide and best practice rules for smart contract validation.</a:t>
            </a:r>
            <a:endParaRPr sz="1200">
              <a:solidFill>
                <a:srgbClr val="404040"/>
              </a:solidFill>
            </a:endParaRPr>
          </a:p>
          <a:p>
            <a:pPr indent="-304800" lvl="1" marL="228600" rtl="0" algn="l">
              <a:lnSpc>
                <a:spcPct val="150000"/>
              </a:lnSpc>
              <a:spcBef>
                <a:spcPts val="0"/>
              </a:spcBef>
              <a:spcAft>
                <a:spcPts val="0"/>
              </a:spcAft>
              <a:buClr>
                <a:srgbClr val="404040"/>
              </a:buClr>
              <a:buSzPts val="1200"/>
              <a:buChar char="○"/>
            </a:pPr>
            <a:r>
              <a:rPr b="1" lang="en-GB" sz="1200" u="sng">
                <a:solidFill>
                  <a:srgbClr val="9B59B6"/>
                </a:solidFill>
                <a:hlinkClick r:id="rId11"/>
              </a:rPr>
              <a:t>Superblocks Lab</a:t>
            </a:r>
            <a:endParaRPr b="1" sz="1200" u="sng">
              <a:solidFill>
                <a:srgbClr val="9B59B6"/>
              </a:solidFill>
              <a:hlinkClick r:id="rId12"/>
            </a:endParaRPr>
          </a:p>
          <a:p>
            <a:pPr indent="-304800" lvl="1" marL="457200" rtl="0" algn="l">
              <a:lnSpc>
                <a:spcPct val="150000"/>
              </a:lnSpc>
              <a:spcBef>
                <a:spcPts val="0"/>
              </a:spcBef>
              <a:spcAft>
                <a:spcPts val="0"/>
              </a:spcAft>
              <a:buClr>
                <a:srgbClr val="404040"/>
              </a:buClr>
              <a:buSzPts val="1200"/>
              <a:buChar char="○"/>
            </a:pPr>
            <a:r>
              <a:rPr lang="en-GB" sz="1200">
                <a:solidFill>
                  <a:srgbClr val="404040"/>
                </a:solidFill>
              </a:rPr>
              <a:t>Browser-based IDE. Built-in browser-based VM and Metamask integration (one click deployment to Testnet/Mainnet).</a:t>
            </a:r>
            <a:endParaRPr sz="1200">
              <a:solidFill>
                <a:srgbClr val="404040"/>
              </a:solidFill>
            </a:endParaRPr>
          </a:p>
          <a:p>
            <a:pPr indent="0" lvl="0" marL="0" rtl="0" algn="l">
              <a:lnSpc>
                <a:spcPct val="163636"/>
              </a:lnSpc>
              <a:spcBef>
                <a:spcPts val="8100"/>
              </a:spcBef>
              <a:spcAft>
                <a:spcPts val="0"/>
              </a:spcAft>
              <a:buNone/>
            </a:pPr>
            <a:r>
              <a:t/>
            </a:r>
            <a:endParaRPr sz="1200">
              <a:solidFill>
                <a:srgbClr val="404040"/>
              </a:solidFill>
            </a:endParaRPr>
          </a:p>
          <a:p>
            <a:pPr indent="0" lvl="0" marL="0" rtl="0" algn="l">
              <a:spcBef>
                <a:spcPts val="3600"/>
              </a:spcBef>
              <a:spcAft>
                <a:spcPts val="1600"/>
              </a:spcAft>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sp>
        <p:nvSpPr>
          <p:cNvPr id="516" name="Google Shape;516;p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8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518" name="Google Shape;518;p85"/>
          <p:cNvPicPr preferRelativeResize="0"/>
          <p:nvPr/>
        </p:nvPicPr>
        <p:blipFill>
          <a:blip r:embed="rId3">
            <a:alphaModFix/>
          </a:blip>
          <a:stretch>
            <a:fillRect/>
          </a:stretch>
        </p:blipFill>
        <p:spPr>
          <a:xfrm>
            <a:off x="1002975" y="0"/>
            <a:ext cx="7138050" cy="5143501"/>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Google Shape;523;p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Important links</a:t>
            </a:r>
            <a:endParaRPr/>
          </a:p>
        </p:txBody>
      </p:sp>
      <p:sp>
        <p:nvSpPr>
          <p:cNvPr id="524" name="Google Shape;524;p86"/>
          <p:cNvSpPr txBox="1"/>
          <p:nvPr>
            <p:ph idx="1" type="body"/>
          </p:nvPr>
        </p:nvSpPr>
        <p:spPr>
          <a:xfrm>
            <a:off x="382650" y="113120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u="sng">
                <a:solidFill>
                  <a:schemeClr val="hlink"/>
                </a:solidFill>
                <a:hlinkClick r:id="rId3"/>
              </a:rPr>
              <a:t>https://geth.ethereum.org/</a:t>
            </a:r>
            <a:endParaRPr/>
          </a:p>
          <a:p>
            <a:pPr indent="-342900" lvl="0" marL="457200" rtl="0" algn="l">
              <a:spcBef>
                <a:spcPts val="0"/>
              </a:spcBef>
              <a:spcAft>
                <a:spcPts val="0"/>
              </a:spcAft>
              <a:buSzPts val="1800"/>
              <a:buChar char="●"/>
            </a:pPr>
            <a:r>
              <a:rPr lang="en-GB" u="sng">
                <a:solidFill>
                  <a:schemeClr val="hlink"/>
                </a:solidFill>
                <a:hlinkClick r:id="rId4"/>
              </a:rPr>
              <a:t>https://metamask.io/</a:t>
            </a:r>
            <a:endParaRPr/>
          </a:p>
          <a:p>
            <a:pPr indent="-342900" lvl="0" marL="457200" rtl="0" algn="l">
              <a:spcBef>
                <a:spcPts val="0"/>
              </a:spcBef>
              <a:spcAft>
                <a:spcPts val="0"/>
              </a:spcAft>
              <a:buSzPts val="1800"/>
              <a:buChar char="●"/>
            </a:pPr>
            <a:r>
              <a:rPr lang="en-GB" u="sng">
                <a:solidFill>
                  <a:schemeClr val="hlink"/>
                </a:solidFill>
                <a:hlinkClick r:id="rId5"/>
              </a:rPr>
              <a:t>https://www.rinkeby.io/#stats</a:t>
            </a:r>
            <a:endParaRPr/>
          </a:p>
          <a:p>
            <a:pPr indent="0" lvl="0" marL="45720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400"/>
              <a:t>Block ordering in a blockchain</a:t>
            </a:r>
            <a:endParaRPr sz="2400"/>
          </a:p>
        </p:txBody>
      </p:sp>
      <p:sp>
        <p:nvSpPr>
          <p:cNvPr id="100" name="Google Shape;100;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GB" sz="1400">
                <a:solidFill>
                  <a:schemeClr val="dk1"/>
                </a:solidFill>
              </a:rPr>
              <a:t>Block by block.</a:t>
            </a:r>
            <a:r>
              <a:rPr lang="en-GB" sz="1400">
                <a:solidFill>
                  <a:schemeClr val="dk1"/>
                </a:solidFill>
              </a:rPr>
              <a:t>  With blockchains, each block </a:t>
            </a:r>
            <a:r>
              <a:rPr lang="en-GB" sz="1400">
                <a:solidFill>
                  <a:srgbClr val="FF0000"/>
                </a:solidFill>
              </a:rPr>
              <a:t>references the previous block, not by ‘block number’, but by the block’s fingerprint</a:t>
            </a:r>
            <a:r>
              <a:rPr lang="en-GB" sz="1400">
                <a:solidFill>
                  <a:schemeClr val="dk1"/>
                </a:solidFill>
              </a:rPr>
              <a:t>, which is cleverer than a page number because the fingerprint itself is determined by the contents of the block.</a:t>
            </a:r>
            <a:endParaRPr sz="1400"/>
          </a:p>
        </p:txBody>
      </p:sp>
      <p:pic>
        <p:nvPicPr>
          <p:cNvPr id="101" name="Google Shape;101;p20"/>
          <p:cNvPicPr preferRelativeResize="0"/>
          <p:nvPr/>
        </p:nvPicPr>
        <p:blipFill>
          <a:blip r:embed="rId3">
            <a:alphaModFix/>
          </a:blip>
          <a:stretch>
            <a:fillRect/>
          </a:stretch>
        </p:blipFill>
        <p:spPr>
          <a:xfrm>
            <a:off x="2087688" y="2579975"/>
            <a:ext cx="5210175" cy="2171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I</a:t>
            </a:r>
            <a:r>
              <a:rPr b="1" lang="en-GB" sz="2400"/>
              <a:t>nternal consistency.</a:t>
            </a:r>
            <a:r>
              <a:rPr lang="en-GB" sz="2400"/>
              <a:t> </a:t>
            </a:r>
            <a:endParaRPr sz="2400"/>
          </a:p>
        </p:txBody>
      </p:sp>
      <p:sp>
        <p:nvSpPr>
          <p:cNvPr id="107" name="Google Shape;107;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100">
                <a:solidFill>
                  <a:schemeClr val="dk1"/>
                </a:solidFill>
              </a:rPr>
              <a:t>By using a fingerprint instead of a timestamp or a numerical sequence, you also get a nice way of validating the data.  In any blockchain, you can generate the block fingerprints yourself by using some algorithms.  </a:t>
            </a:r>
            <a:r>
              <a:rPr lang="en-GB" sz="1100">
                <a:solidFill>
                  <a:srgbClr val="FF0000"/>
                </a:solidFill>
              </a:rPr>
              <a:t>If the fingerprints are consistent with the data, and the fingerprints join up in a chain, then you can be sure that the blockchain is internally consistent.</a:t>
            </a:r>
            <a:r>
              <a:rPr lang="en-GB" sz="1100">
                <a:solidFill>
                  <a:schemeClr val="dk1"/>
                </a:solidFill>
              </a:rPr>
              <a:t>  If anyone wants to meddle with any of the data, they have to regenerate all the fingerprints from that point forwards and the blockchain will look different.</a:t>
            </a:r>
            <a:endParaRPr/>
          </a:p>
        </p:txBody>
      </p:sp>
      <p:pic>
        <p:nvPicPr>
          <p:cNvPr id="108" name="Google Shape;108;p21"/>
          <p:cNvPicPr preferRelativeResize="0"/>
          <p:nvPr/>
        </p:nvPicPr>
        <p:blipFill>
          <a:blip r:embed="rId3">
            <a:alphaModFix/>
          </a:blip>
          <a:stretch>
            <a:fillRect/>
          </a:stretch>
        </p:blipFill>
        <p:spPr>
          <a:xfrm>
            <a:off x="254800" y="2178975"/>
            <a:ext cx="5210175" cy="2964525"/>
          </a:xfrm>
          <a:prstGeom prst="rect">
            <a:avLst/>
          </a:prstGeom>
          <a:noFill/>
          <a:ln>
            <a:noFill/>
          </a:ln>
        </p:spPr>
      </p:pic>
      <p:sp>
        <p:nvSpPr>
          <p:cNvPr id="109" name="Google Shape;109;p21"/>
          <p:cNvSpPr txBox="1"/>
          <p:nvPr/>
        </p:nvSpPr>
        <p:spPr>
          <a:xfrm>
            <a:off x="5591075" y="2273375"/>
            <a:ext cx="3396000" cy="269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t>This means that if it is difficult or slow to create this fingerprint, then it can also be difficult or slow to re-write a blockchain.</a:t>
            </a:r>
            <a:endParaRPr sz="1200"/>
          </a:p>
          <a:p>
            <a:pPr indent="0" lvl="0" marL="0" rtl="0" algn="l">
              <a:spcBef>
                <a:spcPts val="0"/>
              </a:spcBef>
              <a:spcAft>
                <a:spcPts val="0"/>
              </a:spcAft>
              <a:buClr>
                <a:schemeClr val="dk1"/>
              </a:buClr>
              <a:buSzPts val="1100"/>
              <a:buFont typeface="Arial"/>
              <a:buNone/>
            </a:pPr>
            <a:r>
              <a:rPr lang="en-GB" sz="1200"/>
              <a:t>The logic in bitcoin is:</a:t>
            </a:r>
            <a:endParaRPr sz="1200"/>
          </a:p>
          <a:p>
            <a:pPr indent="-304800" lvl="0" marL="457200" rtl="0" algn="l">
              <a:lnSpc>
                <a:spcPct val="115000"/>
              </a:lnSpc>
              <a:spcBef>
                <a:spcPts val="0"/>
              </a:spcBef>
              <a:spcAft>
                <a:spcPts val="0"/>
              </a:spcAft>
              <a:buClr>
                <a:schemeClr val="dk1"/>
              </a:buClr>
              <a:buSzPts val="1200"/>
              <a:buChar char="●"/>
            </a:pPr>
            <a:r>
              <a:rPr lang="en-GB" sz="1200"/>
              <a:t>Make it </a:t>
            </a:r>
            <a:r>
              <a:rPr lang="en-GB" sz="1200">
                <a:solidFill>
                  <a:srgbClr val="FF0000"/>
                </a:solidFill>
              </a:rPr>
              <a:t>hard to generate a fingerprint that satisfies the rules of The Bitcoin</a:t>
            </a:r>
            <a:r>
              <a:rPr lang="en-GB" sz="1200"/>
              <a:t> Blockchain</a:t>
            </a:r>
            <a:endParaRPr sz="1200"/>
          </a:p>
          <a:p>
            <a:pPr indent="-304800" lvl="0" marL="457200" rtl="0" algn="l">
              <a:lnSpc>
                <a:spcPct val="115000"/>
              </a:lnSpc>
              <a:spcBef>
                <a:spcPts val="0"/>
              </a:spcBef>
              <a:spcAft>
                <a:spcPts val="0"/>
              </a:spcAft>
              <a:buClr>
                <a:schemeClr val="dk1"/>
              </a:buClr>
              <a:buSzPts val="1200"/>
              <a:buChar char="●"/>
            </a:pPr>
            <a:r>
              <a:rPr lang="en-GB" sz="1200"/>
              <a:t>Therefore,</a:t>
            </a:r>
            <a:r>
              <a:rPr lang="en-GB" sz="1200">
                <a:solidFill>
                  <a:srgbClr val="FF0000"/>
                </a:solidFill>
              </a:rPr>
              <a:t> if someone wants to re-write parts of The Bitcoin Blockchain, it will take them a long time</a:t>
            </a:r>
            <a:r>
              <a:rPr lang="en-GB" sz="1200"/>
              <a:t>, and they have to </a:t>
            </a:r>
            <a:r>
              <a:rPr lang="en-GB" sz="1200"/>
              <a:t>catch up</a:t>
            </a:r>
            <a:r>
              <a:rPr lang="en-GB" sz="1200"/>
              <a:t> with and overtake the rest of the honest network</a:t>
            </a:r>
            <a:endParaRPr sz="1200"/>
          </a:p>
          <a:p>
            <a:pPr indent="0" lvl="0" marL="0" rtl="0" algn="l">
              <a:spcBef>
                <a:spcPts val="0"/>
              </a:spcBef>
              <a:spcAft>
                <a:spcPts val="0"/>
              </a:spcAft>
              <a:buNone/>
            </a:pPr>
            <a:r>
              <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