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95"/>
  </p:notesMasterIdLst>
  <p:handoutMasterIdLst>
    <p:handoutMasterId r:id="rId96"/>
  </p:handoutMasterIdLst>
  <p:sldIdLst>
    <p:sldId id="257" r:id="rId2"/>
    <p:sldId id="263" r:id="rId3"/>
    <p:sldId id="264" r:id="rId4"/>
    <p:sldId id="265" r:id="rId5"/>
    <p:sldId id="266" r:id="rId6"/>
    <p:sldId id="261" r:id="rId7"/>
    <p:sldId id="306" r:id="rId8"/>
    <p:sldId id="307" r:id="rId9"/>
    <p:sldId id="330" r:id="rId10"/>
    <p:sldId id="331" r:id="rId11"/>
    <p:sldId id="278" r:id="rId12"/>
    <p:sldId id="280" r:id="rId13"/>
    <p:sldId id="268" r:id="rId14"/>
    <p:sldId id="269" r:id="rId15"/>
    <p:sldId id="270" r:id="rId16"/>
    <p:sldId id="271" r:id="rId17"/>
    <p:sldId id="272" r:id="rId18"/>
    <p:sldId id="273" r:id="rId19"/>
    <p:sldId id="274" r:id="rId20"/>
    <p:sldId id="275" r:id="rId21"/>
    <p:sldId id="276" r:id="rId22"/>
    <p:sldId id="277" r:id="rId23"/>
    <p:sldId id="279"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8" r:id="rId50"/>
    <p:sldId id="310" r:id="rId51"/>
    <p:sldId id="315" r:id="rId52"/>
    <p:sldId id="316" r:id="rId53"/>
    <p:sldId id="317" r:id="rId54"/>
    <p:sldId id="311" r:id="rId55"/>
    <p:sldId id="318" r:id="rId56"/>
    <p:sldId id="319" r:id="rId57"/>
    <p:sldId id="320" r:id="rId58"/>
    <p:sldId id="312" r:id="rId59"/>
    <p:sldId id="314" r:id="rId60"/>
    <p:sldId id="313" r:id="rId61"/>
    <p:sldId id="328" r:id="rId62"/>
    <p:sldId id="334" r:id="rId63"/>
    <p:sldId id="345" r:id="rId64"/>
    <p:sldId id="344" r:id="rId65"/>
    <p:sldId id="343" r:id="rId66"/>
    <p:sldId id="342" r:id="rId67"/>
    <p:sldId id="336" r:id="rId68"/>
    <p:sldId id="340" r:id="rId69"/>
    <p:sldId id="337" r:id="rId70"/>
    <p:sldId id="339" r:id="rId71"/>
    <p:sldId id="338" r:id="rId72"/>
    <p:sldId id="335" r:id="rId73"/>
    <p:sldId id="346" r:id="rId74"/>
    <p:sldId id="332" r:id="rId75"/>
    <p:sldId id="333" r:id="rId76"/>
    <p:sldId id="347" r:id="rId77"/>
    <p:sldId id="355" r:id="rId78"/>
    <p:sldId id="348" r:id="rId79"/>
    <p:sldId id="349" r:id="rId80"/>
    <p:sldId id="350" r:id="rId81"/>
    <p:sldId id="351" r:id="rId82"/>
    <p:sldId id="352" r:id="rId83"/>
    <p:sldId id="353" r:id="rId84"/>
    <p:sldId id="354" r:id="rId85"/>
    <p:sldId id="356" r:id="rId86"/>
    <p:sldId id="327" r:id="rId87"/>
    <p:sldId id="321" r:id="rId88"/>
    <p:sldId id="322" r:id="rId89"/>
    <p:sldId id="323" r:id="rId90"/>
    <p:sldId id="324" r:id="rId91"/>
    <p:sldId id="325" r:id="rId92"/>
    <p:sldId id="326" r:id="rId93"/>
    <p:sldId id="262" r:id="rId94"/>
  </p:sldIdLst>
  <p:sldSz cx="9906000" cy="6858000" type="A4"/>
  <p:notesSz cx="7099300" cy="10234613"/>
  <p:defaultTextStyle>
    <a:defPPr>
      <a:defRPr lang="de-CH"/>
    </a:defPPr>
    <a:lvl1pPr algn="l" rtl="0" fontAlgn="base">
      <a:spcBef>
        <a:spcPct val="0"/>
      </a:spcBef>
      <a:spcAft>
        <a:spcPct val="0"/>
      </a:spcAft>
      <a:defRPr kern="1200">
        <a:solidFill>
          <a:schemeClr val="tx1"/>
        </a:solidFill>
        <a:latin typeface="Arial" charset="0"/>
        <a:ea typeface="+mn-ea"/>
        <a:cs typeface="+mn-cs"/>
      </a:defRPr>
    </a:lvl1pPr>
    <a:lvl2pPr marL="457171" algn="l" rtl="0" fontAlgn="base">
      <a:spcBef>
        <a:spcPct val="0"/>
      </a:spcBef>
      <a:spcAft>
        <a:spcPct val="0"/>
      </a:spcAft>
      <a:defRPr kern="1200">
        <a:solidFill>
          <a:schemeClr val="tx1"/>
        </a:solidFill>
        <a:latin typeface="Arial" charset="0"/>
        <a:ea typeface="+mn-ea"/>
        <a:cs typeface="+mn-cs"/>
      </a:defRPr>
    </a:lvl2pPr>
    <a:lvl3pPr marL="914342" algn="l" rtl="0" fontAlgn="base">
      <a:spcBef>
        <a:spcPct val="0"/>
      </a:spcBef>
      <a:spcAft>
        <a:spcPct val="0"/>
      </a:spcAft>
      <a:defRPr kern="1200">
        <a:solidFill>
          <a:schemeClr val="tx1"/>
        </a:solidFill>
        <a:latin typeface="Arial" charset="0"/>
        <a:ea typeface="+mn-ea"/>
        <a:cs typeface="+mn-cs"/>
      </a:defRPr>
    </a:lvl3pPr>
    <a:lvl4pPr marL="1371513" algn="l" rtl="0" fontAlgn="base">
      <a:spcBef>
        <a:spcPct val="0"/>
      </a:spcBef>
      <a:spcAft>
        <a:spcPct val="0"/>
      </a:spcAft>
      <a:defRPr kern="1200">
        <a:solidFill>
          <a:schemeClr val="tx1"/>
        </a:solidFill>
        <a:latin typeface="Arial" charset="0"/>
        <a:ea typeface="+mn-ea"/>
        <a:cs typeface="+mn-cs"/>
      </a:defRPr>
    </a:lvl4pPr>
    <a:lvl5pPr marL="1828684" algn="l" rtl="0" fontAlgn="base">
      <a:spcBef>
        <a:spcPct val="0"/>
      </a:spcBef>
      <a:spcAft>
        <a:spcPct val="0"/>
      </a:spcAft>
      <a:defRPr kern="1200">
        <a:solidFill>
          <a:schemeClr val="tx1"/>
        </a:solidFill>
        <a:latin typeface="Arial" charset="0"/>
        <a:ea typeface="+mn-ea"/>
        <a:cs typeface="+mn-cs"/>
      </a:defRPr>
    </a:lvl5pPr>
    <a:lvl6pPr marL="2285855" algn="l" defTabSz="914342" rtl="0" eaLnBrk="1" latinLnBrk="0" hangingPunct="1">
      <a:defRPr kern="1200">
        <a:solidFill>
          <a:schemeClr val="tx1"/>
        </a:solidFill>
        <a:latin typeface="Arial" charset="0"/>
        <a:ea typeface="+mn-ea"/>
        <a:cs typeface="+mn-cs"/>
      </a:defRPr>
    </a:lvl6pPr>
    <a:lvl7pPr marL="2743026" algn="l" defTabSz="914342" rtl="0" eaLnBrk="1" latinLnBrk="0" hangingPunct="1">
      <a:defRPr kern="1200">
        <a:solidFill>
          <a:schemeClr val="tx1"/>
        </a:solidFill>
        <a:latin typeface="Arial" charset="0"/>
        <a:ea typeface="+mn-ea"/>
        <a:cs typeface="+mn-cs"/>
      </a:defRPr>
    </a:lvl7pPr>
    <a:lvl8pPr marL="3200198" algn="l" defTabSz="914342" rtl="0" eaLnBrk="1" latinLnBrk="0" hangingPunct="1">
      <a:defRPr kern="1200">
        <a:solidFill>
          <a:schemeClr val="tx1"/>
        </a:solidFill>
        <a:latin typeface="Arial" charset="0"/>
        <a:ea typeface="+mn-ea"/>
        <a:cs typeface="+mn-cs"/>
      </a:defRPr>
    </a:lvl8pPr>
    <a:lvl9pPr marL="3657369" algn="l" defTabSz="914342"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guide id="3" orient="horz" pos="2160">
          <p15:clr>
            <a:srgbClr val="A4A3A4"/>
          </p15:clr>
        </p15:guide>
        <p15:guide id="4"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40000"/>
    <a:srgbClr val="808080"/>
    <a:srgbClr val="990000"/>
    <a:srgbClr val="993300"/>
    <a:srgbClr val="C0C0C0"/>
    <a:srgbClr val="F8F8F8"/>
    <a:srgbClr val="FF6600"/>
    <a:srgbClr val="0066FF"/>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02" autoAdjust="0"/>
    <p:restoredTop sz="89185" autoAdjust="0"/>
  </p:normalViewPr>
  <p:slideViewPr>
    <p:cSldViewPr snapToGrid="0">
      <p:cViewPr varScale="1">
        <p:scale>
          <a:sx n="96" d="100"/>
          <a:sy n="96" d="100"/>
        </p:scale>
        <p:origin x="176" y="336"/>
      </p:cViewPr>
      <p:guideLst>
        <p:guide orient="horz" pos="2382"/>
        <p:guide pos="3368"/>
        <p:guide orient="horz" pos="2160"/>
        <p:guide pos="3120"/>
      </p:guideLst>
    </p:cSldViewPr>
  </p:slideViewPr>
  <p:outlineViewPr>
    <p:cViewPr>
      <p:scale>
        <a:sx n="33" d="100"/>
        <a:sy n="33" d="100"/>
      </p:scale>
      <p:origin x="0" y="-28380"/>
    </p:cViewPr>
  </p:outlineViewPr>
  <p:notesTextViewPr>
    <p:cViewPr>
      <p:scale>
        <a:sx n="1" d="1"/>
        <a:sy n="1" d="1"/>
      </p:scale>
      <p:origin x="0" y="0"/>
    </p:cViewPr>
  </p:notesTextViewPr>
  <p:sorterViewPr>
    <p:cViewPr>
      <p:scale>
        <a:sx n="100" d="100"/>
        <a:sy n="100" d="100"/>
      </p:scale>
      <p:origin x="0" y="2604"/>
    </p:cViewPr>
  </p:sorterViewPr>
  <p:notesViewPr>
    <p:cSldViewPr snapToGrid="0">
      <p:cViewPr varScale="1">
        <p:scale>
          <a:sx n="64" d="100"/>
          <a:sy n="64" d="100"/>
        </p:scale>
        <p:origin x="2672" y="176"/>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0B5FAB4C-55CA-DC41-AEA4-20B7849B8317}" type="datetimeFigureOut">
              <a:rPr lang="en-GB" smtClean="0"/>
              <a:t>04/04/2016</a:t>
            </a:fld>
            <a:endParaRPr lang="en-GB"/>
          </a:p>
        </p:txBody>
      </p:sp>
      <p:sp>
        <p:nvSpPr>
          <p:cNvPr id="4" name="Segnaposto piè di pagina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B963DE52-B17E-964F-B1FE-1C2EAF8DD982}" type="slidenum">
              <a:rPr lang="en-GB" smtClean="0"/>
              <a:t>‹n.›</a:t>
            </a:fld>
            <a:endParaRPr lang="en-GB"/>
          </a:p>
        </p:txBody>
      </p:sp>
    </p:spTree>
    <p:extLst>
      <p:ext uri="{BB962C8B-B14F-4D97-AF65-F5344CB8AC3E}">
        <p14:creationId xmlns:p14="http://schemas.microsoft.com/office/powerpoint/2010/main" val="478403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67" tIns="47284" rIns="94567" bIns="47284" numCol="1" anchor="t" anchorCtr="0" compatLnSpc="1">
            <a:prstTxWarp prst="textNoShape">
              <a:avLst/>
            </a:prstTxWarp>
          </a:bodyPr>
          <a:lstStyle>
            <a:lvl1pPr>
              <a:defRPr sz="1200" smtClean="0"/>
            </a:lvl1pPr>
          </a:lstStyle>
          <a:p>
            <a:pPr>
              <a:defRPr/>
            </a:pPr>
            <a:endParaRPr lang="de-CH"/>
          </a:p>
        </p:txBody>
      </p:sp>
      <p:sp>
        <p:nvSpPr>
          <p:cNvPr id="15363" name="Rectangle 3"/>
          <p:cNvSpPr>
            <a:spLocks noGrp="1" noChangeArrowheads="1"/>
          </p:cNvSpPr>
          <p:nvPr>
            <p:ph type="dt" idx="1"/>
          </p:nvPr>
        </p:nvSpPr>
        <p:spPr bwMode="auto">
          <a:xfrm>
            <a:off x="4021294" y="0"/>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67" tIns="47284" rIns="94567" bIns="47284" numCol="1" anchor="t" anchorCtr="0" compatLnSpc="1">
            <a:prstTxWarp prst="textNoShape">
              <a:avLst/>
            </a:prstTxWarp>
          </a:bodyPr>
          <a:lstStyle>
            <a:lvl1pPr algn="r">
              <a:defRPr sz="1200" smtClean="0"/>
            </a:lvl1pPr>
          </a:lstStyle>
          <a:p>
            <a:pPr>
              <a:defRPr/>
            </a:pPr>
            <a:endParaRPr lang="de-CH"/>
          </a:p>
        </p:txBody>
      </p:sp>
      <p:sp>
        <p:nvSpPr>
          <p:cNvPr id="4100" name="Rectangle 4"/>
          <p:cNvSpPr>
            <a:spLocks noGrp="1" noRot="1" noChangeAspect="1" noChangeArrowheads="1" noTextEdit="1"/>
          </p:cNvSpPr>
          <p:nvPr>
            <p:ph type="sldImg" idx="2"/>
          </p:nvPr>
        </p:nvSpPr>
        <p:spPr bwMode="auto">
          <a:xfrm>
            <a:off x="779463" y="768350"/>
            <a:ext cx="554037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709930" y="4861442"/>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67" tIns="47284" rIns="94567" bIns="47284" numCol="1" anchor="t" anchorCtr="0" compatLnSpc="1">
            <a:prstTxWarp prst="textNoShape">
              <a:avLst/>
            </a:prstTxWarp>
          </a:bodyPr>
          <a:lstStyle/>
          <a:p>
            <a:pPr lvl="0"/>
            <a:r>
              <a:rPr lang="de-CH" noProof="0" smtClean="0"/>
              <a:t>Textmasterformate durch Klicken bearbeiten</a:t>
            </a:r>
          </a:p>
          <a:p>
            <a:pPr lvl="1"/>
            <a:r>
              <a:rPr lang="de-CH" noProof="0" smtClean="0"/>
              <a:t>Zweite Ebene</a:t>
            </a:r>
          </a:p>
          <a:p>
            <a:pPr lvl="2"/>
            <a:r>
              <a:rPr lang="de-CH" noProof="0" smtClean="0"/>
              <a:t>Dritte Ebene</a:t>
            </a:r>
          </a:p>
          <a:p>
            <a:pPr lvl="3"/>
            <a:r>
              <a:rPr lang="de-CH" noProof="0" smtClean="0"/>
              <a:t>Vierte Ebene</a:t>
            </a:r>
          </a:p>
          <a:p>
            <a:pPr lvl="4"/>
            <a:r>
              <a:rPr lang="de-CH" noProof="0" smtClean="0"/>
              <a:t>Fünfte Ebene</a:t>
            </a:r>
          </a:p>
        </p:txBody>
      </p:sp>
      <p:sp>
        <p:nvSpPr>
          <p:cNvPr id="15366" name="Rectangle 6"/>
          <p:cNvSpPr>
            <a:spLocks noGrp="1" noChangeArrowheads="1"/>
          </p:cNvSpPr>
          <p:nvPr>
            <p:ph type="ftr" sz="quarter" idx="4"/>
          </p:nvPr>
        </p:nvSpPr>
        <p:spPr bwMode="auto">
          <a:xfrm>
            <a:off x="0" y="9721107"/>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67" tIns="47284" rIns="94567" bIns="47284" numCol="1" anchor="b" anchorCtr="0" compatLnSpc="1">
            <a:prstTxWarp prst="textNoShape">
              <a:avLst/>
            </a:prstTxWarp>
          </a:bodyPr>
          <a:lstStyle>
            <a:lvl1pPr>
              <a:defRPr sz="1200" smtClean="0"/>
            </a:lvl1pPr>
          </a:lstStyle>
          <a:p>
            <a:pPr>
              <a:defRPr/>
            </a:pPr>
            <a:endParaRPr lang="de-CH"/>
          </a:p>
        </p:txBody>
      </p:sp>
      <p:sp>
        <p:nvSpPr>
          <p:cNvPr id="15367" name="Rectangle 7"/>
          <p:cNvSpPr>
            <a:spLocks noGrp="1" noChangeArrowheads="1"/>
          </p:cNvSpPr>
          <p:nvPr>
            <p:ph type="sldNum" sz="quarter" idx="5"/>
          </p:nvPr>
        </p:nvSpPr>
        <p:spPr bwMode="auto">
          <a:xfrm>
            <a:off x="4021294" y="9721107"/>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567" tIns="47284" rIns="94567" bIns="47284" numCol="1" anchor="b" anchorCtr="0" compatLnSpc="1">
            <a:prstTxWarp prst="textNoShape">
              <a:avLst/>
            </a:prstTxWarp>
          </a:bodyPr>
          <a:lstStyle>
            <a:lvl1pPr algn="r">
              <a:defRPr sz="1200" smtClean="0"/>
            </a:lvl1pPr>
          </a:lstStyle>
          <a:p>
            <a:pPr>
              <a:defRPr/>
            </a:pPr>
            <a:fld id="{92C8FAFF-EE65-4BEF-A3F8-174A3C0665AD}" type="slidenum">
              <a:rPr lang="de-CH"/>
              <a:pPr>
                <a:defRPr/>
              </a:pPr>
              <a:t>‹n.›</a:t>
            </a:fld>
            <a:endParaRPr lang="de-CH"/>
          </a:p>
        </p:txBody>
      </p:sp>
    </p:spTree>
    <p:extLst>
      <p:ext uri="{BB962C8B-B14F-4D97-AF65-F5344CB8AC3E}">
        <p14:creationId xmlns:p14="http://schemas.microsoft.com/office/powerpoint/2010/main" val="9213418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71" algn="l" rtl="0" eaLnBrk="0" fontAlgn="base" hangingPunct="0">
      <a:spcBef>
        <a:spcPct val="30000"/>
      </a:spcBef>
      <a:spcAft>
        <a:spcPct val="0"/>
      </a:spcAft>
      <a:defRPr sz="1200" kern="1200">
        <a:solidFill>
          <a:schemeClr val="tx1"/>
        </a:solidFill>
        <a:latin typeface="Arial" charset="0"/>
        <a:ea typeface="+mn-ea"/>
        <a:cs typeface="+mn-cs"/>
      </a:defRPr>
    </a:lvl2pPr>
    <a:lvl3pPr marL="914342" algn="l" rtl="0" eaLnBrk="0" fontAlgn="base" hangingPunct="0">
      <a:spcBef>
        <a:spcPct val="30000"/>
      </a:spcBef>
      <a:spcAft>
        <a:spcPct val="0"/>
      </a:spcAft>
      <a:defRPr sz="1200" kern="1200">
        <a:solidFill>
          <a:schemeClr val="tx1"/>
        </a:solidFill>
        <a:latin typeface="Arial" charset="0"/>
        <a:ea typeface="+mn-ea"/>
        <a:cs typeface="+mn-cs"/>
      </a:defRPr>
    </a:lvl3pPr>
    <a:lvl4pPr marL="1371513" algn="l" rtl="0" eaLnBrk="0" fontAlgn="base" hangingPunct="0">
      <a:spcBef>
        <a:spcPct val="30000"/>
      </a:spcBef>
      <a:spcAft>
        <a:spcPct val="0"/>
      </a:spcAft>
      <a:defRPr sz="1200" kern="1200">
        <a:solidFill>
          <a:schemeClr val="tx1"/>
        </a:solidFill>
        <a:latin typeface="Arial" charset="0"/>
        <a:ea typeface="+mn-ea"/>
        <a:cs typeface="+mn-cs"/>
      </a:defRPr>
    </a:lvl4pPr>
    <a:lvl5pPr marL="1828684" algn="l" rtl="0" eaLnBrk="0" fontAlgn="base" hangingPunct="0">
      <a:spcBef>
        <a:spcPct val="30000"/>
      </a:spcBef>
      <a:spcAft>
        <a:spcPct val="0"/>
      </a:spcAft>
      <a:defRPr sz="1200" kern="1200">
        <a:solidFill>
          <a:schemeClr val="tx1"/>
        </a:solidFill>
        <a:latin typeface="Arial" charset="0"/>
        <a:ea typeface="+mn-ea"/>
        <a:cs typeface="+mn-cs"/>
      </a:defRPr>
    </a:lvl5pPr>
    <a:lvl6pPr marL="2285855" algn="l" defTabSz="914342" rtl="0" eaLnBrk="1" latinLnBrk="0" hangingPunct="1">
      <a:defRPr sz="1200" kern="1200">
        <a:solidFill>
          <a:schemeClr val="tx1"/>
        </a:solidFill>
        <a:latin typeface="+mn-lt"/>
        <a:ea typeface="+mn-ea"/>
        <a:cs typeface="+mn-cs"/>
      </a:defRPr>
    </a:lvl6pPr>
    <a:lvl7pPr marL="2743026" algn="l" defTabSz="914342" rtl="0" eaLnBrk="1" latinLnBrk="0" hangingPunct="1">
      <a:defRPr sz="1200" kern="1200">
        <a:solidFill>
          <a:schemeClr val="tx1"/>
        </a:solidFill>
        <a:latin typeface="+mn-lt"/>
        <a:ea typeface="+mn-ea"/>
        <a:cs typeface="+mn-cs"/>
      </a:defRPr>
    </a:lvl7pPr>
    <a:lvl8pPr marL="3200198" algn="l" defTabSz="914342" rtl="0" eaLnBrk="1" latinLnBrk="0" hangingPunct="1">
      <a:defRPr sz="1200" kern="1200">
        <a:solidFill>
          <a:schemeClr val="tx1"/>
        </a:solidFill>
        <a:latin typeface="+mn-lt"/>
        <a:ea typeface="+mn-ea"/>
        <a:cs typeface="+mn-cs"/>
      </a:defRPr>
    </a:lvl8pPr>
    <a:lvl9pPr marL="3657369"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9463" y="768350"/>
            <a:ext cx="5540375" cy="3836988"/>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92C8FAFF-EE65-4BEF-A3F8-174A3C0665AD}" type="slidenum">
              <a:rPr lang="de-CH" smtClean="0"/>
              <a:pPr>
                <a:defRPr/>
              </a:pPr>
              <a:t>1</a:t>
            </a:fld>
            <a:endParaRPr lang="de-CH"/>
          </a:p>
        </p:txBody>
      </p:sp>
    </p:spTree>
    <p:extLst>
      <p:ext uri="{BB962C8B-B14F-4D97-AF65-F5344CB8AC3E}">
        <p14:creationId xmlns:p14="http://schemas.microsoft.com/office/powerpoint/2010/main" val="1644863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Business processes and other business behavior may be triggered or interrupted by a business event. Also, business processes may raise events that trigger other business processes, functions, or interactions. A business event is most commonly used to model something that triggers behavior, but other types of events are also conceivable; e.g., an event that interrupts a process. Unlike business processes, functions, and interactions, a business event is instantaneous: it does not have duration. Events may originate from the environment of the organization (e.g., from a customer), but also internal events may occur generated by, for example, other processes within the organization.</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31</a:t>
            </a:fld>
            <a:endParaRPr lang="de-CH"/>
          </a:p>
        </p:txBody>
      </p:sp>
    </p:spTree>
    <p:extLst>
      <p:ext uri="{BB962C8B-B14F-4D97-AF65-F5344CB8AC3E}">
        <p14:creationId xmlns:p14="http://schemas.microsoft.com/office/powerpoint/2010/main" val="39524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In the model below, the Request insurance event triggers the Take out insurance process. A business object containing the Customer info accompanies the request. In order to persuade the customer to purchase more insurance products, a triggering event is raised in the Receive request process. This triggers the Send product portfolio to customer process.</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32</a:t>
            </a:fld>
            <a:endParaRPr lang="de-CH"/>
          </a:p>
        </p:txBody>
      </p:sp>
    </p:spTree>
    <p:extLst>
      <p:ext uri="{BB962C8B-B14F-4D97-AF65-F5344CB8AC3E}">
        <p14:creationId xmlns:p14="http://schemas.microsoft.com/office/powerpoint/2010/main" val="35673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 business service is defined as a service that fulfills a business need for a customer (internal or external to the organization). </a:t>
            </a:r>
          </a:p>
          <a:p>
            <a:r>
              <a:rPr lang="en-US" sz="1200" b="0" i="0" kern="1200" dirty="0" smtClean="0">
                <a:solidFill>
                  <a:schemeClr val="tx1"/>
                </a:solidFill>
                <a:effectLst/>
                <a:latin typeface="Arial" charset="0"/>
                <a:ea typeface="+mn-ea"/>
                <a:cs typeface="+mn-cs"/>
              </a:rPr>
              <a:t>A business service should provide a unit of functionality that is meaningful from the point of view of the environment. </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A business service exposes the functionality of business roles or collaborations to their environment. This functionality is accessed through one or more business interfaces. </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A business service is realized by one or more business processes, business functions, or business interactions that are performed by the business roles or business collaborations, respectively. </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It may access business objects.</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A business service should provide a unit of functionality that is meaningful from the point of view of the environment. It has a purpose, which states this utility. The environment includes the (behavior of) users from outside as well as inside the organization. Business services can be external, customer-facing services (e.g., a travel insurance service) or internal support services (e.g., a resource management service).</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A business service is associated with a value. A business service may be used by a business process, business function, or business interaction. A business process, business function, or business interaction may realize a business service. A business interface or application interface may be assigned to a business service. A business service may access business objects. </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name of a business service should preferably be a verb ending with ­“‑</a:t>
            </a:r>
            <a:r>
              <a:rPr lang="en-US" sz="1200" b="0" i="0" kern="1200" dirty="0" err="1" smtClean="0">
                <a:solidFill>
                  <a:schemeClr val="tx1"/>
                </a:solidFill>
                <a:effectLst/>
                <a:latin typeface="Arial" charset="0"/>
                <a:ea typeface="+mn-ea"/>
                <a:cs typeface="+mn-cs"/>
              </a:rPr>
              <a:t>ing</a:t>
            </a:r>
            <a:r>
              <a:rPr lang="en-US" sz="1200" b="0" i="0" kern="1200" dirty="0" smtClean="0">
                <a:solidFill>
                  <a:schemeClr val="tx1"/>
                </a:solidFill>
                <a:effectLst/>
                <a:latin typeface="Arial" charset="0"/>
                <a:ea typeface="+mn-ea"/>
                <a:cs typeface="+mn-cs"/>
              </a:rPr>
              <a:t>”; e.g., “transaction processing”. Also, a name explicitly containing the word “service” may be used.</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33</a:t>
            </a:fld>
            <a:endParaRPr lang="de-CH"/>
          </a:p>
        </p:txBody>
      </p:sp>
    </p:spTree>
    <p:extLst>
      <p:ext uri="{BB962C8B-B14F-4D97-AF65-F5344CB8AC3E}">
        <p14:creationId xmlns:p14="http://schemas.microsoft.com/office/powerpoint/2010/main" val="735615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In the model below, external and internal business services are distinguished. The Basic administration function acts as a shared service center. The take out business processes corresponding with the travel and luggage insurance use the (internal) business services that are provided by the Basic administration function. Both business processes realize an (external) business service. The insurance selling service is accessible via a business interface (e.g., web form) of the insurance seller. Each business service should be of value to the user(s) of the service (in this example, the insurance buyer role). This value may be explicitly modeled, if appropriate. The value of the Travel insurance selling service to an external customer (the insurance buyer) is that the customer is insured.</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34</a:t>
            </a:fld>
            <a:endParaRPr lang="de-CH"/>
          </a:p>
        </p:txBody>
      </p:sp>
    </p:spTree>
    <p:extLst>
      <p:ext uri="{BB962C8B-B14F-4D97-AF65-F5344CB8AC3E}">
        <p14:creationId xmlns:p14="http://schemas.microsoft.com/office/powerpoint/2010/main" val="156938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In the model below, a bank offers the product Telebanking account to its customers. Opening an account as well as application support (i.e., helpdesk and the like), are modeled as business services realized by the Customer relations department. As part of the product, the customer can make use of a banking service which offers application services realized by the Telebanking application, such as electronic Money transfer and requesting Account status.</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46</a:t>
            </a:fld>
            <a:endParaRPr lang="de-CH"/>
          </a:p>
        </p:txBody>
      </p:sp>
    </p:spTree>
    <p:extLst>
      <p:ext uri="{BB962C8B-B14F-4D97-AF65-F5344CB8AC3E}">
        <p14:creationId xmlns:p14="http://schemas.microsoft.com/office/powerpoint/2010/main" val="163400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48</a:t>
            </a:fld>
            <a:endParaRPr lang="de-CH"/>
          </a:p>
        </p:txBody>
      </p:sp>
    </p:spTree>
    <p:extLst>
      <p:ext uri="{BB962C8B-B14F-4D97-AF65-F5344CB8AC3E}">
        <p14:creationId xmlns:p14="http://schemas.microsoft.com/office/powerpoint/2010/main" val="724199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In the model below, a Transaction processing (application-to-application) service is realized by the Accounting application function, and is accessible by other components through a Transaction processing application programming interface (API). This service is used by the Billing application function performed by the Billing component.</a:t>
            </a:r>
          </a:p>
          <a:p>
            <a:r>
              <a:rPr lang="en-US" sz="1200" b="0" i="0" kern="1200" dirty="0" smtClean="0">
                <a:solidFill>
                  <a:schemeClr val="tx1"/>
                </a:solidFill>
                <a:effectLst/>
                <a:latin typeface="Arial" charset="0"/>
                <a:ea typeface="+mn-ea"/>
                <a:cs typeface="+mn-cs"/>
              </a:rPr>
              <a:t>The Billing application function offers an (application-to-business) function Bill creation, which can be used to support business processes, and is accessible to business roles through a Billing screen as an application-to-business interface.</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57</a:t>
            </a:fld>
            <a:endParaRPr lang="de-CH"/>
          </a:p>
        </p:txBody>
      </p:sp>
    </p:spTree>
    <p:extLst>
      <p:ext uri="{BB962C8B-B14F-4D97-AF65-F5344CB8AC3E}">
        <p14:creationId xmlns:p14="http://schemas.microsoft.com/office/powerpoint/2010/main" val="167095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Nodes are active processing elements that execute and process artifacts, which are the representation of components and data objects. Nodes are, for example, used to model application servers, database servers, or client workstations. A node is often a combination of a hardware device and system software, thus providing a complete execution environment. These sub-nodes that represent the hardware devices and system software may be modeled explicitly or left implicit.</a:t>
            </a:r>
          </a:p>
          <a:p>
            <a:r>
              <a:rPr lang="en-US" sz="1200" b="0" i="0" kern="1200" dirty="0" smtClean="0">
                <a:solidFill>
                  <a:schemeClr val="tx1"/>
                </a:solidFill>
                <a:effectLst/>
                <a:latin typeface="Arial" charset="0"/>
                <a:ea typeface="+mn-ea"/>
                <a:cs typeface="+mn-cs"/>
              </a:rPr>
              <a:t>Nodes can be interconnected by communication paths. Artifacts can be assigned to (i.e., deployed on) nodes.</a:t>
            </a:r>
          </a:p>
          <a:p>
            <a:r>
              <a:rPr lang="en-US" sz="1200" b="0" i="0" kern="1200" dirty="0" smtClean="0">
                <a:solidFill>
                  <a:schemeClr val="tx1"/>
                </a:solidFill>
                <a:effectLst/>
                <a:latin typeface="Arial" charset="0"/>
                <a:ea typeface="+mn-ea"/>
                <a:cs typeface="+mn-cs"/>
              </a:rPr>
              <a:t>The name of a node should preferably be a noun. A node can consist of sub-nodes.</a:t>
            </a:r>
          </a:p>
          <a:p>
            <a:r>
              <a:rPr lang="en-US" sz="1200" b="0" i="0" kern="1200" dirty="0" smtClean="0">
                <a:solidFill>
                  <a:schemeClr val="tx1"/>
                </a:solidFill>
                <a:effectLst/>
                <a:latin typeface="Arial" charset="0"/>
                <a:ea typeface="+mn-ea"/>
                <a:cs typeface="+mn-cs"/>
              </a:rPr>
              <a:t>Artifacts deployed on a node may either be drawn inside the node or connected to it with an assignment relationship.</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63</a:t>
            </a:fld>
            <a:endParaRPr lang="de-CH"/>
          </a:p>
        </p:txBody>
      </p:sp>
    </p:spTree>
    <p:extLst>
      <p:ext uri="{BB962C8B-B14F-4D97-AF65-F5344CB8AC3E}">
        <p14:creationId xmlns:p14="http://schemas.microsoft.com/office/powerpoint/2010/main" val="14578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 device is a specialization of a node that represents a physical resource with processing capability. It is typically used to model hardware systems such as mainframes, PCs, or routers. Usually, they are part of a node together with system software. Devices may be composite; i.e., consist of sub-devices.</a:t>
            </a:r>
          </a:p>
          <a:p>
            <a:r>
              <a:rPr lang="en-US" sz="1200" b="0" i="0" kern="1200" dirty="0" smtClean="0">
                <a:solidFill>
                  <a:schemeClr val="tx1"/>
                </a:solidFill>
                <a:effectLst/>
                <a:latin typeface="Arial" charset="0"/>
                <a:ea typeface="+mn-ea"/>
                <a:cs typeface="+mn-cs"/>
              </a:rPr>
              <a:t>Devices can be interconnected by networks. Artifacts can be assigned to (i.e., deployed on) devices. System software can be assigned to a device. A node can contain one or more devices.</a:t>
            </a:r>
          </a:p>
          <a:p>
            <a:r>
              <a:rPr lang="en-US" sz="1200" b="0" i="0" kern="1200" dirty="0" smtClean="0">
                <a:solidFill>
                  <a:schemeClr val="tx1"/>
                </a:solidFill>
                <a:effectLst/>
                <a:latin typeface="Arial" charset="0"/>
                <a:ea typeface="+mn-ea"/>
                <a:cs typeface="+mn-cs"/>
              </a:rPr>
              <a:t>The name of a device should preferably be a noun referring to the type of hardware; e.g., “IBM System z mainframe”.</a:t>
            </a:r>
          </a:p>
          <a:p>
            <a:r>
              <a:rPr lang="en-US" sz="1200" b="0" i="0" kern="1200" dirty="0" smtClean="0">
                <a:solidFill>
                  <a:schemeClr val="tx1"/>
                </a:solidFill>
                <a:effectLst/>
                <a:latin typeface="Arial" charset="0"/>
                <a:ea typeface="+mn-ea"/>
                <a:cs typeface="+mn-cs"/>
              </a:rPr>
              <a:t>A device can consist of sub-devices.</a:t>
            </a:r>
          </a:p>
          <a:p>
            <a:r>
              <a:rPr lang="en-US" sz="1200" b="0" i="0" kern="1200" dirty="0" smtClean="0">
                <a:solidFill>
                  <a:schemeClr val="tx1"/>
                </a:solidFill>
                <a:effectLst/>
                <a:latin typeface="Arial" charset="0"/>
                <a:ea typeface="+mn-ea"/>
                <a:cs typeface="+mn-cs"/>
              </a:rPr>
              <a:t>Different icons may be used to distinguish between different types of devices; e.g. mainframes and PCs.</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64</a:t>
            </a:fld>
            <a:endParaRPr lang="de-CH"/>
          </a:p>
        </p:txBody>
      </p:sp>
    </p:spTree>
    <p:extLst>
      <p:ext uri="{BB962C8B-B14F-4D97-AF65-F5344CB8AC3E}">
        <p14:creationId xmlns:p14="http://schemas.microsoft.com/office/powerpoint/2010/main" val="1670269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System software is a specialization of a node that is used to model the software environment in which artifacts run. This can be, for example, an operating system, a JEE application server, a database system, or a workflow engine. Also, system software can be used to represent, for example, communication middleware. Usually, system software is combined with a device representing the hardware environment to form a general node.</a:t>
            </a:r>
          </a:p>
          <a:p>
            <a:r>
              <a:rPr lang="en-US" sz="1200" b="0" i="0" kern="1200" dirty="0" smtClean="0">
                <a:solidFill>
                  <a:schemeClr val="tx1"/>
                </a:solidFill>
                <a:effectLst/>
                <a:latin typeface="Arial" charset="0"/>
                <a:ea typeface="+mn-ea"/>
                <a:cs typeface="+mn-cs"/>
              </a:rPr>
              <a:t>System software can be assigned to a device. Artifacts can be assigned to (i.e., deployed on) system software. A node can contain system software.</a:t>
            </a:r>
          </a:p>
          <a:p>
            <a:r>
              <a:rPr lang="en-US" sz="1200" b="0" i="0" kern="1200" dirty="0" smtClean="0">
                <a:solidFill>
                  <a:schemeClr val="tx1"/>
                </a:solidFill>
                <a:effectLst/>
                <a:latin typeface="Arial" charset="0"/>
                <a:ea typeface="+mn-ea"/>
                <a:cs typeface="+mn-cs"/>
              </a:rPr>
              <a:t>The name of system software should preferably be a noun referring to the type of execution environment; e.g., “JEE server”. System software may contain other system software; e.g., an operating system containing a database.</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65</a:t>
            </a:fld>
            <a:endParaRPr lang="de-CH"/>
          </a:p>
        </p:txBody>
      </p:sp>
    </p:spTree>
    <p:extLst>
      <p:ext uri="{BB962C8B-B14F-4D97-AF65-F5344CB8AC3E}">
        <p14:creationId xmlns:p14="http://schemas.microsoft.com/office/powerpoint/2010/main" val="8264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smtClean="0">
                <a:solidFill>
                  <a:schemeClr val="tx1"/>
                </a:solidFill>
                <a:effectLst/>
                <a:latin typeface="Arial" charset="0"/>
                <a:ea typeface="+mn-ea"/>
                <a:cs typeface="+mn-cs"/>
              </a:rPr>
              <a:t>The </a:t>
            </a:r>
            <a:r>
              <a:rPr lang="it-IT" sz="1200" b="0" i="0" kern="1200" dirty="0" err="1" smtClean="0">
                <a:solidFill>
                  <a:schemeClr val="tx1"/>
                </a:solidFill>
                <a:effectLst/>
                <a:latin typeface="Arial" charset="0"/>
                <a:ea typeface="+mn-ea"/>
                <a:cs typeface="+mn-cs"/>
              </a:rPr>
              <a:t>active</a:t>
            </a:r>
            <a:r>
              <a:rPr lang="it-IT" sz="1200" b="0" i="0" kern="1200" dirty="0" smtClean="0">
                <a:solidFill>
                  <a:schemeClr val="tx1"/>
                </a:solidFill>
                <a:effectLst/>
                <a:latin typeface="Arial" charset="0"/>
                <a:ea typeface="+mn-ea"/>
                <a:cs typeface="+mn-cs"/>
              </a:rPr>
              <a:t> </a:t>
            </a:r>
            <a:r>
              <a:rPr lang="it-IT" sz="1200" b="0" i="0" kern="1200" dirty="0" err="1" smtClean="0">
                <a:solidFill>
                  <a:schemeClr val="tx1"/>
                </a:solidFill>
                <a:effectLst/>
                <a:latin typeface="Arial" charset="0"/>
                <a:ea typeface="+mn-ea"/>
                <a:cs typeface="+mn-cs"/>
              </a:rPr>
              <a:t>structure</a:t>
            </a:r>
            <a:r>
              <a:rPr lang="it-IT" sz="1200" b="0" i="0" kern="1200" dirty="0" smtClean="0">
                <a:solidFill>
                  <a:schemeClr val="tx1"/>
                </a:solidFill>
                <a:effectLst/>
                <a:latin typeface="Arial" charset="0"/>
                <a:ea typeface="+mn-ea"/>
                <a:cs typeface="+mn-cs"/>
              </a:rPr>
              <a:t> </a:t>
            </a:r>
            <a:r>
              <a:rPr lang="it-IT" sz="1200" b="0" i="0" kern="1200" dirty="0" err="1" smtClean="0">
                <a:solidFill>
                  <a:schemeClr val="tx1"/>
                </a:solidFill>
                <a:effectLst/>
                <a:latin typeface="Arial" charset="0"/>
                <a:ea typeface="+mn-ea"/>
                <a:cs typeface="+mn-cs"/>
              </a:rPr>
              <a:t>elements</a:t>
            </a:r>
            <a:r>
              <a:rPr lang="it-IT" sz="1200" b="0" i="0" kern="1200" dirty="0" smtClean="0">
                <a:solidFill>
                  <a:schemeClr val="tx1"/>
                </a:solidFill>
                <a:effectLst/>
                <a:latin typeface="Arial" charset="0"/>
                <a:ea typeface="+mn-ea"/>
                <a:cs typeface="+mn-cs"/>
              </a:rPr>
              <a:t> are the business </a:t>
            </a:r>
            <a:r>
              <a:rPr lang="it-IT" sz="1200" b="0" i="0" kern="1200" dirty="0" err="1" smtClean="0">
                <a:solidFill>
                  <a:schemeClr val="tx1"/>
                </a:solidFill>
                <a:effectLst/>
                <a:latin typeface="Arial" charset="0"/>
                <a:ea typeface="+mn-ea"/>
                <a:cs typeface="+mn-cs"/>
              </a:rPr>
              <a:t>actors</a:t>
            </a:r>
            <a:r>
              <a:rPr lang="it-IT" sz="1200" b="0" i="0" kern="1200" dirty="0" smtClean="0">
                <a:solidFill>
                  <a:schemeClr val="tx1"/>
                </a:solidFill>
                <a:effectLst/>
                <a:latin typeface="Arial" charset="0"/>
                <a:ea typeface="+mn-ea"/>
                <a:cs typeface="+mn-cs"/>
              </a:rPr>
              <a:t>, </a:t>
            </a:r>
            <a:r>
              <a:rPr lang="it-IT" sz="1200" b="0" i="0" kern="1200" dirty="0" err="1" smtClean="0">
                <a:solidFill>
                  <a:schemeClr val="tx1"/>
                </a:solidFill>
                <a:effectLst/>
                <a:latin typeface="Arial" charset="0"/>
                <a:ea typeface="+mn-ea"/>
                <a:cs typeface="+mn-cs"/>
              </a:rPr>
              <a:t>application</a:t>
            </a:r>
            <a:r>
              <a:rPr lang="it-IT" sz="1200" b="0" i="0" kern="1200" dirty="0" smtClean="0">
                <a:solidFill>
                  <a:schemeClr val="tx1"/>
                </a:solidFill>
                <a:effectLst/>
                <a:latin typeface="Arial" charset="0"/>
                <a:ea typeface="+mn-ea"/>
                <a:cs typeface="+mn-cs"/>
              </a:rPr>
              <a:t> </a:t>
            </a:r>
            <a:r>
              <a:rPr lang="it-IT" sz="1200" b="0" i="0" kern="1200" dirty="0" err="1" smtClean="0">
                <a:solidFill>
                  <a:schemeClr val="tx1"/>
                </a:solidFill>
                <a:effectLst/>
                <a:latin typeface="Arial" charset="0"/>
                <a:ea typeface="+mn-ea"/>
                <a:cs typeface="+mn-cs"/>
              </a:rPr>
              <a:t>components</a:t>
            </a:r>
            <a:r>
              <a:rPr lang="it-IT" sz="1200" b="0" i="0" kern="1200" dirty="0" smtClean="0">
                <a:solidFill>
                  <a:schemeClr val="tx1"/>
                </a:solidFill>
                <a:effectLst/>
                <a:latin typeface="Arial" charset="0"/>
                <a:ea typeface="+mn-ea"/>
                <a:cs typeface="+mn-cs"/>
              </a:rPr>
              <a:t>, and </a:t>
            </a:r>
            <a:r>
              <a:rPr lang="it-IT" sz="1200" b="0" i="0" kern="1200" dirty="0" err="1" smtClean="0">
                <a:solidFill>
                  <a:schemeClr val="tx1"/>
                </a:solidFill>
                <a:effectLst/>
                <a:latin typeface="Arial" charset="0"/>
                <a:ea typeface="+mn-ea"/>
                <a:cs typeface="+mn-cs"/>
              </a:rPr>
              <a:t>devices</a:t>
            </a:r>
            <a:r>
              <a:rPr lang="it-IT" sz="1200" b="0" i="0" kern="1200" dirty="0" smtClean="0">
                <a:solidFill>
                  <a:schemeClr val="tx1"/>
                </a:solidFill>
                <a:effectLst/>
                <a:latin typeface="Arial" charset="0"/>
                <a:ea typeface="+mn-ea"/>
                <a:cs typeface="+mn-cs"/>
              </a:rPr>
              <a:t> </a:t>
            </a:r>
            <a:r>
              <a:rPr lang="it-IT" sz="1200" b="0" i="0" kern="1200" dirty="0" err="1" smtClean="0">
                <a:solidFill>
                  <a:schemeClr val="tx1"/>
                </a:solidFill>
                <a:effectLst/>
                <a:latin typeface="Arial" charset="0"/>
                <a:ea typeface="+mn-ea"/>
                <a:cs typeface="+mn-cs"/>
              </a:rPr>
              <a:t>that</a:t>
            </a:r>
            <a:r>
              <a:rPr lang="it-IT" sz="1200" b="0" i="0" kern="1200" dirty="0" smtClean="0">
                <a:solidFill>
                  <a:schemeClr val="tx1"/>
                </a:solidFill>
                <a:effectLst/>
                <a:latin typeface="Arial" charset="0"/>
                <a:ea typeface="+mn-ea"/>
                <a:cs typeface="+mn-cs"/>
              </a:rPr>
              <a:t> display </a:t>
            </a:r>
            <a:r>
              <a:rPr lang="it-IT" sz="1200" b="0" i="0" kern="1200" dirty="0" err="1" smtClean="0">
                <a:solidFill>
                  <a:schemeClr val="tx1"/>
                </a:solidFill>
                <a:effectLst/>
                <a:latin typeface="Arial" charset="0"/>
                <a:ea typeface="+mn-ea"/>
                <a:cs typeface="+mn-cs"/>
              </a:rPr>
              <a:t>actual</a:t>
            </a:r>
            <a:r>
              <a:rPr lang="it-IT" sz="1200" b="0" i="0" kern="1200" dirty="0" smtClean="0">
                <a:solidFill>
                  <a:schemeClr val="tx1"/>
                </a:solidFill>
                <a:effectLst/>
                <a:latin typeface="Arial" charset="0"/>
                <a:ea typeface="+mn-ea"/>
                <a:cs typeface="+mn-cs"/>
              </a:rPr>
              <a:t> </a:t>
            </a:r>
            <a:r>
              <a:rPr lang="it-IT" sz="1200" b="0" i="0" kern="1200" dirty="0" err="1" smtClean="0">
                <a:solidFill>
                  <a:schemeClr val="tx1"/>
                </a:solidFill>
                <a:effectLst/>
                <a:latin typeface="Arial" charset="0"/>
                <a:ea typeface="+mn-ea"/>
                <a:cs typeface="+mn-cs"/>
              </a:rPr>
              <a:t>behavior</a:t>
            </a:r>
            <a:r>
              <a:rPr lang="it-IT" sz="1200" b="0" i="0" kern="1200" dirty="0" smtClean="0">
                <a:solidFill>
                  <a:schemeClr val="tx1"/>
                </a:solidFill>
                <a:effectLst/>
                <a:latin typeface="Arial" charset="0"/>
                <a:ea typeface="+mn-ea"/>
                <a:cs typeface="+mn-cs"/>
              </a:rPr>
              <a:t>; i.e., the ‘</a:t>
            </a:r>
            <a:r>
              <a:rPr lang="it-IT" sz="1200" b="0" i="0" kern="1200" dirty="0" err="1" smtClean="0">
                <a:solidFill>
                  <a:schemeClr val="tx1"/>
                </a:solidFill>
                <a:effectLst/>
                <a:latin typeface="Arial" charset="0"/>
                <a:ea typeface="+mn-ea"/>
                <a:cs typeface="+mn-cs"/>
              </a:rPr>
              <a:t>subjects</a:t>
            </a:r>
            <a:r>
              <a:rPr lang="it-IT" sz="1200" b="0" i="0" kern="1200" dirty="0" smtClean="0">
                <a:solidFill>
                  <a:schemeClr val="tx1"/>
                </a:solidFill>
                <a:effectLst/>
                <a:latin typeface="Arial" charset="0"/>
                <a:ea typeface="+mn-ea"/>
                <a:cs typeface="+mn-cs"/>
              </a:rPr>
              <a:t>’ of </a:t>
            </a:r>
            <a:r>
              <a:rPr lang="it-IT" sz="1200" b="0" i="0" kern="1200" dirty="0" err="1" smtClean="0">
                <a:solidFill>
                  <a:schemeClr val="tx1"/>
                </a:solidFill>
                <a:effectLst/>
                <a:latin typeface="Arial" charset="0"/>
                <a:ea typeface="+mn-ea"/>
                <a:cs typeface="+mn-cs"/>
              </a:rPr>
              <a:t>activity</a:t>
            </a:r>
            <a:r>
              <a:rPr lang="it-IT" sz="1200" b="0" i="0" kern="120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An active structure element is defined as an entity that is capable of performing behavior.</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Then there is the behavioral or dynamic aspect (center of Figure 2). The active structure concepts are assigned to behavioral concepts, to show who or what performs the behavior.</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A behavior element is defined as a unit of activity performed by one or more active structure elements.</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passive structure elements are the objects on which behavior is performed.</a:t>
            </a:r>
          </a:p>
          <a:p>
            <a:r>
              <a:rPr lang="en-US" sz="1200" b="0" i="0" kern="1200" dirty="0" smtClean="0">
                <a:solidFill>
                  <a:schemeClr val="tx1"/>
                </a:solidFill>
                <a:effectLst/>
                <a:latin typeface="Arial" charset="0"/>
                <a:ea typeface="+mn-ea"/>
                <a:cs typeface="+mn-cs"/>
              </a:rPr>
              <a:t>A passive structure element is defined as an object on which behavior is performed.</a:t>
            </a:r>
          </a:p>
          <a:p>
            <a:endParaRPr lang="en-GB" dirty="0" smtClean="0"/>
          </a:p>
          <a:p>
            <a:endParaRPr lang="en-GB" dirty="0" smtClean="0"/>
          </a:p>
          <a:p>
            <a:r>
              <a:rPr lang="en-GB" sz="1200" b="0" i="0" kern="1200" dirty="0" smtClean="0">
                <a:solidFill>
                  <a:schemeClr val="tx1"/>
                </a:solidFill>
                <a:effectLst/>
                <a:latin typeface="Arial" charset="0"/>
                <a:ea typeface="+mn-ea"/>
                <a:cs typeface="+mn-cs"/>
              </a:rPr>
              <a:t>Second, we make a distinction between an external view and an internal view on systems. When looking at the </a:t>
            </a:r>
            <a:r>
              <a:rPr lang="en-GB" sz="1200" b="0" i="0" kern="1200" dirty="0" err="1" smtClean="0">
                <a:solidFill>
                  <a:schemeClr val="tx1"/>
                </a:solidFill>
                <a:effectLst/>
                <a:latin typeface="Arial" charset="0"/>
                <a:ea typeface="+mn-ea"/>
                <a:cs typeface="+mn-cs"/>
              </a:rPr>
              <a:t>behavioral</a:t>
            </a:r>
            <a:r>
              <a:rPr lang="en-GB" sz="1200" b="0" i="0" kern="1200" dirty="0" smtClean="0">
                <a:solidFill>
                  <a:schemeClr val="tx1"/>
                </a:solidFill>
                <a:effectLst/>
                <a:latin typeface="Arial" charset="0"/>
                <a:ea typeface="+mn-ea"/>
                <a:cs typeface="+mn-cs"/>
              </a:rPr>
              <a:t> aspect, these views reflect the principles of service orientation. A service is defined as a unit of functionality that a system exposes to its environment, while hiding internal operations, which provides a certain value (monetary or otherwise).</a:t>
            </a:r>
          </a:p>
          <a:p>
            <a:endParaRPr lang="en-GB" sz="1200" b="0" i="0" kern="1200" dirty="0" smtClean="0">
              <a:solidFill>
                <a:schemeClr val="tx1"/>
              </a:solidFill>
              <a:effectLst/>
              <a:latin typeface="Arial" charset="0"/>
              <a:ea typeface="+mn-ea"/>
              <a:cs typeface="+mn-cs"/>
            </a:endParaRPr>
          </a:p>
          <a:p>
            <a:r>
              <a:rPr lang="en-GB" sz="1200" b="0" i="0" kern="1200" dirty="0" smtClean="0">
                <a:solidFill>
                  <a:schemeClr val="tx1"/>
                </a:solidFill>
                <a:effectLst/>
                <a:latin typeface="Arial" charset="0"/>
                <a:ea typeface="+mn-ea"/>
                <a:cs typeface="+mn-cs"/>
              </a:rPr>
              <a:t>Thus, the service is the externally visible </a:t>
            </a:r>
            <a:r>
              <a:rPr lang="en-GB" sz="1200" b="0" i="0" kern="1200" dirty="0" err="1" smtClean="0">
                <a:solidFill>
                  <a:schemeClr val="tx1"/>
                </a:solidFill>
                <a:effectLst/>
                <a:latin typeface="Arial" charset="0"/>
                <a:ea typeface="+mn-ea"/>
                <a:cs typeface="+mn-cs"/>
              </a:rPr>
              <a:t>behavior</a:t>
            </a:r>
            <a:r>
              <a:rPr lang="en-GB" sz="1200" b="0" i="0" kern="1200" dirty="0" smtClean="0">
                <a:solidFill>
                  <a:schemeClr val="tx1"/>
                </a:solidFill>
                <a:effectLst/>
                <a:latin typeface="Arial" charset="0"/>
                <a:ea typeface="+mn-ea"/>
                <a:cs typeface="+mn-cs"/>
              </a:rPr>
              <a:t> of the providing system, from the perspective of systems that use that service; the environment consists of everything outside this providing system. The value provides the motivation for the service’s existence. For the external users, only this exposed functionality and value, together with non-functional aspects such as the quality of service, costs, etc., are relevant. These can be specified in a contract or Service Level Agreement (SLA). Services are accessible through interfaces, which constitute the external view on the active structural aspect.</a:t>
            </a:r>
          </a:p>
          <a:p>
            <a:r>
              <a:rPr lang="en-GB" sz="1200" b="0" i="0" kern="1200" dirty="0" smtClean="0">
                <a:solidFill>
                  <a:schemeClr val="tx1"/>
                </a:solidFill>
                <a:effectLst/>
                <a:latin typeface="Arial" charset="0"/>
                <a:ea typeface="+mn-ea"/>
                <a:cs typeface="+mn-cs"/>
              </a:rPr>
              <a:t>An interface is defined as a point of access where one or more services are made available to the environment.</a:t>
            </a:r>
          </a:p>
          <a:p>
            <a:r>
              <a:rPr lang="en-GB" sz="1200" b="0" i="0" kern="1200" dirty="0" smtClean="0">
                <a:solidFill>
                  <a:schemeClr val="tx1"/>
                </a:solidFill>
                <a:effectLst/>
                <a:latin typeface="Arial" charset="0"/>
                <a:ea typeface="+mn-ea"/>
                <a:cs typeface="+mn-cs"/>
              </a:rPr>
              <a:t>An interface provides an external view on the service provider and hides its internal structure.</a:t>
            </a:r>
          </a:p>
          <a:p>
            <a:r>
              <a:rPr lang="en-GB" sz="1200" b="1" i="1" u="none" strike="noStrike" kern="1200" baseline="0" dirty="0" smtClean="0">
                <a:solidFill>
                  <a:schemeClr val="tx1"/>
                </a:solidFill>
                <a:latin typeface="Arial" charset="0"/>
                <a:ea typeface="+mn-ea"/>
                <a:cs typeface="+mn-cs"/>
              </a:rPr>
              <a:t>external</a:t>
            </a:r>
            <a:endParaRPr lang="en-GB" sz="1200" b="0" i="0" kern="1200" dirty="0" smtClean="0">
              <a:solidFill>
                <a:schemeClr val="tx1"/>
              </a:solidFill>
              <a:effectLst/>
              <a:latin typeface="Arial" charset="0"/>
              <a:ea typeface="+mn-ea"/>
              <a:cs typeface="+mn-cs"/>
            </a:endParaRP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6</a:t>
            </a:fld>
            <a:endParaRPr lang="de-CH"/>
          </a:p>
        </p:txBody>
      </p:sp>
    </p:spTree>
    <p:extLst>
      <p:ext uri="{BB962C8B-B14F-4D97-AF65-F5344CB8AC3E}">
        <p14:creationId xmlns:p14="http://schemas.microsoft.com/office/powerpoint/2010/main" val="1118328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An infrastructure interface specifies how the infrastructure services of a node can be accessed by other nodes (provided interface), or which functionality the node requires from its environment (required interface). An infrastructure interface exposes an infrastructure service to the environment. The same service may be exposed through different interfaces.</a:t>
            </a:r>
          </a:p>
          <a:p>
            <a:r>
              <a:rPr lang="en-US" sz="1200" b="0" i="0" kern="1200" dirty="0" smtClean="0">
                <a:solidFill>
                  <a:schemeClr val="tx1"/>
                </a:solidFill>
                <a:effectLst/>
                <a:latin typeface="Arial" charset="0"/>
                <a:ea typeface="+mn-ea"/>
                <a:cs typeface="+mn-cs"/>
              </a:rPr>
              <a:t>In a sense, an infrastructure interface specifies a kind of contract that a component realizing this interface must fulfill. This may include, for example, parameters, protocols used, pre- and post-conditions, and data formats.</a:t>
            </a:r>
          </a:p>
          <a:p>
            <a:r>
              <a:rPr lang="en-US" sz="1200" b="0" i="0" kern="1200" dirty="0" smtClean="0">
                <a:solidFill>
                  <a:schemeClr val="tx1"/>
                </a:solidFill>
                <a:effectLst/>
                <a:latin typeface="Arial" charset="0"/>
                <a:ea typeface="+mn-ea"/>
                <a:cs typeface="+mn-cs"/>
              </a:rPr>
              <a:t>An infrastructure interface may be part of a node through composition (not shown in the standard notation), which means that these interfaces are provided or required by that node, and can be used by other nodes. An infrastructure service can be assigned to an infrastructure interface, which exposes the service to the environment.</a:t>
            </a:r>
          </a:p>
          <a:p>
            <a:r>
              <a:rPr lang="en-US" sz="1200" b="0" i="0" kern="1200" dirty="0" smtClean="0">
                <a:solidFill>
                  <a:schemeClr val="tx1"/>
                </a:solidFill>
                <a:effectLst/>
                <a:latin typeface="Arial" charset="0"/>
                <a:ea typeface="+mn-ea"/>
                <a:cs typeface="+mn-cs"/>
              </a:rPr>
              <a:t>The name of an infrastructure interface should preferably be a noun.</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66</a:t>
            </a:fld>
            <a:endParaRPr lang="de-CH"/>
          </a:p>
        </p:txBody>
      </p:sp>
    </p:spTree>
    <p:extLst>
      <p:ext uri="{BB962C8B-B14F-4D97-AF65-F5344CB8AC3E}">
        <p14:creationId xmlns:p14="http://schemas.microsoft.com/office/powerpoint/2010/main" val="55535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 network represents the physical communication infrastructure. This may comprise one or more fixed or wireless network links. The most basic network is a single link between two devices. A network has properties such as bandwidth and latency. It embodies the physical realization of the logical communication paths between nodes.</a:t>
            </a:r>
          </a:p>
          <a:p>
            <a:r>
              <a:rPr lang="en-US" sz="1200" b="0" i="0" kern="1200" dirty="0" smtClean="0">
                <a:solidFill>
                  <a:schemeClr val="tx1"/>
                </a:solidFill>
                <a:effectLst/>
                <a:latin typeface="Arial" charset="0"/>
                <a:ea typeface="+mn-ea"/>
                <a:cs typeface="+mn-cs"/>
              </a:rPr>
              <a:t>A network connects two or more devices. A network realizes one or more communication paths.</a:t>
            </a:r>
          </a:p>
          <a:p>
            <a:r>
              <a:rPr lang="en-US" sz="1200" b="0" i="0" kern="1200" dirty="0" smtClean="0">
                <a:solidFill>
                  <a:schemeClr val="tx1"/>
                </a:solidFill>
                <a:effectLst/>
                <a:latin typeface="Arial" charset="0"/>
                <a:ea typeface="+mn-ea"/>
                <a:cs typeface="+mn-cs"/>
              </a:rPr>
              <a:t>A network can consist of sub-networks.</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67</a:t>
            </a:fld>
            <a:endParaRPr lang="de-CH"/>
          </a:p>
        </p:txBody>
      </p:sp>
    </p:spTree>
    <p:extLst>
      <p:ext uri="{BB962C8B-B14F-4D97-AF65-F5344CB8AC3E}">
        <p14:creationId xmlns:p14="http://schemas.microsoft.com/office/powerpoint/2010/main" val="517054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 communication path is used to model the logical communication relations between nodes. It is realized by one or more networks, which represent the physical communication links. The communication properties (e.g., bandwidth, latency) of a communication path are usually aggregated from these underlying networks.</a:t>
            </a:r>
          </a:p>
          <a:p>
            <a:r>
              <a:rPr lang="en-US" sz="1200" b="0" i="0" kern="1200" dirty="0" smtClean="0">
                <a:solidFill>
                  <a:schemeClr val="tx1"/>
                </a:solidFill>
                <a:effectLst/>
                <a:latin typeface="Arial" charset="0"/>
                <a:ea typeface="+mn-ea"/>
                <a:cs typeface="+mn-cs"/>
              </a:rPr>
              <a:t>A communication path connects two or more nodes. A communication path is realized by one or more networks. A communication path is atomic.</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68</a:t>
            </a:fld>
            <a:endParaRPr lang="de-CH"/>
          </a:p>
        </p:txBody>
      </p:sp>
    </p:spTree>
    <p:extLst>
      <p:ext uri="{BB962C8B-B14F-4D97-AF65-F5344CB8AC3E}">
        <p14:creationId xmlns:p14="http://schemas.microsoft.com/office/powerpoint/2010/main" val="889226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An infrastructure function describes the internal behavior of a node; for the user of a node that performs an infrastructure function, this function is invisible. If its behavior is exposed externally, this is done through one or more infrastructure services. An infrastructure function abstracts from the way it is implemented. Only the necessary behavior is specified.</a:t>
            </a:r>
          </a:p>
          <a:p>
            <a:r>
              <a:rPr lang="en-US" sz="1200" b="0" i="0" kern="1200" dirty="0" smtClean="0">
                <a:solidFill>
                  <a:schemeClr val="tx1"/>
                </a:solidFill>
                <a:effectLst/>
                <a:latin typeface="Arial" charset="0"/>
                <a:ea typeface="+mn-ea"/>
                <a:cs typeface="+mn-cs"/>
              </a:rPr>
              <a:t>An infrastructure function may realize infrastructure services. Infrastructure services of other infrastructure functions may be used by an infrastructure function. An infrastructure function may access artifacts. A node may be assigned to an infrastructure function (which means that the node performs the infrastructure function). The name of an infrastructure function should preferably be a verb ending with “-</a:t>
            </a:r>
            <a:r>
              <a:rPr lang="en-US" sz="1200" b="0" i="0" kern="1200" dirty="0" err="1" smtClean="0">
                <a:solidFill>
                  <a:schemeClr val="tx1"/>
                </a:solidFill>
                <a:effectLst/>
                <a:latin typeface="Arial" charset="0"/>
                <a:ea typeface="+mn-ea"/>
                <a:cs typeface="+mn-cs"/>
              </a:rPr>
              <a:t>ing</a:t>
            </a:r>
            <a:r>
              <a:rPr lang="en-US" sz="1200" b="0" i="0" kern="1200" dirty="0" smtClean="0">
                <a:solidFill>
                  <a:schemeClr val="tx1"/>
                </a:solidFill>
                <a:effectLst/>
                <a:latin typeface="Arial" charset="0"/>
                <a:ea typeface="+mn-ea"/>
                <a:cs typeface="+mn-cs"/>
              </a:rPr>
              <a:t>”.</a:t>
            </a:r>
            <a:endParaRPr lang="en-US" sz="1200" b="0" i="0" kern="1200" dirty="0">
              <a:solidFill>
                <a:schemeClr val="tx1"/>
              </a:solidFill>
              <a:effectLst/>
              <a:latin typeface="Arial" charset="0"/>
              <a:ea typeface="+mn-ea"/>
              <a:cs typeface="+mn-cs"/>
            </a:endParaRPr>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70</a:t>
            </a:fld>
            <a:endParaRPr lang="de-CH"/>
          </a:p>
        </p:txBody>
      </p:sp>
    </p:spTree>
    <p:extLst>
      <p:ext uri="{BB962C8B-B14F-4D97-AF65-F5344CB8AC3E}">
        <p14:creationId xmlns:p14="http://schemas.microsoft.com/office/powerpoint/2010/main" val="101859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An infrastructure service exposes the functionality of a node to its environment. This functionality is accessed through one or more infrastructure interfaces. It may require, use, and produce artifacts.</a:t>
            </a:r>
          </a:p>
          <a:p>
            <a:r>
              <a:rPr lang="en-US" sz="1200" b="0" i="0" kern="1200" dirty="0" smtClean="0">
                <a:solidFill>
                  <a:schemeClr val="tx1"/>
                </a:solidFill>
                <a:effectLst/>
                <a:latin typeface="Arial" charset="0"/>
                <a:ea typeface="+mn-ea"/>
                <a:cs typeface="+mn-cs"/>
              </a:rPr>
              <a:t>An infrastructure service should be meaningful from the point of view of the environment; it should provide a unit of functionality that is, in itself, useful to its users, such as application components and nodes.</a:t>
            </a:r>
          </a:p>
          <a:p>
            <a:r>
              <a:rPr lang="en-US" sz="1200" b="0" i="0" kern="1200" dirty="0" smtClean="0">
                <a:solidFill>
                  <a:schemeClr val="tx1"/>
                </a:solidFill>
                <a:effectLst/>
                <a:latin typeface="Arial" charset="0"/>
                <a:ea typeface="+mn-ea"/>
                <a:cs typeface="+mn-cs"/>
              </a:rPr>
              <a:t>Typical infrastructure services may, for example, include messaging, storage, naming, and directory services. It may access artifacts; e.g., a file containing a message.</a:t>
            </a:r>
          </a:p>
          <a:p>
            <a:r>
              <a:rPr lang="en-US" sz="1200" b="0" i="0" kern="1200" dirty="0" smtClean="0">
                <a:solidFill>
                  <a:schemeClr val="tx1"/>
                </a:solidFill>
                <a:effectLst/>
                <a:latin typeface="Arial" charset="0"/>
                <a:ea typeface="+mn-ea"/>
                <a:cs typeface="+mn-cs"/>
              </a:rPr>
              <a:t>An infrastructure service may be used by application components or nodes. An infrastructure service is realized by a node. An infrastructure service is exposed by a node by assigning it to its infrastructure interfaces. An infrastructure service may access artifacts.</a:t>
            </a:r>
          </a:p>
          <a:p>
            <a:r>
              <a:rPr lang="en-US" sz="1200" b="0" i="0" kern="1200" dirty="0" smtClean="0">
                <a:solidFill>
                  <a:schemeClr val="tx1"/>
                </a:solidFill>
                <a:effectLst/>
                <a:latin typeface="Arial" charset="0"/>
                <a:ea typeface="+mn-ea"/>
                <a:cs typeface="+mn-cs"/>
              </a:rPr>
              <a:t>The name of an infrastructure service should preferably be a verb ending with “‑</a:t>
            </a:r>
            <a:r>
              <a:rPr lang="en-US" sz="1200" b="0" i="0" kern="1200" dirty="0" err="1" smtClean="0">
                <a:solidFill>
                  <a:schemeClr val="tx1"/>
                </a:solidFill>
                <a:effectLst/>
                <a:latin typeface="Arial" charset="0"/>
                <a:ea typeface="+mn-ea"/>
                <a:cs typeface="+mn-cs"/>
              </a:rPr>
              <a:t>ing</a:t>
            </a:r>
            <a:r>
              <a:rPr lang="en-US" sz="1200" b="0" i="0" kern="1200" dirty="0" smtClean="0">
                <a:solidFill>
                  <a:schemeClr val="tx1"/>
                </a:solidFill>
                <a:effectLst/>
                <a:latin typeface="Arial" charset="0"/>
                <a:ea typeface="+mn-ea"/>
                <a:cs typeface="+mn-cs"/>
              </a:rPr>
              <a:t>”; e.g., “messaging”. Also, a name explicitly containing the word “service” may be used.</a:t>
            </a:r>
          </a:p>
          <a:p>
            <a:r>
              <a:rPr lang="en-US" sz="1200" b="0" i="0" kern="1200" dirty="0" smtClean="0">
                <a:solidFill>
                  <a:schemeClr val="tx1"/>
                </a:solidFill>
                <a:effectLst/>
                <a:latin typeface="Arial" charset="0"/>
                <a:ea typeface="+mn-ea"/>
                <a:cs typeface="+mn-cs"/>
              </a:rPr>
              <a:t>An infrastructure service may consist of sub-services.</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71</a:t>
            </a:fld>
            <a:endParaRPr lang="de-CH"/>
          </a:p>
        </p:txBody>
      </p:sp>
    </p:spTree>
    <p:extLst>
      <p:ext uri="{BB962C8B-B14F-4D97-AF65-F5344CB8AC3E}">
        <p14:creationId xmlns:p14="http://schemas.microsoft.com/office/powerpoint/2010/main" val="1571733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http://</a:t>
            </a:r>
            <a:r>
              <a:rPr lang="en-GB" dirty="0" err="1" smtClean="0"/>
              <a:t>pubs.opengroup.org</a:t>
            </a:r>
            <a:r>
              <a:rPr lang="en-GB" dirty="0" smtClean="0"/>
              <a:t>/architecture/archimate2-doc/chap06.html#_Toc371945205</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74</a:t>
            </a:fld>
            <a:endParaRPr lang="de-CH"/>
          </a:p>
        </p:txBody>
      </p:sp>
    </p:spTree>
    <p:extLst>
      <p:ext uri="{BB962C8B-B14F-4D97-AF65-F5344CB8AC3E}">
        <p14:creationId xmlns:p14="http://schemas.microsoft.com/office/powerpoint/2010/main" val="2065728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http://</a:t>
            </a:r>
            <a:r>
              <a:rPr lang="en-GB" dirty="0" err="1" smtClean="0"/>
              <a:t>pubs.opengroup.org</a:t>
            </a:r>
            <a:r>
              <a:rPr lang="en-GB" dirty="0" smtClean="0"/>
              <a:t>/architecture/archimate2-doc/chap06.html#_Toc371945205</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75</a:t>
            </a:fld>
            <a:endParaRPr lang="de-CH"/>
          </a:p>
        </p:txBody>
      </p:sp>
    </p:spTree>
    <p:extLst>
      <p:ext uri="{BB962C8B-B14F-4D97-AF65-F5344CB8AC3E}">
        <p14:creationId xmlns:p14="http://schemas.microsoft.com/office/powerpoint/2010/main" val="332223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http://</a:t>
            </a:r>
            <a:r>
              <a:rPr lang="en-GB" dirty="0" err="1" smtClean="0"/>
              <a:t>pubs.opengroup.org</a:t>
            </a:r>
            <a:r>
              <a:rPr lang="en-GB" dirty="0" smtClean="0"/>
              <a:t>/architecture/archimate2-doc/chap08.html#_Toc371945226</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76</a:t>
            </a:fld>
            <a:endParaRPr lang="de-CH"/>
          </a:p>
        </p:txBody>
      </p:sp>
    </p:spTree>
    <p:extLst>
      <p:ext uri="{BB962C8B-B14F-4D97-AF65-F5344CB8AC3E}">
        <p14:creationId xmlns:p14="http://schemas.microsoft.com/office/powerpoint/2010/main" val="14101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An architect is confronted with many different types of stakeholders and concerns. To help him in selecting the right viewpoints for the task at hand, we introduce a framework for the definition and classification of viewpoints and views. The framework is based on two dimensions: </a:t>
            </a:r>
            <a:r>
              <a:rPr lang="en-US" sz="1200" b="0" i="1" kern="1200" dirty="0" smtClean="0">
                <a:solidFill>
                  <a:schemeClr val="tx1"/>
                </a:solidFill>
                <a:effectLst/>
                <a:latin typeface="Arial" charset="0"/>
                <a:ea typeface="+mn-ea"/>
                <a:cs typeface="+mn-cs"/>
              </a:rPr>
              <a:t>purpose </a:t>
            </a:r>
            <a:r>
              <a:rPr lang="en-US" sz="1200" b="0" i="0" kern="1200" dirty="0" smtClean="0">
                <a:solidFill>
                  <a:schemeClr val="tx1"/>
                </a:solidFill>
                <a:effectLst/>
                <a:latin typeface="Arial" charset="0"/>
                <a:ea typeface="+mn-ea"/>
                <a:cs typeface="+mn-cs"/>
              </a:rPr>
              <a:t>and </a:t>
            </a:r>
            <a:r>
              <a:rPr lang="en-US" sz="1200" b="0" i="1" kern="1200" dirty="0" smtClean="0">
                <a:solidFill>
                  <a:schemeClr val="tx1"/>
                </a:solidFill>
                <a:effectLst/>
                <a:latin typeface="Arial" charset="0"/>
                <a:ea typeface="+mn-ea"/>
                <a:cs typeface="+mn-cs"/>
              </a:rPr>
              <a:t>content</a:t>
            </a:r>
            <a:r>
              <a:rPr lang="en-US" sz="1200" b="0" i="0" kern="1200" dirty="0" smtClean="0">
                <a:solidFill>
                  <a:schemeClr val="tx1"/>
                </a:solidFill>
                <a:effectLst/>
                <a:latin typeface="Arial" charset="0"/>
                <a:ea typeface="+mn-ea"/>
                <a:cs typeface="+mn-cs"/>
              </a:rPr>
              <a:t>. The following three types of architecture support the purpose dimension of architecture views:</a:t>
            </a:r>
          </a:p>
          <a:p>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Designing</a:t>
            </a:r>
            <a:r>
              <a:rPr lang="en-US" sz="1200" b="0" i="0" kern="1200" dirty="0" smtClean="0">
                <a:solidFill>
                  <a:schemeClr val="tx1"/>
                </a:solidFill>
                <a:effectLst/>
                <a:latin typeface="Arial" charset="0"/>
                <a:ea typeface="+mn-ea"/>
                <a:cs typeface="+mn-cs"/>
              </a:rPr>
              <a:t>: Design viewpoints support architects and designers in the design process from initial sketch to detailed design. Typically, design viewpoints consist of diagrams, like those used in, for example, UML.</a:t>
            </a:r>
          </a:p>
          <a:p>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Deciding</a:t>
            </a:r>
            <a:r>
              <a:rPr lang="en-US" sz="1200" b="0" i="0" kern="1200" dirty="0" smtClean="0">
                <a:solidFill>
                  <a:schemeClr val="tx1"/>
                </a:solidFill>
                <a:effectLst/>
                <a:latin typeface="Arial" charset="0"/>
                <a:ea typeface="+mn-ea"/>
                <a:cs typeface="+mn-cs"/>
              </a:rPr>
              <a:t>: Decision support viewpoints assist managers in the process of decision-making by offering insight into cross-domain architecture relationships, typically through projections and intersections of underlying models, but also by means of analytical techniques. Typical examples are cross-reference tables, landscape maps, lists, and reports.</a:t>
            </a:r>
          </a:p>
          <a:p>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Informing</a:t>
            </a:r>
            <a:r>
              <a:rPr lang="en-US" sz="1200" b="0" i="0" kern="1200" dirty="0" smtClean="0">
                <a:solidFill>
                  <a:schemeClr val="tx1"/>
                </a:solidFill>
                <a:effectLst/>
                <a:latin typeface="Arial" charset="0"/>
                <a:ea typeface="+mn-ea"/>
                <a:cs typeface="+mn-cs"/>
              </a:rPr>
              <a:t>: Informing viewpoints help to inform any stakeholder about the enterprise architecture, in order to achieve understanding, obtain commitment, and convince adversaries. Typical examples are illustrations, animations, cartoons, flyers, etc.</a:t>
            </a:r>
          </a:p>
          <a:p>
            <a:r>
              <a:rPr lang="en-US" sz="1200" b="0" i="0" kern="1200" dirty="0" smtClean="0">
                <a:solidFill>
                  <a:schemeClr val="tx1"/>
                </a:solidFill>
                <a:effectLst/>
                <a:latin typeface="Arial" charset="0"/>
                <a:ea typeface="+mn-ea"/>
                <a:cs typeface="+mn-cs"/>
              </a:rPr>
              <a:t>The goal of this classification is to assist architects and others find suitable viewpoints given their task at hand; i.e., the purpose that a view must serve and the content it should display. With the help of this framework, it is easier to find typical viewpoints that might be useful in a given situation. This implies that we do not provide an orthogonal categorization of each viewpoint into one of three classes; these categories are not exclusive in the sense that a viewpoint in one category cannot be applied to achieve another type of support. For instance, some decision support viewpoints may be used to communicate to any other stakeholders as well.</a:t>
            </a:r>
          </a:p>
          <a:p>
            <a:r>
              <a:rPr lang="en-US" sz="1200" b="0" i="0" kern="1200" dirty="0" smtClean="0">
                <a:solidFill>
                  <a:schemeClr val="tx1"/>
                </a:solidFill>
                <a:effectLst/>
                <a:latin typeface="Arial" charset="0"/>
                <a:ea typeface="+mn-ea"/>
                <a:cs typeface="+mn-cs"/>
              </a:rPr>
              <a:t>For characterizing the content of a view we define the following abstraction levels:</a:t>
            </a:r>
          </a:p>
          <a:p>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Details</a:t>
            </a:r>
            <a:r>
              <a:rPr lang="en-US" sz="1200" b="0" i="0" kern="1200" dirty="0" smtClean="0">
                <a:solidFill>
                  <a:schemeClr val="tx1"/>
                </a:solidFill>
                <a:effectLst/>
                <a:latin typeface="Arial" charset="0"/>
                <a:ea typeface="+mn-ea"/>
                <a:cs typeface="+mn-cs"/>
              </a:rPr>
              <a:t>: Views on the detailed level typically consider one layer and one aspect from the </a:t>
            </a:r>
            <a:r>
              <a:rPr lang="en-US" sz="1200" b="0" i="0" kern="1200" dirty="0" err="1" smtClean="0">
                <a:solidFill>
                  <a:schemeClr val="tx1"/>
                </a:solidFill>
                <a:effectLst/>
                <a:latin typeface="Arial" charset="0"/>
                <a:ea typeface="+mn-ea"/>
                <a:cs typeface="+mn-cs"/>
              </a:rPr>
              <a:t>ArchiMate</a:t>
            </a:r>
            <a:r>
              <a:rPr lang="en-US" sz="1200" b="0" i="0" kern="1200" dirty="0" smtClean="0">
                <a:solidFill>
                  <a:schemeClr val="tx1"/>
                </a:solidFill>
                <a:effectLst/>
                <a:latin typeface="Arial" charset="0"/>
                <a:ea typeface="+mn-ea"/>
                <a:cs typeface="+mn-cs"/>
              </a:rPr>
              <a:t> Framework. Typical stakeholders are a software engineer responsible for design and implementation of a software component or a process owner responsible for effective and efficient process execution. Examples of views are a BPMN process diagram and a UML class diagram.</a:t>
            </a:r>
          </a:p>
          <a:p>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Coherence</a:t>
            </a:r>
            <a:r>
              <a:rPr lang="en-US" sz="1200" b="0" i="0" kern="1200" dirty="0" smtClean="0">
                <a:solidFill>
                  <a:schemeClr val="tx1"/>
                </a:solidFill>
                <a:effectLst/>
                <a:latin typeface="Arial" charset="0"/>
                <a:ea typeface="+mn-ea"/>
                <a:cs typeface="+mn-cs"/>
              </a:rPr>
              <a:t>: At the coherence abstraction level, multiple layers or multiple aspects are spanned. Extending the view to more than one layer or aspect enables the stakeholder to focus on architecture relationships like process-uses-system (multiple layer) or application-uses-object (multiple aspect). Typical stakeholders are operational managers responsible for a collection of IT services or business processes.</a:t>
            </a:r>
          </a:p>
          <a:p>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Overview</a:t>
            </a:r>
            <a:r>
              <a:rPr lang="en-US" sz="1200" b="0" i="0" kern="1200" dirty="0" smtClean="0">
                <a:solidFill>
                  <a:schemeClr val="tx1"/>
                </a:solidFill>
                <a:effectLst/>
                <a:latin typeface="Arial" charset="0"/>
                <a:ea typeface="+mn-ea"/>
                <a:cs typeface="+mn-cs"/>
              </a:rPr>
              <a:t>:</a:t>
            </a:r>
            <a:r>
              <a:rPr lang="en-US" sz="1200" b="0" i="1" kern="120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The overview abstraction level addresses both multiple layers and multiple aspects. Typically, such overviews are addressed to enterprise architects and decision-makers, such as CEOs and CIOs.</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78</a:t>
            </a:fld>
            <a:endParaRPr lang="de-CH"/>
          </a:p>
        </p:txBody>
      </p:sp>
    </p:spTree>
    <p:extLst>
      <p:ext uri="{BB962C8B-B14F-4D97-AF65-F5344CB8AC3E}">
        <p14:creationId xmlns:p14="http://schemas.microsoft.com/office/powerpoint/2010/main" val="1005181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4613" y="8688388"/>
            <a:ext cx="2973387"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defTabSz="966788" eaLnBrk="0" hangingPunct="0">
              <a:defRPr sz="3200" i="1">
                <a:solidFill>
                  <a:srgbClr val="F39800"/>
                </a:solidFill>
                <a:latin typeface="Arial" charset="0"/>
              </a:defRPr>
            </a:lvl1pPr>
            <a:lvl2pPr marL="742950" indent="-285750" defTabSz="966788" eaLnBrk="0" hangingPunct="0">
              <a:defRPr sz="3200" i="1">
                <a:solidFill>
                  <a:srgbClr val="F39800"/>
                </a:solidFill>
                <a:latin typeface="Arial" charset="0"/>
              </a:defRPr>
            </a:lvl2pPr>
            <a:lvl3pPr marL="1143000" indent="-228600" defTabSz="966788" eaLnBrk="0" hangingPunct="0">
              <a:defRPr sz="3200" i="1">
                <a:solidFill>
                  <a:srgbClr val="F39800"/>
                </a:solidFill>
                <a:latin typeface="Arial" charset="0"/>
              </a:defRPr>
            </a:lvl3pPr>
            <a:lvl4pPr marL="1600200" indent="-228600" defTabSz="966788" eaLnBrk="0" hangingPunct="0">
              <a:defRPr sz="3200" i="1">
                <a:solidFill>
                  <a:srgbClr val="F39800"/>
                </a:solidFill>
                <a:latin typeface="Arial" charset="0"/>
              </a:defRPr>
            </a:lvl4pPr>
            <a:lvl5pPr marL="2057400" indent="-228600" defTabSz="966788" eaLnBrk="0" hangingPunct="0">
              <a:defRPr sz="3200" i="1">
                <a:solidFill>
                  <a:srgbClr val="F39800"/>
                </a:solidFill>
                <a:latin typeface="Arial" charset="0"/>
              </a:defRPr>
            </a:lvl5pPr>
            <a:lvl6pPr marL="2514600" indent="-228600" defTabSz="966788" eaLnBrk="0" fontAlgn="base" hangingPunct="0">
              <a:spcBef>
                <a:spcPct val="20000"/>
              </a:spcBef>
              <a:spcAft>
                <a:spcPct val="0"/>
              </a:spcAft>
              <a:defRPr sz="3200" i="1">
                <a:solidFill>
                  <a:srgbClr val="F39800"/>
                </a:solidFill>
                <a:latin typeface="Arial" charset="0"/>
              </a:defRPr>
            </a:lvl6pPr>
            <a:lvl7pPr marL="2971800" indent="-228600" defTabSz="966788" eaLnBrk="0" fontAlgn="base" hangingPunct="0">
              <a:spcBef>
                <a:spcPct val="20000"/>
              </a:spcBef>
              <a:spcAft>
                <a:spcPct val="0"/>
              </a:spcAft>
              <a:defRPr sz="3200" i="1">
                <a:solidFill>
                  <a:srgbClr val="F39800"/>
                </a:solidFill>
                <a:latin typeface="Arial" charset="0"/>
              </a:defRPr>
            </a:lvl7pPr>
            <a:lvl8pPr marL="3429000" indent="-228600" defTabSz="966788" eaLnBrk="0" fontAlgn="base" hangingPunct="0">
              <a:spcBef>
                <a:spcPct val="20000"/>
              </a:spcBef>
              <a:spcAft>
                <a:spcPct val="0"/>
              </a:spcAft>
              <a:defRPr sz="3200" i="1">
                <a:solidFill>
                  <a:srgbClr val="F39800"/>
                </a:solidFill>
                <a:latin typeface="Arial" charset="0"/>
              </a:defRPr>
            </a:lvl8pPr>
            <a:lvl9pPr marL="3886200" indent="-228600" defTabSz="966788" eaLnBrk="0" fontAlgn="base" hangingPunct="0">
              <a:spcBef>
                <a:spcPct val="20000"/>
              </a:spcBef>
              <a:spcAft>
                <a:spcPct val="0"/>
              </a:spcAft>
              <a:defRPr sz="3200" i="1">
                <a:solidFill>
                  <a:srgbClr val="F39800"/>
                </a:solidFill>
                <a:latin typeface="Arial" charset="0"/>
              </a:defRPr>
            </a:lvl9pPr>
          </a:lstStyle>
          <a:p>
            <a:pPr algn="r">
              <a:spcBef>
                <a:spcPct val="0"/>
              </a:spcBef>
            </a:pPr>
            <a:fld id="{B0E5C475-84C1-9644-9216-382701720A38}" type="slidenum">
              <a:rPr lang="en-GB" altLang="it-IT" sz="1300" i="0">
                <a:solidFill>
                  <a:schemeClr val="tx1"/>
                </a:solidFill>
                <a:latin typeface="Times" charset="0"/>
              </a:rPr>
              <a:pPr algn="r">
                <a:spcBef>
                  <a:spcPct val="0"/>
                </a:spcBef>
              </a:pPr>
              <a:t>93</a:t>
            </a:fld>
            <a:endParaRPr lang="en-GB" altLang="it-IT" sz="1300" i="0">
              <a:solidFill>
                <a:schemeClr val="tx1"/>
              </a:solidFill>
              <a:latin typeface="Times"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647" tIns="48324" rIns="96647" bIns="48324"/>
          <a:lstStyle/>
          <a:p>
            <a:pPr eaLnBrk="1" hangingPunct="1"/>
            <a:endParaRPr lang="en-US" altLang="it-IT"/>
          </a:p>
        </p:txBody>
      </p:sp>
    </p:spTree>
    <p:extLst>
      <p:ext uri="{BB962C8B-B14F-4D97-AF65-F5344CB8AC3E}">
        <p14:creationId xmlns:p14="http://schemas.microsoft.com/office/powerpoint/2010/main" val="172904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model below illustrates a possible use of the collaboration concept. In this example, selling an insurance product involves the Sales department, fulfilling a sales support role, and a department specialized in that particular type of insurance, fulfilling an insurance seller role. The example also shows that one role, in this case Sales support, can participate in more than one collaboration.</a:t>
            </a:r>
            <a:endParaRPr lang="en-GB" dirty="0" smtClean="0"/>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18</a:t>
            </a:fld>
            <a:endParaRPr lang="de-CH"/>
          </a:p>
        </p:txBody>
      </p:sp>
    </p:spTree>
    <p:extLst>
      <p:ext uri="{BB962C8B-B14F-4D97-AF65-F5344CB8AC3E}">
        <p14:creationId xmlns:p14="http://schemas.microsoft.com/office/powerpoint/2010/main" val="211325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Based on service orientation, a crucial design decision for the behavioral part of our </a:t>
            </a:r>
            <a:r>
              <a:rPr lang="en-US" sz="1200" b="0" i="0" kern="1200" dirty="0" err="1" smtClean="0">
                <a:solidFill>
                  <a:schemeClr val="tx1"/>
                </a:solidFill>
                <a:effectLst/>
                <a:latin typeface="Arial" charset="0"/>
                <a:ea typeface="+mn-ea"/>
                <a:cs typeface="+mn-cs"/>
              </a:rPr>
              <a:t>metamodel</a:t>
            </a:r>
            <a:r>
              <a:rPr lang="en-US" sz="1200" b="0" i="0" kern="1200" dirty="0" smtClean="0">
                <a:solidFill>
                  <a:schemeClr val="tx1"/>
                </a:solidFill>
                <a:effectLst/>
                <a:latin typeface="Arial" charset="0"/>
                <a:ea typeface="+mn-ea"/>
                <a:cs typeface="+mn-cs"/>
              </a:rPr>
              <a:t> is the distinction between “external” and “internal” behavior of an organization.</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externally visible behavior is modeled by the concept </a:t>
            </a:r>
            <a:r>
              <a:rPr lang="en-US" sz="1200" b="0" i="1" kern="1200" dirty="0" smtClean="0">
                <a:solidFill>
                  <a:schemeClr val="tx1"/>
                </a:solidFill>
                <a:effectLst/>
                <a:latin typeface="Arial" charset="0"/>
                <a:ea typeface="+mn-ea"/>
                <a:cs typeface="+mn-cs"/>
              </a:rPr>
              <a:t>business service</a:t>
            </a:r>
            <a:r>
              <a:rPr lang="en-US" sz="1200" b="0" i="0" kern="1200" dirty="0" smtClean="0">
                <a:solidFill>
                  <a:schemeClr val="tx1"/>
                </a:solidFill>
                <a:effectLst/>
                <a:latin typeface="Arial" charset="0"/>
                <a:ea typeface="+mn-ea"/>
                <a:cs typeface="+mn-cs"/>
              </a:rPr>
              <a:t>. A business service represents a coherent piece of functionality that offers added value to the environment, independent of the way this functionality is realized internally. A distinction can be made between “external” business services, offered to external customers, and “internal” business services, offering supporting functionality to processes or functions within the organization.</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Several types of internal behavior elements that can realize a service are distinguished. Although the distinction between the two is not always sharp, it is often useful to distinguish a </a:t>
            </a:r>
            <a:r>
              <a:rPr lang="en-US" sz="1200" b="0" i="1" kern="1200" dirty="0" smtClean="0">
                <a:solidFill>
                  <a:schemeClr val="tx1"/>
                </a:solidFill>
                <a:effectLst/>
                <a:latin typeface="Arial" charset="0"/>
                <a:ea typeface="+mn-ea"/>
                <a:cs typeface="+mn-cs"/>
              </a:rPr>
              <a:t>process view</a:t>
            </a:r>
            <a:r>
              <a:rPr lang="en-US" sz="1200" b="0" i="0" kern="1200" dirty="0" smtClean="0">
                <a:solidFill>
                  <a:schemeClr val="tx1"/>
                </a:solidFill>
                <a:effectLst/>
                <a:latin typeface="Arial" charset="0"/>
                <a:ea typeface="+mn-ea"/>
                <a:cs typeface="+mn-cs"/>
              </a:rPr>
              <a:t> and a </a:t>
            </a:r>
            <a:r>
              <a:rPr lang="en-US" sz="1200" b="0" i="1" kern="1200" dirty="0" smtClean="0">
                <a:solidFill>
                  <a:schemeClr val="tx1"/>
                </a:solidFill>
                <a:effectLst/>
                <a:latin typeface="Arial" charset="0"/>
                <a:ea typeface="+mn-ea"/>
                <a:cs typeface="+mn-cs"/>
              </a:rPr>
              <a:t>function view</a:t>
            </a:r>
            <a:r>
              <a:rPr lang="en-US" sz="1200" b="0" i="0" kern="1200" dirty="0" smtClean="0">
                <a:solidFill>
                  <a:schemeClr val="tx1"/>
                </a:solidFill>
                <a:effectLst/>
                <a:latin typeface="Arial" charset="0"/>
                <a:ea typeface="+mn-ea"/>
                <a:cs typeface="+mn-cs"/>
              </a:rPr>
              <a:t> on behavior; two concepts associated with these views, </a:t>
            </a:r>
            <a:r>
              <a:rPr lang="en-US" sz="1200" b="0" i="1" kern="1200" dirty="0" smtClean="0">
                <a:solidFill>
                  <a:schemeClr val="tx1"/>
                </a:solidFill>
                <a:effectLst/>
                <a:latin typeface="Arial" charset="0"/>
                <a:ea typeface="+mn-ea"/>
                <a:cs typeface="+mn-cs"/>
              </a:rPr>
              <a:t>business process</a:t>
            </a:r>
            <a:r>
              <a:rPr lang="en-US" sz="1200" b="0" i="0" kern="1200" dirty="0" smtClean="0">
                <a:solidFill>
                  <a:schemeClr val="tx1"/>
                </a:solidFill>
                <a:effectLst/>
                <a:latin typeface="Arial" charset="0"/>
                <a:ea typeface="+mn-ea"/>
                <a:cs typeface="+mn-cs"/>
              </a:rPr>
              <a:t> and </a:t>
            </a:r>
            <a:r>
              <a:rPr lang="en-US" sz="1200" b="0" i="1" kern="1200" dirty="0" smtClean="0">
                <a:solidFill>
                  <a:schemeClr val="tx1"/>
                </a:solidFill>
                <a:effectLst/>
                <a:latin typeface="Arial" charset="0"/>
                <a:ea typeface="+mn-ea"/>
                <a:cs typeface="+mn-cs"/>
              </a:rPr>
              <a:t>business function</a:t>
            </a:r>
            <a:r>
              <a:rPr lang="en-US" sz="1200" b="0" i="0" kern="1200" dirty="0" smtClean="0">
                <a:solidFill>
                  <a:schemeClr val="tx1"/>
                </a:solidFill>
                <a:effectLst/>
                <a:latin typeface="Arial" charset="0"/>
                <a:ea typeface="+mn-ea"/>
                <a:cs typeface="+mn-cs"/>
              </a:rPr>
              <a:t>, are defined. Both concepts can be used to group more detailed business processes/functions, but based on different grouping criteria. A </a:t>
            </a:r>
            <a:r>
              <a:rPr lang="en-US" sz="1200" b="0" i="1" kern="1200" dirty="0" smtClean="0">
                <a:solidFill>
                  <a:schemeClr val="tx1"/>
                </a:solidFill>
                <a:effectLst/>
                <a:latin typeface="Arial" charset="0"/>
                <a:ea typeface="+mn-ea"/>
                <a:cs typeface="+mn-cs"/>
              </a:rPr>
              <a:t>business process</a:t>
            </a:r>
            <a:r>
              <a:rPr lang="en-US" sz="1200" b="0" i="0" kern="1200" dirty="0" smtClean="0">
                <a:solidFill>
                  <a:schemeClr val="tx1"/>
                </a:solidFill>
                <a:effectLst/>
                <a:latin typeface="Arial" charset="0"/>
                <a:ea typeface="+mn-ea"/>
                <a:cs typeface="+mn-cs"/>
              </a:rPr>
              <a:t> represents a workflow or value stream consisting of smaller processes/functions, with one or more clear starting points and leading to some result. It is sometimes described as “customer to customer”, where this customer may also be an internal customer, in the case of sub-processes within an organization. The goal of such a business process is to “satisfy or delight the customer” [12]. A </a:t>
            </a:r>
            <a:r>
              <a:rPr lang="en-US" sz="1200" b="0" i="1" kern="1200" dirty="0" smtClean="0">
                <a:solidFill>
                  <a:schemeClr val="tx1"/>
                </a:solidFill>
                <a:effectLst/>
                <a:latin typeface="Arial" charset="0"/>
                <a:ea typeface="+mn-ea"/>
                <a:cs typeface="+mn-cs"/>
              </a:rPr>
              <a:t>business function</a:t>
            </a:r>
            <a:r>
              <a:rPr lang="en-US" sz="1200" b="0" i="0" kern="1200" dirty="0" smtClean="0">
                <a:solidFill>
                  <a:schemeClr val="tx1"/>
                </a:solidFill>
                <a:effectLst/>
                <a:latin typeface="Arial" charset="0"/>
                <a:ea typeface="+mn-ea"/>
                <a:cs typeface="+mn-cs"/>
              </a:rPr>
              <a:t> offers functionality that may be useful for one or more business processes. It groups behavior based on, for example, required skills, resources, (application) support, etc. Typically, the business processes of an organization are defined based on the </a:t>
            </a:r>
            <a:r>
              <a:rPr lang="en-US" sz="1200" b="0" i="1" kern="1200" dirty="0" smtClean="0">
                <a:solidFill>
                  <a:schemeClr val="tx1"/>
                </a:solidFill>
                <a:effectLst/>
                <a:latin typeface="Arial" charset="0"/>
                <a:ea typeface="+mn-ea"/>
                <a:cs typeface="+mn-cs"/>
              </a:rPr>
              <a:t>products</a:t>
            </a:r>
            <a:r>
              <a:rPr lang="en-US" sz="1200" b="0" i="0" kern="1200" dirty="0" smtClean="0">
                <a:solidFill>
                  <a:schemeClr val="tx1"/>
                </a:solidFill>
                <a:effectLst/>
                <a:latin typeface="Arial" charset="0"/>
                <a:ea typeface="+mn-ea"/>
                <a:cs typeface="+mn-cs"/>
              </a:rPr>
              <a:t> and </a:t>
            </a:r>
            <a:r>
              <a:rPr lang="en-US" sz="1200" b="0" i="1" kern="1200" dirty="0" smtClean="0">
                <a:solidFill>
                  <a:schemeClr val="tx1"/>
                </a:solidFill>
                <a:effectLst/>
                <a:latin typeface="Arial" charset="0"/>
                <a:ea typeface="+mn-ea"/>
                <a:cs typeface="+mn-cs"/>
              </a:rPr>
              <a:t>services</a:t>
            </a:r>
            <a:r>
              <a:rPr lang="en-US" sz="1200" b="0" i="0" kern="1200" dirty="0" smtClean="0">
                <a:solidFill>
                  <a:schemeClr val="tx1"/>
                </a:solidFill>
                <a:effectLst/>
                <a:latin typeface="Arial" charset="0"/>
                <a:ea typeface="+mn-ea"/>
                <a:cs typeface="+mn-cs"/>
              </a:rPr>
              <a:t> that the organization offers, while the business functions are the basis for, for example, the assignment of resources to tasks and the application support.</a:t>
            </a:r>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23</a:t>
            </a:fld>
            <a:endParaRPr lang="de-CH"/>
          </a:p>
        </p:txBody>
      </p:sp>
    </p:spTree>
    <p:extLst>
      <p:ext uri="{BB962C8B-B14F-4D97-AF65-F5344CB8AC3E}">
        <p14:creationId xmlns:p14="http://schemas.microsoft.com/office/powerpoint/2010/main" val="844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24</a:t>
            </a:fld>
            <a:endParaRPr lang="de-CH"/>
          </a:p>
        </p:txBody>
      </p:sp>
    </p:spTree>
    <p:extLst>
      <p:ext uri="{BB962C8B-B14F-4D97-AF65-F5344CB8AC3E}">
        <p14:creationId xmlns:p14="http://schemas.microsoft.com/office/powerpoint/2010/main" val="51802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 model illustrates the use of business processes and its relation with other concepts. The Take out insurance process is composed of three sub-processes. For clarity, the sub-processes are drawn in the overall process (structuring). Each sub-process triggers the next sub-process. The event Request for Insurance triggers the first sub-process. A particular role, in this case an insurance seller, is assigned to perform the required work. The process itself realizes an Insurance selling service. The Receive request sub-process is triggered</a:t>
            </a:r>
            <a:r>
              <a:rPr lang="en-US" sz="1200" b="0" i="0" kern="1200" baseline="0" dirty="0" smtClean="0">
                <a:solidFill>
                  <a:schemeClr val="tx1"/>
                </a:solidFill>
                <a:effectLst/>
                <a:latin typeface="Arial" charset="0"/>
                <a:ea typeface="+mn-ea"/>
                <a:cs typeface="+mn-cs"/>
              </a:rPr>
              <a:t> by request insurance</a:t>
            </a:r>
            <a:r>
              <a:rPr lang="en-US" sz="1200" b="0" i="0" kern="1200" dirty="0" smtClean="0">
                <a:solidFill>
                  <a:schemeClr val="tx1"/>
                </a:solidFill>
                <a:effectLst/>
                <a:latin typeface="Arial" charset="0"/>
                <a:ea typeface="+mn-ea"/>
                <a:cs typeface="+mn-cs"/>
              </a:rPr>
              <a:t>.</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26</a:t>
            </a:fld>
            <a:endParaRPr lang="de-CH"/>
          </a:p>
        </p:txBody>
      </p:sp>
    </p:spTree>
    <p:extLst>
      <p:ext uri="{BB962C8B-B14F-4D97-AF65-F5344CB8AC3E}">
        <p14:creationId xmlns:p14="http://schemas.microsoft.com/office/powerpoint/2010/main" val="78744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 model below illustrates the use of business functions, as well as the relationship between business functions and business processes. </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three business functions group a number of business sub-processes. The business process, initiated by a business event, involves sub-processes from different business functions. The Insurer role is assigned to each of the business functions. Moreover, business functions may access business objects; in this case, the Customer handling function uses or manipulates the Customer information object. Also, the Financial handling function makes use of a Billing application service and realizes a Premium collection business service.</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28</a:t>
            </a:fld>
            <a:endParaRPr lang="de-CH"/>
          </a:p>
        </p:txBody>
      </p:sp>
    </p:spTree>
    <p:extLst>
      <p:ext uri="{BB962C8B-B14F-4D97-AF65-F5344CB8AC3E}">
        <p14:creationId xmlns:p14="http://schemas.microsoft.com/office/powerpoint/2010/main" val="1962283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A business interaction is defined as a behavior element that describes the behavior of a business collaboration.</a:t>
            </a:r>
          </a:p>
          <a:p>
            <a:endParaRPr lang="en-US" dirty="0" smtClean="0"/>
          </a:p>
          <a:p>
            <a:r>
              <a:rPr lang="en-US" dirty="0" smtClean="0"/>
              <a:t>A business interaction is similar to a business process/function, but while a process/function may be performed by a single role, an interaction is performed by a collaboration of multiple roles. The roles in the collaboration share the responsibility for performing the interaction.</a:t>
            </a:r>
          </a:p>
          <a:p>
            <a:endParaRPr lang="en-US" dirty="0" smtClean="0"/>
          </a:p>
          <a:p>
            <a:r>
              <a:rPr lang="en-US" dirty="0" smtClean="0"/>
              <a:t>A business interaction may be triggered by, or trigger, any other business behavior element (business event, business process, business function, or business interaction). </a:t>
            </a:r>
          </a:p>
          <a:p>
            <a:endParaRPr lang="en-US" dirty="0" smtClean="0"/>
          </a:p>
          <a:p>
            <a:r>
              <a:rPr lang="en-US" dirty="0" smtClean="0"/>
              <a:t>A business interaction may access business objects. </a:t>
            </a:r>
          </a:p>
          <a:p>
            <a:endParaRPr lang="en-US" dirty="0" smtClean="0"/>
          </a:p>
          <a:p>
            <a:r>
              <a:rPr lang="en-US" dirty="0" smtClean="0"/>
              <a:t>The name of a business interaction should preferably be a verb in the simple present tense.</a:t>
            </a:r>
          </a:p>
          <a:p>
            <a:r>
              <a:rPr lang="en-US" dirty="0" smtClean="0"/>
              <a:t/>
            </a:r>
            <a:br>
              <a:rPr lang="en-US" dirty="0" smtClean="0"/>
            </a:br>
            <a:endParaRPr lang="en-GB" dirty="0" smtClean="0"/>
          </a:p>
          <a:p>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29</a:t>
            </a:fld>
            <a:endParaRPr lang="de-CH"/>
          </a:p>
        </p:txBody>
      </p:sp>
    </p:spTree>
    <p:extLst>
      <p:ext uri="{BB962C8B-B14F-4D97-AF65-F5344CB8AC3E}">
        <p14:creationId xmlns:p14="http://schemas.microsoft.com/office/powerpoint/2010/main" val="1549579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In the model below, a business interaction is triggered by a request. The business interaction Take out combined insurance is performed as collaboration between the travel and luggage insurance seller. The business interaction needs the Policy info business object, and realizes the (external) business service Combined insurance selling. As part of the business interaction, the Prepare travel policy and Prepare luggage policy are triggered. The Travel insurance seller and Luggage insurance seller perform these processes separately.</a:t>
            </a:r>
            <a:endParaRPr lang="en-GB" dirty="0"/>
          </a:p>
        </p:txBody>
      </p:sp>
      <p:sp>
        <p:nvSpPr>
          <p:cNvPr id="4" name="Segnaposto numero diapositiva 3"/>
          <p:cNvSpPr>
            <a:spLocks noGrp="1"/>
          </p:cNvSpPr>
          <p:nvPr>
            <p:ph type="sldNum" sz="quarter" idx="10"/>
          </p:nvPr>
        </p:nvSpPr>
        <p:spPr/>
        <p:txBody>
          <a:bodyPr/>
          <a:lstStyle/>
          <a:p>
            <a:pPr>
              <a:defRPr/>
            </a:pPr>
            <a:fld id="{92C8FAFF-EE65-4BEF-A3F8-174A3C0665AD}" type="slidenum">
              <a:rPr lang="de-CH" smtClean="0"/>
              <a:pPr>
                <a:defRPr/>
              </a:pPr>
              <a:t>30</a:t>
            </a:fld>
            <a:endParaRPr lang="de-CH"/>
          </a:p>
        </p:txBody>
      </p:sp>
    </p:spTree>
    <p:extLst>
      <p:ext uri="{BB962C8B-B14F-4D97-AF65-F5344CB8AC3E}">
        <p14:creationId xmlns:p14="http://schemas.microsoft.com/office/powerpoint/2010/main" val="54876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microsoft.com/office/2007/relationships/hdphoto" Target="../media/hdphoto2.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38326" y="3075727"/>
            <a:ext cx="9129061" cy="1150938"/>
          </a:xfrm>
        </p:spPr>
        <p:txBody>
          <a:bodyPr anchor="t"/>
          <a:lstStyle>
            <a:lvl1pPr>
              <a:defRPr sz="3200" i="1">
                <a:solidFill>
                  <a:schemeClr val="tx2"/>
                </a:solidFill>
              </a:defRPr>
            </a:lvl1pPr>
          </a:lstStyle>
          <a:p>
            <a:pPr lvl="0"/>
            <a:r>
              <a:rPr lang="de-DE" noProof="0" smtClean="0"/>
              <a:t>Titelmasterformat durch Klicken bearbeiten</a:t>
            </a:r>
            <a:endParaRPr lang="de-CH" noProof="0" dirty="0" smtClean="0"/>
          </a:p>
        </p:txBody>
      </p:sp>
      <p:sp>
        <p:nvSpPr>
          <p:cNvPr id="5123" name="Rectangle 3"/>
          <p:cNvSpPr>
            <a:spLocks noGrp="1" noChangeArrowheads="1"/>
          </p:cNvSpPr>
          <p:nvPr>
            <p:ph type="subTitle" idx="1"/>
          </p:nvPr>
        </p:nvSpPr>
        <p:spPr>
          <a:xfrm>
            <a:off x="438326" y="4691577"/>
            <a:ext cx="9155200" cy="431800"/>
          </a:xfrm>
        </p:spPr>
        <p:txBody>
          <a:bodyPr/>
          <a:lstStyle>
            <a:lvl1pPr marL="0" indent="0">
              <a:buFont typeface="Arial" charset="0"/>
              <a:buNone/>
              <a:defRPr sz="2000" i="1">
                <a:solidFill>
                  <a:schemeClr val="tx2"/>
                </a:solidFill>
              </a:defRPr>
            </a:lvl1pPr>
          </a:lstStyle>
          <a:p>
            <a:pPr lvl="0"/>
            <a:r>
              <a:rPr lang="de-DE" noProof="0" smtClean="0"/>
              <a:t>Formatvorlage des Untertitelmasters durch Klicken bearbeiten</a:t>
            </a:r>
            <a:endParaRPr lang="de-CH" noProof="0" dirty="0" smtClean="0"/>
          </a:p>
        </p:txBody>
      </p:sp>
      <p:pic>
        <p:nvPicPr>
          <p:cNvPr id="18" name="Grafik 17"/>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foregroundMark x1="2548" y1="31008" x2="2548" y2="31008"/>
                        <a14:foregroundMark x1="17834" y1="61757" x2="17834" y2="61757"/>
                        <a14:foregroundMark x1="21338" y1="61757" x2="21338" y2="61757"/>
                        <a14:foregroundMark x1="24204" y1="61757" x2="24204" y2="61757"/>
                        <a14:foregroundMark x1="24522" y1="59690" x2="24522" y2="59690"/>
                        <a14:foregroundMark x1="30892" y1="61240" x2="30892" y2="61240"/>
                        <a14:foregroundMark x1="41401" y1="61499" x2="41401" y2="61499"/>
                        <a14:foregroundMark x1="45860" y1="61499" x2="45860" y2="61499"/>
                        <a14:foregroundMark x1="51592" y1="61499" x2="51592" y2="61499"/>
                        <a14:foregroundMark x1="62420" y1="62274" x2="62420" y2="62274"/>
                        <a14:foregroundMark x1="65287" y1="61757" x2="65287" y2="61757"/>
                        <a14:foregroundMark x1="68471" y1="62016" x2="68471" y2="62016"/>
                        <a14:foregroundMark x1="79299" y1="61757" x2="79299" y2="61757"/>
                        <a14:foregroundMark x1="99045" y1="42636" x2="99045" y2="42636"/>
                        <a14:foregroundMark x1="52866" y1="80879" x2="52866" y2="80879"/>
                        <a14:foregroundMark x1="56688" y1="77261" x2="56688" y2="77261"/>
                        <a14:foregroundMark x1="56051" y1="79070" x2="56051" y2="79070"/>
                        <a14:foregroundMark x1="47771" y1="79070" x2="47771" y2="79070"/>
                        <a14:foregroundMark x1="42038" y1="78553" x2="42038" y2="78553"/>
                        <a14:foregroundMark x1="48408" y1="81395" x2="48408" y2="81395"/>
                        <a14:foregroundMark x1="34395" y1="61757" x2="34395" y2="61757"/>
                        <a14:foregroundMark x1="9554" y1="73643" x2="9554" y2="73643"/>
                        <a14:foregroundMark x1="11783" y1="75969" x2="11783" y2="75969"/>
                        <a14:foregroundMark x1="11783" y1="75969" x2="11783" y2="75969"/>
                        <a14:foregroundMark x1="7006" y1="70801" x2="7006" y2="70801"/>
                        <a14:foregroundMark x1="7006" y1="70801" x2="7006" y2="70801"/>
                        <a14:foregroundMark x1="2548" y1="55039" x2="2548" y2="55039"/>
                        <a14:foregroundMark x1="2548" y1="55039" x2="2548" y2="55039"/>
                        <a14:foregroundMark x1="2866" y1="24806" x2="2866" y2="24806"/>
                        <a14:foregroundMark x1="2866" y1="24806" x2="2866" y2="24806"/>
                        <a14:foregroundMark x1="98089" y1="21964" x2="98089" y2="21964"/>
                        <a14:foregroundMark x1="98089" y1="21964" x2="98089" y2="21964"/>
                        <a14:foregroundMark x1="57006" y1="1034" x2="57006" y2="1034"/>
                        <a14:foregroundMark x1="57006" y1="1034" x2="57006" y2="1034"/>
                        <a14:foregroundMark x1="45223" y1="63307" x2="45223" y2="63307"/>
                        <a14:foregroundMark x1="21019" y1="1809" x2="21019" y2="1809"/>
                        <a14:foregroundMark x1="21019" y1="1809" x2="21019" y2="1809"/>
                        <a14:foregroundMark x1="52548" y1="79070" x2="52548" y2="79070"/>
                      </a14:backgroundRemoval>
                    </a14:imgEffect>
                  </a14:imgLayer>
                </a14:imgProps>
              </a:ext>
              <a:ext uri="{28A0092B-C50C-407E-A947-70E740481C1C}">
                <a14:useLocalDpi xmlns:a14="http://schemas.microsoft.com/office/drawing/2010/main" val="0"/>
              </a:ext>
            </a:extLst>
          </a:blip>
          <a:stretch>
            <a:fillRect/>
          </a:stretch>
        </p:blipFill>
        <p:spPr>
          <a:xfrm>
            <a:off x="438326" y="339060"/>
            <a:ext cx="1557080" cy="1962548"/>
          </a:xfrm>
          <a:prstGeom prst="rect">
            <a:avLst/>
          </a:prstGeom>
        </p:spPr>
      </p:pic>
    </p:spTree>
    <p:extLst>
      <p:ext uri="{BB962C8B-B14F-4D97-AF65-F5344CB8AC3E}">
        <p14:creationId xmlns:p14="http://schemas.microsoft.com/office/powerpoint/2010/main" val="12356286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56952" y="608014"/>
            <a:ext cx="9075997" cy="1008062"/>
          </a:xfrm>
        </p:spPr>
        <p:txBody>
          <a:bodyPr/>
          <a:lstStyle>
            <a:lvl1pPr>
              <a:defRPr>
                <a:solidFill>
                  <a:schemeClr val="tx2"/>
                </a:solidFill>
              </a:defRPr>
            </a:lvl1pPr>
          </a:lstStyle>
          <a:p>
            <a:r>
              <a:rPr lang="de-DE" smtClean="0"/>
              <a:t>Titelmasterformat durch Klicken bearbeiten</a:t>
            </a:r>
            <a:endParaRPr lang="de-CH" dirty="0"/>
          </a:p>
        </p:txBody>
      </p:sp>
      <p:sp>
        <p:nvSpPr>
          <p:cNvPr id="5" name="Inhaltsplatzhalter 2"/>
          <p:cNvSpPr>
            <a:spLocks noGrp="1"/>
          </p:cNvSpPr>
          <p:nvPr>
            <p:ph sz="half" idx="1"/>
          </p:nvPr>
        </p:nvSpPr>
        <p:spPr>
          <a:xfrm>
            <a:off x="598516" y="1862052"/>
            <a:ext cx="8994371" cy="192855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6" name="Textplatzhalter 3"/>
          <p:cNvSpPr>
            <a:spLocks noGrp="1"/>
          </p:cNvSpPr>
          <p:nvPr>
            <p:ph type="body" sz="half" idx="2"/>
          </p:nvPr>
        </p:nvSpPr>
        <p:spPr>
          <a:xfrm>
            <a:off x="598517" y="4036179"/>
            <a:ext cx="9010996" cy="201548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Foliennummernplatzhalter 7"/>
          <p:cNvSpPr>
            <a:spLocks noGrp="1"/>
          </p:cNvSpPr>
          <p:nvPr>
            <p:ph type="sldNum" sz="quarter" idx="11"/>
          </p:nvPr>
        </p:nvSpPr>
        <p:spPr/>
        <p:txBody>
          <a:bodyPr/>
          <a:lstStyle/>
          <a:p>
            <a:pPr>
              <a:defRPr/>
            </a:pPr>
            <a:fld id="{D4387DFC-6A66-45F3-AE62-0BB6E61744EF}" type="slidenum">
              <a:rPr lang="de-CH" smtClean="0"/>
              <a:pPr>
                <a:defRPr/>
              </a:pPr>
              <a:t>‹n.›</a:t>
            </a:fld>
            <a:endParaRPr lang="de-CH"/>
          </a:p>
        </p:txBody>
      </p:sp>
    </p:spTree>
    <p:extLst>
      <p:ext uri="{BB962C8B-B14F-4D97-AF65-F5344CB8AC3E}">
        <p14:creationId xmlns:p14="http://schemas.microsoft.com/office/powerpoint/2010/main" val="4461348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nl-NL"/>
              <a:t>zie tab beeld/kop- voettekst om dit te wijzigen</a:t>
            </a:r>
          </a:p>
        </p:txBody>
      </p:sp>
      <p:sp>
        <p:nvSpPr>
          <p:cNvPr id="5" name="Rectangle 6"/>
          <p:cNvSpPr>
            <a:spLocks noGrp="1" noChangeArrowheads="1"/>
          </p:cNvSpPr>
          <p:nvPr>
            <p:ph type="sldNum" sz="quarter" idx="11"/>
          </p:nvPr>
        </p:nvSpPr>
        <p:spPr>
          <a:ln/>
        </p:spPr>
        <p:txBody>
          <a:bodyPr/>
          <a:lstStyle>
            <a:lvl1pPr>
              <a:defRPr/>
            </a:lvl1pPr>
          </a:lstStyle>
          <a:p>
            <a:fld id="{67EFEE60-67F7-F245-A6CE-A092AF3B1B88}" type="slidenum">
              <a:rPr lang="nl-NL" altLang="it-IT"/>
              <a:pPr/>
              <a:t>‹n.›</a:t>
            </a:fld>
            <a:endParaRPr lang="nl-NL" altLang="it-IT"/>
          </a:p>
        </p:txBody>
      </p:sp>
    </p:spTree>
    <p:extLst>
      <p:ext uri="{BB962C8B-B14F-4D97-AF65-F5344CB8AC3E}">
        <p14:creationId xmlns:p14="http://schemas.microsoft.com/office/powerpoint/2010/main" val="58367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elfoli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33068" y="3526372"/>
            <a:ext cx="9129061" cy="1150938"/>
          </a:xfrm>
        </p:spPr>
        <p:txBody>
          <a:bodyPr anchor="ctr"/>
          <a:lstStyle>
            <a:lvl1pPr>
              <a:defRPr sz="3300" i="1">
                <a:solidFill>
                  <a:schemeClr val="tx2"/>
                </a:solidFill>
              </a:defRPr>
            </a:lvl1pPr>
          </a:lstStyle>
          <a:p>
            <a:pPr lvl="0"/>
            <a:r>
              <a:rPr lang="de-DE" noProof="0" smtClean="0"/>
              <a:t>Titelmasterformat durch Klicken bearbeiten</a:t>
            </a:r>
            <a:endParaRPr lang="de-CH" noProof="0" dirty="0" smtClean="0"/>
          </a:p>
        </p:txBody>
      </p:sp>
      <p:sp>
        <p:nvSpPr>
          <p:cNvPr id="5123" name="Rectangle 3"/>
          <p:cNvSpPr>
            <a:spLocks noGrp="1" noChangeArrowheads="1"/>
          </p:cNvSpPr>
          <p:nvPr>
            <p:ph type="subTitle" idx="1"/>
          </p:nvPr>
        </p:nvSpPr>
        <p:spPr>
          <a:xfrm>
            <a:off x="719999" y="4813405"/>
            <a:ext cx="9155200" cy="431800"/>
          </a:xfrm>
        </p:spPr>
        <p:txBody>
          <a:bodyPr/>
          <a:lstStyle>
            <a:lvl1pPr marL="0" indent="0">
              <a:buFont typeface="Arial" charset="0"/>
              <a:buNone/>
              <a:defRPr sz="2000" i="1">
                <a:solidFill>
                  <a:schemeClr val="tx2"/>
                </a:solidFill>
              </a:defRPr>
            </a:lvl1pPr>
          </a:lstStyle>
          <a:p>
            <a:pPr lvl="0"/>
            <a:r>
              <a:rPr lang="de-DE" noProof="0" smtClean="0"/>
              <a:t>Formatvorlage des Untertitelmasters durch Klicken bearbeiten</a:t>
            </a:r>
            <a:endParaRPr lang="de-CH" noProof="0" dirty="0" smtClean="0"/>
          </a:p>
        </p:txBody>
      </p:sp>
      <p:sp>
        <p:nvSpPr>
          <p:cNvPr id="2" name="Textfeld 1"/>
          <p:cNvSpPr txBox="1"/>
          <p:nvPr userDrawn="1"/>
        </p:nvSpPr>
        <p:spPr bwMode="auto">
          <a:xfrm>
            <a:off x="8158700" y="34145"/>
            <a:ext cx="633187"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spAutoFit/>
          </a:bodyPr>
          <a:lstStyle/>
          <a:p>
            <a:r>
              <a:rPr lang="de-CH" sz="1100" dirty="0" err="1" smtClean="0">
                <a:solidFill>
                  <a:srgbClr val="808080"/>
                </a:solidFill>
              </a:rPr>
              <a:t>member</a:t>
            </a:r>
            <a:r>
              <a:rPr lang="de-CH" sz="1100" baseline="0" dirty="0" smtClean="0">
                <a:solidFill>
                  <a:srgbClr val="808080"/>
                </a:solidFill>
              </a:rPr>
              <a:t> o</a:t>
            </a:r>
            <a:endParaRPr lang="de-CH" sz="1100" dirty="0" smtClean="0">
              <a:solidFill>
                <a:srgbClr val="808080"/>
              </a:solidFill>
            </a:endParaRPr>
          </a:p>
        </p:txBody>
      </p:sp>
      <p:grpSp>
        <p:nvGrpSpPr>
          <p:cNvPr id="8" name="Gruppieren 7"/>
          <p:cNvGrpSpPr/>
          <p:nvPr userDrawn="1"/>
        </p:nvGrpSpPr>
        <p:grpSpPr>
          <a:xfrm>
            <a:off x="18385" y="57969"/>
            <a:ext cx="636750" cy="754798"/>
            <a:chOff x="394943" y="-273329"/>
            <a:chExt cx="1368769" cy="1622527"/>
          </a:xfrm>
        </p:grpSpPr>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1436" y="-273329"/>
              <a:ext cx="1239780" cy="1562622"/>
            </a:xfrm>
            <a:prstGeom prst="rect">
              <a:avLst/>
            </a:prstGeom>
          </p:spPr>
        </p:pic>
        <p:sp>
          <p:nvSpPr>
            <p:cNvPr id="11" name="Freihandform 10"/>
            <p:cNvSpPr/>
            <p:nvPr userDrawn="1"/>
          </p:nvSpPr>
          <p:spPr>
            <a:xfrm>
              <a:off x="1063351" y="624659"/>
              <a:ext cx="700361" cy="724539"/>
            </a:xfrm>
            <a:custGeom>
              <a:avLst/>
              <a:gdLst>
                <a:gd name="connsiteX0" fmla="*/ 639536 w 682559"/>
                <a:gd name="connsiteY0" fmla="*/ 15644 h 715345"/>
                <a:gd name="connsiteX1" fmla="*/ 570480 w 682559"/>
                <a:gd name="connsiteY1" fmla="*/ 215669 h 715345"/>
                <a:gd name="connsiteX2" fmla="*/ 472849 w 682559"/>
                <a:gd name="connsiteY2" fmla="*/ 370451 h 715345"/>
                <a:gd name="connsiteX3" fmla="*/ 322830 w 682559"/>
                <a:gd name="connsiteY3" fmla="*/ 501419 h 715345"/>
                <a:gd name="connsiteX4" fmla="*/ 177574 w 682559"/>
                <a:gd name="connsiteY4" fmla="*/ 596669 h 715345"/>
                <a:gd name="connsiteX5" fmla="*/ 18030 w 682559"/>
                <a:gd name="connsiteY5" fmla="*/ 663344 h 715345"/>
                <a:gd name="connsiteX6" fmla="*/ 632393 w 682559"/>
                <a:gd name="connsiteY6" fmla="*/ 665726 h 715345"/>
                <a:gd name="connsiteX7" fmla="*/ 639536 w 682559"/>
                <a:gd name="connsiteY7" fmla="*/ 15644 h 715345"/>
                <a:gd name="connsiteX0" fmla="*/ 639536 w 658424"/>
                <a:gd name="connsiteY0" fmla="*/ 12331 h 674241"/>
                <a:gd name="connsiteX1" fmla="*/ 570480 w 658424"/>
                <a:gd name="connsiteY1" fmla="*/ 212356 h 674241"/>
                <a:gd name="connsiteX2" fmla="*/ 472849 w 658424"/>
                <a:gd name="connsiteY2" fmla="*/ 367138 h 674241"/>
                <a:gd name="connsiteX3" fmla="*/ 322830 w 658424"/>
                <a:gd name="connsiteY3" fmla="*/ 498106 h 674241"/>
                <a:gd name="connsiteX4" fmla="*/ 177574 w 658424"/>
                <a:gd name="connsiteY4" fmla="*/ 593356 h 674241"/>
                <a:gd name="connsiteX5" fmla="*/ 18030 w 658424"/>
                <a:gd name="connsiteY5" fmla="*/ 660031 h 674241"/>
                <a:gd name="connsiteX6" fmla="*/ 596674 w 658424"/>
                <a:gd name="connsiteY6" fmla="*/ 598120 h 674241"/>
                <a:gd name="connsiteX7" fmla="*/ 639536 w 658424"/>
                <a:gd name="connsiteY7" fmla="*/ 12331 h 674241"/>
                <a:gd name="connsiteX0" fmla="*/ 639536 w 639911"/>
                <a:gd name="connsiteY0" fmla="*/ 12331 h 666135"/>
                <a:gd name="connsiteX1" fmla="*/ 570480 w 639911"/>
                <a:gd name="connsiteY1" fmla="*/ 212356 h 666135"/>
                <a:gd name="connsiteX2" fmla="*/ 472849 w 639911"/>
                <a:gd name="connsiteY2" fmla="*/ 367138 h 666135"/>
                <a:gd name="connsiteX3" fmla="*/ 322830 w 639911"/>
                <a:gd name="connsiteY3" fmla="*/ 498106 h 666135"/>
                <a:gd name="connsiteX4" fmla="*/ 177574 w 639911"/>
                <a:gd name="connsiteY4" fmla="*/ 593356 h 666135"/>
                <a:gd name="connsiteX5" fmla="*/ 18030 w 639911"/>
                <a:gd name="connsiteY5" fmla="*/ 660031 h 666135"/>
                <a:gd name="connsiteX6" fmla="*/ 596674 w 639911"/>
                <a:gd name="connsiteY6" fmla="*/ 598120 h 666135"/>
                <a:gd name="connsiteX7" fmla="*/ 639536 w 639911"/>
                <a:gd name="connsiteY7" fmla="*/ 12331 h 666135"/>
                <a:gd name="connsiteX0" fmla="*/ 639536 w 639837"/>
                <a:gd name="connsiteY0" fmla="*/ 12331 h 666599"/>
                <a:gd name="connsiteX1" fmla="*/ 570480 w 639837"/>
                <a:gd name="connsiteY1" fmla="*/ 212356 h 666599"/>
                <a:gd name="connsiteX2" fmla="*/ 472849 w 639837"/>
                <a:gd name="connsiteY2" fmla="*/ 367138 h 666599"/>
                <a:gd name="connsiteX3" fmla="*/ 322830 w 639837"/>
                <a:gd name="connsiteY3" fmla="*/ 498106 h 666599"/>
                <a:gd name="connsiteX4" fmla="*/ 177574 w 639837"/>
                <a:gd name="connsiteY4" fmla="*/ 593356 h 666599"/>
                <a:gd name="connsiteX5" fmla="*/ 18030 w 639837"/>
                <a:gd name="connsiteY5" fmla="*/ 660031 h 666599"/>
                <a:gd name="connsiteX6" fmla="*/ 596674 w 639837"/>
                <a:gd name="connsiteY6" fmla="*/ 598120 h 666599"/>
                <a:gd name="connsiteX7" fmla="*/ 639536 w 639837"/>
                <a:gd name="connsiteY7" fmla="*/ 12331 h 666599"/>
                <a:gd name="connsiteX0" fmla="*/ 639536 w 640030"/>
                <a:gd name="connsiteY0" fmla="*/ 12331 h 666135"/>
                <a:gd name="connsiteX1" fmla="*/ 570480 w 640030"/>
                <a:gd name="connsiteY1" fmla="*/ 212356 h 666135"/>
                <a:gd name="connsiteX2" fmla="*/ 472849 w 640030"/>
                <a:gd name="connsiteY2" fmla="*/ 367138 h 666135"/>
                <a:gd name="connsiteX3" fmla="*/ 322830 w 640030"/>
                <a:gd name="connsiteY3" fmla="*/ 498106 h 666135"/>
                <a:gd name="connsiteX4" fmla="*/ 177574 w 640030"/>
                <a:gd name="connsiteY4" fmla="*/ 593356 h 666135"/>
                <a:gd name="connsiteX5" fmla="*/ 18030 w 640030"/>
                <a:gd name="connsiteY5" fmla="*/ 660031 h 666135"/>
                <a:gd name="connsiteX6" fmla="*/ 596674 w 640030"/>
                <a:gd name="connsiteY6" fmla="*/ 598120 h 666135"/>
                <a:gd name="connsiteX7" fmla="*/ 639536 w 640030"/>
                <a:gd name="connsiteY7" fmla="*/ 12331 h 666135"/>
                <a:gd name="connsiteX0" fmla="*/ 639536 w 659203"/>
                <a:gd name="connsiteY0" fmla="*/ 15897 h 705317"/>
                <a:gd name="connsiteX1" fmla="*/ 570480 w 659203"/>
                <a:gd name="connsiteY1" fmla="*/ 215922 h 705317"/>
                <a:gd name="connsiteX2" fmla="*/ 472849 w 659203"/>
                <a:gd name="connsiteY2" fmla="*/ 370704 h 705317"/>
                <a:gd name="connsiteX3" fmla="*/ 322830 w 659203"/>
                <a:gd name="connsiteY3" fmla="*/ 501672 h 705317"/>
                <a:gd name="connsiteX4" fmla="*/ 177574 w 659203"/>
                <a:gd name="connsiteY4" fmla="*/ 596922 h 705317"/>
                <a:gd name="connsiteX5" fmla="*/ 18030 w 659203"/>
                <a:gd name="connsiteY5" fmla="*/ 663597 h 705317"/>
                <a:gd name="connsiteX6" fmla="*/ 649061 w 659203"/>
                <a:gd name="connsiteY6" fmla="*/ 670742 h 705317"/>
                <a:gd name="connsiteX7" fmla="*/ 639536 w 659203"/>
                <a:gd name="connsiteY7" fmla="*/ 15897 h 705317"/>
                <a:gd name="connsiteX0" fmla="*/ 644005 w 700361"/>
                <a:gd name="connsiteY0" fmla="*/ 15897 h 724539"/>
                <a:gd name="connsiteX1" fmla="*/ 574949 w 700361"/>
                <a:gd name="connsiteY1" fmla="*/ 215922 h 724539"/>
                <a:gd name="connsiteX2" fmla="*/ 477318 w 700361"/>
                <a:gd name="connsiteY2" fmla="*/ 370704 h 724539"/>
                <a:gd name="connsiteX3" fmla="*/ 327299 w 700361"/>
                <a:gd name="connsiteY3" fmla="*/ 501672 h 724539"/>
                <a:gd name="connsiteX4" fmla="*/ 182043 w 700361"/>
                <a:gd name="connsiteY4" fmla="*/ 596922 h 724539"/>
                <a:gd name="connsiteX5" fmla="*/ 17737 w 700361"/>
                <a:gd name="connsiteY5" fmla="*/ 677884 h 724539"/>
                <a:gd name="connsiteX6" fmla="*/ 653530 w 700361"/>
                <a:gd name="connsiteY6" fmla="*/ 670742 h 724539"/>
                <a:gd name="connsiteX7" fmla="*/ 644005 w 700361"/>
                <a:gd name="connsiteY7" fmla="*/ 15897 h 7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61" h="724539">
                  <a:moveTo>
                    <a:pt x="644005" y="15897"/>
                  </a:moveTo>
                  <a:cubicBezTo>
                    <a:pt x="630908" y="-59906"/>
                    <a:pt x="602730" y="156788"/>
                    <a:pt x="574949" y="215922"/>
                  </a:cubicBezTo>
                  <a:cubicBezTo>
                    <a:pt x="547168" y="275056"/>
                    <a:pt x="518593" y="323079"/>
                    <a:pt x="477318" y="370704"/>
                  </a:cubicBezTo>
                  <a:cubicBezTo>
                    <a:pt x="436043" y="418329"/>
                    <a:pt x="376511" y="463969"/>
                    <a:pt x="327299" y="501672"/>
                  </a:cubicBezTo>
                  <a:cubicBezTo>
                    <a:pt x="278087" y="539375"/>
                    <a:pt x="233637" y="567553"/>
                    <a:pt x="182043" y="596922"/>
                  </a:cubicBezTo>
                  <a:cubicBezTo>
                    <a:pt x="130449" y="626291"/>
                    <a:pt x="-58066" y="666374"/>
                    <a:pt x="17737" y="677884"/>
                  </a:cubicBezTo>
                  <a:cubicBezTo>
                    <a:pt x="93540" y="689394"/>
                    <a:pt x="549152" y="781073"/>
                    <a:pt x="653530" y="670742"/>
                  </a:cubicBezTo>
                  <a:cubicBezTo>
                    <a:pt x="757908" y="560411"/>
                    <a:pt x="657102" y="91700"/>
                    <a:pt x="644005" y="15897"/>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Freihandform 12"/>
            <p:cNvSpPr/>
            <p:nvPr userDrawn="1"/>
          </p:nvSpPr>
          <p:spPr>
            <a:xfrm flipH="1">
              <a:off x="394943" y="616727"/>
              <a:ext cx="700361" cy="726417"/>
            </a:xfrm>
            <a:custGeom>
              <a:avLst/>
              <a:gdLst>
                <a:gd name="connsiteX0" fmla="*/ 639536 w 682559"/>
                <a:gd name="connsiteY0" fmla="*/ 15644 h 715345"/>
                <a:gd name="connsiteX1" fmla="*/ 570480 w 682559"/>
                <a:gd name="connsiteY1" fmla="*/ 215669 h 715345"/>
                <a:gd name="connsiteX2" fmla="*/ 472849 w 682559"/>
                <a:gd name="connsiteY2" fmla="*/ 370451 h 715345"/>
                <a:gd name="connsiteX3" fmla="*/ 322830 w 682559"/>
                <a:gd name="connsiteY3" fmla="*/ 501419 h 715345"/>
                <a:gd name="connsiteX4" fmla="*/ 177574 w 682559"/>
                <a:gd name="connsiteY4" fmla="*/ 596669 h 715345"/>
                <a:gd name="connsiteX5" fmla="*/ 18030 w 682559"/>
                <a:gd name="connsiteY5" fmla="*/ 663344 h 715345"/>
                <a:gd name="connsiteX6" fmla="*/ 632393 w 682559"/>
                <a:gd name="connsiteY6" fmla="*/ 665726 h 715345"/>
                <a:gd name="connsiteX7" fmla="*/ 639536 w 682559"/>
                <a:gd name="connsiteY7" fmla="*/ 15644 h 715345"/>
                <a:gd name="connsiteX0" fmla="*/ 639536 w 658424"/>
                <a:gd name="connsiteY0" fmla="*/ 12331 h 674241"/>
                <a:gd name="connsiteX1" fmla="*/ 570480 w 658424"/>
                <a:gd name="connsiteY1" fmla="*/ 212356 h 674241"/>
                <a:gd name="connsiteX2" fmla="*/ 472849 w 658424"/>
                <a:gd name="connsiteY2" fmla="*/ 367138 h 674241"/>
                <a:gd name="connsiteX3" fmla="*/ 322830 w 658424"/>
                <a:gd name="connsiteY3" fmla="*/ 498106 h 674241"/>
                <a:gd name="connsiteX4" fmla="*/ 177574 w 658424"/>
                <a:gd name="connsiteY4" fmla="*/ 593356 h 674241"/>
                <a:gd name="connsiteX5" fmla="*/ 18030 w 658424"/>
                <a:gd name="connsiteY5" fmla="*/ 660031 h 674241"/>
                <a:gd name="connsiteX6" fmla="*/ 596674 w 658424"/>
                <a:gd name="connsiteY6" fmla="*/ 598120 h 674241"/>
                <a:gd name="connsiteX7" fmla="*/ 639536 w 658424"/>
                <a:gd name="connsiteY7" fmla="*/ 12331 h 674241"/>
                <a:gd name="connsiteX0" fmla="*/ 639536 w 639911"/>
                <a:gd name="connsiteY0" fmla="*/ 12331 h 666135"/>
                <a:gd name="connsiteX1" fmla="*/ 570480 w 639911"/>
                <a:gd name="connsiteY1" fmla="*/ 212356 h 666135"/>
                <a:gd name="connsiteX2" fmla="*/ 472849 w 639911"/>
                <a:gd name="connsiteY2" fmla="*/ 367138 h 666135"/>
                <a:gd name="connsiteX3" fmla="*/ 322830 w 639911"/>
                <a:gd name="connsiteY3" fmla="*/ 498106 h 666135"/>
                <a:gd name="connsiteX4" fmla="*/ 177574 w 639911"/>
                <a:gd name="connsiteY4" fmla="*/ 593356 h 666135"/>
                <a:gd name="connsiteX5" fmla="*/ 18030 w 639911"/>
                <a:gd name="connsiteY5" fmla="*/ 660031 h 666135"/>
                <a:gd name="connsiteX6" fmla="*/ 596674 w 639911"/>
                <a:gd name="connsiteY6" fmla="*/ 598120 h 666135"/>
                <a:gd name="connsiteX7" fmla="*/ 639536 w 639911"/>
                <a:gd name="connsiteY7" fmla="*/ 12331 h 666135"/>
                <a:gd name="connsiteX0" fmla="*/ 639536 w 639837"/>
                <a:gd name="connsiteY0" fmla="*/ 12331 h 666599"/>
                <a:gd name="connsiteX1" fmla="*/ 570480 w 639837"/>
                <a:gd name="connsiteY1" fmla="*/ 212356 h 666599"/>
                <a:gd name="connsiteX2" fmla="*/ 472849 w 639837"/>
                <a:gd name="connsiteY2" fmla="*/ 367138 h 666599"/>
                <a:gd name="connsiteX3" fmla="*/ 322830 w 639837"/>
                <a:gd name="connsiteY3" fmla="*/ 498106 h 666599"/>
                <a:gd name="connsiteX4" fmla="*/ 177574 w 639837"/>
                <a:gd name="connsiteY4" fmla="*/ 593356 h 666599"/>
                <a:gd name="connsiteX5" fmla="*/ 18030 w 639837"/>
                <a:gd name="connsiteY5" fmla="*/ 660031 h 666599"/>
                <a:gd name="connsiteX6" fmla="*/ 596674 w 639837"/>
                <a:gd name="connsiteY6" fmla="*/ 598120 h 666599"/>
                <a:gd name="connsiteX7" fmla="*/ 639536 w 639837"/>
                <a:gd name="connsiteY7" fmla="*/ 12331 h 666599"/>
                <a:gd name="connsiteX0" fmla="*/ 639536 w 640030"/>
                <a:gd name="connsiteY0" fmla="*/ 12331 h 666135"/>
                <a:gd name="connsiteX1" fmla="*/ 570480 w 640030"/>
                <a:gd name="connsiteY1" fmla="*/ 212356 h 666135"/>
                <a:gd name="connsiteX2" fmla="*/ 472849 w 640030"/>
                <a:gd name="connsiteY2" fmla="*/ 367138 h 666135"/>
                <a:gd name="connsiteX3" fmla="*/ 322830 w 640030"/>
                <a:gd name="connsiteY3" fmla="*/ 498106 h 666135"/>
                <a:gd name="connsiteX4" fmla="*/ 177574 w 640030"/>
                <a:gd name="connsiteY4" fmla="*/ 593356 h 666135"/>
                <a:gd name="connsiteX5" fmla="*/ 18030 w 640030"/>
                <a:gd name="connsiteY5" fmla="*/ 660031 h 666135"/>
                <a:gd name="connsiteX6" fmla="*/ 596674 w 640030"/>
                <a:gd name="connsiteY6" fmla="*/ 598120 h 666135"/>
                <a:gd name="connsiteX7" fmla="*/ 639536 w 640030"/>
                <a:gd name="connsiteY7" fmla="*/ 12331 h 666135"/>
                <a:gd name="connsiteX0" fmla="*/ 639536 w 659203"/>
                <a:gd name="connsiteY0" fmla="*/ 15897 h 705317"/>
                <a:gd name="connsiteX1" fmla="*/ 570480 w 659203"/>
                <a:gd name="connsiteY1" fmla="*/ 215922 h 705317"/>
                <a:gd name="connsiteX2" fmla="*/ 472849 w 659203"/>
                <a:gd name="connsiteY2" fmla="*/ 370704 h 705317"/>
                <a:gd name="connsiteX3" fmla="*/ 322830 w 659203"/>
                <a:gd name="connsiteY3" fmla="*/ 501672 h 705317"/>
                <a:gd name="connsiteX4" fmla="*/ 177574 w 659203"/>
                <a:gd name="connsiteY4" fmla="*/ 596922 h 705317"/>
                <a:gd name="connsiteX5" fmla="*/ 18030 w 659203"/>
                <a:gd name="connsiteY5" fmla="*/ 663597 h 705317"/>
                <a:gd name="connsiteX6" fmla="*/ 649061 w 659203"/>
                <a:gd name="connsiteY6" fmla="*/ 670742 h 705317"/>
                <a:gd name="connsiteX7" fmla="*/ 639536 w 659203"/>
                <a:gd name="connsiteY7" fmla="*/ 15897 h 705317"/>
                <a:gd name="connsiteX0" fmla="*/ 644005 w 700361"/>
                <a:gd name="connsiteY0" fmla="*/ 15897 h 724539"/>
                <a:gd name="connsiteX1" fmla="*/ 574949 w 700361"/>
                <a:gd name="connsiteY1" fmla="*/ 215922 h 724539"/>
                <a:gd name="connsiteX2" fmla="*/ 477318 w 700361"/>
                <a:gd name="connsiteY2" fmla="*/ 370704 h 724539"/>
                <a:gd name="connsiteX3" fmla="*/ 327299 w 700361"/>
                <a:gd name="connsiteY3" fmla="*/ 501672 h 724539"/>
                <a:gd name="connsiteX4" fmla="*/ 182043 w 700361"/>
                <a:gd name="connsiteY4" fmla="*/ 596922 h 724539"/>
                <a:gd name="connsiteX5" fmla="*/ 17737 w 700361"/>
                <a:gd name="connsiteY5" fmla="*/ 677884 h 724539"/>
                <a:gd name="connsiteX6" fmla="*/ 653530 w 700361"/>
                <a:gd name="connsiteY6" fmla="*/ 670742 h 724539"/>
                <a:gd name="connsiteX7" fmla="*/ 644005 w 700361"/>
                <a:gd name="connsiteY7" fmla="*/ 15897 h 724539"/>
                <a:gd name="connsiteX0" fmla="*/ 644005 w 700361"/>
                <a:gd name="connsiteY0" fmla="*/ 15834 h 724476"/>
                <a:gd name="connsiteX1" fmla="*/ 574949 w 700361"/>
                <a:gd name="connsiteY1" fmla="*/ 215859 h 724476"/>
                <a:gd name="connsiteX2" fmla="*/ 474937 w 700361"/>
                <a:gd name="connsiteY2" fmla="*/ 363497 h 724476"/>
                <a:gd name="connsiteX3" fmla="*/ 327299 w 700361"/>
                <a:gd name="connsiteY3" fmla="*/ 501609 h 724476"/>
                <a:gd name="connsiteX4" fmla="*/ 182043 w 700361"/>
                <a:gd name="connsiteY4" fmla="*/ 596859 h 724476"/>
                <a:gd name="connsiteX5" fmla="*/ 17737 w 700361"/>
                <a:gd name="connsiteY5" fmla="*/ 677821 h 724476"/>
                <a:gd name="connsiteX6" fmla="*/ 653530 w 700361"/>
                <a:gd name="connsiteY6" fmla="*/ 670679 h 724476"/>
                <a:gd name="connsiteX7" fmla="*/ 644005 w 700361"/>
                <a:gd name="connsiteY7" fmla="*/ 15834 h 724476"/>
                <a:gd name="connsiteX0" fmla="*/ 644005 w 700361"/>
                <a:gd name="connsiteY0" fmla="*/ 17775 h 726417"/>
                <a:gd name="connsiteX1" fmla="*/ 574949 w 700361"/>
                <a:gd name="connsiteY1" fmla="*/ 201131 h 726417"/>
                <a:gd name="connsiteX2" fmla="*/ 474937 w 700361"/>
                <a:gd name="connsiteY2" fmla="*/ 365438 h 726417"/>
                <a:gd name="connsiteX3" fmla="*/ 327299 w 700361"/>
                <a:gd name="connsiteY3" fmla="*/ 503550 h 726417"/>
                <a:gd name="connsiteX4" fmla="*/ 182043 w 700361"/>
                <a:gd name="connsiteY4" fmla="*/ 598800 h 726417"/>
                <a:gd name="connsiteX5" fmla="*/ 17737 w 700361"/>
                <a:gd name="connsiteY5" fmla="*/ 679762 h 726417"/>
                <a:gd name="connsiteX6" fmla="*/ 653530 w 700361"/>
                <a:gd name="connsiteY6" fmla="*/ 672620 h 726417"/>
                <a:gd name="connsiteX7" fmla="*/ 644005 w 700361"/>
                <a:gd name="connsiteY7" fmla="*/ 17775 h 7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61" h="726417">
                  <a:moveTo>
                    <a:pt x="644005" y="17775"/>
                  </a:moveTo>
                  <a:cubicBezTo>
                    <a:pt x="630908" y="-60807"/>
                    <a:pt x="603127" y="143187"/>
                    <a:pt x="574949" y="201131"/>
                  </a:cubicBezTo>
                  <a:cubicBezTo>
                    <a:pt x="546771" y="259075"/>
                    <a:pt x="516212" y="315035"/>
                    <a:pt x="474937" y="365438"/>
                  </a:cubicBezTo>
                  <a:cubicBezTo>
                    <a:pt x="433662" y="415841"/>
                    <a:pt x="376115" y="464656"/>
                    <a:pt x="327299" y="503550"/>
                  </a:cubicBezTo>
                  <a:cubicBezTo>
                    <a:pt x="278483" y="542444"/>
                    <a:pt x="233637" y="569431"/>
                    <a:pt x="182043" y="598800"/>
                  </a:cubicBezTo>
                  <a:cubicBezTo>
                    <a:pt x="130449" y="628169"/>
                    <a:pt x="-58066" y="668252"/>
                    <a:pt x="17737" y="679762"/>
                  </a:cubicBezTo>
                  <a:cubicBezTo>
                    <a:pt x="93540" y="691272"/>
                    <a:pt x="549152" y="782951"/>
                    <a:pt x="653530" y="672620"/>
                  </a:cubicBezTo>
                  <a:cubicBezTo>
                    <a:pt x="757908" y="562289"/>
                    <a:pt x="657102" y="96357"/>
                    <a:pt x="644005" y="17775"/>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31718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68961" y="1785938"/>
            <a:ext cx="8924175" cy="4584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Foliennummernplatzhalter 7"/>
          <p:cNvSpPr>
            <a:spLocks noGrp="1"/>
          </p:cNvSpPr>
          <p:nvPr>
            <p:ph type="sldNum" sz="quarter" idx="11"/>
          </p:nvPr>
        </p:nvSpPr>
        <p:spPr/>
        <p:txBody>
          <a:bodyPr/>
          <a:lstStyle/>
          <a:p>
            <a:pPr>
              <a:defRPr/>
            </a:pPr>
            <a:fld id="{D4387DFC-6A66-45F3-AE62-0BB6E61744EF}" type="slidenum">
              <a:rPr lang="de-CH" smtClean="0"/>
              <a:pPr>
                <a:defRPr/>
              </a:pPr>
              <a:t>‹n.›</a:t>
            </a:fld>
            <a:endParaRPr lang="de-CH"/>
          </a:p>
        </p:txBody>
      </p:sp>
      <p:sp>
        <p:nvSpPr>
          <p:cNvPr id="4" name="Fußzeilenplatzhalter 3"/>
          <p:cNvSpPr>
            <a:spLocks noGrp="1"/>
          </p:cNvSpPr>
          <p:nvPr>
            <p:ph type="ftr" sz="quarter" idx="12"/>
          </p:nvPr>
        </p:nvSpPr>
        <p:spPr/>
        <p:txBody>
          <a:bodyPr/>
          <a:lstStyle/>
          <a:p>
            <a:pPr>
              <a:defRPr/>
            </a:pPr>
            <a:r>
              <a:rPr lang="en-US" dirty="0" smtClean="0"/>
              <a:t> </a:t>
            </a:r>
            <a:endParaRPr lang="de-CH" dirty="0"/>
          </a:p>
        </p:txBody>
      </p:sp>
      <p:sp>
        <p:nvSpPr>
          <p:cNvPr id="5" name="Titel 4"/>
          <p:cNvSpPr>
            <a:spLocks noGrp="1"/>
          </p:cNvSpPr>
          <p:nvPr>
            <p:ph type="title"/>
          </p:nvPr>
        </p:nvSpPr>
        <p:spPr/>
        <p:txBody>
          <a:bodyPr/>
          <a:lstStyle/>
          <a:p>
            <a:r>
              <a:rPr lang="de-DE" smtClean="0"/>
              <a:t>Titelmasterformat durch Klicken bearbeiten</a:t>
            </a:r>
            <a:endParaRPr lang="de-CH"/>
          </a:p>
        </p:txBody>
      </p:sp>
    </p:spTree>
    <p:extLst>
      <p:ext uri="{BB962C8B-B14F-4D97-AF65-F5344CB8AC3E}">
        <p14:creationId xmlns:p14="http://schemas.microsoft.com/office/powerpoint/2010/main" val="23685568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68961" y="1785938"/>
            <a:ext cx="8924175" cy="4584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Foliennummernplatzhalter 7"/>
          <p:cNvSpPr>
            <a:spLocks noGrp="1"/>
          </p:cNvSpPr>
          <p:nvPr>
            <p:ph type="sldNum" sz="quarter" idx="11"/>
          </p:nvPr>
        </p:nvSpPr>
        <p:spPr/>
        <p:txBody>
          <a:bodyPr/>
          <a:lstStyle/>
          <a:p>
            <a:pPr>
              <a:defRPr/>
            </a:pPr>
            <a:fld id="{D4387DFC-6A66-45F3-AE62-0BB6E61744EF}" type="slidenum">
              <a:rPr lang="de-CH" smtClean="0"/>
              <a:pPr>
                <a:defRPr/>
              </a:pPr>
              <a:t>‹n.›</a:t>
            </a:fld>
            <a:endParaRPr lang="de-CH"/>
          </a:p>
        </p:txBody>
      </p:sp>
      <p:sp>
        <p:nvSpPr>
          <p:cNvPr id="4" name="Fußzeilenplatzhalter 3"/>
          <p:cNvSpPr>
            <a:spLocks noGrp="1"/>
          </p:cNvSpPr>
          <p:nvPr>
            <p:ph type="ftr" sz="quarter" idx="12"/>
          </p:nvPr>
        </p:nvSpPr>
        <p:spPr/>
        <p:txBody>
          <a:bodyPr/>
          <a:lstStyle/>
          <a:p>
            <a:pPr>
              <a:defRPr/>
            </a:pPr>
            <a:r>
              <a:rPr lang="en-US" smtClean="0"/>
              <a:t>Introduction to Business-IT Alignment and Enterprise Architecture</a:t>
            </a:r>
            <a:endParaRPr lang="de-CH" dirty="0"/>
          </a:p>
        </p:txBody>
      </p:sp>
      <p:sp>
        <p:nvSpPr>
          <p:cNvPr id="5" name="Titel 4"/>
          <p:cNvSpPr>
            <a:spLocks noGrp="1"/>
          </p:cNvSpPr>
          <p:nvPr>
            <p:ph type="title"/>
          </p:nvPr>
        </p:nvSpPr>
        <p:spPr/>
        <p:txBody>
          <a:bodyPr/>
          <a:lstStyle/>
          <a:p>
            <a:r>
              <a:rPr lang="de-DE" smtClean="0"/>
              <a:t>Titelmasterformat durch Klicken bearbeiten</a:t>
            </a:r>
            <a:endParaRPr lang="de-CH"/>
          </a:p>
        </p:txBody>
      </p:sp>
      <p:sp>
        <p:nvSpPr>
          <p:cNvPr id="6" name="Text Box 13"/>
          <p:cNvSpPr txBox="1">
            <a:spLocks noChangeArrowheads="1"/>
          </p:cNvSpPr>
          <p:nvPr userDrawn="1"/>
        </p:nvSpPr>
        <p:spPr bwMode="auto">
          <a:xfrm>
            <a:off x="7223377" y="35936"/>
            <a:ext cx="2064327" cy="423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69" tIns="41985" rIns="83969" bIns="4198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sz="1100" dirty="0" smtClean="0">
                <a:solidFill>
                  <a:schemeClr val="bg1">
                    <a:lumMod val="50000"/>
                    <a:lumOff val="50000"/>
                  </a:schemeClr>
                </a:solidFill>
              </a:rPr>
              <a:t>Information and Knowledge</a:t>
            </a:r>
            <a:br>
              <a:rPr lang="en-US" sz="1100" dirty="0" smtClean="0">
                <a:solidFill>
                  <a:schemeClr val="bg1">
                    <a:lumMod val="50000"/>
                    <a:lumOff val="50000"/>
                  </a:schemeClr>
                </a:solidFill>
              </a:rPr>
            </a:br>
            <a:r>
              <a:rPr lang="en-US" sz="1100" dirty="0" smtClean="0">
                <a:solidFill>
                  <a:schemeClr val="bg1">
                    <a:lumMod val="50000"/>
                    <a:lumOff val="50000"/>
                  </a:schemeClr>
                </a:solidFill>
              </a:rPr>
              <a:t>Management Research Group</a:t>
            </a:r>
            <a:endParaRPr lang="de-CH" sz="1100" dirty="0">
              <a:solidFill>
                <a:schemeClr val="bg1">
                  <a:lumMod val="50000"/>
                  <a:lumOff val="50000"/>
                </a:schemeClr>
              </a:solidFill>
            </a:endParaRPr>
          </a:p>
        </p:txBody>
      </p:sp>
      <p:pic>
        <p:nvPicPr>
          <p:cNvPr id="9" name="Grafik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foregroundMark x1="8451" y1="35664" x2="8451" y2="35664"/>
                        <a14:foregroundMark x1="10563" y1="25175" x2="10563" y2="25175"/>
                        <a14:foregroundMark x1="2817" y1="11189" x2="7746" y2="58042"/>
                      </a14:backgroundRemoval>
                    </a14:imgEffect>
                  </a14:imgLayer>
                </a14:imgProps>
              </a:ext>
              <a:ext uri="{28A0092B-C50C-407E-A947-70E740481C1C}">
                <a14:useLocalDpi xmlns:a14="http://schemas.microsoft.com/office/drawing/2010/main" val="0"/>
              </a:ext>
            </a:extLst>
          </a:blip>
          <a:stretch>
            <a:fillRect/>
          </a:stretch>
        </p:blipFill>
        <p:spPr>
          <a:xfrm>
            <a:off x="9286303" y="35935"/>
            <a:ext cx="517891" cy="511013"/>
          </a:xfrm>
          <a:prstGeom prst="rect">
            <a:avLst/>
          </a:prstGeom>
        </p:spPr>
      </p:pic>
    </p:spTree>
    <p:extLst>
      <p:ext uri="{BB962C8B-B14F-4D97-AF65-F5344CB8AC3E}">
        <p14:creationId xmlns:p14="http://schemas.microsoft.com/office/powerpoint/2010/main" val="40874902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3125" y="3625023"/>
            <a:ext cx="8420100" cy="1362075"/>
          </a:xfrm>
        </p:spPr>
        <p:txBody>
          <a:bodyPr/>
          <a:lstStyle>
            <a:lvl1pPr algn="l">
              <a:defRPr sz="3700" b="1" cap="none" baseline="0"/>
            </a:lvl1pPr>
          </a:lstStyle>
          <a:p>
            <a:r>
              <a:rPr lang="de-DE" smtClean="0"/>
              <a:t>Titelmasterformat durch Klicken bearbeiten</a:t>
            </a:r>
            <a:endParaRPr lang="de-CH" dirty="0"/>
          </a:p>
        </p:txBody>
      </p:sp>
      <p:sp>
        <p:nvSpPr>
          <p:cNvPr id="3" name="Textplatzhalter 2"/>
          <p:cNvSpPr>
            <a:spLocks noGrp="1"/>
          </p:cNvSpPr>
          <p:nvPr>
            <p:ph type="body" idx="1"/>
          </p:nvPr>
        </p:nvSpPr>
        <p:spPr>
          <a:xfrm>
            <a:off x="729629" y="5075583"/>
            <a:ext cx="8420100" cy="1252882"/>
          </a:xfrm>
        </p:spPr>
        <p:txBody>
          <a:bodyPr anchor="t"/>
          <a:lstStyle>
            <a:lvl1pPr marL="0" indent="0">
              <a:buNone/>
              <a:defRPr sz="2000">
                <a:solidFill>
                  <a:schemeClr val="tx2"/>
                </a:solidFill>
              </a:defRPr>
            </a:lvl1pPr>
            <a:lvl2pPr marL="457171" indent="0">
              <a:buNone/>
              <a:defRPr sz="1800"/>
            </a:lvl2pPr>
            <a:lvl3pPr marL="914342" indent="0">
              <a:buNone/>
              <a:defRPr sz="1600"/>
            </a:lvl3pPr>
            <a:lvl4pPr marL="1371513" indent="0">
              <a:buNone/>
              <a:defRPr sz="1400"/>
            </a:lvl4pPr>
            <a:lvl5pPr marL="1828684" indent="0">
              <a:buNone/>
              <a:defRPr sz="1400"/>
            </a:lvl5pPr>
            <a:lvl6pPr marL="2285855" indent="0">
              <a:buNone/>
              <a:defRPr sz="1400"/>
            </a:lvl6pPr>
            <a:lvl7pPr marL="2743026" indent="0">
              <a:buNone/>
              <a:defRPr sz="1400"/>
            </a:lvl7pPr>
            <a:lvl8pPr marL="3200198" indent="0">
              <a:buNone/>
              <a:defRPr sz="1400"/>
            </a:lvl8pPr>
            <a:lvl9pPr marL="3657369" indent="0">
              <a:buNone/>
              <a:defRPr sz="1400"/>
            </a:lvl9pPr>
          </a:lstStyle>
          <a:p>
            <a:pPr lvl="0"/>
            <a:r>
              <a:rPr lang="de-DE" smtClean="0"/>
              <a:t>Textmasterformat bearbeiten</a:t>
            </a:r>
          </a:p>
        </p:txBody>
      </p:sp>
      <p:sp>
        <p:nvSpPr>
          <p:cNvPr id="7" name="Foliennummernplatzhalter 6"/>
          <p:cNvSpPr>
            <a:spLocks noGrp="1"/>
          </p:cNvSpPr>
          <p:nvPr>
            <p:ph type="sldNum" sz="quarter" idx="11"/>
          </p:nvPr>
        </p:nvSpPr>
        <p:spPr/>
        <p:txBody>
          <a:bodyPr/>
          <a:lstStyle/>
          <a:p>
            <a:pPr>
              <a:defRPr/>
            </a:pPr>
            <a:fld id="{D4387DFC-6A66-45F3-AE62-0BB6E61744EF}" type="slidenum">
              <a:rPr lang="de-CH" smtClean="0"/>
              <a:pPr>
                <a:defRPr/>
              </a:pPr>
              <a:t>‹n.›</a:t>
            </a:fld>
            <a:endParaRPr lang="de-CH"/>
          </a:p>
        </p:txBody>
      </p:sp>
    </p:spTree>
    <p:extLst>
      <p:ext uri="{BB962C8B-B14F-4D97-AF65-F5344CB8AC3E}">
        <p14:creationId xmlns:p14="http://schemas.microsoft.com/office/powerpoint/2010/main" val="37257668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65265" y="608014"/>
            <a:ext cx="8902932" cy="1008062"/>
          </a:xfrm>
        </p:spPr>
        <p:txBody>
          <a:bodyPr/>
          <a:lstStyle/>
          <a:p>
            <a:r>
              <a:rPr lang="de-DE" smtClean="0"/>
              <a:t>Titelmasterformat durch Klicken bearbeiten</a:t>
            </a:r>
            <a:endParaRPr lang="de-CH" dirty="0"/>
          </a:p>
        </p:txBody>
      </p:sp>
      <p:sp>
        <p:nvSpPr>
          <p:cNvPr id="3" name="Inhaltsplatzhalter 2"/>
          <p:cNvSpPr>
            <a:spLocks noGrp="1"/>
          </p:cNvSpPr>
          <p:nvPr>
            <p:ph sz="half" idx="1"/>
          </p:nvPr>
        </p:nvSpPr>
        <p:spPr>
          <a:xfrm>
            <a:off x="569119" y="1785938"/>
            <a:ext cx="4346367" cy="45847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5083897" y="1785938"/>
            <a:ext cx="4392612" cy="45847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Foliennummernplatzhalter 7"/>
          <p:cNvSpPr>
            <a:spLocks noGrp="1"/>
          </p:cNvSpPr>
          <p:nvPr>
            <p:ph type="sldNum" sz="quarter" idx="11"/>
          </p:nvPr>
        </p:nvSpPr>
        <p:spPr/>
        <p:txBody>
          <a:bodyPr/>
          <a:lstStyle/>
          <a:p>
            <a:pPr>
              <a:defRPr/>
            </a:pPr>
            <a:fld id="{D4387DFC-6A66-45F3-AE62-0BB6E61744EF}" type="slidenum">
              <a:rPr lang="de-CH" smtClean="0"/>
              <a:pPr>
                <a:defRPr/>
              </a:pPr>
              <a:t>‹n.›</a:t>
            </a:fld>
            <a:endParaRPr lang="de-CH"/>
          </a:p>
        </p:txBody>
      </p:sp>
    </p:spTree>
    <p:extLst>
      <p:ext uri="{BB962C8B-B14F-4D97-AF65-F5344CB8AC3E}">
        <p14:creationId xmlns:p14="http://schemas.microsoft.com/office/powerpoint/2010/main" val="10965138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64357" y="607220"/>
            <a:ext cx="8896349" cy="100544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lvl1pPr>
              <a:defRPr lang="de-CH" dirty="0"/>
            </a:lvl1pPr>
          </a:lstStyle>
          <a:p>
            <a:pPr lvl="0"/>
            <a:r>
              <a:rPr lang="de-DE" smtClean="0"/>
              <a:t>Titelmasterformat durch Klicken bearbeiten</a:t>
            </a:r>
            <a:endParaRPr lang="de-CH" dirty="0"/>
          </a:p>
        </p:txBody>
      </p:sp>
      <p:sp>
        <p:nvSpPr>
          <p:cNvPr id="3" name="Textplatzhalter 2"/>
          <p:cNvSpPr>
            <a:spLocks noGrp="1"/>
          </p:cNvSpPr>
          <p:nvPr>
            <p:ph type="body" idx="1"/>
          </p:nvPr>
        </p:nvSpPr>
        <p:spPr>
          <a:xfrm>
            <a:off x="553489" y="1801120"/>
            <a:ext cx="4376738" cy="639762"/>
          </a:xfrm>
        </p:spPr>
        <p:txBody>
          <a:bodyPr anchor="b"/>
          <a:lstStyle>
            <a:lvl1pPr marL="0" indent="0">
              <a:buNone/>
              <a:defRPr sz="2000" b="1"/>
            </a:lvl1pPr>
            <a:lvl2pPr marL="457171" indent="0">
              <a:buNone/>
              <a:defRPr sz="2000" b="1"/>
            </a:lvl2pPr>
            <a:lvl3pPr marL="914342" indent="0">
              <a:buNone/>
              <a:defRPr sz="1800" b="1"/>
            </a:lvl3pPr>
            <a:lvl4pPr marL="1371513" indent="0">
              <a:buNone/>
              <a:defRPr sz="1600" b="1"/>
            </a:lvl4pPr>
            <a:lvl5pPr marL="1828684" indent="0">
              <a:buNone/>
              <a:defRPr sz="1600" b="1"/>
            </a:lvl5pPr>
            <a:lvl6pPr marL="2285855" indent="0">
              <a:buNone/>
              <a:defRPr sz="1600" b="1"/>
            </a:lvl6pPr>
            <a:lvl7pPr marL="2743026" indent="0">
              <a:buNone/>
              <a:defRPr sz="1600" b="1"/>
            </a:lvl7pPr>
            <a:lvl8pPr marL="3200198" indent="0">
              <a:buNone/>
              <a:defRPr sz="1600" b="1"/>
            </a:lvl8pPr>
            <a:lvl9pPr marL="3657369"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53489" y="2440882"/>
            <a:ext cx="437673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5090565" y="1801120"/>
            <a:ext cx="4378325" cy="639762"/>
          </a:xfrm>
        </p:spPr>
        <p:txBody>
          <a:bodyPr anchor="b"/>
          <a:lstStyle>
            <a:lvl1pPr marL="0" indent="0">
              <a:buNone/>
              <a:defRPr sz="2000" b="1"/>
            </a:lvl1pPr>
            <a:lvl2pPr marL="457171" indent="0">
              <a:buNone/>
              <a:defRPr sz="2000" b="1"/>
            </a:lvl2pPr>
            <a:lvl3pPr marL="914342" indent="0">
              <a:buNone/>
              <a:defRPr sz="1800" b="1"/>
            </a:lvl3pPr>
            <a:lvl4pPr marL="1371513" indent="0">
              <a:buNone/>
              <a:defRPr sz="1600" b="1"/>
            </a:lvl4pPr>
            <a:lvl5pPr marL="1828684" indent="0">
              <a:buNone/>
              <a:defRPr sz="1600" b="1"/>
            </a:lvl5pPr>
            <a:lvl6pPr marL="2285855" indent="0">
              <a:buNone/>
              <a:defRPr sz="1600" b="1"/>
            </a:lvl6pPr>
            <a:lvl7pPr marL="2743026" indent="0">
              <a:buNone/>
              <a:defRPr sz="1600" b="1"/>
            </a:lvl7pPr>
            <a:lvl8pPr marL="3200198" indent="0">
              <a:buNone/>
              <a:defRPr sz="1600" b="1"/>
            </a:lvl8pPr>
            <a:lvl9pPr marL="3657369"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90565" y="2440882"/>
            <a:ext cx="437832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0" name="Foliennummernplatzhalter 9"/>
          <p:cNvSpPr>
            <a:spLocks noGrp="1"/>
          </p:cNvSpPr>
          <p:nvPr>
            <p:ph type="sldNum" sz="quarter" idx="11"/>
          </p:nvPr>
        </p:nvSpPr>
        <p:spPr/>
        <p:txBody>
          <a:bodyPr/>
          <a:lstStyle/>
          <a:p>
            <a:pPr>
              <a:defRPr/>
            </a:pPr>
            <a:fld id="{D4387DFC-6A66-45F3-AE62-0BB6E61744EF}" type="slidenum">
              <a:rPr lang="de-CH" smtClean="0"/>
              <a:pPr>
                <a:defRPr/>
              </a:pPr>
              <a:t>‹n.›</a:t>
            </a:fld>
            <a:endParaRPr lang="de-CH"/>
          </a:p>
        </p:txBody>
      </p:sp>
    </p:spTree>
    <p:extLst>
      <p:ext uri="{BB962C8B-B14F-4D97-AF65-F5344CB8AC3E}">
        <p14:creationId xmlns:p14="http://schemas.microsoft.com/office/powerpoint/2010/main" val="1286190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35085" y="453633"/>
            <a:ext cx="9075996" cy="1008062"/>
          </a:xfrm>
        </p:spPr>
        <p:txBody>
          <a:bodyPr/>
          <a:lstStyle/>
          <a:p>
            <a:r>
              <a:rPr lang="de-DE" smtClean="0"/>
              <a:t>Titelmasterformat durch Klicken bearbeiten</a:t>
            </a:r>
            <a:endParaRPr lang="de-CH"/>
          </a:p>
        </p:txBody>
      </p:sp>
      <p:sp>
        <p:nvSpPr>
          <p:cNvPr id="6" name="Foliennummernplatzhalter 5"/>
          <p:cNvSpPr>
            <a:spLocks noGrp="1"/>
          </p:cNvSpPr>
          <p:nvPr>
            <p:ph type="sldNum" sz="quarter" idx="11"/>
          </p:nvPr>
        </p:nvSpPr>
        <p:spPr/>
        <p:txBody>
          <a:bodyPr/>
          <a:lstStyle/>
          <a:p>
            <a:pPr>
              <a:defRPr/>
            </a:pPr>
            <a:fld id="{D4387DFC-6A66-45F3-AE62-0BB6E61744EF}" type="slidenum">
              <a:rPr lang="de-CH" smtClean="0"/>
              <a:pPr>
                <a:defRPr/>
              </a:pPr>
              <a:t>‹n.›</a:t>
            </a:fld>
            <a:endParaRPr lang="de-CH"/>
          </a:p>
        </p:txBody>
      </p:sp>
    </p:spTree>
    <p:extLst>
      <p:ext uri="{BB962C8B-B14F-4D97-AF65-F5344CB8AC3E}">
        <p14:creationId xmlns:p14="http://schemas.microsoft.com/office/powerpoint/2010/main" val="15347143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pPr>
              <a:defRPr/>
            </a:pPr>
            <a:fld id="{D4387DFC-6A66-45F3-AE62-0BB6E61744EF}" type="slidenum">
              <a:rPr lang="de-CH" smtClean="0"/>
              <a:pPr>
                <a:defRPr/>
              </a:pPr>
              <a:t>‹n.›</a:t>
            </a:fld>
            <a:endParaRPr lang="de-CH"/>
          </a:p>
        </p:txBody>
      </p:sp>
    </p:spTree>
    <p:extLst>
      <p:ext uri="{BB962C8B-B14F-4D97-AF65-F5344CB8AC3E}">
        <p14:creationId xmlns:p14="http://schemas.microsoft.com/office/powerpoint/2010/main" val="39316386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81892" y="608014"/>
            <a:ext cx="8853054"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p>
            <a:pPr lvl="0"/>
            <a:r>
              <a:rPr lang="de-CH" dirty="0" smtClean="0"/>
              <a:t>Titelmasterformat durch Klicken bearbeiten</a:t>
            </a:r>
          </a:p>
        </p:txBody>
      </p:sp>
      <p:sp>
        <p:nvSpPr>
          <p:cNvPr id="1028" name="Rectangle 3"/>
          <p:cNvSpPr>
            <a:spLocks noGrp="1" noChangeArrowheads="1"/>
          </p:cNvSpPr>
          <p:nvPr>
            <p:ph type="body" idx="1"/>
          </p:nvPr>
        </p:nvSpPr>
        <p:spPr bwMode="auto">
          <a:xfrm>
            <a:off x="581892" y="1785938"/>
            <a:ext cx="8853054"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p>
            <a:pPr lvl="0"/>
            <a:r>
              <a:rPr lang="de-CH" dirty="0" smtClean="0"/>
              <a:t>Textmasterformate durch Klicken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p>
        </p:txBody>
      </p:sp>
      <p:sp>
        <p:nvSpPr>
          <p:cNvPr id="1029" name="Rectangle 5"/>
          <p:cNvSpPr>
            <a:spLocks noGrp="1" noChangeArrowheads="1"/>
          </p:cNvSpPr>
          <p:nvPr>
            <p:ph type="ftr" sz="quarter" idx="3"/>
          </p:nvPr>
        </p:nvSpPr>
        <p:spPr bwMode="auto">
          <a:xfrm>
            <a:off x="2216151" y="6656456"/>
            <a:ext cx="5616575"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0" rIns="91434" bIns="0" numCol="1" anchor="ctr" anchorCtr="0" compatLnSpc="1">
            <a:prstTxWarp prst="textNoShape">
              <a:avLst/>
            </a:prstTxWarp>
          </a:bodyPr>
          <a:lstStyle>
            <a:lvl1pPr algn="ctr" eaLnBrk="0" hangingPunct="0">
              <a:defRPr sz="1000" smtClean="0">
                <a:solidFill>
                  <a:srgbClr val="808080"/>
                </a:solidFill>
                <a:latin typeface="Tahoma" charset="0"/>
              </a:defRPr>
            </a:lvl1pPr>
          </a:lstStyle>
          <a:p>
            <a:pPr>
              <a:defRPr/>
            </a:pPr>
            <a:r>
              <a:rPr lang="en-US" dirty="0" err="1" smtClean="0"/>
              <a:t>ArchiMate</a:t>
            </a:r>
            <a:endParaRPr lang="de-CH" dirty="0"/>
          </a:p>
        </p:txBody>
      </p:sp>
      <p:sp>
        <p:nvSpPr>
          <p:cNvPr id="1030" name="Rectangle 6"/>
          <p:cNvSpPr>
            <a:spLocks noGrp="1" noChangeArrowheads="1"/>
          </p:cNvSpPr>
          <p:nvPr>
            <p:ph type="sldNum" sz="quarter" idx="4"/>
          </p:nvPr>
        </p:nvSpPr>
        <p:spPr bwMode="auto">
          <a:xfrm>
            <a:off x="8904289" y="6597650"/>
            <a:ext cx="1001712"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lvl1pPr algn="r">
              <a:defRPr sz="1200" smtClean="0">
                <a:solidFill>
                  <a:srgbClr val="808080"/>
                </a:solidFill>
              </a:defRPr>
            </a:lvl1pPr>
          </a:lstStyle>
          <a:p>
            <a:pPr>
              <a:defRPr/>
            </a:pPr>
            <a:fld id="{D4387DFC-6A66-45F3-AE62-0BB6E61744EF}" type="slidenum">
              <a:rPr lang="de-CH" smtClean="0"/>
              <a:pPr>
                <a:defRPr/>
              </a:pPr>
              <a:t>‹n.›</a:t>
            </a:fld>
            <a:endParaRPr lang="de-CH"/>
          </a:p>
        </p:txBody>
      </p:sp>
      <p:grpSp>
        <p:nvGrpSpPr>
          <p:cNvPr id="9" name="Gruppieren 8"/>
          <p:cNvGrpSpPr/>
          <p:nvPr userDrawn="1"/>
        </p:nvGrpSpPr>
        <p:grpSpPr>
          <a:xfrm>
            <a:off x="18385" y="57969"/>
            <a:ext cx="636750" cy="754798"/>
            <a:chOff x="394943" y="-273329"/>
            <a:chExt cx="1368769" cy="1622527"/>
          </a:xfrm>
        </p:grpSpPr>
        <p:pic>
          <p:nvPicPr>
            <p:cNvPr id="11" name="Grafik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1436" y="-273329"/>
              <a:ext cx="1239780" cy="1562622"/>
            </a:xfrm>
            <a:prstGeom prst="rect">
              <a:avLst/>
            </a:prstGeom>
          </p:spPr>
        </p:pic>
        <p:sp>
          <p:nvSpPr>
            <p:cNvPr id="12" name="Freihandform 11"/>
            <p:cNvSpPr/>
            <p:nvPr userDrawn="1"/>
          </p:nvSpPr>
          <p:spPr>
            <a:xfrm>
              <a:off x="1063351" y="624659"/>
              <a:ext cx="700361" cy="724539"/>
            </a:xfrm>
            <a:custGeom>
              <a:avLst/>
              <a:gdLst>
                <a:gd name="connsiteX0" fmla="*/ 639536 w 682559"/>
                <a:gd name="connsiteY0" fmla="*/ 15644 h 715345"/>
                <a:gd name="connsiteX1" fmla="*/ 570480 w 682559"/>
                <a:gd name="connsiteY1" fmla="*/ 215669 h 715345"/>
                <a:gd name="connsiteX2" fmla="*/ 472849 w 682559"/>
                <a:gd name="connsiteY2" fmla="*/ 370451 h 715345"/>
                <a:gd name="connsiteX3" fmla="*/ 322830 w 682559"/>
                <a:gd name="connsiteY3" fmla="*/ 501419 h 715345"/>
                <a:gd name="connsiteX4" fmla="*/ 177574 w 682559"/>
                <a:gd name="connsiteY4" fmla="*/ 596669 h 715345"/>
                <a:gd name="connsiteX5" fmla="*/ 18030 w 682559"/>
                <a:gd name="connsiteY5" fmla="*/ 663344 h 715345"/>
                <a:gd name="connsiteX6" fmla="*/ 632393 w 682559"/>
                <a:gd name="connsiteY6" fmla="*/ 665726 h 715345"/>
                <a:gd name="connsiteX7" fmla="*/ 639536 w 682559"/>
                <a:gd name="connsiteY7" fmla="*/ 15644 h 715345"/>
                <a:gd name="connsiteX0" fmla="*/ 639536 w 658424"/>
                <a:gd name="connsiteY0" fmla="*/ 12331 h 674241"/>
                <a:gd name="connsiteX1" fmla="*/ 570480 w 658424"/>
                <a:gd name="connsiteY1" fmla="*/ 212356 h 674241"/>
                <a:gd name="connsiteX2" fmla="*/ 472849 w 658424"/>
                <a:gd name="connsiteY2" fmla="*/ 367138 h 674241"/>
                <a:gd name="connsiteX3" fmla="*/ 322830 w 658424"/>
                <a:gd name="connsiteY3" fmla="*/ 498106 h 674241"/>
                <a:gd name="connsiteX4" fmla="*/ 177574 w 658424"/>
                <a:gd name="connsiteY4" fmla="*/ 593356 h 674241"/>
                <a:gd name="connsiteX5" fmla="*/ 18030 w 658424"/>
                <a:gd name="connsiteY5" fmla="*/ 660031 h 674241"/>
                <a:gd name="connsiteX6" fmla="*/ 596674 w 658424"/>
                <a:gd name="connsiteY6" fmla="*/ 598120 h 674241"/>
                <a:gd name="connsiteX7" fmla="*/ 639536 w 658424"/>
                <a:gd name="connsiteY7" fmla="*/ 12331 h 674241"/>
                <a:gd name="connsiteX0" fmla="*/ 639536 w 639911"/>
                <a:gd name="connsiteY0" fmla="*/ 12331 h 666135"/>
                <a:gd name="connsiteX1" fmla="*/ 570480 w 639911"/>
                <a:gd name="connsiteY1" fmla="*/ 212356 h 666135"/>
                <a:gd name="connsiteX2" fmla="*/ 472849 w 639911"/>
                <a:gd name="connsiteY2" fmla="*/ 367138 h 666135"/>
                <a:gd name="connsiteX3" fmla="*/ 322830 w 639911"/>
                <a:gd name="connsiteY3" fmla="*/ 498106 h 666135"/>
                <a:gd name="connsiteX4" fmla="*/ 177574 w 639911"/>
                <a:gd name="connsiteY4" fmla="*/ 593356 h 666135"/>
                <a:gd name="connsiteX5" fmla="*/ 18030 w 639911"/>
                <a:gd name="connsiteY5" fmla="*/ 660031 h 666135"/>
                <a:gd name="connsiteX6" fmla="*/ 596674 w 639911"/>
                <a:gd name="connsiteY6" fmla="*/ 598120 h 666135"/>
                <a:gd name="connsiteX7" fmla="*/ 639536 w 639911"/>
                <a:gd name="connsiteY7" fmla="*/ 12331 h 666135"/>
                <a:gd name="connsiteX0" fmla="*/ 639536 w 639837"/>
                <a:gd name="connsiteY0" fmla="*/ 12331 h 666599"/>
                <a:gd name="connsiteX1" fmla="*/ 570480 w 639837"/>
                <a:gd name="connsiteY1" fmla="*/ 212356 h 666599"/>
                <a:gd name="connsiteX2" fmla="*/ 472849 w 639837"/>
                <a:gd name="connsiteY2" fmla="*/ 367138 h 666599"/>
                <a:gd name="connsiteX3" fmla="*/ 322830 w 639837"/>
                <a:gd name="connsiteY3" fmla="*/ 498106 h 666599"/>
                <a:gd name="connsiteX4" fmla="*/ 177574 w 639837"/>
                <a:gd name="connsiteY4" fmla="*/ 593356 h 666599"/>
                <a:gd name="connsiteX5" fmla="*/ 18030 w 639837"/>
                <a:gd name="connsiteY5" fmla="*/ 660031 h 666599"/>
                <a:gd name="connsiteX6" fmla="*/ 596674 w 639837"/>
                <a:gd name="connsiteY6" fmla="*/ 598120 h 666599"/>
                <a:gd name="connsiteX7" fmla="*/ 639536 w 639837"/>
                <a:gd name="connsiteY7" fmla="*/ 12331 h 666599"/>
                <a:gd name="connsiteX0" fmla="*/ 639536 w 640030"/>
                <a:gd name="connsiteY0" fmla="*/ 12331 h 666135"/>
                <a:gd name="connsiteX1" fmla="*/ 570480 w 640030"/>
                <a:gd name="connsiteY1" fmla="*/ 212356 h 666135"/>
                <a:gd name="connsiteX2" fmla="*/ 472849 w 640030"/>
                <a:gd name="connsiteY2" fmla="*/ 367138 h 666135"/>
                <a:gd name="connsiteX3" fmla="*/ 322830 w 640030"/>
                <a:gd name="connsiteY3" fmla="*/ 498106 h 666135"/>
                <a:gd name="connsiteX4" fmla="*/ 177574 w 640030"/>
                <a:gd name="connsiteY4" fmla="*/ 593356 h 666135"/>
                <a:gd name="connsiteX5" fmla="*/ 18030 w 640030"/>
                <a:gd name="connsiteY5" fmla="*/ 660031 h 666135"/>
                <a:gd name="connsiteX6" fmla="*/ 596674 w 640030"/>
                <a:gd name="connsiteY6" fmla="*/ 598120 h 666135"/>
                <a:gd name="connsiteX7" fmla="*/ 639536 w 640030"/>
                <a:gd name="connsiteY7" fmla="*/ 12331 h 666135"/>
                <a:gd name="connsiteX0" fmla="*/ 639536 w 659203"/>
                <a:gd name="connsiteY0" fmla="*/ 15897 h 705317"/>
                <a:gd name="connsiteX1" fmla="*/ 570480 w 659203"/>
                <a:gd name="connsiteY1" fmla="*/ 215922 h 705317"/>
                <a:gd name="connsiteX2" fmla="*/ 472849 w 659203"/>
                <a:gd name="connsiteY2" fmla="*/ 370704 h 705317"/>
                <a:gd name="connsiteX3" fmla="*/ 322830 w 659203"/>
                <a:gd name="connsiteY3" fmla="*/ 501672 h 705317"/>
                <a:gd name="connsiteX4" fmla="*/ 177574 w 659203"/>
                <a:gd name="connsiteY4" fmla="*/ 596922 h 705317"/>
                <a:gd name="connsiteX5" fmla="*/ 18030 w 659203"/>
                <a:gd name="connsiteY5" fmla="*/ 663597 h 705317"/>
                <a:gd name="connsiteX6" fmla="*/ 649061 w 659203"/>
                <a:gd name="connsiteY6" fmla="*/ 670742 h 705317"/>
                <a:gd name="connsiteX7" fmla="*/ 639536 w 659203"/>
                <a:gd name="connsiteY7" fmla="*/ 15897 h 705317"/>
                <a:gd name="connsiteX0" fmla="*/ 644005 w 700361"/>
                <a:gd name="connsiteY0" fmla="*/ 15897 h 724539"/>
                <a:gd name="connsiteX1" fmla="*/ 574949 w 700361"/>
                <a:gd name="connsiteY1" fmla="*/ 215922 h 724539"/>
                <a:gd name="connsiteX2" fmla="*/ 477318 w 700361"/>
                <a:gd name="connsiteY2" fmla="*/ 370704 h 724539"/>
                <a:gd name="connsiteX3" fmla="*/ 327299 w 700361"/>
                <a:gd name="connsiteY3" fmla="*/ 501672 h 724539"/>
                <a:gd name="connsiteX4" fmla="*/ 182043 w 700361"/>
                <a:gd name="connsiteY4" fmla="*/ 596922 h 724539"/>
                <a:gd name="connsiteX5" fmla="*/ 17737 w 700361"/>
                <a:gd name="connsiteY5" fmla="*/ 677884 h 724539"/>
                <a:gd name="connsiteX6" fmla="*/ 653530 w 700361"/>
                <a:gd name="connsiteY6" fmla="*/ 670742 h 724539"/>
                <a:gd name="connsiteX7" fmla="*/ 644005 w 700361"/>
                <a:gd name="connsiteY7" fmla="*/ 15897 h 7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61" h="724539">
                  <a:moveTo>
                    <a:pt x="644005" y="15897"/>
                  </a:moveTo>
                  <a:cubicBezTo>
                    <a:pt x="630908" y="-59906"/>
                    <a:pt x="602730" y="156788"/>
                    <a:pt x="574949" y="215922"/>
                  </a:cubicBezTo>
                  <a:cubicBezTo>
                    <a:pt x="547168" y="275056"/>
                    <a:pt x="518593" y="323079"/>
                    <a:pt x="477318" y="370704"/>
                  </a:cubicBezTo>
                  <a:cubicBezTo>
                    <a:pt x="436043" y="418329"/>
                    <a:pt x="376511" y="463969"/>
                    <a:pt x="327299" y="501672"/>
                  </a:cubicBezTo>
                  <a:cubicBezTo>
                    <a:pt x="278087" y="539375"/>
                    <a:pt x="233637" y="567553"/>
                    <a:pt x="182043" y="596922"/>
                  </a:cubicBezTo>
                  <a:cubicBezTo>
                    <a:pt x="130449" y="626291"/>
                    <a:pt x="-58066" y="666374"/>
                    <a:pt x="17737" y="677884"/>
                  </a:cubicBezTo>
                  <a:cubicBezTo>
                    <a:pt x="93540" y="689394"/>
                    <a:pt x="549152" y="781073"/>
                    <a:pt x="653530" y="670742"/>
                  </a:cubicBezTo>
                  <a:cubicBezTo>
                    <a:pt x="757908" y="560411"/>
                    <a:pt x="657102" y="91700"/>
                    <a:pt x="644005" y="15897"/>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Freihandform 12"/>
            <p:cNvSpPr/>
            <p:nvPr userDrawn="1"/>
          </p:nvSpPr>
          <p:spPr>
            <a:xfrm flipH="1">
              <a:off x="394943" y="616727"/>
              <a:ext cx="700361" cy="726417"/>
            </a:xfrm>
            <a:custGeom>
              <a:avLst/>
              <a:gdLst>
                <a:gd name="connsiteX0" fmla="*/ 639536 w 682559"/>
                <a:gd name="connsiteY0" fmla="*/ 15644 h 715345"/>
                <a:gd name="connsiteX1" fmla="*/ 570480 w 682559"/>
                <a:gd name="connsiteY1" fmla="*/ 215669 h 715345"/>
                <a:gd name="connsiteX2" fmla="*/ 472849 w 682559"/>
                <a:gd name="connsiteY2" fmla="*/ 370451 h 715345"/>
                <a:gd name="connsiteX3" fmla="*/ 322830 w 682559"/>
                <a:gd name="connsiteY3" fmla="*/ 501419 h 715345"/>
                <a:gd name="connsiteX4" fmla="*/ 177574 w 682559"/>
                <a:gd name="connsiteY4" fmla="*/ 596669 h 715345"/>
                <a:gd name="connsiteX5" fmla="*/ 18030 w 682559"/>
                <a:gd name="connsiteY5" fmla="*/ 663344 h 715345"/>
                <a:gd name="connsiteX6" fmla="*/ 632393 w 682559"/>
                <a:gd name="connsiteY6" fmla="*/ 665726 h 715345"/>
                <a:gd name="connsiteX7" fmla="*/ 639536 w 682559"/>
                <a:gd name="connsiteY7" fmla="*/ 15644 h 715345"/>
                <a:gd name="connsiteX0" fmla="*/ 639536 w 658424"/>
                <a:gd name="connsiteY0" fmla="*/ 12331 h 674241"/>
                <a:gd name="connsiteX1" fmla="*/ 570480 w 658424"/>
                <a:gd name="connsiteY1" fmla="*/ 212356 h 674241"/>
                <a:gd name="connsiteX2" fmla="*/ 472849 w 658424"/>
                <a:gd name="connsiteY2" fmla="*/ 367138 h 674241"/>
                <a:gd name="connsiteX3" fmla="*/ 322830 w 658424"/>
                <a:gd name="connsiteY3" fmla="*/ 498106 h 674241"/>
                <a:gd name="connsiteX4" fmla="*/ 177574 w 658424"/>
                <a:gd name="connsiteY4" fmla="*/ 593356 h 674241"/>
                <a:gd name="connsiteX5" fmla="*/ 18030 w 658424"/>
                <a:gd name="connsiteY5" fmla="*/ 660031 h 674241"/>
                <a:gd name="connsiteX6" fmla="*/ 596674 w 658424"/>
                <a:gd name="connsiteY6" fmla="*/ 598120 h 674241"/>
                <a:gd name="connsiteX7" fmla="*/ 639536 w 658424"/>
                <a:gd name="connsiteY7" fmla="*/ 12331 h 674241"/>
                <a:gd name="connsiteX0" fmla="*/ 639536 w 639911"/>
                <a:gd name="connsiteY0" fmla="*/ 12331 h 666135"/>
                <a:gd name="connsiteX1" fmla="*/ 570480 w 639911"/>
                <a:gd name="connsiteY1" fmla="*/ 212356 h 666135"/>
                <a:gd name="connsiteX2" fmla="*/ 472849 w 639911"/>
                <a:gd name="connsiteY2" fmla="*/ 367138 h 666135"/>
                <a:gd name="connsiteX3" fmla="*/ 322830 w 639911"/>
                <a:gd name="connsiteY3" fmla="*/ 498106 h 666135"/>
                <a:gd name="connsiteX4" fmla="*/ 177574 w 639911"/>
                <a:gd name="connsiteY4" fmla="*/ 593356 h 666135"/>
                <a:gd name="connsiteX5" fmla="*/ 18030 w 639911"/>
                <a:gd name="connsiteY5" fmla="*/ 660031 h 666135"/>
                <a:gd name="connsiteX6" fmla="*/ 596674 w 639911"/>
                <a:gd name="connsiteY6" fmla="*/ 598120 h 666135"/>
                <a:gd name="connsiteX7" fmla="*/ 639536 w 639911"/>
                <a:gd name="connsiteY7" fmla="*/ 12331 h 666135"/>
                <a:gd name="connsiteX0" fmla="*/ 639536 w 639837"/>
                <a:gd name="connsiteY0" fmla="*/ 12331 h 666599"/>
                <a:gd name="connsiteX1" fmla="*/ 570480 w 639837"/>
                <a:gd name="connsiteY1" fmla="*/ 212356 h 666599"/>
                <a:gd name="connsiteX2" fmla="*/ 472849 w 639837"/>
                <a:gd name="connsiteY2" fmla="*/ 367138 h 666599"/>
                <a:gd name="connsiteX3" fmla="*/ 322830 w 639837"/>
                <a:gd name="connsiteY3" fmla="*/ 498106 h 666599"/>
                <a:gd name="connsiteX4" fmla="*/ 177574 w 639837"/>
                <a:gd name="connsiteY4" fmla="*/ 593356 h 666599"/>
                <a:gd name="connsiteX5" fmla="*/ 18030 w 639837"/>
                <a:gd name="connsiteY5" fmla="*/ 660031 h 666599"/>
                <a:gd name="connsiteX6" fmla="*/ 596674 w 639837"/>
                <a:gd name="connsiteY6" fmla="*/ 598120 h 666599"/>
                <a:gd name="connsiteX7" fmla="*/ 639536 w 639837"/>
                <a:gd name="connsiteY7" fmla="*/ 12331 h 666599"/>
                <a:gd name="connsiteX0" fmla="*/ 639536 w 640030"/>
                <a:gd name="connsiteY0" fmla="*/ 12331 h 666135"/>
                <a:gd name="connsiteX1" fmla="*/ 570480 w 640030"/>
                <a:gd name="connsiteY1" fmla="*/ 212356 h 666135"/>
                <a:gd name="connsiteX2" fmla="*/ 472849 w 640030"/>
                <a:gd name="connsiteY2" fmla="*/ 367138 h 666135"/>
                <a:gd name="connsiteX3" fmla="*/ 322830 w 640030"/>
                <a:gd name="connsiteY3" fmla="*/ 498106 h 666135"/>
                <a:gd name="connsiteX4" fmla="*/ 177574 w 640030"/>
                <a:gd name="connsiteY4" fmla="*/ 593356 h 666135"/>
                <a:gd name="connsiteX5" fmla="*/ 18030 w 640030"/>
                <a:gd name="connsiteY5" fmla="*/ 660031 h 666135"/>
                <a:gd name="connsiteX6" fmla="*/ 596674 w 640030"/>
                <a:gd name="connsiteY6" fmla="*/ 598120 h 666135"/>
                <a:gd name="connsiteX7" fmla="*/ 639536 w 640030"/>
                <a:gd name="connsiteY7" fmla="*/ 12331 h 666135"/>
                <a:gd name="connsiteX0" fmla="*/ 639536 w 659203"/>
                <a:gd name="connsiteY0" fmla="*/ 15897 h 705317"/>
                <a:gd name="connsiteX1" fmla="*/ 570480 w 659203"/>
                <a:gd name="connsiteY1" fmla="*/ 215922 h 705317"/>
                <a:gd name="connsiteX2" fmla="*/ 472849 w 659203"/>
                <a:gd name="connsiteY2" fmla="*/ 370704 h 705317"/>
                <a:gd name="connsiteX3" fmla="*/ 322830 w 659203"/>
                <a:gd name="connsiteY3" fmla="*/ 501672 h 705317"/>
                <a:gd name="connsiteX4" fmla="*/ 177574 w 659203"/>
                <a:gd name="connsiteY4" fmla="*/ 596922 h 705317"/>
                <a:gd name="connsiteX5" fmla="*/ 18030 w 659203"/>
                <a:gd name="connsiteY5" fmla="*/ 663597 h 705317"/>
                <a:gd name="connsiteX6" fmla="*/ 649061 w 659203"/>
                <a:gd name="connsiteY6" fmla="*/ 670742 h 705317"/>
                <a:gd name="connsiteX7" fmla="*/ 639536 w 659203"/>
                <a:gd name="connsiteY7" fmla="*/ 15897 h 705317"/>
                <a:gd name="connsiteX0" fmla="*/ 644005 w 700361"/>
                <a:gd name="connsiteY0" fmla="*/ 15897 h 724539"/>
                <a:gd name="connsiteX1" fmla="*/ 574949 w 700361"/>
                <a:gd name="connsiteY1" fmla="*/ 215922 h 724539"/>
                <a:gd name="connsiteX2" fmla="*/ 477318 w 700361"/>
                <a:gd name="connsiteY2" fmla="*/ 370704 h 724539"/>
                <a:gd name="connsiteX3" fmla="*/ 327299 w 700361"/>
                <a:gd name="connsiteY3" fmla="*/ 501672 h 724539"/>
                <a:gd name="connsiteX4" fmla="*/ 182043 w 700361"/>
                <a:gd name="connsiteY4" fmla="*/ 596922 h 724539"/>
                <a:gd name="connsiteX5" fmla="*/ 17737 w 700361"/>
                <a:gd name="connsiteY5" fmla="*/ 677884 h 724539"/>
                <a:gd name="connsiteX6" fmla="*/ 653530 w 700361"/>
                <a:gd name="connsiteY6" fmla="*/ 670742 h 724539"/>
                <a:gd name="connsiteX7" fmla="*/ 644005 w 700361"/>
                <a:gd name="connsiteY7" fmla="*/ 15897 h 724539"/>
                <a:gd name="connsiteX0" fmla="*/ 644005 w 700361"/>
                <a:gd name="connsiteY0" fmla="*/ 15834 h 724476"/>
                <a:gd name="connsiteX1" fmla="*/ 574949 w 700361"/>
                <a:gd name="connsiteY1" fmla="*/ 215859 h 724476"/>
                <a:gd name="connsiteX2" fmla="*/ 474937 w 700361"/>
                <a:gd name="connsiteY2" fmla="*/ 363497 h 724476"/>
                <a:gd name="connsiteX3" fmla="*/ 327299 w 700361"/>
                <a:gd name="connsiteY3" fmla="*/ 501609 h 724476"/>
                <a:gd name="connsiteX4" fmla="*/ 182043 w 700361"/>
                <a:gd name="connsiteY4" fmla="*/ 596859 h 724476"/>
                <a:gd name="connsiteX5" fmla="*/ 17737 w 700361"/>
                <a:gd name="connsiteY5" fmla="*/ 677821 h 724476"/>
                <a:gd name="connsiteX6" fmla="*/ 653530 w 700361"/>
                <a:gd name="connsiteY6" fmla="*/ 670679 h 724476"/>
                <a:gd name="connsiteX7" fmla="*/ 644005 w 700361"/>
                <a:gd name="connsiteY7" fmla="*/ 15834 h 724476"/>
                <a:gd name="connsiteX0" fmla="*/ 644005 w 700361"/>
                <a:gd name="connsiteY0" fmla="*/ 17775 h 726417"/>
                <a:gd name="connsiteX1" fmla="*/ 574949 w 700361"/>
                <a:gd name="connsiteY1" fmla="*/ 201131 h 726417"/>
                <a:gd name="connsiteX2" fmla="*/ 474937 w 700361"/>
                <a:gd name="connsiteY2" fmla="*/ 365438 h 726417"/>
                <a:gd name="connsiteX3" fmla="*/ 327299 w 700361"/>
                <a:gd name="connsiteY3" fmla="*/ 503550 h 726417"/>
                <a:gd name="connsiteX4" fmla="*/ 182043 w 700361"/>
                <a:gd name="connsiteY4" fmla="*/ 598800 h 726417"/>
                <a:gd name="connsiteX5" fmla="*/ 17737 w 700361"/>
                <a:gd name="connsiteY5" fmla="*/ 679762 h 726417"/>
                <a:gd name="connsiteX6" fmla="*/ 653530 w 700361"/>
                <a:gd name="connsiteY6" fmla="*/ 672620 h 726417"/>
                <a:gd name="connsiteX7" fmla="*/ 644005 w 700361"/>
                <a:gd name="connsiteY7" fmla="*/ 17775 h 7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61" h="726417">
                  <a:moveTo>
                    <a:pt x="644005" y="17775"/>
                  </a:moveTo>
                  <a:cubicBezTo>
                    <a:pt x="630908" y="-60807"/>
                    <a:pt x="603127" y="143187"/>
                    <a:pt x="574949" y="201131"/>
                  </a:cubicBezTo>
                  <a:cubicBezTo>
                    <a:pt x="546771" y="259075"/>
                    <a:pt x="516212" y="315035"/>
                    <a:pt x="474937" y="365438"/>
                  </a:cubicBezTo>
                  <a:cubicBezTo>
                    <a:pt x="433662" y="415841"/>
                    <a:pt x="376115" y="464656"/>
                    <a:pt x="327299" y="503550"/>
                  </a:cubicBezTo>
                  <a:cubicBezTo>
                    <a:pt x="278483" y="542444"/>
                    <a:pt x="233637" y="569431"/>
                    <a:pt x="182043" y="598800"/>
                  </a:cubicBezTo>
                  <a:cubicBezTo>
                    <a:pt x="130449" y="628169"/>
                    <a:pt x="-58066" y="668252"/>
                    <a:pt x="17737" y="679762"/>
                  </a:cubicBezTo>
                  <a:cubicBezTo>
                    <a:pt x="93540" y="691272"/>
                    <a:pt x="549152" y="782951"/>
                    <a:pt x="653530" y="672620"/>
                  </a:cubicBezTo>
                  <a:cubicBezTo>
                    <a:pt x="757908" y="562289"/>
                    <a:pt x="657102" y="96357"/>
                    <a:pt x="644005" y="17775"/>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240710442"/>
      </p:ext>
    </p:extLst>
  </p:cSld>
  <p:clrMap bg1="lt1" tx1="dk1" bg2="lt2" tx2="dk2" accent1="accent1" accent2="accent2" accent3="accent3" accent4="accent4" accent5="accent5" accent6="accent6" hlink="hlink" folHlink="folHlink"/>
  <p:sldLayoutIdLst>
    <p:sldLayoutId id="2147483673" r:id="rId1"/>
    <p:sldLayoutId id="2147483700" r:id="rId2"/>
    <p:sldLayoutId id="2147483674" r:id="rId3"/>
    <p:sldLayoutId id="2147483699" r:id="rId4"/>
    <p:sldLayoutId id="2147483675" r:id="rId5"/>
    <p:sldLayoutId id="2147483676" r:id="rId6"/>
    <p:sldLayoutId id="2147483677" r:id="rId7"/>
    <p:sldLayoutId id="2147483678" r:id="rId8"/>
    <p:sldLayoutId id="2147483679" r:id="rId9"/>
    <p:sldLayoutId id="2147483686" r:id="rId10"/>
    <p:sldLayoutId id="2147483701" r:id="rId11"/>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accent2"/>
          </a:solidFill>
          <a:latin typeface="Arial" charset="0"/>
        </a:defRPr>
      </a:lvl2pPr>
      <a:lvl3pPr algn="l" rtl="0" eaLnBrk="1" fontAlgn="base" hangingPunct="1">
        <a:spcBef>
          <a:spcPct val="0"/>
        </a:spcBef>
        <a:spcAft>
          <a:spcPct val="0"/>
        </a:spcAft>
        <a:defRPr sz="2800" b="1">
          <a:solidFill>
            <a:schemeClr val="accent2"/>
          </a:solidFill>
          <a:latin typeface="Arial" charset="0"/>
        </a:defRPr>
      </a:lvl3pPr>
      <a:lvl4pPr algn="l" rtl="0" eaLnBrk="1" fontAlgn="base" hangingPunct="1">
        <a:spcBef>
          <a:spcPct val="0"/>
        </a:spcBef>
        <a:spcAft>
          <a:spcPct val="0"/>
        </a:spcAft>
        <a:defRPr sz="2800" b="1">
          <a:solidFill>
            <a:schemeClr val="accent2"/>
          </a:solidFill>
          <a:latin typeface="Arial" charset="0"/>
        </a:defRPr>
      </a:lvl4pPr>
      <a:lvl5pPr algn="l" rtl="0" eaLnBrk="1" fontAlgn="base" hangingPunct="1">
        <a:spcBef>
          <a:spcPct val="0"/>
        </a:spcBef>
        <a:spcAft>
          <a:spcPct val="0"/>
        </a:spcAft>
        <a:defRPr sz="2800" b="1">
          <a:solidFill>
            <a:schemeClr val="accent2"/>
          </a:solidFill>
          <a:latin typeface="Arial" charset="0"/>
        </a:defRPr>
      </a:lvl5pPr>
      <a:lvl6pPr marL="457171" algn="l" rtl="0" eaLnBrk="1" fontAlgn="base" hangingPunct="1">
        <a:spcBef>
          <a:spcPct val="0"/>
        </a:spcBef>
        <a:spcAft>
          <a:spcPct val="0"/>
        </a:spcAft>
        <a:defRPr sz="2800" b="1">
          <a:solidFill>
            <a:schemeClr val="accent2"/>
          </a:solidFill>
          <a:latin typeface="Arial" charset="0"/>
        </a:defRPr>
      </a:lvl6pPr>
      <a:lvl7pPr marL="914342" algn="l" rtl="0" eaLnBrk="1" fontAlgn="base" hangingPunct="1">
        <a:spcBef>
          <a:spcPct val="0"/>
        </a:spcBef>
        <a:spcAft>
          <a:spcPct val="0"/>
        </a:spcAft>
        <a:defRPr sz="2800" b="1">
          <a:solidFill>
            <a:schemeClr val="accent2"/>
          </a:solidFill>
          <a:latin typeface="Arial" charset="0"/>
        </a:defRPr>
      </a:lvl7pPr>
      <a:lvl8pPr marL="1371513" algn="l" rtl="0" eaLnBrk="1" fontAlgn="base" hangingPunct="1">
        <a:spcBef>
          <a:spcPct val="0"/>
        </a:spcBef>
        <a:spcAft>
          <a:spcPct val="0"/>
        </a:spcAft>
        <a:defRPr sz="2800" b="1">
          <a:solidFill>
            <a:schemeClr val="accent2"/>
          </a:solidFill>
          <a:latin typeface="Arial" charset="0"/>
        </a:defRPr>
      </a:lvl8pPr>
      <a:lvl9pPr marL="1828684" algn="l" rtl="0" eaLnBrk="1" fontAlgn="base" hangingPunct="1">
        <a:spcBef>
          <a:spcPct val="0"/>
        </a:spcBef>
        <a:spcAft>
          <a:spcPct val="0"/>
        </a:spcAft>
        <a:defRPr sz="2800" b="1">
          <a:solidFill>
            <a:schemeClr val="accent2"/>
          </a:solidFill>
          <a:latin typeface="Arial" charset="0"/>
        </a:defRPr>
      </a:lvl9pPr>
    </p:titleStyle>
    <p:bodyStyle>
      <a:lvl1pPr marL="342879" indent="-342879" algn="l" rtl="0" eaLnBrk="1" fontAlgn="base" hangingPunct="1">
        <a:spcBef>
          <a:spcPct val="50000"/>
        </a:spcBef>
        <a:spcAft>
          <a:spcPct val="0"/>
        </a:spcAft>
        <a:buFont typeface="Arial" charset="0"/>
        <a:buChar char="■"/>
        <a:defRPr sz="2400">
          <a:solidFill>
            <a:schemeClr val="tx1"/>
          </a:solidFill>
          <a:latin typeface="+mn-lt"/>
          <a:ea typeface="+mn-ea"/>
          <a:cs typeface="+mn-cs"/>
        </a:defRPr>
      </a:lvl1pPr>
      <a:lvl2pPr marL="742903" indent="-285732" algn="l" rtl="0" eaLnBrk="1" fontAlgn="base" hangingPunct="1">
        <a:spcBef>
          <a:spcPct val="30000"/>
        </a:spcBef>
        <a:spcAft>
          <a:spcPct val="0"/>
        </a:spcAft>
        <a:buFont typeface="Arial" charset="0"/>
        <a:buChar char="♦"/>
        <a:defRPr sz="2400">
          <a:solidFill>
            <a:schemeClr val="tx1"/>
          </a:solidFill>
          <a:latin typeface="+mn-lt"/>
        </a:defRPr>
      </a:lvl2pPr>
      <a:lvl3pPr marL="1142928" indent="-228586" algn="l" rtl="0" eaLnBrk="1" fontAlgn="base" hangingPunct="1">
        <a:spcBef>
          <a:spcPct val="20000"/>
        </a:spcBef>
        <a:spcAft>
          <a:spcPct val="0"/>
        </a:spcAft>
        <a:buFont typeface="Arial" charset="0"/>
        <a:buChar char="●"/>
        <a:defRPr sz="2200">
          <a:solidFill>
            <a:schemeClr val="tx1"/>
          </a:solidFill>
          <a:latin typeface="+mn-lt"/>
        </a:defRPr>
      </a:lvl3pPr>
      <a:lvl4pPr marL="1600099" indent="-228586" algn="l" rtl="0" eaLnBrk="1" fontAlgn="base" hangingPunct="1">
        <a:spcBef>
          <a:spcPct val="20000"/>
        </a:spcBef>
        <a:spcAft>
          <a:spcPct val="0"/>
        </a:spcAft>
        <a:buChar char="–"/>
        <a:defRPr sz="2200">
          <a:solidFill>
            <a:schemeClr val="tx1"/>
          </a:solidFill>
          <a:latin typeface="+mn-lt"/>
        </a:defRPr>
      </a:lvl4pPr>
      <a:lvl5pPr marL="2057270" indent="-228586" algn="l" rtl="0" eaLnBrk="1" fontAlgn="base" hangingPunct="1">
        <a:spcBef>
          <a:spcPct val="20000"/>
        </a:spcBef>
        <a:spcAft>
          <a:spcPct val="0"/>
        </a:spcAft>
        <a:buChar char="-"/>
        <a:defRPr sz="2200">
          <a:solidFill>
            <a:schemeClr val="tx1"/>
          </a:solidFill>
          <a:latin typeface="+mn-lt"/>
        </a:defRPr>
      </a:lvl5pPr>
      <a:lvl6pPr marL="2514441" indent="-228586" algn="l" rtl="0" eaLnBrk="1" fontAlgn="base" hangingPunct="1">
        <a:spcBef>
          <a:spcPct val="20000"/>
        </a:spcBef>
        <a:spcAft>
          <a:spcPct val="0"/>
        </a:spcAft>
        <a:buChar char="-"/>
        <a:defRPr sz="2000">
          <a:solidFill>
            <a:schemeClr val="tx1"/>
          </a:solidFill>
          <a:latin typeface="+mn-lt"/>
        </a:defRPr>
      </a:lvl6pPr>
      <a:lvl7pPr marL="2971612" indent="-228586" algn="l" rtl="0" eaLnBrk="1" fontAlgn="base" hangingPunct="1">
        <a:spcBef>
          <a:spcPct val="20000"/>
        </a:spcBef>
        <a:spcAft>
          <a:spcPct val="0"/>
        </a:spcAft>
        <a:buChar char="-"/>
        <a:defRPr sz="2000">
          <a:solidFill>
            <a:schemeClr val="tx1"/>
          </a:solidFill>
          <a:latin typeface="+mn-lt"/>
        </a:defRPr>
      </a:lvl7pPr>
      <a:lvl8pPr marL="3428783" indent="-228586" algn="l" rtl="0" eaLnBrk="1" fontAlgn="base" hangingPunct="1">
        <a:spcBef>
          <a:spcPct val="20000"/>
        </a:spcBef>
        <a:spcAft>
          <a:spcPct val="0"/>
        </a:spcAft>
        <a:buChar char="-"/>
        <a:defRPr sz="2000">
          <a:solidFill>
            <a:schemeClr val="tx1"/>
          </a:solidFill>
          <a:latin typeface="+mn-lt"/>
        </a:defRPr>
      </a:lvl8pPr>
      <a:lvl9pPr marL="3885954" indent="-228586" algn="l" rtl="0" eaLnBrk="1" fontAlgn="base" hangingPunct="1">
        <a:spcBef>
          <a:spcPct val="20000"/>
        </a:spcBef>
        <a:spcAft>
          <a:spcPct val="0"/>
        </a:spcAft>
        <a:buChar char="-"/>
        <a:defRPr sz="2000">
          <a:solidFill>
            <a:schemeClr val="tx1"/>
          </a:solidFill>
          <a:latin typeface="+mn-lt"/>
        </a:defRPr>
      </a:lvl9pPr>
    </p:bodyStyle>
    <p:otherStyle>
      <a:defPPr>
        <a:defRPr lang="de-DE"/>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3" algn="l" defTabSz="914342" rtl="0" eaLnBrk="1" latinLnBrk="0" hangingPunct="1">
        <a:defRPr sz="1800" kern="1200">
          <a:solidFill>
            <a:schemeClr val="tx1"/>
          </a:solidFill>
          <a:latin typeface="+mn-lt"/>
          <a:ea typeface="+mn-ea"/>
          <a:cs typeface="+mn-cs"/>
        </a:defRPr>
      </a:lvl4pPr>
      <a:lvl5pPr marL="1828684" algn="l" defTabSz="914342" rtl="0" eaLnBrk="1" latinLnBrk="0" hangingPunct="1">
        <a:defRPr sz="1800" kern="1200">
          <a:solidFill>
            <a:schemeClr val="tx1"/>
          </a:solidFill>
          <a:latin typeface="+mn-lt"/>
          <a:ea typeface="+mn-ea"/>
          <a:cs typeface="+mn-cs"/>
        </a:defRPr>
      </a:lvl5pPr>
      <a:lvl6pPr marL="2285855" algn="l" defTabSz="914342" rtl="0" eaLnBrk="1" latinLnBrk="0" hangingPunct="1">
        <a:defRPr sz="1800" kern="1200">
          <a:solidFill>
            <a:schemeClr val="tx1"/>
          </a:solidFill>
          <a:latin typeface="+mn-lt"/>
          <a:ea typeface="+mn-ea"/>
          <a:cs typeface="+mn-cs"/>
        </a:defRPr>
      </a:lvl6pPr>
      <a:lvl7pPr marL="2743026" algn="l" defTabSz="914342" rtl="0" eaLnBrk="1" latinLnBrk="0" hangingPunct="1">
        <a:defRPr sz="1800" kern="1200">
          <a:solidFill>
            <a:schemeClr val="tx1"/>
          </a:solidFill>
          <a:latin typeface="+mn-lt"/>
          <a:ea typeface="+mn-ea"/>
          <a:cs typeface="+mn-cs"/>
        </a:defRPr>
      </a:lvl7pPr>
      <a:lvl8pPr marL="3200198" algn="l" defTabSz="914342" rtl="0" eaLnBrk="1" latinLnBrk="0" hangingPunct="1">
        <a:defRPr sz="1800" kern="1200">
          <a:solidFill>
            <a:schemeClr val="tx1"/>
          </a:solidFill>
          <a:latin typeface="+mn-lt"/>
          <a:ea typeface="+mn-ea"/>
          <a:cs typeface="+mn-cs"/>
        </a:defRPr>
      </a:lvl8pPr>
      <a:lvl9pPr marL="3657369" algn="l" defTabSz="9143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1.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2.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image" Target="../media/image57.tiff"/><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64.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59.tif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65.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tiff"/><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66.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tiff"/><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68.xml.rels><?xml version="1.0" encoding="UTF-8" standalone="yes"?>
<Relationships xmlns="http://schemas.openxmlformats.org/package/2006/relationships"><Relationship Id="rId3" Type="http://schemas.openxmlformats.org/officeDocument/2006/relationships/image" Target="../media/image66.tiff"/><Relationship Id="rId4" Type="http://schemas.openxmlformats.org/officeDocument/2006/relationships/image" Target="../media/image67.tiff"/><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tiff"/><Relationship Id="rId3" Type="http://schemas.openxmlformats.org/officeDocument/2006/relationships/image" Target="../media/image6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9.tiff"/><Relationship Id="rId4" Type="http://schemas.openxmlformats.org/officeDocument/2006/relationships/image" Target="../media/image70.tiff"/><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71.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68.tiff"/><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tiff"/><Relationship Id="rId3" Type="http://schemas.openxmlformats.org/officeDocument/2006/relationships/image" Target="../media/image73.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5.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6.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tiff"/><Relationship Id="rId5"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 Id="rId3" Type="http://schemas.openxmlformats.org/officeDocument/2006/relationships/image" Target="../media/image8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tiff"/><Relationship Id="rId3" Type="http://schemas.openxmlformats.org/officeDocument/2006/relationships/image" Target="../media/image83.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png"/><Relationship Id="rId3" Type="http://schemas.openxmlformats.org/officeDocument/2006/relationships/image" Target="../media/image85.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tiff"/><Relationship Id="rId3" Type="http://schemas.openxmlformats.org/officeDocument/2006/relationships/image" Target="../media/image87.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tiff"/><Relationship Id="rId3"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tiff"/><Relationship Id="rId3" Type="http://schemas.openxmlformats.org/officeDocument/2006/relationships/image" Target="../media/image91.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hyperlink" Target="http://www.archimate.org/" TargetMode="External"/><Relationship Id="rId4" Type="http://schemas.openxmlformats.org/officeDocument/2006/relationships/hyperlink" Target="http://www.opengroup.org/archimate" TargetMode="External"/><Relationship Id="rId5" Type="http://schemas.openxmlformats.org/officeDocument/2006/relationships/image" Target="../media/image98.png"/><Relationship Id="rId6" Type="http://schemas.openxmlformats.org/officeDocument/2006/relationships/image" Target="../media/image99.jpeg"/><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31376" y="3385694"/>
            <a:ext cx="8436011" cy="1150938"/>
          </a:xfrm>
        </p:spPr>
        <p:txBody>
          <a:bodyPr/>
          <a:lstStyle/>
          <a:p>
            <a:r>
              <a:rPr lang="de-CH" dirty="0" err="1" smtClean="0"/>
              <a:t>Alignment</a:t>
            </a:r>
            <a:r>
              <a:rPr lang="de-CH" dirty="0" smtClean="0"/>
              <a:t> </a:t>
            </a:r>
            <a:r>
              <a:rPr lang="de-CH" dirty="0" err="1" smtClean="0"/>
              <a:t>of</a:t>
            </a:r>
            <a:r>
              <a:rPr lang="de-CH" dirty="0" smtClean="0"/>
              <a:t> Business </a:t>
            </a:r>
            <a:r>
              <a:rPr lang="de-CH" dirty="0" err="1" smtClean="0"/>
              <a:t>and</a:t>
            </a:r>
            <a:r>
              <a:rPr lang="de-CH" dirty="0" smtClean="0"/>
              <a:t> IT - </a:t>
            </a:r>
            <a:r>
              <a:rPr lang="de-CH" dirty="0" err="1" smtClean="0"/>
              <a:t>ArchiMate</a:t>
            </a:r>
            <a:endParaRPr lang="de-CH" dirty="0" smtClean="0"/>
          </a:p>
        </p:txBody>
      </p:sp>
      <p:sp>
        <p:nvSpPr>
          <p:cNvPr id="3075" name="Rectangle 3"/>
          <p:cNvSpPr>
            <a:spLocks noGrp="1" noChangeArrowheads="1"/>
          </p:cNvSpPr>
          <p:nvPr>
            <p:ph type="subTitle" idx="1"/>
          </p:nvPr>
        </p:nvSpPr>
        <p:spPr>
          <a:xfrm>
            <a:off x="1177870" y="4691577"/>
            <a:ext cx="8415655" cy="431800"/>
          </a:xfrm>
        </p:spPr>
        <p:txBody>
          <a:bodyPr/>
          <a:lstStyle/>
          <a:p>
            <a:pPr eaLnBrk="1" hangingPunct="1"/>
            <a:r>
              <a:rPr lang="de-CH" dirty="0" smtClean="0">
                <a:solidFill>
                  <a:schemeClr val="tx2"/>
                </a:solidFill>
              </a:rPr>
              <a:t>Dr. Barbara Re</a:t>
            </a:r>
          </a:p>
        </p:txBody>
      </p:sp>
    </p:spTree>
    <p:extLst>
      <p:ext uri="{BB962C8B-B14F-4D97-AF65-F5344CB8AC3E}">
        <p14:creationId xmlns:p14="http://schemas.microsoft.com/office/powerpoint/2010/main" val="1988867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it-IT"/>
              <a:t>Relations</a:t>
            </a:r>
          </a:p>
        </p:txBody>
      </p:sp>
      <p:sp>
        <p:nvSpPr>
          <p:cNvPr id="103427" name="Rectangle 3"/>
          <p:cNvSpPr>
            <a:spLocks noGrp="1" noChangeArrowheads="1"/>
          </p:cNvSpPr>
          <p:nvPr>
            <p:ph type="body" idx="1"/>
          </p:nvPr>
        </p:nvSpPr>
        <p:spPr>
          <a:xfrm>
            <a:off x="581892" y="1785938"/>
            <a:ext cx="3685308" cy="4584700"/>
          </a:xfrm>
        </p:spPr>
        <p:txBody>
          <a:bodyPr/>
          <a:lstStyle/>
          <a:p>
            <a:pPr>
              <a:lnSpc>
                <a:spcPct val="80000"/>
              </a:lnSpc>
            </a:pPr>
            <a:r>
              <a:rPr lang="en-US" altLang="it-IT" sz="1900"/>
              <a:t>The following relation types should be supported: </a:t>
            </a:r>
          </a:p>
          <a:p>
            <a:pPr lvl="1">
              <a:lnSpc>
                <a:spcPct val="80000"/>
              </a:lnSpc>
            </a:pPr>
            <a:r>
              <a:rPr lang="en-US" altLang="it-IT" sz="1700" dirty="0"/>
              <a:t>Structural relations: </a:t>
            </a:r>
          </a:p>
          <a:p>
            <a:pPr lvl="2">
              <a:lnSpc>
                <a:spcPct val="80000"/>
              </a:lnSpc>
            </a:pPr>
            <a:r>
              <a:rPr lang="en-US" altLang="it-IT" dirty="0"/>
              <a:t>composition* </a:t>
            </a:r>
          </a:p>
          <a:p>
            <a:pPr lvl="2">
              <a:lnSpc>
                <a:spcPct val="80000"/>
              </a:lnSpc>
            </a:pPr>
            <a:r>
              <a:rPr lang="en-US" altLang="it-IT" dirty="0"/>
              <a:t>aggregation </a:t>
            </a:r>
          </a:p>
          <a:p>
            <a:pPr lvl="2">
              <a:lnSpc>
                <a:spcPct val="80000"/>
              </a:lnSpc>
            </a:pPr>
            <a:r>
              <a:rPr lang="en-US" altLang="it-IT" dirty="0"/>
              <a:t>assignment </a:t>
            </a:r>
          </a:p>
          <a:p>
            <a:pPr lvl="2">
              <a:lnSpc>
                <a:spcPct val="80000"/>
              </a:lnSpc>
            </a:pPr>
            <a:r>
              <a:rPr lang="en-US" altLang="it-IT" dirty="0"/>
              <a:t>used by </a:t>
            </a:r>
          </a:p>
          <a:p>
            <a:pPr lvl="2">
              <a:lnSpc>
                <a:spcPct val="80000"/>
              </a:lnSpc>
            </a:pPr>
            <a:r>
              <a:rPr lang="en-US" altLang="it-IT" dirty="0" err="1"/>
              <a:t>realisation</a:t>
            </a:r>
            <a:r>
              <a:rPr lang="en-US" altLang="it-IT" dirty="0"/>
              <a:t> </a:t>
            </a:r>
          </a:p>
          <a:p>
            <a:pPr lvl="2">
              <a:lnSpc>
                <a:spcPct val="80000"/>
              </a:lnSpc>
            </a:pPr>
            <a:r>
              <a:rPr lang="en-US" altLang="it-IT" dirty="0"/>
              <a:t>access </a:t>
            </a:r>
          </a:p>
          <a:p>
            <a:pPr lvl="2">
              <a:lnSpc>
                <a:spcPct val="80000"/>
              </a:lnSpc>
            </a:pPr>
            <a:r>
              <a:rPr lang="en-US" altLang="it-IT" dirty="0"/>
              <a:t>association </a:t>
            </a:r>
          </a:p>
          <a:p>
            <a:pPr lvl="1">
              <a:lnSpc>
                <a:spcPct val="80000"/>
              </a:lnSpc>
            </a:pPr>
            <a:r>
              <a:rPr lang="en-US" altLang="it-IT" sz="1700" dirty="0"/>
              <a:t>Dynamic relations: </a:t>
            </a:r>
          </a:p>
          <a:p>
            <a:pPr lvl="2">
              <a:lnSpc>
                <a:spcPct val="80000"/>
              </a:lnSpc>
            </a:pPr>
            <a:r>
              <a:rPr lang="en-US" altLang="it-IT" dirty="0"/>
              <a:t>triggering </a:t>
            </a:r>
          </a:p>
          <a:p>
            <a:pPr lvl="2">
              <a:lnSpc>
                <a:spcPct val="80000"/>
              </a:lnSpc>
            </a:pPr>
            <a:r>
              <a:rPr lang="en-US" altLang="it-IT" dirty="0"/>
              <a:t>flow </a:t>
            </a:r>
          </a:p>
          <a:p>
            <a:pPr lvl="1">
              <a:lnSpc>
                <a:spcPct val="80000"/>
              </a:lnSpc>
            </a:pPr>
            <a:r>
              <a:rPr lang="en-US" altLang="it-IT" sz="1700" dirty="0"/>
              <a:t>Other relations: </a:t>
            </a:r>
          </a:p>
          <a:p>
            <a:pPr lvl="2">
              <a:lnSpc>
                <a:spcPct val="80000"/>
              </a:lnSpc>
            </a:pPr>
            <a:r>
              <a:rPr lang="en-US" altLang="it-IT" dirty="0"/>
              <a:t>grouping </a:t>
            </a:r>
          </a:p>
          <a:p>
            <a:pPr lvl="2">
              <a:lnSpc>
                <a:spcPct val="80000"/>
              </a:lnSpc>
            </a:pPr>
            <a:r>
              <a:rPr lang="en-US" altLang="it-IT" dirty="0"/>
              <a:t>junction </a:t>
            </a:r>
          </a:p>
          <a:p>
            <a:pPr lvl="2">
              <a:lnSpc>
                <a:spcPct val="80000"/>
              </a:lnSpc>
            </a:pPr>
            <a:r>
              <a:rPr lang="en-US" altLang="it-IT" dirty="0" err="1"/>
              <a:t>specialisation</a:t>
            </a:r>
            <a:r>
              <a:rPr lang="en-US" altLang="it-IT" dirty="0"/>
              <a:t>*</a:t>
            </a:r>
          </a:p>
        </p:txBody>
      </p:sp>
      <p:pic>
        <p:nvPicPr>
          <p:cNvPr id="1034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218" y="365760"/>
            <a:ext cx="2878281" cy="575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899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a:t>The </a:t>
            </a:r>
            <a:r>
              <a:rPr lang="it-IT" dirty="0" err="1"/>
              <a:t>active</a:t>
            </a:r>
            <a:r>
              <a:rPr lang="it-IT" dirty="0"/>
              <a:t> </a:t>
            </a:r>
            <a:r>
              <a:rPr lang="it-IT" dirty="0" err="1"/>
              <a:t>structure</a:t>
            </a:r>
            <a:r>
              <a:rPr lang="it-IT" dirty="0"/>
              <a:t> </a:t>
            </a:r>
            <a:r>
              <a:rPr lang="it-IT" dirty="0" err="1"/>
              <a:t>aspect</a:t>
            </a:r>
            <a:r>
              <a:rPr lang="it-IT" dirty="0"/>
              <a:t> </a:t>
            </a:r>
            <a:r>
              <a:rPr lang="it-IT" dirty="0" err="1"/>
              <a:t>at</a:t>
            </a:r>
            <a:r>
              <a:rPr lang="it-IT" dirty="0"/>
              <a:t> the business </a:t>
            </a:r>
            <a:r>
              <a:rPr lang="it-IT" dirty="0" err="1"/>
              <a:t>layer</a:t>
            </a:r>
            <a:r>
              <a:rPr lang="it-IT" dirty="0"/>
              <a:t> </a:t>
            </a:r>
            <a:r>
              <a:rPr lang="it-IT" dirty="0" err="1"/>
              <a:t>refers</a:t>
            </a:r>
            <a:r>
              <a:rPr lang="it-IT" dirty="0"/>
              <a:t> to the </a:t>
            </a:r>
            <a:r>
              <a:rPr lang="it-IT" dirty="0" err="1"/>
              <a:t>static</a:t>
            </a:r>
            <a:r>
              <a:rPr lang="it-IT" dirty="0"/>
              <a:t> </a:t>
            </a:r>
            <a:r>
              <a:rPr lang="it-IT" dirty="0" err="1"/>
              <a:t>structure</a:t>
            </a:r>
            <a:r>
              <a:rPr lang="it-IT" dirty="0"/>
              <a:t> of an </a:t>
            </a:r>
            <a:r>
              <a:rPr lang="it-IT" dirty="0" err="1"/>
              <a:t>organization</a:t>
            </a:r>
            <a:r>
              <a:rPr lang="it-IT" dirty="0"/>
              <a:t>, in </a:t>
            </a:r>
            <a:r>
              <a:rPr lang="it-IT" dirty="0" err="1"/>
              <a:t>terms</a:t>
            </a:r>
            <a:r>
              <a:rPr lang="it-IT" dirty="0"/>
              <a:t> of the </a:t>
            </a:r>
            <a:r>
              <a:rPr lang="it-IT" dirty="0" err="1"/>
              <a:t>entities</a:t>
            </a:r>
            <a:r>
              <a:rPr lang="it-IT" dirty="0"/>
              <a:t> </a:t>
            </a:r>
            <a:r>
              <a:rPr lang="it-IT" dirty="0" err="1"/>
              <a:t>that</a:t>
            </a:r>
            <a:r>
              <a:rPr lang="it-IT" dirty="0"/>
              <a:t> </a:t>
            </a:r>
            <a:r>
              <a:rPr lang="it-IT" dirty="0" err="1"/>
              <a:t>make</a:t>
            </a:r>
            <a:r>
              <a:rPr lang="it-IT" dirty="0"/>
              <a:t> up the </a:t>
            </a:r>
            <a:r>
              <a:rPr lang="it-IT" dirty="0" err="1"/>
              <a:t>organization</a:t>
            </a:r>
            <a:r>
              <a:rPr lang="it-IT" dirty="0"/>
              <a:t> and </a:t>
            </a:r>
            <a:r>
              <a:rPr lang="it-IT" dirty="0" err="1"/>
              <a:t>their</a:t>
            </a:r>
            <a:r>
              <a:rPr lang="it-IT" dirty="0"/>
              <a:t> </a:t>
            </a:r>
            <a:r>
              <a:rPr lang="it-IT" dirty="0" err="1"/>
              <a:t>relationships</a:t>
            </a:r>
            <a:r>
              <a:rPr lang="it-IT" dirty="0"/>
              <a:t>. </a:t>
            </a:r>
            <a:endParaRPr lang="it-IT" dirty="0" smtClean="0"/>
          </a:p>
          <a:p>
            <a:r>
              <a:rPr lang="it-IT" dirty="0" smtClean="0"/>
              <a:t>The</a:t>
            </a:r>
            <a:r>
              <a:rPr lang="it-IT" dirty="0"/>
              <a:t> </a:t>
            </a:r>
            <a:r>
              <a:rPr lang="it-IT" i="1" dirty="0" err="1"/>
              <a:t>active</a:t>
            </a:r>
            <a:r>
              <a:rPr lang="it-IT" i="1" dirty="0"/>
              <a:t> </a:t>
            </a:r>
            <a:r>
              <a:rPr lang="it-IT" i="1" dirty="0" err="1"/>
              <a:t>entities</a:t>
            </a:r>
            <a:r>
              <a:rPr lang="it-IT" dirty="0"/>
              <a:t> are the </a:t>
            </a:r>
            <a:r>
              <a:rPr lang="it-IT" dirty="0" err="1"/>
              <a:t>subjects</a:t>
            </a:r>
            <a:r>
              <a:rPr lang="it-IT" dirty="0"/>
              <a:t> (e.g., business </a:t>
            </a:r>
            <a:r>
              <a:rPr lang="it-IT" dirty="0" err="1"/>
              <a:t>actors</a:t>
            </a:r>
            <a:r>
              <a:rPr lang="it-IT" dirty="0"/>
              <a:t> or </a:t>
            </a:r>
            <a:r>
              <a:rPr lang="it-IT" dirty="0" smtClean="0"/>
              <a:t>business </a:t>
            </a:r>
            <a:r>
              <a:rPr lang="it-IT" dirty="0" err="1"/>
              <a:t>roles</a:t>
            </a:r>
            <a:r>
              <a:rPr lang="it-IT" dirty="0"/>
              <a:t>) </a:t>
            </a:r>
            <a:r>
              <a:rPr lang="it-IT" dirty="0" err="1"/>
              <a:t>that</a:t>
            </a:r>
            <a:r>
              <a:rPr lang="it-IT" dirty="0"/>
              <a:t> </a:t>
            </a:r>
            <a:r>
              <a:rPr lang="it-IT" dirty="0" err="1"/>
              <a:t>perform</a:t>
            </a:r>
            <a:r>
              <a:rPr lang="it-IT" dirty="0"/>
              <a:t> </a:t>
            </a:r>
            <a:r>
              <a:rPr lang="it-IT" dirty="0" err="1"/>
              <a:t>behavior</a:t>
            </a:r>
            <a:r>
              <a:rPr lang="it-IT" dirty="0"/>
              <a:t> </a:t>
            </a:r>
            <a:r>
              <a:rPr lang="it-IT" dirty="0" err="1"/>
              <a:t>such</a:t>
            </a:r>
            <a:r>
              <a:rPr lang="it-IT" dirty="0"/>
              <a:t> </a:t>
            </a:r>
            <a:r>
              <a:rPr lang="it-IT" dirty="0" err="1"/>
              <a:t>as</a:t>
            </a:r>
            <a:r>
              <a:rPr lang="it-IT" dirty="0"/>
              <a:t> business </a:t>
            </a:r>
            <a:r>
              <a:rPr lang="it-IT" dirty="0" err="1"/>
              <a:t>processes</a:t>
            </a:r>
            <a:r>
              <a:rPr lang="it-IT" dirty="0"/>
              <a:t> or </a:t>
            </a:r>
            <a:r>
              <a:rPr lang="it-IT" dirty="0" err="1"/>
              <a:t>functions</a:t>
            </a:r>
            <a:r>
              <a:rPr lang="it-IT" dirty="0"/>
              <a:t> (</a:t>
            </a:r>
            <a:r>
              <a:rPr lang="it-IT" dirty="0" err="1"/>
              <a:t>capabilities</a:t>
            </a:r>
            <a:r>
              <a:rPr lang="it-IT" dirty="0"/>
              <a:t>). </a:t>
            </a:r>
            <a:endParaRPr lang="it-IT" dirty="0" smtClean="0"/>
          </a:p>
          <a:p>
            <a:r>
              <a:rPr lang="it-IT" dirty="0" smtClean="0"/>
              <a:t>Business </a:t>
            </a:r>
            <a:r>
              <a:rPr lang="it-IT" dirty="0" err="1"/>
              <a:t>actors</a:t>
            </a:r>
            <a:r>
              <a:rPr lang="it-IT" dirty="0"/>
              <a:t> </a:t>
            </a:r>
            <a:r>
              <a:rPr lang="it-IT" dirty="0" err="1"/>
              <a:t>may</a:t>
            </a:r>
            <a:r>
              <a:rPr lang="it-IT" dirty="0"/>
              <a:t> be </a:t>
            </a:r>
            <a:r>
              <a:rPr lang="it-IT" dirty="0" err="1"/>
              <a:t>individual</a:t>
            </a:r>
            <a:r>
              <a:rPr lang="it-IT" dirty="0"/>
              <a:t> </a:t>
            </a:r>
            <a:r>
              <a:rPr lang="it-IT" dirty="0" err="1"/>
              <a:t>persons</a:t>
            </a:r>
            <a:r>
              <a:rPr lang="it-IT" dirty="0"/>
              <a:t> (e.g., </a:t>
            </a:r>
            <a:r>
              <a:rPr lang="it-IT" dirty="0" err="1"/>
              <a:t>customers</a:t>
            </a:r>
            <a:r>
              <a:rPr lang="it-IT" dirty="0"/>
              <a:t> or </a:t>
            </a:r>
            <a:r>
              <a:rPr lang="it-IT" dirty="0" err="1"/>
              <a:t>employees</a:t>
            </a:r>
            <a:r>
              <a:rPr lang="it-IT" dirty="0"/>
              <a:t>), </a:t>
            </a:r>
            <a:r>
              <a:rPr lang="it-IT" dirty="0" err="1"/>
              <a:t>but</a:t>
            </a:r>
            <a:r>
              <a:rPr lang="it-IT" dirty="0"/>
              <a:t> </a:t>
            </a:r>
            <a:r>
              <a:rPr lang="it-IT" dirty="0" err="1"/>
              <a:t>also</a:t>
            </a:r>
            <a:r>
              <a:rPr lang="it-IT" dirty="0"/>
              <a:t> </a:t>
            </a:r>
            <a:r>
              <a:rPr lang="it-IT" dirty="0" err="1"/>
              <a:t>groups</a:t>
            </a:r>
            <a:r>
              <a:rPr lang="it-IT" dirty="0"/>
              <a:t> of </a:t>
            </a:r>
            <a:r>
              <a:rPr lang="it-IT" dirty="0" err="1"/>
              <a:t>people</a:t>
            </a:r>
            <a:r>
              <a:rPr lang="it-IT" dirty="0"/>
              <a:t> (</a:t>
            </a:r>
            <a:r>
              <a:rPr lang="it-IT" dirty="0" err="1"/>
              <a:t>organization</a:t>
            </a:r>
            <a:r>
              <a:rPr lang="it-IT" dirty="0"/>
              <a:t> </a:t>
            </a:r>
            <a:r>
              <a:rPr lang="it-IT" dirty="0" err="1"/>
              <a:t>units</a:t>
            </a:r>
            <a:r>
              <a:rPr lang="it-IT" dirty="0"/>
              <a:t>) and </a:t>
            </a:r>
            <a:r>
              <a:rPr lang="it-IT" dirty="0" err="1"/>
              <a:t>resources</a:t>
            </a:r>
            <a:r>
              <a:rPr lang="it-IT" dirty="0"/>
              <a:t> </a:t>
            </a:r>
            <a:r>
              <a:rPr lang="it-IT" dirty="0" err="1"/>
              <a:t>that</a:t>
            </a:r>
            <a:r>
              <a:rPr lang="it-IT" dirty="0"/>
              <a:t> </a:t>
            </a:r>
            <a:r>
              <a:rPr lang="it-IT" dirty="0" err="1"/>
              <a:t>have</a:t>
            </a:r>
            <a:r>
              <a:rPr lang="it-IT" dirty="0"/>
              <a:t> a </a:t>
            </a:r>
            <a:r>
              <a:rPr lang="it-IT" dirty="0" err="1"/>
              <a:t>permanent</a:t>
            </a:r>
            <a:r>
              <a:rPr lang="it-IT" dirty="0"/>
              <a:t> (or </a:t>
            </a:r>
            <a:r>
              <a:rPr lang="it-IT" dirty="0" err="1"/>
              <a:t>at</a:t>
            </a:r>
            <a:r>
              <a:rPr lang="it-IT" dirty="0"/>
              <a:t> </a:t>
            </a:r>
            <a:r>
              <a:rPr lang="it-IT" dirty="0" err="1"/>
              <a:t>least</a:t>
            </a:r>
            <a:r>
              <a:rPr lang="it-IT" dirty="0"/>
              <a:t> long-</a:t>
            </a:r>
            <a:r>
              <a:rPr lang="it-IT" dirty="0" err="1"/>
              <a:t>term</a:t>
            </a:r>
            <a:r>
              <a:rPr lang="it-IT" dirty="0"/>
              <a:t>) status </a:t>
            </a:r>
            <a:r>
              <a:rPr lang="it-IT" dirty="0" err="1"/>
              <a:t>within</a:t>
            </a:r>
            <a:r>
              <a:rPr lang="it-IT" dirty="0"/>
              <a:t> the </a:t>
            </a:r>
            <a:r>
              <a:rPr lang="it-IT" dirty="0" err="1"/>
              <a:t>organizations</a:t>
            </a:r>
            <a:r>
              <a:rPr lang="it-IT" dirty="0"/>
              <a:t>. </a:t>
            </a:r>
            <a:r>
              <a:rPr lang="it-IT" dirty="0" err="1"/>
              <a:t>Typical</a:t>
            </a:r>
            <a:r>
              <a:rPr lang="it-IT" dirty="0"/>
              <a:t> </a:t>
            </a:r>
            <a:r>
              <a:rPr lang="it-IT" dirty="0" err="1"/>
              <a:t>examples</a:t>
            </a:r>
            <a:r>
              <a:rPr lang="it-IT" dirty="0"/>
              <a:t> of the </a:t>
            </a:r>
            <a:r>
              <a:rPr lang="it-IT" dirty="0" err="1"/>
              <a:t>latter</a:t>
            </a:r>
            <a:r>
              <a:rPr lang="it-IT" dirty="0"/>
              <a:t> are a </a:t>
            </a:r>
            <a:r>
              <a:rPr lang="it-IT" dirty="0" err="1"/>
              <a:t>department</a:t>
            </a:r>
            <a:r>
              <a:rPr lang="it-IT" dirty="0"/>
              <a:t> and a business </a:t>
            </a:r>
            <a:r>
              <a:rPr lang="it-IT" dirty="0" err="1"/>
              <a:t>unit</a:t>
            </a:r>
            <a:r>
              <a:rPr lang="it-IT" dirty="0"/>
              <a:t>.</a:t>
            </a: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11</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Business Layer </a:t>
            </a:r>
            <a:r>
              <a:rPr lang="en-US" dirty="0" smtClean="0"/>
              <a:t>Active </a:t>
            </a:r>
            <a:r>
              <a:rPr lang="en-US" dirty="0"/>
              <a:t>Structure Concepts</a:t>
            </a:r>
            <a:br>
              <a:rPr lang="en-US" dirty="0"/>
            </a:br>
            <a:endParaRPr lang="en-GB" dirty="0"/>
          </a:p>
        </p:txBody>
      </p:sp>
    </p:spTree>
    <p:extLst>
      <p:ext uri="{BB962C8B-B14F-4D97-AF65-F5344CB8AC3E}">
        <p14:creationId xmlns:p14="http://schemas.microsoft.com/office/powerpoint/2010/main" val="1047631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437" y="1095058"/>
            <a:ext cx="6565900" cy="4457700"/>
          </a:xfr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12</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a:xfrm>
            <a:off x="581892" y="150814"/>
            <a:ext cx="8853054" cy="1008062"/>
          </a:xfrm>
        </p:spPr>
        <p:txBody>
          <a:bodyPr/>
          <a:lstStyle/>
          <a:p>
            <a:r>
              <a:rPr lang="en-GB" dirty="0"/>
              <a:t>Business Layer </a:t>
            </a:r>
            <a:r>
              <a:rPr lang="en-US" dirty="0"/>
              <a:t>Active Structure Concepts</a:t>
            </a:r>
            <a:br>
              <a:rPr lang="en-US" dirty="0"/>
            </a:br>
            <a:r>
              <a:rPr lang="en-US" dirty="0" smtClean="0"/>
              <a:t>- </a:t>
            </a:r>
            <a:r>
              <a:rPr lang="en-GB" dirty="0" smtClean="0"/>
              <a:t>Relevant Elements</a:t>
            </a:r>
            <a:endParaRPr lang="en-GB" dirty="0"/>
          </a:p>
        </p:txBody>
      </p:sp>
      <p:pic>
        <p:nvPicPr>
          <p:cNvPr id="7" name="Immagine 6"/>
          <p:cNvPicPr>
            <a:picLocks noChangeAspect="1"/>
          </p:cNvPicPr>
          <p:nvPr/>
        </p:nvPicPr>
        <p:blipFill>
          <a:blip r:embed="rId3"/>
          <a:stretch>
            <a:fillRect/>
          </a:stretch>
        </p:blipFill>
        <p:spPr>
          <a:xfrm>
            <a:off x="3119436" y="5552758"/>
            <a:ext cx="6565901" cy="1168358"/>
          </a:xfrm>
          <a:prstGeom prst="rect">
            <a:avLst/>
          </a:prstGeom>
        </p:spPr>
      </p:pic>
    </p:spTree>
    <p:extLst>
      <p:ext uri="{BB962C8B-B14F-4D97-AF65-F5344CB8AC3E}">
        <p14:creationId xmlns:p14="http://schemas.microsoft.com/office/powerpoint/2010/main" val="564557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lnSpcReduction="10000"/>
          </a:bodyPr>
          <a:lstStyle/>
          <a:p>
            <a:r>
              <a:rPr lang="en-US" dirty="0" smtClean="0"/>
              <a:t>A </a:t>
            </a:r>
            <a:r>
              <a:rPr lang="en-US" dirty="0"/>
              <a:t>business actor performs the behavior assigned to (one or more) business roles. </a:t>
            </a:r>
            <a:endParaRPr lang="en-US" dirty="0" smtClean="0"/>
          </a:p>
          <a:p>
            <a:r>
              <a:rPr lang="en-US" dirty="0" smtClean="0"/>
              <a:t>A </a:t>
            </a:r>
            <a:r>
              <a:rPr lang="en-US" dirty="0"/>
              <a:t>business actor is an organizational entity as opposed to a technical entity; i.e., it belongs to the business layer. </a:t>
            </a:r>
            <a:endParaRPr lang="en-US" dirty="0" smtClean="0"/>
          </a:p>
          <a:p>
            <a:r>
              <a:rPr lang="en-US" dirty="0" smtClean="0"/>
              <a:t>Actors </a:t>
            </a:r>
            <a:r>
              <a:rPr lang="en-US" dirty="0"/>
              <a:t>may, however, include entities outside the actual enterprise; e.g., customers and partners. </a:t>
            </a:r>
            <a:endParaRPr lang="en-US" dirty="0" smtClean="0"/>
          </a:p>
          <a:p>
            <a:pPr lvl="1"/>
            <a:r>
              <a:rPr lang="en-US" dirty="0" smtClean="0"/>
              <a:t>Examples </a:t>
            </a:r>
            <a:r>
              <a:rPr lang="en-US" dirty="0"/>
              <a:t>of business actors are humans, departments, and business units. </a:t>
            </a:r>
            <a:endParaRPr lang="en-US" dirty="0" smtClean="0"/>
          </a:p>
          <a:p>
            <a:r>
              <a:rPr lang="en-US" dirty="0" smtClean="0"/>
              <a:t>A </a:t>
            </a:r>
            <a:r>
              <a:rPr lang="en-US" dirty="0"/>
              <a:t>business actor may be assigned to one or more business roles. </a:t>
            </a:r>
            <a:endParaRPr lang="en-US" dirty="0" smtClean="0"/>
          </a:p>
          <a:p>
            <a:r>
              <a:rPr lang="en-US" dirty="0" smtClean="0"/>
              <a:t>The </a:t>
            </a:r>
            <a:r>
              <a:rPr lang="en-US" dirty="0"/>
              <a:t>name of a business actor should preferably be a noun.</a:t>
            </a: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13</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smtClean="0"/>
              <a:t>Business Actor</a:t>
            </a:r>
            <a:endParaRPr lang="en-GB" dirty="0"/>
          </a:p>
        </p:txBody>
      </p:sp>
      <p:pic>
        <p:nvPicPr>
          <p:cNvPr id="6" name="Immagine 5"/>
          <p:cNvPicPr>
            <a:picLocks noChangeAspect="1"/>
          </p:cNvPicPr>
          <p:nvPr/>
        </p:nvPicPr>
        <p:blipFill>
          <a:blip r:embed="rId2"/>
          <a:stretch>
            <a:fillRect/>
          </a:stretch>
        </p:blipFill>
        <p:spPr>
          <a:xfrm>
            <a:off x="5980546" y="381002"/>
            <a:ext cx="3454400" cy="1130300"/>
          </a:xfrm>
          <a:prstGeom prst="rect">
            <a:avLst/>
          </a:prstGeom>
          <a:solidFill>
            <a:schemeClr val="tx1"/>
          </a:solidFill>
        </p:spPr>
      </p:pic>
    </p:spTree>
    <p:extLst>
      <p:ext uri="{BB962C8B-B14F-4D97-AF65-F5344CB8AC3E}">
        <p14:creationId xmlns:p14="http://schemas.microsoft.com/office/powerpoint/2010/main" val="42238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785938"/>
            <a:ext cx="4110615" cy="4584700"/>
          </a:xfrm>
        </p:spPr>
        <p:txBody>
          <a:bodyPr>
            <a:normAutofit fontScale="85000" lnSpcReduction="10000"/>
          </a:bodyPr>
          <a:lstStyle/>
          <a:p>
            <a:r>
              <a:rPr lang="en-US" dirty="0" smtClean="0"/>
              <a:t>The </a:t>
            </a:r>
            <a:r>
              <a:rPr lang="en-US" dirty="0"/>
              <a:t>company </a:t>
            </a:r>
            <a:r>
              <a:rPr lang="en-US" b="1" dirty="0" err="1"/>
              <a:t>ArchiSurance</a:t>
            </a:r>
            <a:r>
              <a:rPr lang="en-US" dirty="0"/>
              <a:t> is modeled as a business actor that is composed of two departments. </a:t>
            </a:r>
            <a:endParaRPr lang="en-US" dirty="0" smtClean="0"/>
          </a:p>
          <a:p>
            <a:r>
              <a:rPr lang="en-US" dirty="0" smtClean="0"/>
              <a:t>The</a:t>
            </a:r>
            <a:r>
              <a:rPr lang="en-US" dirty="0"/>
              <a:t> Travel insurance seller role is assigned to the travel department. </a:t>
            </a:r>
            <a:endParaRPr lang="en-US" dirty="0" smtClean="0"/>
          </a:p>
          <a:p>
            <a:r>
              <a:rPr lang="en-US" dirty="0" smtClean="0"/>
              <a:t>In </a:t>
            </a:r>
            <a:r>
              <a:rPr lang="en-US" dirty="0"/>
              <a:t>this role, the travel department performs the Take out insurance process, which offers a service that is accessible via the business interface assigned to this role.</a:t>
            </a: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14</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Actor Example</a:t>
            </a:r>
            <a:endParaRPr lang="en-GB" dirty="0"/>
          </a:p>
        </p:txBody>
      </p:sp>
      <p:pic>
        <p:nvPicPr>
          <p:cNvPr id="6" name="Immagine 5"/>
          <p:cNvPicPr>
            <a:picLocks noChangeAspect="1"/>
          </p:cNvPicPr>
          <p:nvPr/>
        </p:nvPicPr>
        <p:blipFill>
          <a:blip r:embed="rId2"/>
          <a:stretch>
            <a:fillRect/>
          </a:stretch>
        </p:blipFill>
        <p:spPr>
          <a:xfrm>
            <a:off x="4955383" y="1843088"/>
            <a:ext cx="4449762" cy="4449762"/>
          </a:xfrm>
          <a:prstGeom prst="rect">
            <a:avLst/>
          </a:prstGeom>
        </p:spPr>
      </p:pic>
    </p:spTree>
    <p:extLst>
      <p:ext uri="{BB962C8B-B14F-4D97-AF65-F5344CB8AC3E}">
        <p14:creationId xmlns:p14="http://schemas.microsoft.com/office/powerpoint/2010/main" val="295421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A business role is defined as the responsibility for performing specific behavior, to which an actor can be assigned</a:t>
            </a:r>
            <a:r>
              <a:rPr lang="en-US" dirty="0" smtClean="0"/>
              <a:t>.</a:t>
            </a:r>
          </a:p>
          <a:p>
            <a:r>
              <a:rPr lang="en-US" dirty="0"/>
              <a:t>Business processes or business functions are assigned to a single business role with certain responsibilities or skills. A business actor that is assigned to a business role ultimately performs the corresponding behavior. </a:t>
            </a:r>
            <a:endParaRPr lang="en-US" dirty="0" smtClean="0"/>
          </a:p>
          <a:p>
            <a:r>
              <a:rPr lang="en-US" dirty="0" smtClean="0"/>
              <a:t>In </a:t>
            </a:r>
            <a:r>
              <a:rPr lang="en-US" dirty="0"/>
              <a:t>addition to the relation of a business role with behavior, a business role is also useful in a (structural) organizational sense; for instance, in the division of labor within an organization.</a:t>
            </a:r>
          </a:p>
          <a:p>
            <a:pPr marL="0" indent="0">
              <a:buNone/>
            </a:pP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15</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Role</a:t>
            </a:r>
            <a:endParaRPr lang="en-GB" dirty="0"/>
          </a:p>
        </p:txBody>
      </p:sp>
      <p:pic>
        <p:nvPicPr>
          <p:cNvPr id="6" name="Immagine 5"/>
          <p:cNvPicPr>
            <a:picLocks noChangeAspect="1"/>
          </p:cNvPicPr>
          <p:nvPr/>
        </p:nvPicPr>
        <p:blipFill>
          <a:blip r:embed="rId2"/>
          <a:stretch>
            <a:fillRect/>
          </a:stretch>
        </p:blipFill>
        <p:spPr>
          <a:xfrm>
            <a:off x="5480845" y="322196"/>
            <a:ext cx="3924300" cy="1117600"/>
          </a:xfrm>
          <a:prstGeom prst="rect">
            <a:avLst/>
          </a:prstGeom>
        </p:spPr>
      </p:pic>
    </p:spTree>
    <p:extLst>
      <p:ext uri="{BB962C8B-B14F-4D97-AF65-F5344CB8AC3E}">
        <p14:creationId xmlns:p14="http://schemas.microsoft.com/office/powerpoint/2010/main" val="596503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785938"/>
            <a:ext cx="3778921" cy="4584700"/>
          </a:xfrm>
        </p:spPr>
        <p:txBody>
          <a:bodyPr/>
          <a:lstStyle/>
          <a:p>
            <a:r>
              <a:rPr lang="en-US" dirty="0"/>
              <a:t>In the model below, the business role Insurance Seller is fulfilled by the Insurance Department actor and has telephone as a provided interface. The business role Insurance Buyer is fulfilled by the Customer actor, and has telephone as a required interface.</a:t>
            </a: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16</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Role Example</a:t>
            </a:r>
            <a:endParaRPr lang="en-GB" dirty="0"/>
          </a:p>
        </p:txBody>
      </p:sp>
      <p:pic>
        <p:nvPicPr>
          <p:cNvPr id="6" name="Immagine 5"/>
          <p:cNvPicPr>
            <a:picLocks noChangeAspect="1"/>
          </p:cNvPicPr>
          <p:nvPr/>
        </p:nvPicPr>
        <p:blipFill>
          <a:blip r:embed="rId2"/>
          <a:stretch>
            <a:fillRect/>
          </a:stretch>
        </p:blipFill>
        <p:spPr>
          <a:xfrm>
            <a:off x="4347882" y="2699510"/>
            <a:ext cx="5334000" cy="2755900"/>
          </a:xfrm>
          <a:prstGeom prst="rect">
            <a:avLst/>
          </a:prstGeom>
        </p:spPr>
      </p:pic>
    </p:spTree>
    <p:extLst>
      <p:ext uri="{BB962C8B-B14F-4D97-AF65-F5344CB8AC3E}">
        <p14:creationId xmlns:p14="http://schemas.microsoft.com/office/powerpoint/2010/main" val="141346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Business collaboration is defined as an aggregate of two or more business roles that work together to perform collective behavior</a:t>
            </a:r>
            <a:r>
              <a:rPr lang="en-US" dirty="0" smtClean="0"/>
              <a:t>.</a:t>
            </a:r>
          </a:p>
          <a:p>
            <a:r>
              <a:rPr lang="en-US" dirty="0"/>
              <a:t>Unlike a department, which may also group roles, a business collaboration does not have an official (permanent) status within the organization; it is specifically aimed at a specific interaction or set of interactions between roles. However, a business collaboration can be regarded as a kind of “virtual role”, hence its designation as a specialization of role. It is especially useful in modeling B2B interactions between different organizations.</a:t>
            </a:r>
          </a:p>
          <a:p>
            <a:pPr marL="0" indent="0">
              <a:buNone/>
            </a:pP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17</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Collaboration</a:t>
            </a:r>
            <a:endParaRPr lang="en-GB" dirty="0"/>
          </a:p>
        </p:txBody>
      </p:sp>
      <p:pic>
        <p:nvPicPr>
          <p:cNvPr id="7" name="Immagine 6"/>
          <p:cNvPicPr>
            <a:picLocks noChangeAspect="1"/>
          </p:cNvPicPr>
          <p:nvPr/>
        </p:nvPicPr>
        <p:blipFill>
          <a:blip r:embed="rId2"/>
          <a:stretch>
            <a:fillRect/>
          </a:stretch>
        </p:blipFill>
        <p:spPr>
          <a:xfrm>
            <a:off x="5860936" y="438152"/>
            <a:ext cx="3632200" cy="1117600"/>
          </a:xfrm>
          <a:prstGeom prst="rect">
            <a:avLst/>
          </a:prstGeom>
        </p:spPr>
      </p:pic>
    </p:spTree>
    <p:extLst>
      <p:ext uri="{BB962C8B-B14F-4D97-AF65-F5344CB8AC3E}">
        <p14:creationId xmlns:p14="http://schemas.microsoft.com/office/powerpoint/2010/main" val="1739932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18</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Business </a:t>
            </a:r>
            <a:r>
              <a:rPr lang="en-GB" dirty="0" smtClean="0"/>
              <a:t>Collaboration Example</a:t>
            </a:r>
            <a:endParaRPr lang="en-GB" dirty="0"/>
          </a:p>
        </p:txBody>
      </p:sp>
      <p:pic>
        <p:nvPicPr>
          <p:cNvPr id="6" name="Immagine 5"/>
          <p:cNvPicPr>
            <a:picLocks noChangeAspect="1"/>
          </p:cNvPicPr>
          <p:nvPr/>
        </p:nvPicPr>
        <p:blipFill>
          <a:blip r:embed="rId3"/>
          <a:stretch>
            <a:fillRect/>
          </a:stretch>
        </p:blipFill>
        <p:spPr>
          <a:xfrm>
            <a:off x="875435" y="2216583"/>
            <a:ext cx="8265968" cy="3723409"/>
          </a:xfrm>
          <a:prstGeom prst="rect">
            <a:avLst/>
          </a:prstGeom>
        </p:spPr>
      </p:pic>
    </p:spTree>
    <p:extLst>
      <p:ext uri="{BB962C8B-B14F-4D97-AF65-F5344CB8AC3E}">
        <p14:creationId xmlns:p14="http://schemas.microsoft.com/office/powerpoint/2010/main" val="1057676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A business interface is defined as a point of access where a business service is made available to the environment.</a:t>
            </a:r>
          </a:p>
          <a:p>
            <a:r>
              <a:rPr lang="en-US" dirty="0"/>
              <a:t>A business interface exposes the functionality of a business service to other business roles (provided interface), or expects functionality from other business services (required interface). It is often referred to as a channel (telephone, internet, local office, etc.). The same business service may be exposed through different interfaces.</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19</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Interface</a:t>
            </a:r>
            <a:endParaRPr lang="en-GB" dirty="0"/>
          </a:p>
        </p:txBody>
      </p:sp>
      <p:pic>
        <p:nvPicPr>
          <p:cNvPr id="6" name="Immagine 5"/>
          <p:cNvPicPr>
            <a:picLocks noChangeAspect="1"/>
          </p:cNvPicPr>
          <p:nvPr/>
        </p:nvPicPr>
        <p:blipFill>
          <a:blip r:embed="rId2"/>
          <a:stretch>
            <a:fillRect/>
          </a:stretch>
        </p:blipFill>
        <p:spPr>
          <a:xfrm>
            <a:off x="5630718" y="407920"/>
            <a:ext cx="4089400" cy="1092200"/>
          </a:xfrm>
          <a:prstGeom prst="rect">
            <a:avLst/>
          </a:prstGeom>
        </p:spPr>
      </p:pic>
    </p:spTree>
    <p:extLst>
      <p:ext uri="{BB962C8B-B14F-4D97-AF65-F5344CB8AC3E}">
        <p14:creationId xmlns:p14="http://schemas.microsoft.com/office/powerpoint/2010/main" val="31814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it-IT"/>
              <a:t>What is ArchiMate?</a:t>
            </a:r>
          </a:p>
        </p:txBody>
      </p:sp>
      <p:sp>
        <p:nvSpPr>
          <p:cNvPr id="62467" name="Rectangle 3"/>
          <p:cNvSpPr>
            <a:spLocks noGrp="1" noChangeArrowheads="1"/>
          </p:cNvSpPr>
          <p:nvPr>
            <p:ph type="body" idx="1"/>
          </p:nvPr>
        </p:nvSpPr>
        <p:spPr/>
        <p:txBody>
          <a:bodyPr/>
          <a:lstStyle/>
          <a:p>
            <a:pPr>
              <a:lnSpc>
                <a:spcPct val="90000"/>
              </a:lnSpc>
            </a:pPr>
            <a:r>
              <a:rPr lang="en-US" altLang="it-IT" sz="2500"/>
              <a:t>ArchiMate is a modelling technique ("language") for describing enterprise architectures.</a:t>
            </a:r>
          </a:p>
          <a:p>
            <a:pPr>
              <a:lnSpc>
                <a:spcPct val="90000"/>
              </a:lnSpc>
            </a:pPr>
            <a:r>
              <a:rPr lang="en-US" altLang="it-IT" sz="2500"/>
              <a:t>It presents a clear set of concepts within and relationships between architecture domains, and offers a simple and uniform structure for describing the contents of these domains.</a:t>
            </a:r>
          </a:p>
          <a:p>
            <a:pPr>
              <a:lnSpc>
                <a:spcPct val="90000"/>
              </a:lnSpc>
            </a:pPr>
            <a:r>
              <a:rPr lang="en-US" altLang="it-IT" sz="2500"/>
              <a:t>ArchiMate distinguishes itself from other languages such as Unified Modeling Language (UML) and Business Process Modeling Notation (BPMN) by its well defined metamodel, and wider enterprise modelling scope.</a:t>
            </a:r>
          </a:p>
          <a:p>
            <a:pPr>
              <a:lnSpc>
                <a:spcPct val="90000"/>
              </a:lnSpc>
            </a:pPr>
            <a:endParaRPr lang="en-US" altLang="it-IT" sz="2500"/>
          </a:p>
        </p:txBody>
      </p:sp>
    </p:spTree>
    <p:extLst>
      <p:ext uri="{BB962C8B-B14F-4D97-AF65-F5344CB8AC3E}">
        <p14:creationId xmlns:p14="http://schemas.microsoft.com/office/powerpoint/2010/main" val="62108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sz="2000" dirty="0"/>
              <a:t>In the model below, the business services provided by the Luggage insurance seller and its collaboration with the Medical insurance seller are exposed by means of a web form and call center business interface, respectively.</a:t>
            </a:r>
          </a:p>
          <a:p>
            <a:pPr marL="0" indent="0">
              <a:buNone/>
            </a:pP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20</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Interface Example</a:t>
            </a:r>
            <a:endParaRPr lang="en-GB" dirty="0"/>
          </a:p>
        </p:txBody>
      </p:sp>
      <p:pic>
        <p:nvPicPr>
          <p:cNvPr id="6" name="Immagine 5"/>
          <p:cNvPicPr>
            <a:picLocks noChangeAspect="1"/>
          </p:cNvPicPr>
          <p:nvPr/>
        </p:nvPicPr>
        <p:blipFill>
          <a:blip r:embed="rId2"/>
          <a:stretch>
            <a:fillRect/>
          </a:stretch>
        </p:blipFill>
        <p:spPr>
          <a:xfrm>
            <a:off x="2727613" y="2919037"/>
            <a:ext cx="6473537" cy="3678613"/>
          </a:xfrm>
          <a:prstGeom prst="rect">
            <a:avLst/>
          </a:prstGeom>
          <a:solidFill>
            <a:schemeClr val="tx1"/>
          </a:solidFill>
        </p:spPr>
      </p:pic>
    </p:spTree>
    <p:extLst>
      <p:ext uri="{BB962C8B-B14F-4D97-AF65-F5344CB8AC3E}">
        <p14:creationId xmlns:p14="http://schemas.microsoft.com/office/powerpoint/2010/main" val="887232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A location is defined as a conceptual point or extent in space.</a:t>
            </a:r>
          </a:p>
          <a:p>
            <a:r>
              <a:rPr lang="en-US" dirty="0"/>
              <a:t>The location concept is used to model the distribution of structural elements such as business actors, application components, and devices. This is modeled by means of an assignment relationship from location to structural element. Indirectly, a location can also be assigned to a behavior element, to indicate where the behavior is performed.</a:t>
            </a:r>
          </a:p>
          <a:p>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21</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Location</a:t>
            </a:r>
            <a:endParaRPr lang="en-GB" dirty="0"/>
          </a:p>
        </p:txBody>
      </p:sp>
      <p:pic>
        <p:nvPicPr>
          <p:cNvPr id="6" name="Immagine 5"/>
          <p:cNvPicPr>
            <a:picLocks noChangeAspect="1"/>
          </p:cNvPicPr>
          <p:nvPr/>
        </p:nvPicPr>
        <p:blipFill>
          <a:blip r:embed="rId2"/>
          <a:stretch>
            <a:fillRect/>
          </a:stretch>
        </p:blipFill>
        <p:spPr>
          <a:xfrm>
            <a:off x="5602289" y="428626"/>
            <a:ext cx="3302000" cy="1130300"/>
          </a:xfrm>
          <a:prstGeom prst="rect">
            <a:avLst/>
          </a:prstGeom>
        </p:spPr>
      </p:pic>
    </p:spTree>
    <p:extLst>
      <p:ext uri="{BB962C8B-B14F-4D97-AF65-F5344CB8AC3E}">
        <p14:creationId xmlns:p14="http://schemas.microsoft.com/office/powerpoint/2010/main" val="1880569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sz="2000" dirty="0"/>
              <a:t>The model </a:t>
            </a:r>
            <a:r>
              <a:rPr lang="it-IT" sz="2000" dirty="0" err="1"/>
              <a:t>below</a:t>
            </a:r>
            <a:r>
              <a:rPr lang="it-IT" sz="2000" dirty="0"/>
              <a:t> shows </a:t>
            </a:r>
            <a:r>
              <a:rPr lang="it-IT" sz="2000" dirty="0" err="1"/>
              <a:t>that</a:t>
            </a:r>
            <a:r>
              <a:rPr lang="it-IT" sz="2000" dirty="0"/>
              <a:t> the </a:t>
            </a:r>
            <a:r>
              <a:rPr lang="it-IT" sz="2000" dirty="0" err="1"/>
              <a:t>departments</a:t>
            </a:r>
            <a:r>
              <a:rPr lang="it-IT" sz="2000" dirty="0"/>
              <a:t> of an </a:t>
            </a:r>
            <a:r>
              <a:rPr lang="it-IT" sz="2000" dirty="0" err="1"/>
              <a:t>insurance</a:t>
            </a:r>
            <a:r>
              <a:rPr lang="it-IT" sz="2000" dirty="0"/>
              <a:t> company are </a:t>
            </a:r>
            <a:r>
              <a:rPr lang="it-IT" sz="2000" dirty="0" err="1"/>
              <a:t>distributed</a:t>
            </a:r>
            <a:r>
              <a:rPr lang="it-IT" sz="2000" dirty="0"/>
              <a:t> over </a:t>
            </a:r>
            <a:r>
              <a:rPr lang="it-IT" sz="2000" dirty="0" err="1"/>
              <a:t>different</a:t>
            </a:r>
            <a:r>
              <a:rPr lang="it-IT" sz="2000" dirty="0"/>
              <a:t> </a:t>
            </a:r>
            <a:r>
              <a:rPr lang="it-IT" sz="2000" dirty="0" err="1"/>
              <a:t>locations</a:t>
            </a:r>
            <a:r>
              <a:rPr lang="it-IT" sz="2000" dirty="0"/>
              <a:t>. The Legal and Finance </a:t>
            </a:r>
            <a:r>
              <a:rPr lang="it-IT" sz="2000" dirty="0" err="1"/>
              <a:t>departments</a:t>
            </a:r>
            <a:r>
              <a:rPr lang="it-IT" sz="2000" dirty="0"/>
              <a:t> are </a:t>
            </a:r>
            <a:r>
              <a:rPr lang="it-IT" sz="2000" dirty="0" err="1"/>
              <a:t>centralized</a:t>
            </a:r>
            <a:r>
              <a:rPr lang="it-IT" sz="2000" dirty="0"/>
              <a:t> </a:t>
            </a:r>
            <a:r>
              <a:rPr lang="it-IT" sz="2000" dirty="0" err="1"/>
              <a:t>at</a:t>
            </a:r>
            <a:r>
              <a:rPr lang="it-IT" sz="2000" dirty="0"/>
              <a:t> the </a:t>
            </a:r>
            <a:r>
              <a:rPr lang="it-IT" sz="2000" dirty="0" err="1"/>
              <a:t>main</a:t>
            </a:r>
            <a:r>
              <a:rPr lang="it-IT" sz="2000" dirty="0"/>
              <a:t> office, and </a:t>
            </a:r>
            <a:r>
              <a:rPr lang="it-IT" sz="2000" dirty="0" err="1"/>
              <a:t>there</a:t>
            </a:r>
            <a:r>
              <a:rPr lang="it-IT" sz="2000" dirty="0"/>
              <a:t> are </a:t>
            </a:r>
            <a:r>
              <a:rPr lang="it-IT" sz="2000" dirty="0" err="1"/>
              <a:t>claims</a:t>
            </a:r>
            <a:r>
              <a:rPr lang="it-IT" sz="2000" dirty="0"/>
              <a:t> </a:t>
            </a:r>
            <a:r>
              <a:rPr lang="it-IT" sz="2000" dirty="0" err="1"/>
              <a:t>handling</a:t>
            </a:r>
            <a:r>
              <a:rPr lang="it-IT" sz="2000" dirty="0"/>
              <a:t> </a:t>
            </a:r>
            <a:r>
              <a:rPr lang="it-IT" sz="2000" dirty="0" err="1"/>
              <a:t>departments</a:t>
            </a:r>
            <a:r>
              <a:rPr lang="it-IT" sz="2000" dirty="0"/>
              <a:t> </a:t>
            </a:r>
            <a:r>
              <a:rPr lang="it-IT" sz="2000" dirty="0" err="1"/>
              <a:t>at</a:t>
            </a:r>
            <a:r>
              <a:rPr lang="it-IT" sz="2000" dirty="0"/>
              <a:t> </a:t>
            </a:r>
            <a:r>
              <a:rPr lang="it-IT" sz="2000" dirty="0" err="1"/>
              <a:t>various</a:t>
            </a:r>
            <a:r>
              <a:rPr lang="it-IT" sz="2000" dirty="0"/>
              <a:t> </a:t>
            </a:r>
            <a:r>
              <a:rPr lang="it-IT" sz="2000" dirty="0" err="1"/>
              <a:t>local</a:t>
            </a:r>
            <a:r>
              <a:rPr lang="it-IT" sz="2000" dirty="0"/>
              <a:t> </a:t>
            </a:r>
            <a:r>
              <a:rPr lang="it-IT" sz="2000" dirty="0" err="1"/>
              <a:t>offices</a:t>
            </a:r>
            <a:r>
              <a:rPr lang="it-IT" sz="2000" dirty="0"/>
              <a:t> </a:t>
            </a:r>
            <a:r>
              <a:rPr lang="it-IT" sz="2000" dirty="0" err="1"/>
              <a:t>throughout</a:t>
            </a:r>
            <a:r>
              <a:rPr lang="it-IT" sz="2000" dirty="0"/>
              <a:t> the country.</a:t>
            </a:r>
            <a:endParaRPr lang="en-GB" sz="20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22</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Location Example</a:t>
            </a:r>
            <a:endParaRPr lang="en-GB" dirty="0"/>
          </a:p>
        </p:txBody>
      </p:sp>
      <p:pic>
        <p:nvPicPr>
          <p:cNvPr id="6" name="Immagine 5"/>
          <p:cNvPicPr>
            <a:picLocks noChangeAspect="1"/>
          </p:cNvPicPr>
          <p:nvPr/>
        </p:nvPicPr>
        <p:blipFill>
          <a:blip r:embed="rId2"/>
          <a:stretch>
            <a:fillRect/>
          </a:stretch>
        </p:blipFill>
        <p:spPr>
          <a:xfrm>
            <a:off x="1319069" y="3335338"/>
            <a:ext cx="7378700" cy="3035300"/>
          </a:xfrm>
          <a:prstGeom prst="rect">
            <a:avLst/>
          </a:prstGeom>
        </p:spPr>
      </p:pic>
    </p:spTree>
    <p:extLst>
      <p:ext uri="{BB962C8B-B14F-4D97-AF65-F5344CB8AC3E}">
        <p14:creationId xmlns:p14="http://schemas.microsoft.com/office/powerpoint/2010/main" val="2137525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Autofit/>
          </a:bodyPr>
          <a:lstStyle/>
          <a:p>
            <a:r>
              <a:rPr lang="en-US" sz="1700" kern="1200" dirty="0">
                <a:latin typeface="Arial" charset="0"/>
              </a:rPr>
              <a:t>Based on service orientation, a crucial design decision for the behavioral part of our </a:t>
            </a:r>
            <a:r>
              <a:rPr lang="en-US" sz="1700" kern="1200" dirty="0" err="1">
                <a:latin typeface="Arial" charset="0"/>
              </a:rPr>
              <a:t>metamodel</a:t>
            </a:r>
            <a:r>
              <a:rPr lang="en-US" sz="1700" kern="1200" dirty="0">
                <a:latin typeface="Arial" charset="0"/>
              </a:rPr>
              <a:t> is the distinction between </a:t>
            </a:r>
            <a:r>
              <a:rPr lang="en-US" sz="1700" kern="1200" dirty="0" smtClean="0">
                <a:latin typeface="Arial" charset="0"/>
              </a:rPr>
              <a:t>“internal” </a:t>
            </a:r>
            <a:r>
              <a:rPr lang="en-US" sz="1700" kern="1200" dirty="0">
                <a:latin typeface="Arial" charset="0"/>
              </a:rPr>
              <a:t>and </a:t>
            </a:r>
            <a:r>
              <a:rPr lang="en-US" sz="1700" kern="1200" dirty="0" smtClean="0">
                <a:latin typeface="Arial" charset="0"/>
              </a:rPr>
              <a:t>“external” </a:t>
            </a:r>
            <a:r>
              <a:rPr lang="en-US" sz="1700" kern="1200" dirty="0">
                <a:latin typeface="Arial" charset="0"/>
              </a:rPr>
              <a:t>behavior of an organization</a:t>
            </a:r>
            <a:r>
              <a:rPr lang="en-US" sz="1700" kern="1200" dirty="0" smtClean="0">
                <a:latin typeface="Arial" charset="0"/>
              </a:rPr>
              <a:t>.</a:t>
            </a:r>
          </a:p>
          <a:p>
            <a:r>
              <a:rPr lang="en-US" sz="1700" kern="1200" dirty="0">
                <a:latin typeface="Arial" charset="0"/>
              </a:rPr>
              <a:t>Several types of internal behavior elements that can realize a service are distinguished. </a:t>
            </a:r>
          </a:p>
          <a:p>
            <a:pPr lvl="1"/>
            <a:r>
              <a:rPr lang="en-US" sz="1700" kern="1200" dirty="0" smtClean="0">
                <a:latin typeface="Arial" charset="0"/>
              </a:rPr>
              <a:t>Although </a:t>
            </a:r>
            <a:r>
              <a:rPr lang="en-US" sz="1700" kern="1200" dirty="0">
                <a:latin typeface="Arial" charset="0"/>
              </a:rPr>
              <a:t>the distinction between the two is not always sharp, it is often useful to distinguish a </a:t>
            </a:r>
            <a:r>
              <a:rPr lang="en-US" sz="1700" i="1" kern="1200" dirty="0">
                <a:latin typeface="Arial" charset="0"/>
              </a:rPr>
              <a:t>process view</a:t>
            </a:r>
            <a:r>
              <a:rPr lang="en-US" sz="1700" kern="1200" dirty="0">
                <a:latin typeface="Arial" charset="0"/>
              </a:rPr>
              <a:t> and a </a:t>
            </a:r>
            <a:r>
              <a:rPr lang="en-US" sz="1700" i="1" kern="1200" dirty="0">
                <a:latin typeface="Arial" charset="0"/>
              </a:rPr>
              <a:t>function view</a:t>
            </a:r>
            <a:r>
              <a:rPr lang="en-US" sz="1700" kern="1200" dirty="0">
                <a:latin typeface="Arial" charset="0"/>
              </a:rPr>
              <a:t> on behavior; two concepts associated with these views, </a:t>
            </a:r>
            <a:r>
              <a:rPr lang="en-US" sz="1700" i="1" kern="1200" dirty="0">
                <a:latin typeface="Arial" charset="0"/>
              </a:rPr>
              <a:t>business process</a:t>
            </a:r>
            <a:r>
              <a:rPr lang="en-US" sz="1700" kern="1200" dirty="0">
                <a:latin typeface="Arial" charset="0"/>
              </a:rPr>
              <a:t> and </a:t>
            </a:r>
            <a:r>
              <a:rPr lang="en-US" sz="1700" i="1" kern="1200" dirty="0">
                <a:latin typeface="Arial" charset="0"/>
              </a:rPr>
              <a:t>business function</a:t>
            </a:r>
            <a:r>
              <a:rPr lang="en-US" sz="1700" kern="1200" dirty="0">
                <a:latin typeface="Arial" charset="0"/>
              </a:rPr>
              <a:t>, are defined.</a:t>
            </a:r>
          </a:p>
          <a:p>
            <a:r>
              <a:rPr lang="en-US" sz="1700" kern="1200" dirty="0">
                <a:latin typeface="Arial" charset="0"/>
              </a:rPr>
              <a:t>The externally visible behavior is modeled by the concept </a:t>
            </a:r>
            <a:r>
              <a:rPr lang="en-US" sz="1700" i="1" kern="1200" dirty="0">
                <a:latin typeface="Arial" charset="0"/>
              </a:rPr>
              <a:t>business service</a:t>
            </a:r>
            <a:r>
              <a:rPr lang="en-US" sz="1700" kern="1200" dirty="0">
                <a:latin typeface="Arial" charset="0"/>
              </a:rPr>
              <a:t>. A business service represents a coherent piece of functionality that offers added value to the environment, independent of the way this functionality is realized internally</a:t>
            </a:r>
            <a:r>
              <a:rPr lang="en-US" sz="1700" kern="1200" dirty="0" smtClean="0">
                <a:latin typeface="Arial" charset="0"/>
              </a:rPr>
              <a:t>.</a:t>
            </a:r>
          </a:p>
          <a:p>
            <a:r>
              <a:rPr lang="en-US" sz="1700" dirty="0"/>
              <a:t>A </a:t>
            </a:r>
            <a:r>
              <a:rPr lang="en-US" sz="1700" i="1" dirty="0"/>
              <a:t>business interaction </a:t>
            </a:r>
            <a:r>
              <a:rPr lang="en-US" sz="1700" dirty="0"/>
              <a:t>is a unit of behavior similar to a business process or function, but which is performed in a collaboration of two or more roles within the organization. </a:t>
            </a:r>
            <a:endParaRPr lang="en-US" sz="1700" kern="1200" dirty="0">
              <a:latin typeface="Arial" charset="0"/>
            </a:endParaRPr>
          </a:p>
          <a:p>
            <a:r>
              <a:rPr lang="en-US" sz="1700" dirty="0"/>
              <a:t>A </a:t>
            </a:r>
            <a:r>
              <a:rPr lang="en-US" sz="1700" i="1" dirty="0"/>
              <a:t>business event</a:t>
            </a:r>
            <a:r>
              <a:rPr lang="en-US" sz="1700" dirty="0"/>
              <a:t> is something that happens (externally) and may influence business processes, functions, or interactions. </a:t>
            </a:r>
            <a:endParaRPr lang="en-US" sz="1700" kern="1200" dirty="0">
              <a:latin typeface="Arial" charset="0"/>
            </a:endParaRPr>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23</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smtClean="0"/>
              <a:t>Business Layer Behavioral </a:t>
            </a:r>
            <a:r>
              <a:rPr lang="en-US" dirty="0"/>
              <a:t>Concepts</a:t>
            </a:r>
            <a:br>
              <a:rPr lang="en-US" dirty="0"/>
            </a:br>
            <a:endParaRPr lang="en-GB" dirty="0"/>
          </a:p>
        </p:txBody>
      </p:sp>
    </p:spTree>
    <p:extLst>
      <p:ext uri="{BB962C8B-B14F-4D97-AF65-F5344CB8AC3E}">
        <p14:creationId xmlns:p14="http://schemas.microsoft.com/office/powerpoint/2010/main" val="1893366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8325" y="2300315"/>
            <a:ext cx="8924925" cy="3555946"/>
          </a:xfr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24</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Business Layer Behavioral Concepts</a:t>
            </a:r>
            <a:br>
              <a:rPr lang="en-US" dirty="0"/>
            </a:br>
            <a:r>
              <a:rPr lang="en-US" dirty="0" smtClean="0"/>
              <a:t>- </a:t>
            </a:r>
            <a:r>
              <a:rPr lang="en-GB" dirty="0" smtClean="0"/>
              <a:t>Relevant Elements</a:t>
            </a:r>
            <a:endParaRPr lang="en-GB" dirty="0"/>
          </a:p>
        </p:txBody>
      </p:sp>
    </p:spTree>
    <p:extLst>
      <p:ext uri="{BB962C8B-B14F-4D97-AF65-F5344CB8AC3E}">
        <p14:creationId xmlns:p14="http://schemas.microsoft.com/office/powerpoint/2010/main" val="342673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85000" lnSpcReduction="20000"/>
          </a:bodyPr>
          <a:lstStyle/>
          <a:p>
            <a:r>
              <a:rPr lang="en-US" dirty="0"/>
              <a:t>A business process is defined as a behavior element that groups behavior based on an ordering of activities. It is intended to produce a defined set of products or business services.</a:t>
            </a:r>
          </a:p>
          <a:p>
            <a:r>
              <a:rPr lang="en-US" dirty="0"/>
              <a:t>A business process describes the internal behavior performed by a business role that is required to produce a set of products and services. For a consumer the products and services are relevant and the required behavior is merely a black box, hence the designation “internal</a:t>
            </a:r>
            <a:r>
              <a:rPr lang="en-US" dirty="0" smtClean="0"/>
              <a:t>”.</a:t>
            </a:r>
          </a:p>
          <a:p>
            <a:r>
              <a:rPr lang="en-US" dirty="0"/>
              <a:t>There is a potential many-to-many relationship between business processes and business functions. Informally speaking, processes describe some kind of “flow” of activities, whereas functions group activities according to required skills, knowledge, resources, etc.</a:t>
            </a:r>
            <a:endParaRPr lang="en-US" dirty="0" smtClean="0"/>
          </a:p>
          <a:p>
            <a:r>
              <a:rPr lang="en-US" dirty="0"/>
              <a:t>In an </a:t>
            </a:r>
            <a:r>
              <a:rPr lang="en-US" dirty="0" err="1"/>
              <a:t>ArchiMate</a:t>
            </a:r>
            <a:r>
              <a:rPr lang="en-US" dirty="0"/>
              <a:t> model, the existence of business processes is depicted. It does not, however, list the flow of activities in detail. During business process modeling, a business process can be expanded using a business process design language; e.g., BPMN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25</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Process</a:t>
            </a:r>
            <a:endParaRPr lang="en-GB" dirty="0"/>
          </a:p>
        </p:txBody>
      </p:sp>
      <p:pic>
        <p:nvPicPr>
          <p:cNvPr id="6" name="Immagine 5"/>
          <p:cNvPicPr>
            <a:picLocks noChangeAspect="1"/>
          </p:cNvPicPr>
          <p:nvPr/>
        </p:nvPicPr>
        <p:blipFill>
          <a:blip r:embed="rId2"/>
          <a:stretch>
            <a:fillRect/>
          </a:stretch>
        </p:blipFill>
        <p:spPr>
          <a:xfrm>
            <a:off x="5876926" y="344420"/>
            <a:ext cx="3911600" cy="1155700"/>
          </a:xfrm>
          <a:prstGeom prst="rect">
            <a:avLst/>
          </a:prstGeom>
        </p:spPr>
      </p:pic>
    </p:spTree>
    <p:extLst>
      <p:ext uri="{BB962C8B-B14F-4D97-AF65-F5344CB8AC3E}">
        <p14:creationId xmlns:p14="http://schemas.microsoft.com/office/powerpoint/2010/main" val="571772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325880"/>
            <a:ext cx="8924175" cy="5044758"/>
          </a:xfrm>
        </p:spPr>
        <p:txBody>
          <a:bodyPr/>
          <a:lstStyle/>
          <a:p>
            <a:pPr marL="0" indent="0">
              <a:buNone/>
            </a:pPr>
            <a:r>
              <a:rPr lang="en-US" sz="2000" kern="1200" dirty="0">
                <a:latin typeface="Arial" charset="0"/>
              </a:rPr>
              <a:t>The Take out insurance process is composed of three sub-processes. For clarity, the sub-processes are drawn in the overall process (structuring). Each sub-process triggers the next sub-process. The event Request for Insurance triggers the first sub-process. A particular role, in this case an insurance seller, is assigned to perform the required work. The process itself realizes an Insurance selling service. The Receive request sub-process is triggered by request insurance.</a:t>
            </a:r>
            <a:endParaRPr lang="en-GB" sz="20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26</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Process Example</a:t>
            </a:r>
            <a:endParaRPr lang="en-GB" dirty="0"/>
          </a:p>
        </p:txBody>
      </p:sp>
      <p:pic>
        <p:nvPicPr>
          <p:cNvPr id="6" name="Immagine 5"/>
          <p:cNvPicPr>
            <a:picLocks noChangeAspect="1"/>
          </p:cNvPicPr>
          <p:nvPr/>
        </p:nvPicPr>
        <p:blipFill>
          <a:blip r:embed="rId3"/>
          <a:stretch>
            <a:fillRect/>
          </a:stretch>
        </p:blipFill>
        <p:spPr>
          <a:xfrm>
            <a:off x="1181505" y="3827981"/>
            <a:ext cx="7653828" cy="2542657"/>
          </a:xfrm>
          <a:prstGeom prst="rect">
            <a:avLst/>
          </a:prstGeom>
        </p:spPr>
      </p:pic>
    </p:spTree>
    <p:extLst>
      <p:ext uri="{BB962C8B-B14F-4D97-AF65-F5344CB8AC3E}">
        <p14:creationId xmlns:p14="http://schemas.microsoft.com/office/powerpoint/2010/main" val="994926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Autofit/>
          </a:bodyPr>
          <a:lstStyle/>
          <a:p>
            <a:r>
              <a:rPr lang="en-US" sz="1800" dirty="0"/>
              <a:t>A business function is defined as a behavior element that groups behavior based on a chosen set of criteria (typically required business resources and/or competences).</a:t>
            </a:r>
          </a:p>
          <a:p>
            <a:r>
              <a:rPr lang="en-US" sz="1800" dirty="0"/>
              <a:t>Just like a business process, a business function also describes internal behavior performed by a business role. However, while a business process group’s behavior is based on a sequence or “flow” of activities that is needed to realize a product or service, a business function typically groups behavior based on required business resources, skills, competences, knowledge, etc.</a:t>
            </a:r>
          </a:p>
          <a:p>
            <a:r>
              <a:rPr lang="en-US" sz="1800" dirty="0"/>
              <a:t>There is a potential many-to-many relation between business processes and business functions. </a:t>
            </a:r>
            <a:endParaRPr lang="en-US" sz="1800" dirty="0" smtClean="0"/>
          </a:p>
          <a:p>
            <a:r>
              <a:rPr lang="en-US" sz="1800" dirty="0" smtClean="0"/>
              <a:t>Complex </a:t>
            </a:r>
            <a:r>
              <a:rPr lang="en-US" sz="1800" dirty="0"/>
              <a:t>processes in general involve activities that offer various functions. In this sense a business process forms a string of business functions. </a:t>
            </a:r>
            <a:endParaRPr lang="en-US" sz="1800" dirty="0" smtClean="0"/>
          </a:p>
          <a:p>
            <a:r>
              <a:rPr lang="en-US" sz="1800" dirty="0" smtClean="0"/>
              <a:t>In </a:t>
            </a:r>
            <a:r>
              <a:rPr lang="en-US" sz="1800" dirty="0"/>
              <a:t>general, a business function delivers added value from a business point of view. Organizational units or applications may coincide with business functions due to their specific grouping of business activities.</a:t>
            </a:r>
          </a:p>
          <a:p>
            <a:pPr marL="0" indent="0">
              <a:buNone/>
            </a:pPr>
            <a:r>
              <a:rPr lang="en-US" sz="1800" dirty="0"/>
              <a:t/>
            </a:r>
            <a:br>
              <a:rPr lang="en-US" sz="1800" dirty="0"/>
            </a:br>
            <a:endParaRPr lang="en-GB" sz="18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27</a:t>
            </a:fld>
            <a:endParaRPr lang="de-CH"/>
          </a:p>
        </p:txBody>
      </p:sp>
      <p:sp>
        <p:nvSpPr>
          <p:cNvPr id="4" name="Segnaposto piè di pagina 3"/>
          <p:cNvSpPr>
            <a:spLocks noGrp="1"/>
          </p:cNvSpPr>
          <p:nvPr>
            <p:ph type="ftr" sz="quarter" idx="12"/>
          </p:nvPr>
        </p:nvSpPr>
        <p:spPr/>
        <p:txBody>
          <a:bodyPr/>
          <a:lstStyle/>
          <a:p>
            <a:pPr>
              <a:defRPr/>
            </a:pPr>
            <a:r>
              <a:rPr lang="en-US" dirty="0" smtClean="0"/>
              <a:t> </a:t>
            </a:r>
            <a:endParaRPr lang="de-CH" dirty="0"/>
          </a:p>
        </p:txBody>
      </p:sp>
      <p:sp>
        <p:nvSpPr>
          <p:cNvPr id="5" name="Titolo 4"/>
          <p:cNvSpPr>
            <a:spLocks noGrp="1"/>
          </p:cNvSpPr>
          <p:nvPr>
            <p:ph type="title"/>
          </p:nvPr>
        </p:nvSpPr>
        <p:spPr/>
        <p:txBody>
          <a:bodyPr/>
          <a:lstStyle/>
          <a:p>
            <a:r>
              <a:rPr lang="en-GB" dirty="0" smtClean="0"/>
              <a:t>Business Function</a:t>
            </a:r>
            <a:endParaRPr lang="en-GB" dirty="0"/>
          </a:p>
        </p:txBody>
      </p:sp>
      <p:pic>
        <p:nvPicPr>
          <p:cNvPr id="6" name="Immagine 5"/>
          <p:cNvPicPr>
            <a:picLocks noChangeAspect="1"/>
          </p:cNvPicPr>
          <p:nvPr/>
        </p:nvPicPr>
        <p:blipFill>
          <a:blip r:embed="rId2"/>
          <a:stretch>
            <a:fillRect/>
          </a:stretch>
        </p:blipFill>
        <p:spPr>
          <a:xfrm>
            <a:off x="6016626" y="382520"/>
            <a:ext cx="3632200" cy="1117600"/>
          </a:xfrm>
          <a:prstGeom prst="rect">
            <a:avLst/>
          </a:prstGeom>
        </p:spPr>
      </p:pic>
    </p:spTree>
    <p:extLst>
      <p:ext uri="{BB962C8B-B14F-4D97-AF65-F5344CB8AC3E}">
        <p14:creationId xmlns:p14="http://schemas.microsoft.com/office/powerpoint/2010/main" val="873584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GB"/>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28</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Business </a:t>
            </a:r>
            <a:r>
              <a:rPr lang="en-GB" dirty="0" smtClean="0"/>
              <a:t>Function Example</a:t>
            </a:r>
            <a:endParaRPr lang="en-GB" dirty="0"/>
          </a:p>
        </p:txBody>
      </p:sp>
      <p:pic>
        <p:nvPicPr>
          <p:cNvPr id="6" name="Immagine 5"/>
          <p:cNvPicPr>
            <a:picLocks noChangeAspect="1"/>
          </p:cNvPicPr>
          <p:nvPr/>
        </p:nvPicPr>
        <p:blipFill>
          <a:blip r:embed="rId3"/>
          <a:stretch>
            <a:fillRect/>
          </a:stretch>
        </p:blipFill>
        <p:spPr>
          <a:xfrm>
            <a:off x="3232334" y="1179830"/>
            <a:ext cx="6260802" cy="5417820"/>
          </a:xfrm>
          <a:prstGeom prst="rect">
            <a:avLst/>
          </a:prstGeom>
        </p:spPr>
      </p:pic>
    </p:spTree>
    <p:extLst>
      <p:ext uri="{BB962C8B-B14F-4D97-AF65-F5344CB8AC3E}">
        <p14:creationId xmlns:p14="http://schemas.microsoft.com/office/powerpoint/2010/main" val="935992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US" dirty="0"/>
              <a:t>A business interaction is defined as a behavior element that describes the behavior of a business collaboration</a:t>
            </a:r>
            <a:r>
              <a:rPr lang="en-US" dirty="0" smtClean="0"/>
              <a:t>.</a:t>
            </a:r>
            <a:endParaRPr lang="en-US" dirty="0"/>
          </a:p>
          <a:p>
            <a:r>
              <a:rPr lang="en-US" dirty="0"/>
              <a:t>A business interaction is similar to a business process/function, but while a process/function may be performed by a single role, an interaction is performed by a collaboration of multiple roles. The roles in the collaboration share the responsibility for performing the interaction</a:t>
            </a:r>
            <a:r>
              <a:rPr lang="en-US" dirty="0" smtClean="0"/>
              <a:t>.</a:t>
            </a:r>
            <a:endParaRPr lang="en-US" dirty="0"/>
          </a:p>
          <a:p>
            <a:r>
              <a:rPr lang="en-US" dirty="0"/>
              <a:t>A business interaction may be triggered by, or trigger, any other business behavior element (business event, business process, business function, or business interaction). </a:t>
            </a:r>
          </a:p>
          <a:p>
            <a:r>
              <a:rPr lang="en-US" dirty="0"/>
              <a:t>A business interaction may access business objects. </a:t>
            </a:r>
          </a:p>
          <a:p>
            <a:r>
              <a:rPr lang="en-US" dirty="0"/>
              <a:t>The name of a business interaction should preferably be a verb in the simple present tense.</a:t>
            </a:r>
          </a:p>
          <a:p>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29</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Interaction</a:t>
            </a:r>
            <a:endParaRPr lang="en-GB" dirty="0"/>
          </a:p>
        </p:txBody>
      </p:sp>
      <p:pic>
        <p:nvPicPr>
          <p:cNvPr id="6" name="Immagine 5"/>
          <p:cNvPicPr>
            <a:picLocks noChangeAspect="1"/>
          </p:cNvPicPr>
          <p:nvPr/>
        </p:nvPicPr>
        <p:blipFill>
          <a:blip r:embed="rId3"/>
          <a:stretch>
            <a:fillRect/>
          </a:stretch>
        </p:blipFill>
        <p:spPr>
          <a:xfrm>
            <a:off x="5988845" y="322196"/>
            <a:ext cx="3416300" cy="1117600"/>
          </a:xfrm>
          <a:prstGeom prst="rect">
            <a:avLst/>
          </a:prstGeom>
        </p:spPr>
      </p:pic>
    </p:spTree>
    <p:extLst>
      <p:ext uri="{BB962C8B-B14F-4D97-AF65-F5344CB8AC3E}">
        <p14:creationId xmlns:p14="http://schemas.microsoft.com/office/powerpoint/2010/main" val="557935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it-IT"/>
              <a:t>What is ArchiMate?</a:t>
            </a:r>
          </a:p>
        </p:txBody>
      </p:sp>
      <p:sp>
        <p:nvSpPr>
          <p:cNvPr id="63491" name="Rectangle 3"/>
          <p:cNvSpPr>
            <a:spLocks noGrp="1" noChangeArrowheads="1"/>
          </p:cNvSpPr>
          <p:nvPr>
            <p:ph type="body" idx="1"/>
          </p:nvPr>
        </p:nvSpPr>
        <p:spPr/>
        <p:txBody>
          <a:bodyPr/>
          <a:lstStyle/>
          <a:p>
            <a:r>
              <a:rPr lang="en-US" altLang="it-IT" sz="2600"/>
              <a:t>ArchiMate offers a common language for describing the construction and operation of business processes, organizational structures, information flows, IT systems, and technical infrastructure. </a:t>
            </a:r>
          </a:p>
          <a:p>
            <a:r>
              <a:rPr lang="en-US" altLang="it-IT" sz="2600"/>
              <a:t>This insight helps the different stakeholders to design, assess, and communicate the consequences of decisions and changes within and between these business domains. </a:t>
            </a:r>
          </a:p>
        </p:txBody>
      </p:sp>
    </p:spTree>
    <p:extLst>
      <p:ext uri="{BB962C8B-B14F-4D97-AF65-F5344CB8AC3E}">
        <p14:creationId xmlns:p14="http://schemas.microsoft.com/office/powerpoint/2010/main" val="815608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3"/>
          <a:stretch>
            <a:fillRect/>
          </a:stretch>
        </p:blipFill>
        <p:spPr>
          <a:xfrm>
            <a:off x="1078818" y="1785938"/>
            <a:ext cx="7903939" cy="4584700"/>
          </a:xfrm>
          <a:prstGeom prst="rect">
            <a:avLst/>
          </a:prstGeo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30</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Interaction</a:t>
            </a:r>
            <a:endParaRPr lang="en-GB" dirty="0"/>
          </a:p>
        </p:txBody>
      </p:sp>
    </p:spTree>
    <p:extLst>
      <p:ext uri="{BB962C8B-B14F-4D97-AF65-F5344CB8AC3E}">
        <p14:creationId xmlns:p14="http://schemas.microsoft.com/office/powerpoint/2010/main" val="1300187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A business event is defined as something that happens (internally or externally) and influences behavior.</a:t>
            </a:r>
          </a:p>
          <a:p>
            <a:r>
              <a:rPr lang="en-US" kern="1200" dirty="0" smtClean="0">
                <a:latin typeface="Arial" charset="0"/>
              </a:rPr>
              <a:t>A </a:t>
            </a:r>
            <a:r>
              <a:rPr lang="en-US" kern="1200" dirty="0">
                <a:latin typeface="Arial" charset="0"/>
              </a:rPr>
              <a:t>business event is instantaneous: it does not have </a:t>
            </a:r>
            <a:r>
              <a:rPr lang="en-US" kern="1200" dirty="0" smtClean="0">
                <a:latin typeface="Arial" charset="0"/>
              </a:rPr>
              <a:t>duration</a:t>
            </a:r>
          </a:p>
          <a:p>
            <a:r>
              <a:rPr lang="en-US" kern="1200" dirty="0">
                <a:latin typeface="Arial" charset="0"/>
              </a:rPr>
              <a:t>Events may originate from the environment of the organization (e.g., from a customer), but also internal events may occur generated by, for example, other processes within the organization.</a:t>
            </a:r>
            <a:endParaRPr lang="en-GB" dirty="0"/>
          </a:p>
          <a:p>
            <a:r>
              <a:rPr lang="en-GB" dirty="0"/>
              <a:t>The name of a business event should preferably be a verb in the perfect tense; e.g., “claim received”.</a:t>
            </a: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31</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Events</a:t>
            </a:r>
            <a:endParaRPr lang="en-GB" dirty="0"/>
          </a:p>
        </p:txBody>
      </p:sp>
      <p:pic>
        <p:nvPicPr>
          <p:cNvPr id="6" name="Immagine 5"/>
          <p:cNvPicPr>
            <a:picLocks noChangeAspect="1"/>
          </p:cNvPicPr>
          <p:nvPr/>
        </p:nvPicPr>
        <p:blipFill>
          <a:blip r:embed="rId3"/>
          <a:stretch>
            <a:fillRect/>
          </a:stretch>
        </p:blipFill>
        <p:spPr>
          <a:xfrm>
            <a:off x="5965826" y="322196"/>
            <a:ext cx="3733800" cy="1117600"/>
          </a:xfrm>
          <a:prstGeom prst="rect">
            <a:avLst/>
          </a:prstGeom>
        </p:spPr>
      </p:pic>
    </p:spTree>
    <p:extLst>
      <p:ext uri="{BB962C8B-B14F-4D97-AF65-F5344CB8AC3E}">
        <p14:creationId xmlns:p14="http://schemas.microsoft.com/office/powerpoint/2010/main" val="2142294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3"/>
          <a:stretch>
            <a:fillRect/>
          </a:stretch>
        </p:blipFill>
        <p:spPr>
          <a:xfrm>
            <a:off x="568325" y="2314427"/>
            <a:ext cx="8924925" cy="3527721"/>
          </a:xfrm>
          <a:prstGeom prst="rect">
            <a:avLst/>
          </a:prstGeom>
          <a:solidFill>
            <a:schemeClr val="tx1"/>
          </a:solidFill>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32</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Events Example</a:t>
            </a:r>
            <a:endParaRPr lang="en-GB" dirty="0"/>
          </a:p>
        </p:txBody>
      </p:sp>
    </p:spTree>
    <p:extLst>
      <p:ext uri="{BB962C8B-B14F-4D97-AF65-F5344CB8AC3E}">
        <p14:creationId xmlns:p14="http://schemas.microsoft.com/office/powerpoint/2010/main" val="106483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US" kern="1200" dirty="0">
                <a:latin typeface="Arial" charset="0"/>
              </a:rPr>
              <a:t>A business service is defined as a service that fulfills a business need for a customer (internal or external to the organization). </a:t>
            </a:r>
            <a:r>
              <a:rPr lang="en-US" kern="1200" dirty="0" smtClean="0">
                <a:latin typeface="Arial" charset="0"/>
              </a:rPr>
              <a:t>A </a:t>
            </a:r>
            <a:r>
              <a:rPr lang="en-US" kern="1200" dirty="0">
                <a:latin typeface="Arial" charset="0"/>
              </a:rPr>
              <a:t>business service should provide a unit of functionality that is meaningful from the point of view of the environment. </a:t>
            </a:r>
          </a:p>
          <a:p>
            <a:r>
              <a:rPr lang="en-US" kern="1200" dirty="0">
                <a:latin typeface="Arial" charset="0"/>
              </a:rPr>
              <a:t>A business service exposes the functionality of business roles or collaborations to their environment. This functionality is accessed through one or more business interfaces. </a:t>
            </a:r>
          </a:p>
          <a:p>
            <a:r>
              <a:rPr lang="en-US" kern="1200" dirty="0">
                <a:latin typeface="Arial" charset="0"/>
              </a:rPr>
              <a:t>A business service is realized by one or more business processes, business functions, or business interactions that are performed by the business roles or business collaborations, respectively. </a:t>
            </a:r>
          </a:p>
          <a:p>
            <a:r>
              <a:rPr lang="en-US" kern="1200" dirty="0">
                <a:latin typeface="Arial" charset="0"/>
              </a:rPr>
              <a:t>It may access business objects</a:t>
            </a:r>
            <a:r>
              <a:rPr lang="en-US" kern="1200" dirty="0" smtClean="0">
                <a:latin typeface="Arial" charset="0"/>
              </a:rPr>
              <a:t>.</a:t>
            </a:r>
          </a:p>
          <a:p>
            <a:r>
              <a:rPr lang="en-US" kern="1200" dirty="0">
                <a:latin typeface="Arial" charset="0"/>
              </a:rPr>
              <a:t>The name of a business service should preferably be a verb ending with ­“‑</a:t>
            </a:r>
            <a:r>
              <a:rPr lang="en-US" kern="1200" dirty="0" err="1">
                <a:latin typeface="Arial" charset="0"/>
              </a:rPr>
              <a:t>ing</a:t>
            </a:r>
            <a:r>
              <a:rPr lang="en-US" kern="1200" dirty="0">
                <a:latin typeface="Arial" charset="0"/>
              </a:rPr>
              <a:t>”; e.g., “transaction processing”. Also, a name explicitly containing the word “service” may be used.</a:t>
            </a:r>
          </a:p>
          <a:p>
            <a:endParaRPr lang="en-US" kern="1200" dirty="0">
              <a:latin typeface="Arial" charset="0"/>
            </a:endParaRPr>
          </a:p>
          <a:p>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33</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Business Service</a:t>
            </a:r>
            <a:br>
              <a:rPr lang="en-GB" dirty="0"/>
            </a:br>
            <a:endParaRPr lang="en-GB" dirty="0"/>
          </a:p>
        </p:txBody>
      </p:sp>
      <p:pic>
        <p:nvPicPr>
          <p:cNvPr id="6" name="Immagine 5"/>
          <p:cNvPicPr>
            <a:picLocks noChangeAspect="1"/>
          </p:cNvPicPr>
          <p:nvPr/>
        </p:nvPicPr>
        <p:blipFill>
          <a:blip r:embed="rId3"/>
          <a:stretch>
            <a:fillRect/>
          </a:stretch>
        </p:blipFill>
        <p:spPr>
          <a:xfrm>
            <a:off x="5505336" y="322196"/>
            <a:ext cx="3987800" cy="1117600"/>
          </a:xfrm>
          <a:prstGeom prst="rect">
            <a:avLst/>
          </a:prstGeom>
        </p:spPr>
      </p:pic>
    </p:spTree>
    <p:extLst>
      <p:ext uri="{BB962C8B-B14F-4D97-AF65-F5344CB8AC3E}">
        <p14:creationId xmlns:p14="http://schemas.microsoft.com/office/powerpoint/2010/main" val="819009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3"/>
          <a:stretch>
            <a:fillRect/>
          </a:stretch>
        </p:blipFill>
        <p:spPr>
          <a:xfrm>
            <a:off x="1724438" y="1785938"/>
            <a:ext cx="6612699" cy="4584700"/>
          </a:xfrm>
          <a:prstGeom prst="rect">
            <a:avLst/>
          </a:prstGeo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34</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Business </a:t>
            </a:r>
            <a:r>
              <a:rPr lang="en-GB" dirty="0" smtClean="0"/>
              <a:t>Service Example</a:t>
            </a:r>
            <a:r>
              <a:rPr lang="en-GB" dirty="0"/>
              <a:t/>
            </a:r>
            <a:br>
              <a:rPr lang="en-GB" dirty="0"/>
            </a:br>
            <a:endParaRPr lang="en-GB" dirty="0"/>
          </a:p>
        </p:txBody>
      </p:sp>
    </p:spTree>
    <p:extLst>
      <p:ext uri="{BB962C8B-B14F-4D97-AF65-F5344CB8AC3E}">
        <p14:creationId xmlns:p14="http://schemas.microsoft.com/office/powerpoint/2010/main" val="1794419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a:t>In the passive </a:t>
            </a:r>
            <a:r>
              <a:rPr lang="it-IT" dirty="0" err="1"/>
              <a:t>structure</a:t>
            </a:r>
            <a:r>
              <a:rPr lang="it-IT" dirty="0"/>
              <a:t> </a:t>
            </a:r>
            <a:r>
              <a:rPr lang="it-IT" dirty="0" err="1"/>
              <a:t>aspect</a:t>
            </a:r>
            <a:r>
              <a:rPr lang="it-IT" dirty="0"/>
              <a:t> </a:t>
            </a:r>
            <a:r>
              <a:rPr lang="it-IT" dirty="0" err="1"/>
              <a:t>at</a:t>
            </a:r>
            <a:r>
              <a:rPr lang="it-IT" dirty="0"/>
              <a:t> the business </a:t>
            </a:r>
            <a:r>
              <a:rPr lang="it-IT" dirty="0" err="1"/>
              <a:t>layer</a:t>
            </a:r>
            <a:r>
              <a:rPr lang="it-IT" dirty="0"/>
              <a:t>, </a:t>
            </a:r>
            <a:r>
              <a:rPr lang="it-IT" dirty="0" err="1"/>
              <a:t>we</a:t>
            </a:r>
            <a:r>
              <a:rPr lang="it-IT" dirty="0"/>
              <a:t> model the passive </a:t>
            </a:r>
            <a:r>
              <a:rPr lang="it-IT" dirty="0" err="1"/>
              <a:t>entities</a:t>
            </a:r>
            <a:r>
              <a:rPr lang="it-IT" dirty="0"/>
              <a:t> (business </a:t>
            </a:r>
            <a:r>
              <a:rPr lang="it-IT" dirty="0" err="1"/>
              <a:t>objects</a:t>
            </a:r>
            <a:r>
              <a:rPr lang="it-IT" dirty="0"/>
              <a:t>) </a:t>
            </a:r>
            <a:r>
              <a:rPr lang="it-IT" dirty="0" err="1"/>
              <a:t>that</a:t>
            </a:r>
            <a:r>
              <a:rPr lang="it-IT" dirty="0"/>
              <a:t> are </a:t>
            </a:r>
            <a:r>
              <a:rPr lang="it-IT" dirty="0" err="1"/>
              <a:t>manipulated</a:t>
            </a:r>
            <a:r>
              <a:rPr lang="it-IT" dirty="0"/>
              <a:t> by </a:t>
            </a:r>
            <a:r>
              <a:rPr lang="it-IT" dirty="0" err="1" smtClean="0"/>
              <a:t>behavior</a:t>
            </a:r>
            <a:endParaRPr lang="it-IT" dirty="0" smtClean="0"/>
          </a:p>
          <a:p>
            <a:r>
              <a:rPr lang="it-IT" dirty="0" smtClean="0"/>
              <a:t>The </a:t>
            </a:r>
            <a:r>
              <a:rPr lang="it-IT" dirty="0"/>
              <a:t>passive </a:t>
            </a:r>
            <a:r>
              <a:rPr lang="it-IT" dirty="0" err="1"/>
              <a:t>entities</a:t>
            </a:r>
            <a:r>
              <a:rPr lang="it-IT" dirty="0"/>
              <a:t> </a:t>
            </a:r>
            <a:r>
              <a:rPr lang="it-IT" dirty="0" err="1"/>
              <a:t>represent</a:t>
            </a:r>
            <a:r>
              <a:rPr lang="it-IT" dirty="0"/>
              <a:t> the </a:t>
            </a:r>
            <a:r>
              <a:rPr lang="it-IT" dirty="0" err="1"/>
              <a:t>important</a:t>
            </a:r>
            <a:r>
              <a:rPr lang="it-IT" dirty="0"/>
              <a:t> </a:t>
            </a:r>
            <a:r>
              <a:rPr lang="it-IT" dirty="0" err="1"/>
              <a:t>concepts</a:t>
            </a:r>
            <a:r>
              <a:rPr lang="it-IT" dirty="0"/>
              <a:t> in </a:t>
            </a:r>
            <a:r>
              <a:rPr lang="it-IT" dirty="0" err="1"/>
              <a:t>which</a:t>
            </a:r>
            <a:r>
              <a:rPr lang="it-IT" dirty="0"/>
              <a:t> the business </a:t>
            </a:r>
            <a:r>
              <a:rPr lang="it-IT" dirty="0" err="1"/>
              <a:t>thinks</a:t>
            </a:r>
            <a:r>
              <a:rPr lang="it-IT" dirty="0"/>
              <a:t> </a:t>
            </a:r>
            <a:r>
              <a:rPr lang="it-IT" dirty="0" err="1"/>
              <a:t>about</a:t>
            </a:r>
            <a:r>
              <a:rPr lang="it-IT" dirty="0"/>
              <a:t> a domain.</a:t>
            </a: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35</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Business Layer </a:t>
            </a:r>
            <a:r>
              <a:rPr lang="en-US" dirty="0" smtClean="0"/>
              <a:t>Passive </a:t>
            </a:r>
            <a:r>
              <a:rPr lang="en-US" dirty="0"/>
              <a:t>Structure Concepts</a:t>
            </a:r>
            <a:br>
              <a:rPr lang="en-US" dirty="0"/>
            </a:br>
            <a:endParaRPr lang="en-GB" dirty="0"/>
          </a:p>
        </p:txBody>
      </p:sp>
    </p:spTree>
    <p:extLst>
      <p:ext uri="{BB962C8B-B14F-4D97-AF65-F5344CB8AC3E}">
        <p14:creationId xmlns:p14="http://schemas.microsoft.com/office/powerpoint/2010/main" val="1179897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36</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a:xfrm>
            <a:off x="581892" y="150814"/>
            <a:ext cx="8853054" cy="1008062"/>
          </a:xfrm>
        </p:spPr>
        <p:txBody>
          <a:bodyPr/>
          <a:lstStyle/>
          <a:p>
            <a:r>
              <a:rPr lang="en-GB" dirty="0"/>
              <a:t>Business Layer </a:t>
            </a:r>
            <a:r>
              <a:rPr lang="en-US" dirty="0" smtClean="0"/>
              <a:t>Passive Structure </a:t>
            </a:r>
            <a:r>
              <a:rPr lang="en-US" dirty="0"/>
              <a:t>Concepts</a:t>
            </a:r>
            <a:br>
              <a:rPr lang="en-US" dirty="0"/>
            </a:br>
            <a:r>
              <a:rPr lang="en-US" dirty="0" smtClean="0"/>
              <a:t>- </a:t>
            </a:r>
            <a:r>
              <a:rPr lang="en-GB" dirty="0" smtClean="0"/>
              <a:t>Relevant Elements</a:t>
            </a:r>
            <a:endParaRPr lang="en-GB" dirty="0"/>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678" y="1785938"/>
            <a:ext cx="8250218" cy="4584700"/>
          </a:xfrm>
        </p:spPr>
      </p:pic>
    </p:spTree>
    <p:extLst>
      <p:ext uri="{BB962C8B-B14F-4D97-AF65-F5344CB8AC3E}">
        <p14:creationId xmlns:p14="http://schemas.microsoft.com/office/powerpoint/2010/main" val="678143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b="1" dirty="0"/>
              <a:t>A business object is defined as a passive element that has relevance from a business perspective.</a:t>
            </a:r>
          </a:p>
          <a:p>
            <a:endParaRPr lang="en-US" dirty="0" smtClean="0"/>
          </a:p>
          <a:p>
            <a:r>
              <a:rPr lang="en-US" dirty="0"/>
              <a:t>At the enterprise architecture abstraction level, it is more common to model types rather than instances</a:t>
            </a:r>
            <a:r>
              <a:rPr lang="en-US" dirty="0" smtClean="0"/>
              <a:t>.</a:t>
            </a:r>
          </a:p>
          <a:p>
            <a:r>
              <a:rPr lang="en-US" dirty="0" smtClean="0"/>
              <a:t>Business </a:t>
            </a:r>
            <a:r>
              <a:rPr lang="en-US" dirty="0"/>
              <a:t>objects may be accessed </a:t>
            </a:r>
            <a:r>
              <a:rPr lang="en-US" dirty="0" smtClean="0"/>
              <a:t>by </a:t>
            </a:r>
            <a:r>
              <a:rPr lang="en-US" dirty="0"/>
              <a:t>a business process, function, business interaction, business event, or business service. A business object may have association, specialization, aggregation, or composition relationships with other business objects. </a:t>
            </a:r>
            <a:endParaRPr lang="en-US" dirty="0" smtClean="0"/>
          </a:p>
          <a:p>
            <a:r>
              <a:rPr lang="en-US" dirty="0" smtClean="0"/>
              <a:t>The </a:t>
            </a:r>
            <a:r>
              <a:rPr lang="en-US" dirty="0"/>
              <a:t>name of a business object should preferably be a noun.</a:t>
            </a: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37</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Object</a:t>
            </a:r>
            <a:endParaRPr lang="en-GB" dirty="0"/>
          </a:p>
        </p:txBody>
      </p:sp>
      <p:pic>
        <p:nvPicPr>
          <p:cNvPr id="6" name="Immagine 5"/>
          <p:cNvPicPr>
            <a:picLocks noChangeAspect="1"/>
          </p:cNvPicPr>
          <p:nvPr/>
        </p:nvPicPr>
        <p:blipFill>
          <a:blip r:embed="rId2"/>
          <a:stretch>
            <a:fillRect/>
          </a:stretch>
        </p:blipFill>
        <p:spPr>
          <a:xfrm>
            <a:off x="7832726" y="322196"/>
            <a:ext cx="1625600" cy="1117600"/>
          </a:xfrm>
          <a:prstGeom prst="rect">
            <a:avLst/>
          </a:prstGeom>
        </p:spPr>
      </p:pic>
    </p:spTree>
    <p:extLst>
      <p:ext uri="{BB962C8B-B14F-4D97-AF65-F5344CB8AC3E}">
        <p14:creationId xmlns:p14="http://schemas.microsoft.com/office/powerpoint/2010/main" val="59650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371600"/>
            <a:ext cx="8865985" cy="4999038"/>
          </a:xfrm>
        </p:spPr>
        <p:txBody>
          <a:bodyPr/>
          <a:lstStyle/>
          <a:p>
            <a:pPr marL="0" indent="0">
              <a:buNone/>
            </a:pPr>
            <a:r>
              <a:rPr lang="en-US" sz="2000" dirty="0"/>
              <a:t>The model </a:t>
            </a:r>
            <a:r>
              <a:rPr lang="en-US" sz="2000" dirty="0" smtClean="0"/>
              <a:t>shows </a:t>
            </a:r>
            <a:r>
              <a:rPr lang="en-US" sz="2000" dirty="0"/>
              <a:t>a business object Invoice, which aggregates (multiple) business objects Invoice line. </a:t>
            </a:r>
            <a:r>
              <a:rPr lang="en-US" sz="2000" dirty="0" smtClean="0"/>
              <a:t>Two </a:t>
            </a:r>
            <a:r>
              <a:rPr lang="en-US" sz="2000" dirty="0"/>
              <a:t>possible realizations of this business object exist: an Electronic invoice (data object) and a Paper invoice (representation). The business </a:t>
            </a:r>
            <a:r>
              <a:rPr lang="en-US" sz="2000" dirty="0" err="1"/>
              <a:t>processCreate</a:t>
            </a:r>
            <a:r>
              <a:rPr lang="en-US" sz="2000" dirty="0"/>
              <a:t> invoice creates the invoice and the invoice lines, while the business process Send invoice accesses the business object Invoice.</a:t>
            </a:r>
            <a:endParaRPr lang="en-GB" sz="20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38</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Object Example</a:t>
            </a:r>
            <a:endParaRPr lang="en-GB" dirty="0"/>
          </a:p>
        </p:txBody>
      </p:sp>
      <p:pic>
        <p:nvPicPr>
          <p:cNvPr id="6" name="Immagine 5"/>
          <p:cNvPicPr>
            <a:picLocks noChangeAspect="1"/>
          </p:cNvPicPr>
          <p:nvPr/>
        </p:nvPicPr>
        <p:blipFill>
          <a:blip r:embed="rId2"/>
          <a:stretch>
            <a:fillRect/>
          </a:stretch>
        </p:blipFill>
        <p:spPr>
          <a:xfrm>
            <a:off x="2353311" y="3419509"/>
            <a:ext cx="5010085" cy="3299778"/>
          </a:xfrm>
          <a:prstGeom prst="rect">
            <a:avLst/>
          </a:prstGeom>
        </p:spPr>
      </p:pic>
    </p:spTree>
    <p:extLst>
      <p:ext uri="{BB962C8B-B14F-4D97-AF65-F5344CB8AC3E}">
        <p14:creationId xmlns:p14="http://schemas.microsoft.com/office/powerpoint/2010/main" val="816840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A representation is defined as a perceptible form of the information carried by a business object.</a:t>
            </a:r>
          </a:p>
          <a:p>
            <a:r>
              <a:rPr lang="en-US" dirty="0"/>
              <a:t>Representations (for example, messages or documents) are the perceptible carriers of information that are related to business objects. </a:t>
            </a:r>
            <a:endParaRPr lang="en-US" dirty="0" smtClean="0"/>
          </a:p>
          <a:p>
            <a:r>
              <a:rPr lang="en-US" dirty="0" smtClean="0"/>
              <a:t>A </a:t>
            </a:r>
            <a:r>
              <a:rPr lang="en-US" dirty="0"/>
              <a:t>single business object can have a number of different representations. Also, a single representation can realize one or more specific business objects.</a:t>
            </a:r>
          </a:p>
          <a:p>
            <a:r>
              <a:rPr lang="en-US" dirty="0"/>
              <a:t>A representation may realize one or more business objects. </a:t>
            </a:r>
            <a:endParaRPr lang="en-US" dirty="0" smtClean="0"/>
          </a:p>
          <a:p>
            <a:r>
              <a:rPr lang="en-US" dirty="0" smtClean="0"/>
              <a:t>The </a:t>
            </a:r>
            <a:r>
              <a:rPr lang="en-US" dirty="0"/>
              <a:t>name of a representation is preferably a noun</a:t>
            </a:r>
            <a:r>
              <a:rPr lang="en-US" dirty="0" smtClean="0"/>
              <a:t>.</a:t>
            </a: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39</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Representation</a:t>
            </a:r>
            <a:endParaRPr lang="en-GB" dirty="0"/>
          </a:p>
        </p:txBody>
      </p:sp>
      <p:pic>
        <p:nvPicPr>
          <p:cNvPr id="6" name="Immagine 5"/>
          <p:cNvPicPr>
            <a:picLocks noChangeAspect="1"/>
          </p:cNvPicPr>
          <p:nvPr/>
        </p:nvPicPr>
        <p:blipFill>
          <a:blip r:embed="rId2"/>
          <a:stretch>
            <a:fillRect/>
          </a:stretch>
        </p:blipFill>
        <p:spPr>
          <a:xfrm>
            <a:off x="7682346" y="82585"/>
            <a:ext cx="1752600" cy="1117600"/>
          </a:xfrm>
          <a:prstGeom prst="rect">
            <a:avLst/>
          </a:prstGeom>
        </p:spPr>
      </p:pic>
    </p:spTree>
    <p:extLst>
      <p:ext uri="{BB962C8B-B14F-4D97-AF65-F5344CB8AC3E}">
        <p14:creationId xmlns:p14="http://schemas.microsoft.com/office/powerpoint/2010/main" val="170337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Layers</a:t>
            </a:r>
            <a:endParaRPr lang="en-GB" dirty="0"/>
          </a:p>
        </p:txBody>
      </p:sp>
      <p:sp>
        <p:nvSpPr>
          <p:cNvPr id="3" name="Segnaposto contenuto 2"/>
          <p:cNvSpPr>
            <a:spLocks noGrp="1"/>
          </p:cNvSpPr>
          <p:nvPr>
            <p:ph idx="1"/>
          </p:nvPr>
        </p:nvSpPr>
        <p:spPr>
          <a:xfrm>
            <a:off x="581892" y="1787236"/>
            <a:ext cx="5590308" cy="4583401"/>
          </a:xfrm>
        </p:spPr>
        <p:txBody>
          <a:bodyPr/>
          <a:lstStyle/>
          <a:p>
            <a:r>
              <a:rPr lang="en-GB" sz="1600" dirty="0"/>
              <a:t>A layered view provides a natural way to look at service-oriented models. The higher layers use services that are provided by the lower layers. </a:t>
            </a:r>
            <a:r>
              <a:rPr lang="en-GB" sz="1600" dirty="0" err="1"/>
              <a:t>ArchiMate</a:t>
            </a:r>
            <a:r>
              <a:rPr lang="en-GB" sz="1600" dirty="0"/>
              <a:t> distinguishes three main layers:</a:t>
            </a:r>
          </a:p>
          <a:p>
            <a:pPr lvl="1"/>
            <a:r>
              <a:rPr lang="en-GB" sz="1400" dirty="0"/>
              <a:t>The</a:t>
            </a:r>
            <a:r>
              <a:rPr lang="en-GB" sz="1400" b="1" dirty="0"/>
              <a:t> Business layer </a:t>
            </a:r>
            <a:r>
              <a:rPr lang="en-GB" sz="1400" dirty="0"/>
              <a:t>offers products and services to external customers, which are realized in the organization by business processes performed by business actors and roles.</a:t>
            </a:r>
          </a:p>
          <a:p>
            <a:pPr lvl="1"/>
            <a:r>
              <a:rPr lang="en-GB" sz="1400" dirty="0"/>
              <a:t>The </a:t>
            </a:r>
            <a:r>
              <a:rPr lang="en-GB" sz="1400" b="1" dirty="0"/>
              <a:t>Application layer</a:t>
            </a:r>
            <a:r>
              <a:rPr lang="en-GB" sz="1400" dirty="0"/>
              <a:t> supports the business layer with application services which are realized by (software) application components. </a:t>
            </a:r>
          </a:p>
          <a:p>
            <a:pPr lvl="1"/>
            <a:r>
              <a:rPr lang="en-GB" sz="1400" dirty="0"/>
              <a:t>The </a:t>
            </a:r>
            <a:r>
              <a:rPr lang="en-GB" sz="1400" b="1" dirty="0"/>
              <a:t>Technology layer </a:t>
            </a:r>
            <a:r>
              <a:rPr lang="en-GB" sz="1400" dirty="0"/>
              <a:t>offers infrastructural services (e.g., processing, storage and communication services) needed to run applications, realized by computer and communication hardware and system software.</a:t>
            </a:r>
          </a:p>
          <a:p>
            <a:r>
              <a:rPr lang="en-GB" sz="1600" dirty="0"/>
              <a:t>The general structure of models within the different layers is similar. The same types of concepts and relationships are used, although their exact nature and granularity differ.</a:t>
            </a:r>
          </a:p>
        </p:txBody>
      </p:sp>
      <p:sp>
        <p:nvSpPr>
          <p:cNvPr id="4" name="Segnaposto piè di pagina 3"/>
          <p:cNvSpPr>
            <a:spLocks noGrp="1"/>
          </p:cNvSpPr>
          <p:nvPr>
            <p:ph type="ftr" sz="quarter" idx="10"/>
          </p:nvPr>
        </p:nvSpPr>
        <p:spPr/>
        <p:txBody>
          <a:bodyPr/>
          <a:lstStyle/>
          <a:p>
            <a:pPr>
              <a:defRPr/>
            </a:pPr>
            <a:r>
              <a:rPr lang="nl-NL" smtClean="0"/>
              <a:t>zie tab beeld/kop- voettekst om dit te wijzigen</a:t>
            </a:r>
            <a:endParaRPr lang="nl-NL"/>
          </a:p>
        </p:txBody>
      </p:sp>
      <p:sp>
        <p:nvSpPr>
          <p:cNvPr id="5" name="Segnaposto numero diapositiva 4"/>
          <p:cNvSpPr>
            <a:spLocks noGrp="1"/>
          </p:cNvSpPr>
          <p:nvPr>
            <p:ph type="sldNum" sz="quarter" idx="11"/>
          </p:nvPr>
        </p:nvSpPr>
        <p:spPr/>
        <p:txBody>
          <a:bodyPr/>
          <a:lstStyle/>
          <a:p>
            <a:fld id="{67EFEE60-67F7-F245-A6CE-A092AF3B1B88}" type="slidenum">
              <a:rPr lang="nl-NL" altLang="it-IT" smtClean="0"/>
              <a:pPr/>
              <a:t>4</a:t>
            </a:fld>
            <a:endParaRPr lang="nl-NL" alt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888672"/>
            <a:ext cx="3554570" cy="1967708"/>
          </a:xfrm>
          <a:prstGeom prst="rect">
            <a:avLst/>
          </a:prstGeom>
        </p:spPr>
      </p:pic>
    </p:spTree>
    <p:extLst>
      <p:ext uri="{BB962C8B-B14F-4D97-AF65-F5344CB8AC3E}">
        <p14:creationId xmlns:p14="http://schemas.microsoft.com/office/powerpoint/2010/main" val="764856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234440"/>
            <a:ext cx="8924175" cy="5136198"/>
          </a:xfrm>
        </p:spPr>
        <p:txBody>
          <a:bodyPr/>
          <a:lstStyle/>
          <a:p>
            <a:r>
              <a:rPr lang="en-US" dirty="0"/>
              <a:t>The model below shows the business object Request for insurance, which is realized (represented) by a (physical) request form. The Invoice business object is realized (represented) by a paper bill.</a:t>
            </a:r>
          </a:p>
          <a:p>
            <a:pPr marL="0" indent="0">
              <a:buNone/>
            </a:pP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40</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Representation Example</a:t>
            </a:r>
            <a:endParaRPr lang="en-GB" dirty="0"/>
          </a:p>
        </p:txBody>
      </p:sp>
      <p:pic>
        <p:nvPicPr>
          <p:cNvPr id="6" name="Immagine 5"/>
          <p:cNvPicPr>
            <a:picLocks noChangeAspect="1"/>
          </p:cNvPicPr>
          <p:nvPr/>
        </p:nvPicPr>
        <p:blipFill>
          <a:blip r:embed="rId2"/>
          <a:stretch>
            <a:fillRect/>
          </a:stretch>
        </p:blipFill>
        <p:spPr>
          <a:xfrm>
            <a:off x="1621511" y="2896677"/>
            <a:ext cx="6819073" cy="3587467"/>
          </a:xfrm>
          <a:prstGeom prst="rect">
            <a:avLst/>
          </a:prstGeom>
        </p:spPr>
      </p:pic>
    </p:spTree>
    <p:extLst>
      <p:ext uri="{BB962C8B-B14F-4D97-AF65-F5344CB8AC3E}">
        <p14:creationId xmlns:p14="http://schemas.microsoft.com/office/powerpoint/2010/main" val="571463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err="1"/>
              <a:t>Meaning</a:t>
            </a:r>
            <a:r>
              <a:rPr lang="it-IT" dirty="0"/>
              <a:t> </a:t>
            </a:r>
            <a:r>
              <a:rPr lang="it-IT" dirty="0" err="1"/>
              <a:t>is</a:t>
            </a:r>
            <a:r>
              <a:rPr lang="it-IT" dirty="0"/>
              <a:t> </a:t>
            </a:r>
            <a:r>
              <a:rPr lang="it-IT" dirty="0" err="1"/>
              <a:t>defined</a:t>
            </a:r>
            <a:r>
              <a:rPr lang="it-IT" dirty="0"/>
              <a:t> </a:t>
            </a:r>
            <a:r>
              <a:rPr lang="it-IT" dirty="0" err="1"/>
              <a:t>as</a:t>
            </a:r>
            <a:r>
              <a:rPr lang="it-IT" dirty="0"/>
              <a:t> the </a:t>
            </a:r>
            <a:r>
              <a:rPr lang="it-IT" dirty="0" err="1"/>
              <a:t>knowledge</a:t>
            </a:r>
            <a:r>
              <a:rPr lang="it-IT" dirty="0"/>
              <a:t> or expertise </a:t>
            </a:r>
            <a:r>
              <a:rPr lang="it-IT" dirty="0" err="1"/>
              <a:t>present</a:t>
            </a:r>
            <a:r>
              <a:rPr lang="it-IT" dirty="0"/>
              <a:t> in a business </a:t>
            </a:r>
            <a:r>
              <a:rPr lang="it-IT" dirty="0" err="1"/>
              <a:t>object</a:t>
            </a:r>
            <a:r>
              <a:rPr lang="it-IT" dirty="0"/>
              <a:t> or </a:t>
            </a:r>
            <a:r>
              <a:rPr lang="it-IT" dirty="0" err="1"/>
              <a:t>its</a:t>
            </a:r>
            <a:r>
              <a:rPr lang="it-IT" dirty="0"/>
              <a:t> </a:t>
            </a:r>
            <a:r>
              <a:rPr lang="it-IT" dirty="0" err="1"/>
              <a:t>representation</a:t>
            </a:r>
            <a:r>
              <a:rPr lang="it-IT" dirty="0"/>
              <a:t>, </a:t>
            </a:r>
            <a:r>
              <a:rPr lang="it-IT" dirty="0" err="1"/>
              <a:t>given</a:t>
            </a:r>
            <a:r>
              <a:rPr lang="it-IT" dirty="0"/>
              <a:t> a </a:t>
            </a:r>
            <a:r>
              <a:rPr lang="it-IT" dirty="0" err="1"/>
              <a:t>particular</a:t>
            </a:r>
            <a:r>
              <a:rPr lang="it-IT" dirty="0"/>
              <a:t> </a:t>
            </a:r>
            <a:r>
              <a:rPr lang="it-IT" dirty="0" err="1"/>
              <a:t>context</a:t>
            </a:r>
            <a:r>
              <a:rPr lang="it-IT" dirty="0" smtClean="0"/>
              <a:t>.</a:t>
            </a:r>
          </a:p>
          <a:p>
            <a:r>
              <a:rPr lang="it-IT" dirty="0"/>
              <a:t>A </a:t>
            </a:r>
            <a:r>
              <a:rPr lang="it-IT" dirty="0" err="1"/>
              <a:t>meaning</a:t>
            </a:r>
            <a:r>
              <a:rPr lang="it-IT" dirty="0"/>
              <a:t> </a:t>
            </a:r>
            <a:r>
              <a:rPr lang="it-IT" dirty="0" err="1"/>
              <a:t>is</a:t>
            </a:r>
            <a:r>
              <a:rPr lang="it-IT" dirty="0"/>
              <a:t> the information-</a:t>
            </a:r>
            <a:r>
              <a:rPr lang="it-IT" dirty="0" err="1"/>
              <a:t>related</a:t>
            </a:r>
            <a:r>
              <a:rPr lang="it-IT" dirty="0"/>
              <a:t> </a:t>
            </a:r>
            <a:r>
              <a:rPr lang="it-IT" dirty="0" err="1"/>
              <a:t>counterpart</a:t>
            </a:r>
            <a:r>
              <a:rPr lang="it-IT" dirty="0"/>
              <a:t> of a </a:t>
            </a:r>
            <a:r>
              <a:rPr lang="it-IT" dirty="0" err="1"/>
              <a:t>value</a:t>
            </a:r>
            <a:r>
              <a:rPr lang="it-IT" dirty="0"/>
              <a:t>: </a:t>
            </a:r>
            <a:r>
              <a:rPr lang="it-IT" dirty="0" err="1"/>
              <a:t>it</a:t>
            </a:r>
            <a:r>
              <a:rPr lang="it-IT" dirty="0"/>
              <a:t> </a:t>
            </a:r>
            <a:r>
              <a:rPr lang="it-IT" dirty="0" err="1"/>
              <a:t>represents</a:t>
            </a:r>
            <a:r>
              <a:rPr lang="it-IT" dirty="0"/>
              <a:t> the </a:t>
            </a:r>
            <a:r>
              <a:rPr lang="it-IT" dirty="0" err="1"/>
              <a:t>intention</a:t>
            </a:r>
            <a:r>
              <a:rPr lang="it-IT" dirty="0"/>
              <a:t> of a business </a:t>
            </a:r>
            <a:r>
              <a:rPr lang="it-IT" dirty="0" err="1"/>
              <a:t>object</a:t>
            </a:r>
            <a:r>
              <a:rPr lang="it-IT" dirty="0"/>
              <a:t> or </a:t>
            </a:r>
            <a:r>
              <a:rPr lang="it-IT" dirty="0" err="1"/>
              <a:t>representation</a:t>
            </a:r>
            <a:r>
              <a:rPr lang="it-IT" dirty="0"/>
              <a:t> (for </a:t>
            </a:r>
            <a:r>
              <a:rPr lang="it-IT" dirty="0" err="1"/>
              <a:t>example</a:t>
            </a:r>
            <a:r>
              <a:rPr lang="it-IT" dirty="0"/>
              <a:t>, a </a:t>
            </a:r>
            <a:r>
              <a:rPr lang="it-IT" dirty="0" err="1"/>
              <a:t>document</a:t>
            </a:r>
            <a:r>
              <a:rPr lang="it-IT" dirty="0"/>
              <a:t>, </a:t>
            </a:r>
            <a:r>
              <a:rPr lang="it-IT" dirty="0" err="1"/>
              <a:t>message</a:t>
            </a:r>
            <a:r>
              <a:rPr lang="it-IT" dirty="0"/>
              <a:t>; the </a:t>
            </a:r>
            <a:r>
              <a:rPr lang="it-IT" dirty="0" err="1"/>
              <a:t>representations</a:t>
            </a:r>
            <a:r>
              <a:rPr lang="it-IT" dirty="0"/>
              <a:t> </a:t>
            </a:r>
            <a:r>
              <a:rPr lang="it-IT" dirty="0" err="1"/>
              <a:t>related</a:t>
            </a:r>
            <a:r>
              <a:rPr lang="it-IT" dirty="0"/>
              <a:t> to a business </a:t>
            </a:r>
            <a:r>
              <a:rPr lang="it-IT" dirty="0" err="1"/>
              <a:t>object</a:t>
            </a:r>
            <a:r>
              <a:rPr lang="it-IT" dirty="0"/>
              <a:t>). </a:t>
            </a:r>
            <a:r>
              <a:rPr lang="it-IT" dirty="0" err="1"/>
              <a:t>It</a:t>
            </a:r>
            <a:r>
              <a:rPr lang="it-IT" dirty="0"/>
              <a:t> </a:t>
            </a:r>
            <a:r>
              <a:rPr lang="it-IT" dirty="0" err="1"/>
              <a:t>is</a:t>
            </a:r>
            <a:r>
              <a:rPr lang="it-IT" dirty="0"/>
              <a:t> a </a:t>
            </a:r>
            <a:r>
              <a:rPr lang="it-IT" dirty="0" err="1"/>
              <a:t>description</a:t>
            </a:r>
            <a:r>
              <a:rPr lang="it-IT" dirty="0"/>
              <a:t> </a:t>
            </a:r>
            <a:r>
              <a:rPr lang="it-IT" dirty="0" err="1"/>
              <a:t>that</a:t>
            </a:r>
            <a:r>
              <a:rPr lang="it-IT" dirty="0"/>
              <a:t> </a:t>
            </a:r>
            <a:r>
              <a:rPr lang="it-IT" dirty="0" err="1"/>
              <a:t>expresses</a:t>
            </a:r>
            <a:r>
              <a:rPr lang="it-IT" dirty="0"/>
              <a:t> the </a:t>
            </a:r>
            <a:r>
              <a:rPr lang="it-IT" i="1" dirty="0" err="1"/>
              <a:t>intent</a:t>
            </a:r>
            <a:r>
              <a:rPr lang="it-IT" dirty="0"/>
              <a:t> of a </a:t>
            </a:r>
            <a:r>
              <a:rPr lang="it-IT" dirty="0" err="1"/>
              <a:t>representation</a:t>
            </a:r>
            <a:r>
              <a:rPr lang="it-IT" dirty="0"/>
              <a:t>; i.e., </a:t>
            </a:r>
            <a:r>
              <a:rPr lang="it-IT" dirty="0" err="1"/>
              <a:t>how</a:t>
            </a:r>
            <a:r>
              <a:rPr lang="it-IT" dirty="0"/>
              <a:t> </a:t>
            </a:r>
            <a:r>
              <a:rPr lang="it-IT" dirty="0" err="1"/>
              <a:t>it</a:t>
            </a:r>
            <a:r>
              <a:rPr lang="it-IT" dirty="0"/>
              <a:t> </a:t>
            </a:r>
            <a:r>
              <a:rPr lang="it-IT" dirty="0" err="1"/>
              <a:t>informs</a:t>
            </a:r>
            <a:r>
              <a:rPr lang="it-IT" dirty="0"/>
              <a:t> the </a:t>
            </a:r>
            <a:r>
              <a:rPr lang="it-IT" i="1" dirty="0" err="1"/>
              <a:t>external</a:t>
            </a:r>
            <a:r>
              <a:rPr lang="it-IT" i="1" dirty="0"/>
              <a:t> </a:t>
            </a:r>
            <a:r>
              <a:rPr lang="it-IT" i="1" dirty="0" err="1"/>
              <a:t>user</a:t>
            </a:r>
            <a:r>
              <a:rPr lang="it-IT" dirty="0"/>
              <a:t>.</a:t>
            </a:r>
          </a:p>
          <a:p>
            <a:r>
              <a:rPr lang="it-IT" dirty="0"/>
              <a:t>A </a:t>
            </a:r>
            <a:r>
              <a:rPr lang="it-IT" dirty="0" err="1"/>
              <a:t>meaning</a:t>
            </a:r>
            <a:r>
              <a:rPr lang="it-IT" dirty="0"/>
              <a:t> can be </a:t>
            </a:r>
            <a:r>
              <a:rPr lang="it-IT" dirty="0" err="1"/>
              <a:t>associated</a:t>
            </a:r>
            <a:r>
              <a:rPr lang="it-IT" dirty="0"/>
              <a:t> with a </a:t>
            </a:r>
            <a:r>
              <a:rPr lang="it-IT" dirty="0" err="1"/>
              <a:t>representation</a:t>
            </a:r>
            <a:r>
              <a:rPr lang="it-IT" dirty="0"/>
              <a:t> </a:t>
            </a:r>
            <a:r>
              <a:rPr lang="it-IT" dirty="0" err="1"/>
              <a:t>that</a:t>
            </a:r>
            <a:r>
              <a:rPr lang="it-IT" dirty="0"/>
              <a:t> </a:t>
            </a:r>
            <a:r>
              <a:rPr lang="it-IT" dirty="0" err="1"/>
              <a:t>carries</a:t>
            </a:r>
            <a:r>
              <a:rPr lang="it-IT" dirty="0"/>
              <a:t> </a:t>
            </a:r>
            <a:r>
              <a:rPr lang="it-IT" dirty="0" err="1"/>
              <a:t>this</a:t>
            </a:r>
            <a:r>
              <a:rPr lang="it-IT" dirty="0"/>
              <a:t> </a:t>
            </a:r>
            <a:r>
              <a:rPr lang="it-IT" dirty="0" err="1"/>
              <a:t>meaning</a:t>
            </a:r>
            <a:r>
              <a:rPr lang="it-IT" dirty="0"/>
              <a:t>. The </a:t>
            </a:r>
            <a:r>
              <a:rPr lang="it-IT" dirty="0" err="1"/>
              <a:t>name</a:t>
            </a:r>
            <a:r>
              <a:rPr lang="it-IT" dirty="0"/>
              <a:t> of a </a:t>
            </a:r>
            <a:r>
              <a:rPr lang="it-IT" dirty="0" err="1"/>
              <a:t>meaning</a:t>
            </a:r>
            <a:r>
              <a:rPr lang="it-IT" dirty="0"/>
              <a:t> </a:t>
            </a:r>
            <a:r>
              <a:rPr lang="it-IT" dirty="0" err="1"/>
              <a:t>should</a:t>
            </a:r>
            <a:r>
              <a:rPr lang="it-IT" dirty="0"/>
              <a:t> </a:t>
            </a:r>
            <a:r>
              <a:rPr lang="it-IT" dirty="0" err="1"/>
              <a:t>preferably</a:t>
            </a:r>
            <a:r>
              <a:rPr lang="it-IT" dirty="0"/>
              <a:t> be a </a:t>
            </a:r>
            <a:r>
              <a:rPr lang="it-IT" dirty="0" err="1"/>
              <a:t>noun</a:t>
            </a:r>
            <a:r>
              <a:rPr lang="it-IT" dirty="0"/>
              <a:t> or </a:t>
            </a:r>
            <a:r>
              <a:rPr lang="it-IT" dirty="0" err="1"/>
              <a:t>noun</a:t>
            </a:r>
            <a:r>
              <a:rPr lang="it-IT" dirty="0"/>
              <a:t> </a:t>
            </a:r>
            <a:r>
              <a:rPr lang="it-IT" dirty="0" err="1"/>
              <a:t>phrase</a:t>
            </a:r>
            <a:r>
              <a:rPr lang="it-IT" dirty="0"/>
              <a:t>.</a:t>
            </a:r>
          </a:p>
          <a:p>
            <a:pPr marL="0" indent="0">
              <a:buNone/>
            </a:pPr>
            <a:r>
              <a:rPr lang="it-IT" dirty="0"/>
              <a:t/>
            </a:r>
            <a:br>
              <a:rPr lang="it-IT"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41</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Meaning</a:t>
            </a:r>
            <a:endParaRPr lang="en-GB" dirty="0"/>
          </a:p>
        </p:txBody>
      </p:sp>
      <p:pic>
        <p:nvPicPr>
          <p:cNvPr id="6" name="Immagine 5"/>
          <p:cNvPicPr>
            <a:picLocks noChangeAspect="1"/>
          </p:cNvPicPr>
          <p:nvPr/>
        </p:nvPicPr>
        <p:blipFill>
          <a:blip r:embed="rId2"/>
          <a:stretch>
            <a:fillRect/>
          </a:stretch>
        </p:blipFill>
        <p:spPr>
          <a:xfrm>
            <a:off x="7832726" y="322196"/>
            <a:ext cx="1625600" cy="1117600"/>
          </a:xfrm>
          <a:prstGeom prst="rect">
            <a:avLst/>
          </a:prstGeom>
        </p:spPr>
      </p:pic>
    </p:spTree>
    <p:extLst>
      <p:ext uri="{BB962C8B-B14F-4D97-AF65-F5344CB8AC3E}">
        <p14:creationId xmlns:p14="http://schemas.microsoft.com/office/powerpoint/2010/main" val="2082533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785938"/>
            <a:ext cx="3340099" cy="4584700"/>
          </a:xfrm>
        </p:spPr>
        <p:txBody>
          <a:bodyPr/>
          <a:lstStyle/>
          <a:p>
            <a:r>
              <a:rPr lang="en-US" sz="2000" dirty="0"/>
              <a:t>The model </a:t>
            </a:r>
            <a:r>
              <a:rPr lang="en-US" sz="2000" dirty="0" smtClean="0"/>
              <a:t>shows </a:t>
            </a:r>
            <a:r>
              <a:rPr lang="en-US" sz="2000" dirty="0"/>
              <a:t>an Insurance policy document that is the representation of an Insurance policy, which is a business object. The meaning related to this document is the Insurance policy notification, which consists of a Policy explanation, an Insurance registration, and a Coverage description.</a:t>
            </a:r>
            <a:endParaRPr lang="en-GB" sz="20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42</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Meaning Example</a:t>
            </a:r>
            <a:endParaRPr lang="en-GB" dirty="0"/>
          </a:p>
        </p:txBody>
      </p:sp>
      <p:pic>
        <p:nvPicPr>
          <p:cNvPr id="6" name="Immagine 5"/>
          <p:cNvPicPr>
            <a:picLocks noChangeAspect="1"/>
          </p:cNvPicPr>
          <p:nvPr/>
        </p:nvPicPr>
        <p:blipFill>
          <a:blip r:embed="rId2"/>
          <a:stretch>
            <a:fillRect/>
          </a:stretch>
        </p:blipFill>
        <p:spPr>
          <a:xfrm>
            <a:off x="4194580" y="267336"/>
            <a:ext cx="5458576" cy="4590413"/>
          </a:xfrm>
          <a:prstGeom prst="rect">
            <a:avLst/>
          </a:prstGeom>
        </p:spPr>
      </p:pic>
    </p:spTree>
    <p:extLst>
      <p:ext uri="{BB962C8B-B14F-4D97-AF65-F5344CB8AC3E}">
        <p14:creationId xmlns:p14="http://schemas.microsoft.com/office/powerpoint/2010/main" val="1448425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a:t>The </a:t>
            </a:r>
            <a:r>
              <a:rPr lang="it-IT" i="1" dirty="0" err="1"/>
              <a:t>value</a:t>
            </a:r>
            <a:r>
              <a:rPr lang="it-IT" dirty="0"/>
              <a:t> of a </a:t>
            </a:r>
            <a:r>
              <a:rPr lang="it-IT" dirty="0" err="1"/>
              <a:t>product</a:t>
            </a:r>
            <a:r>
              <a:rPr lang="it-IT" dirty="0"/>
              <a:t> or service </a:t>
            </a:r>
            <a:r>
              <a:rPr lang="it-IT" dirty="0" err="1"/>
              <a:t>is</a:t>
            </a:r>
            <a:r>
              <a:rPr lang="it-IT" dirty="0"/>
              <a:t> </a:t>
            </a:r>
            <a:r>
              <a:rPr lang="it-IT" dirty="0" err="1"/>
              <a:t>that</a:t>
            </a:r>
            <a:r>
              <a:rPr lang="it-IT" dirty="0"/>
              <a:t> </a:t>
            </a:r>
            <a:r>
              <a:rPr lang="it-IT" dirty="0" err="1"/>
              <a:t>which</a:t>
            </a:r>
            <a:r>
              <a:rPr lang="it-IT" dirty="0"/>
              <a:t> </a:t>
            </a:r>
            <a:r>
              <a:rPr lang="it-IT" dirty="0" err="1"/>
              <a:t>makes</a:t>
            </a:r>
            <a:r>
              <a:rPr lang="it-IT" dirty="0"/>
              <a:t> some party </a:t>
            </a:r>
            <a:r>
              <a:rPr lang="it-IT" dirty="0" err="1"/>
              <a:t>appreciate</a:t>
            </a:r>
            <a:r>
              <a:rPr lang="it-IT" dirty="0"/>
              <a:t> </a:t>
            </a:r>
            <a:r>
              <a:rPr lang="it-IT" dirty="0" err="1"/>
              <a:t>it</a:t>
            </a:r>
            <a:r>
              <a:rPr lang="it-IT" dirty="0"/>
              <a:t>, </a:t>
            </a:r>
            <a:r>
              <a:rPr lang="it-IT" dirty="0" err="1"/>
              <a:t>possibly</a:t>
            </a:r>
            <a:r>
              <a:rPr lang="it-IT" dirty="0"/>
              <a:t> in relation to </a:t>
            </a:r>
            <a:r>
              <a:rPr lang="it-IT" dirty="0" err="1"/>
              <a:t>providing</a:t>
            </a:r>
            <a:r>
              <a:rPr lang="it-IT" dirty="0"/>
              <a:t> </a:t>
            </a:r>
            <a:r>
              <a:rPr lang="it-IT" dirty="0" err="1"/>
              <a:t>it</a:t>
            </a:r>
            <a:r>
              <a:rPr lang="it-IT" dirty="0"/>
              <a:t>, </a:t>
            </a:r>
            <a:r>
              <a:rPr lang="it-IT" dirty="0" err="1"/>
              <a:t>but</a:t>
            </a:r>
            <a:r>
              <a:rPr lang="it-IT" dirty="0"/>
              <a:t> more </a:t>
            </a:r>
            <a:r>
              <a:rPr lang="it-IT" dirty="0" err="1"/>
              <a:t>typically</a:t>
            </a:r>
            <a:r>
              <a:rPr lang="it-IT" dirty="0"/>
              <a:t> to </a:t>
            </a:r>
            <a:r>
              <a:rPr lang="it-IT" dirty="0" err="1"/>
              <a:t>acquiring</a:t>
            </a:r>
            <a:r>
              <a:rPr lang="it-IT" dirty="0"/>
              <a:t> </a:t>
            </a:r>
            <a:r>
              <a:rPr lang="it-IT" dirty="0" err="1"/>
              <a:t>it</a:t>
            </a:r>
            <a:r>
              <a:rPr lang="it-IT" dirty="0" smtClean="0"/>
              <a:t>.</a:t>
            </a:r>
          </a:p>
          <a:p>
            <a:r>
              <a:rPr lang="it-IT" dirty="0"/>
              <a:t>Value </a:t>
            </a:r>
            <a:r>
              <a:rPr lang="it-IT" dirty="0" err="1"/>
              <a:t>may</a:t>
            </a:r>
            <a:r>
              <a:rPr lang="it-IT" dirty="0"/>
              <a:t> </a:t>
            </a:r>
            <a:r>
              <a:rPr lang="it-IT" dirty="0" err="1"/>
              <a:t>apply</a:t>
            </a:r>
            <a:r>
              <a:rPr lang="it-IT" dirty="0"/>
              <a:t> to </a:t>
            </a:r>
            <a:r>
              <a:rPr lang="it-IT" dirty="0" err="1"/>
              <a:t>what</a:t>
            </a:r>
            <a:r>
              <a:rPr lang="it-IT" dirty="0"/>
              <a:t> a party </a:t>
            </a:r>
            <a:r>
              <a:rPr lang="it-IT" dirty="0" err="1"/>
              <a:t>gets</a:t>
            </a:r>
            <a:r>
              <a:rPr lang="it-IT" dirty="0"/>
              <a:t> by </a:t>
            </a:r>
            <a:r>
              <a:rPr lang="it-IT" dirty="0" err="1"/>
              <a:t>selling</a:t>
            </a:r>
            <a:r>
              <a:rPr lang="it-IT" dirty="0"/>
              <a:t> or </a:t>
            </a:r>
            <a:r>
              <a:rPr lang="it-IT" dirty="0" err="1"/>
              <a:t>making</a:t>
            </a:r>
            <a:r>
              <a:rPr lang="it-IT" dirty="0"/>
              <a:t> </a:t>
            </a:r>
            <a:r>
              <a:rPr lang="it-IT" dirty="0" err="1"/>
              <a:t>available</a:t>
            </a:r>
            <a:r>
              <a:rPr lang="it-IT" dirty="0"/>
              <a:t> some </a:t>
            </a:r>
            <a:r>
              <a:rPr lang="it-IT" dirty="0" err="1"/>
              <a:t>product</a:t>
            </a:r>
            <a:r>
              <a:rPr lang="it-IT" dirty="0"/>
              <a:t> or service, or </a:t>
            </a:r>
            <a:r>
              <a:rPr lang="it-IT" dirty="0" err="1"/>
              <a:t>it</a:t>
            </a:r>
            <a:r>
              <a:rPr lang="it-IT" dirty="0"/>
              <a:t> </a:t>
            </a:r>
            <a:r>
              <a:rPr lang="it-IT" dirty="0" err="1"/>
              <a:t>may</a:t>
            </a:r>
            <a:r>
              <a:rPr lang="it-IT" dirty="0"/>
              <a:t> </a:t>
            </a:r>
            <a:r>
              <a:rPr lang="it-IT" dirty="0" err="1"/>
              <a:t>apply</a:t>
            </a:r>
            <a:r>
              <a:rPr lang="it-IT" dirty="0"/>
              <a:t> to </a:t>
            </a:r>
            <a:r>
              <a:rPr lang="it-IT" dirty="0" err="1"/>
              <a:t>what</a:t>
            </a:r>
            <a:r>
              <a:rPr lang="it-IT" dirty="0"/>
              <a:t> a party </a:t>
            </a:r>
            <a:r>
              <a:rPr lang="it-IT" dirty="0" err="1"/>
              <a:t>gets</a:t>
            </a:r>
            <a:r>
              <a:rPr lang="it-IT" dirty="0"/>
              <a:t> by </a:t>
            </a:r>
            <a:r>
              <a:rPr lang="it-IT" dirty="0" err="1"/>
              <a:t>buying</a:t>
            </a:r>
            <a:r>
              <a:rPr lang="it-IT" dirty="0"/>
              <a:t> or </a:t>
            </a:r>
            <a:r>
              <a:rPr lang="it-IT" dirty="0" err="1"/>
              <a:t>obtaining</a:t>
            </a:r>
            <a:r>
              <a:rPr lang="it-IT" dirty="0"/>
              <a:t> </a:t>
            </a:r>
            <a:r>
              <a:rPr lang="it-IT" dirty="0" err="1"/>
              <a:t>access</a:t>
            </a:r>
            <a:r>
              <a:rPr lang="it-IT" dirty="0"/>
              <a:t> to </a:t>
            </a:r>
            <a:r>
              <a:rPr lang="it-IT" dirty="0" err="1"/>
              <a:t>it</a:t>
            </a:r>
            <a:r>
              <a:rPr lang="it-IT" dirty="0"/>
              <a:t>. Value </a:t>
            </a:r>
            <a:r>
              <a:rPr lang="it-IT" dirty="0" err="1"/>
              <a:t>is</a:t>
            </a:r>
            <a:r>
              <a:rPr lang="it-IT" dirty="0"/>
              <a:t> </a:t>
            </a:r>
            <a:r>
              <a:rPr lang="it-IT" dirty="0" err="1"/>
              <a:t>often</a:t>
            </a:r>
            <a:r>
              <a:rPr lang="it-IT" dirty="0"/>
              <a:t> </a:t>
            </a:r>
            <a:r>
              <a:rPr lang="it-IT" dirty="0" err="1"/>
              <a:t>expressed</a:t>
            </a:r>
            <a:r>
              <a:rPr lang="it-IT" dirty="0"/>
              <a:t> in </a:t>
            </a:r>
            <a:r>
              <a:rPr lang="it-IT" dirty="0" err="1"/>
              <a:t>terms</a:t>
            </a:r>
            <a:r>
              <a:rPr lang="it-IT" dirty="0"/>
              <a:t> of </a:t>
            </a:r>
            <a:r>
              <a:rPr lang="it-IT" dirty="0" err="1"/>
              <a:t>money</a:t>
            </a:r>
            <a:r>
              <a:rPr lang="it-IT" dirty="0"/>
              <a:t>, </a:t>
            </a:r>
            <a:r>
              <a:rPr lang="it-IT" dirty="0" err="1"/>
              <a:t>but</a:t>
            </a:r>
            <a:r>
              <a:rPr lang="it-IT" dirty="0"/>
              <a:t> </a:t>
            </a:r>
            <a:r>
              <a:rPr lang="it-IT" dirty="0" err="1"/>
              <a:t>it</a:t>
            </a:r>
            <a:r>
              <a:rPr lang="it-IT" dirty="0"/>
              <a:t> </a:t>
            </a:r>
            <a:r>
              <a:rPr lang="it-IT" dirty="0" err="1"/>
              <a:t>has</a:t>
            </a:r>
            <a:r>
              <a:rPr lang="it-IT" dirty="0"/>
              <a:t> long </a:t>
            </a:r>
            <a:r>
              <a:rPr lang="it-IT" dirty="0" err="1"/>
              <a:t>since</a:t>
            </a:r>
            <a:r>
              <a:rPr lang="it-IT" dirty="0"/>
              <a:t> </a:t>
            </a:r>
            <a:r>
              <a:rPr lang="it-IT" dirty="0" err="1"/>
              <a:t>been</a:t>
            </a:r>
            <a:r>
              <a:rPr lang="it-IT" dirty="0"/>
              <a:t> </a:t>
            </a:r>
            <a:r>
              <a:rPr lang="it-IT" dirty="0" err="1"/>
              <a:t>recognized</a:t>
            </a:r>
            <a:r>
              <a:rPr lang="it-IT" dirty="0"/>
              <a:t> </a:t>
            </a:r>
            <a:r>
              <a:rPr lang="it-IT" dirty="0" err="1"/>
              <a:t>that</a:t>
            </a:r>
            <a:r>
              <a:rPr lang="it-IT" dirty="0"/>
              <a:t> non-</a:t>
            </a:r>
            <a:r>
              <a:rPr lang="it-IT" dirty="0" err="1"/>
              <a:t>monetary</a:t>
            </a:r>
            <a:r>
              <a:rPr lang="it-IT" dirty="0"/>
              <a:t> </a:t>
            </a:r>
            <a:r>
              <a:rPr lang="it-IT" dirty="0" err="1"/>
              <a:t>value</a:t>
            </a:r>
            <a:r>
              <a:rPr lang="it-IT" dirty="0"/>
              <a:t> </a:t>
            </a:r>
            <a:r>
              <a:rPr lang="it-IT" dirty="0" err="1"/>
              <a:t>is</a:t>
            </a:r>
            <a:r>
              <a:rPr lang="it-IT" dirty="0"/>
              <a:t> </a:t>
            </a:r>
            <a:r>
              <a:rPr lang="it-IT" dirty="0" err="1"/>
              <a:t>also</a:t>
            </a:r>
            <a:r>
              <a:rPr lang="it-IT" dirty="0"/>
              <a:t> </a:t>
            </a:r>
            <a:r>
              <a:rPr lang="it-IT" dirty="0" err="1"/>
              <a:t>essential</a:t>
            </a:r>
            <a:r>
              <a:rPr lang="it-IT" dirty="0"/>
              <a:t> to business; for </a:t>
            </a:r>
            <a:r>
              <a:rPr lang="it-IT" dirty="0" err="1"/>
              <a:t>example</a:t>
            </a:r>
            <a:r>
              <a:rPr lang="it-IT" dirty="0"/>
              <a:t>, </a:t>
            </a:r>
            <a:r>
              <a:rPr lang="it-IT" dirty="0" err="1"/>
              <a:t>practical</a:t>
            </a:r>
            <a:r>
              <a:rPr lang="it-IT" dirty="0"/>
              <a:t>/</a:t>
            </a:r>
            <a:r>
              <a:rPr lang="it-IT" dirty="0" err="1"/>
              <a:t>functional</a:t>
            </a:r>
            <a:r>
              <a:rPr lang="it-IT" dirty="0"/>
              <a:t> </a:t>
            </a:r>
            <a:r>
              <a:rPr lang="it-IT" dirty="0" err="1"/>
              <a:t>value</a:t>
            </a:r>
            <a:r>
              <a:rPr lang="it-IT" dirty="0"/>
              <a:t> (</a:t>
            </a:r>
            <a:r>
              <a:rPr lang="it-IT" dirty="0" err="1"/>
              <a:t>including</a:t>
            </a:r>
            <a:r>
              <a:rPr lang="it-IT" dirty="0"/>
              <a:t> the </a:t>
            </a:r>
            <a:r>
              <a:rPr lang="it-IT" i="1" dirty="0"/>
              <a:t>right</a:t>
            </a:r>
            <a:r>
              <a:rPr lang="it-IT" dirty="0"/>
              <a:t> to use a service), and the </a:t>
            </a:r>
            <a:r>
              <a:rPr lang="it-IT" dirty="0" err="1"/>
              <a:t>value</a:t>
            </a:r>
            <a:r>
              <a:rPr lang="it-IT" dirty="0"/>
              <a:t> of information or </a:t>
            </a:r>
            <a:r>
              <a:rPr lang="it-IT" dirty="0" err="1"/>
              <a:t>knowledge</a:t>
            </a:r>
            <a:r>
              <a:rPr lang="it-IT" dirty="0"/>
              <a:t>.</a:t>
            </a:r>
            <a:endParaRPr lang="en-GB" dirty="0"/>
          </a:p>
          <a:p>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43</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Value</a:t>
            </a:r>
            <a:endParaRPr lang="en-GB" dirty="0"/>
          </a:p>
        </p:txBody>
      </p:sp>
      <p:pic>
        <p:nvPicPr>
          <p:cNvPr id="6" name="Immagine 5"/>
          <p:cNvPicPr>
            <a:picLocks noChangeAspect="1"/>
          </p:cNvPicPr>
          <p:nvPr/>
        </p:nvPicPr>
        <p:blipFill>
          <a:blip r:embed="rId2"/>
          <a:stretch>
            <a:fillRect/>
          </a:stretch>
        </p:blipFill>
        <p:spPr>
          <a:xfrm>
            <a:off x="7832726" y="476092"/>
            <a:ext cx="1625600" cy="889000"/>
          </a:xfrm>
          <a:prstGeom prst="rect">
            <a:avLst/>
          </a:prstGeom>
        </p:spPr>
      </p:pic>
    </p:spTree>
    <p:extLst>
      <p:ext uri="{BB962C8B-B14F-4D97-AF65-F5344CB8AC3E}">
        <p14:creationId xmlns:p14="http://schemas.microsoft.com/office/powerpoint/2010/main" val="1384140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371600"/>
            <a:ext cx="8924175" cy="4999038"/>
          </a:xfrm>
        </p:spPr>
        <p:txBody>
          <a:bodyPr/>
          <a:lstStyle/>
          <a:p>
            <a:r>
              <a:rPr lang="en-US" dirty="0"/>
              <a:t>In the </a:t>
            </a:r>
            <a:r>
              <a:rPr lang="en-US" dirty="0" smtClean="0"/>
              <a:t>model </a:t>
            </a:r>
            <a:r>
              <a:rPr lang="en-US" dirty="0"/>
              <a:t>the value Be Insured is the highest-level expression of what the service Provide Insurance enables the client to do; three “sub-values” are distinguished that are part of what Be Insured amounts to.</a:t>
            </a:r>
          </a:p>
          <a:p>
            <a:pPr marL="0" indent="0">
              <a:buNone/>
            </a:pP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44</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Example of Value</a:t>
            </a:r>
            <a:endParaRPr lang="en-GB" dirty="0"/>
          </a:p>
        </p:txBody>
      </p:sp>
      <p:pic>
        <p:nvPicPr>
          <p:cNvPr id="6" name="Immagine 5"/>
          <p:cNvPicPr>
            <a:picLocks noChangeAspect="1"/>
          </p:cNvPicPr>
          <p:nvPr/>
        </p:nvPicPr>
        <p:blipFill>
          <a:blip r:embed="rId2"/>
          <a:stretch>
            <a:fillRect/>
          </a:stretch>
        </p:blipFill>
        <p:spPr>
          <a:xfrm>
            <a:off x="1805248" y="2993390"/>
            <a:ext cx="6451600" cy="3568700"/>
          </a:xfrm>
          <a:prstGeom prst="rect">
            <a:avLst/>
          </a:prstGeom>
        </p:spPr>
      </p:pic>
    </p:spTree>
    <p:extLst>
      <p:ext uri="{BB962C8B-B14F-4D97-AF65-F5344CB8AC3E}">
        <p14:creationId xmlns:p14="http://schemas.microsoft.com/office/powerpoint/2010/main" val="1299376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A product is defined as a coherent collection of services, accompanied by a contract/set of agreements, which is offered as a whole to (internal or external) customers.</a:t>
            </a:r>
          </a:p>
          <a:p>
            <a:r>
              <a:rPr lang="en-US" dirty="0"/>
              <a:t>This definition describes financial, services-based, or information products that are common in information-intensive organizations, rather than physical products.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45</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Product</a:t>
            </a:r>
            <a:endParaRPr lang="en-GB" dirty="0"/>
          </a:p>
        </p:txBody>
      </p:sp>
      <p:pic>
        <p:nvPicPr>
          <p:cNvPr id="6" name="Immagine 5"/>
          <p:cNvPicPr>
            <a:picLocks noChangeAspect="1"/>
          </p:cNvPicPr>
          <p:nvPr/>
        </p:nvPicPr>
        <p:blipFill>
          <a:blip r:embed="rId2"/>
          <a:stretch>
            <a:fillRect/>
          </a:stretch>
        </p:blipFill>
        <p:spPr>
          <a:xfrm>
            <a:off x="7779545" y="381002"/>
            <a:ext cx="1625600" cy="1117600"/>
          </a:xfrm>
          <a:prstGeom prst="rect">
            <a:avLst/>
          </a:prstGeom>
        </p:spPr>
      </p:pic>
    </p:spTree>
    <p:extLst>
      <p:ext uri="{BB962C8B-B14F-4D97-AF65-F5344CB8AC3E}">
        <p14:creationId xmlns:p14="http://schemas.microsoft.com/office/powerpoint/2010/main" val="106571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3"/>
          <a:stretch>
            <a:fillRect/>
          </a:stretch>
        </p:blipFill>
        <p:spPr>
          <a:xfrm>
            <a:off x="1579037" y="1785938"/>
            <a:ext cx="6903500" cy="4584700"/>
          </a:xfrm>
          <a:prstGeom prst="rect">
            <a:avLst/>
          </a:prstGeo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46</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Product Example</a:t>
            </a:r>
            <a:endParaRPr lang="en-GB" dirty="0"/>
          </a:p>
        </p:txBody>
      </p:sp>
    </p:spTree>
    <p:extLst>
      <p:ext uri="{BB962C8B-B14F-4D97-AF65-F5344CB8AC3E}">
        <p14:creationId xmlns:p14="http://schemas.microsoft.com/office/powerpoint/2010/main" val="1111342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err="1"/>
              <a:t>We</a:t>
            </a:r>
            <a:r>
              <a:rPr lang="it-IT" dirty="0"/>
              <a:t> </a:t>
            </a:r>
            <a:r>
              <a:rPr lang="it-IT" dirty="0" err="1"/>
              <a:t>define</a:t>
            </a:r>
            <a:r>
              <a:rPr lang="it-IT" dirty="0"/>
              <a:t> a </a:t>
            </a:r>
            <a:r>
              <a:rPr lang="it-IT" i="1" dirty="0" err="1"/>
              <a:t>contract</a:t>
            </a:r>
            <a:r>
              <a:rPr lang="it-IT" dirty="0"/>
              <a:t> </a:t>
            </a:r>
            <a:r>
              <a:rPr lang="it-IT" dirty="0" err="1"/>
              <a:t>as</a:t>
            </a:r>
            <a:r>
              <a:rPr lang="it-IT" dirty="0"/>
              <a:t> a </a:t>
            </a:r>
            <a:r>
              <a:rPr lang="it-IT" dirty="0" err="1"/>
              <a:t>formal</a:t>
            </a:r>
            <a:r>
              <a:rPr lang="it-IT" dirty="0"/>
              <a:t> or </a:t>
            </a:r>
            <a:r>
              <a:rPr lang="it-IT" dirty="0" err="1"/>
              <a:t>informal</a:t>
            </a:r>
            <a:r>
              <a:rPr lang="it-IT" dirty="0"/>
              <a:t> </a:t>
            </a:r>
            <a:r>
              <a:rPr lang="it-IT" dirty="0" err="1"/>
              <a:t>specification</a:t>
            </a:r>
            <a:r>
              <a:rPr lang="it-IT" dirty="0"/>
              <a:t> of </a:t>
            </a:r>
            <a:r>
              <a:rPr lang="it-IT" dirty="0" err="1"/>
              <a:t>agreement</a:t>
            </a:r>
            <a:r>
              <a:rPr lang="it-IT" dirty="0"/>
              <a:t> </a:t>
            </a:r>
            <a:r>
              <a:rPr lang="it-IT" dirty="0" err="1"/>
              <a:t>that</a:t>
            </a:r>
            <a:r>
              <a:rPr lang="it-IT" dirty="0"/>
              <a:t> </a:t>
            </a:r>
            <a:r>
              <a:rPr lang="it-IT" dirty="0" err="1"/>
              <a:t>specifies</a:t>
            </a:r>
            <a:r>
              <a:rPr lang="it-IT" dirty="0"/>
              <a:t> the </a:t>
            </a:r>
            <a:r>
              <a:rPr lang="it-IT" dirty="0" err="1"/>
              <a:t>rights</a:t>
            </a:r>
            <a:r>
              <a:rPr lang="it-IT" dirty="0"/>
              <a:t> and </a:t>
            </a:r>
            <a:r>
              <a:rPr lang="it-IT" dirty="0" err="1"/>
              <a:t>obligations</a:t>
            </a:r>
            <a:r>
              <a:rPr lang="it-IT" dirty="0"/>
              <a:t> </a:t>
            </a:r>
            <a:r>
              <a:rPr lang="it-IT" dirty="0" err="1"/>
              <a:t>associated</a:t>
            </a:r>
            <a:r>
              <a:rPr lang="it-IT" dirty="0"/>
              <a:t> with a </a:t>
            </a:r>
            <a:r>
              <a:rPr lang="it-IT" dirty="0" err="1"/>
              <a:t>product</a:t>
            </a:r>
            <a:r>
              <a:rPr lang="it-IT" dirty="0"/>
              <a:t>. </a:t>
            </a:r>
            <a:endParaRPr lang="it-IT" dirty="0" smtClean="0"/>
          </a:p>
          <a:p>
            <a:r>
              <a:rPr lang="it-IT" dirty="0"/>
              <a:t>The </a:t>
            </a:r>
            <a:r>
              <a:rPr lang="it-IT" dirty="0" err="1"/>
              <a:t>relationships</a:t>
            </a:r>
            <a:r>
              <a:rPr lang="it-IT" dirty="0"/>
              <a:t> </a:t>
            </a:r>
            <a:r>
              <a:rPr lang="it-IT" dirty="0" err="1"/>
              <a:t>that</a:t>
            </a:r>
            <a:r>
              <a:rPr lang="it-IT" dirty="0"/>
              <a:t> </a:t>
            </a:r>
            <a:r>
              <a:rPr lang="it-IT" dirty="0" err="1"/>
              <a:t>apply</a:t>
            </a:r>
            <a:r>
              <a:rPr lang="it-IT" dirty="0"/>
              <a:t> to a business </a:t>
            </a:r>
            <a:r>
              <a:rPr lang="it-IT" dirty="0" err="1"/>
              <a:t>object</a:t>
            </a:r>
            <a:r>
              <a:rPr lang="it-IT" dirty="0"/>
              <a:t> </a:t>
            </a:r>
            <a:r>
              <a:rPr lang="it-IT" dirty="0" err="1"/>
              <a:t>also</a:t>
            </a:r>
            <a:r>
              <a:rPr lang="it-IT" dirty="0"/>
              <a:t> </a:t>
            </a:r>
            <a:r>
              <a:rPr lang="it-IT" dirty="0" err="1"/>
              <a:t>apply</a:t>
            </a:r>
            <a:r>
              <a:rPr lang="it-IT" dirty="0"/>
              <a:t> to a </a:t>
            </a:r>
            <a:r>
              <a:rPr lang="it-IT" dirty="0" err="1"/>
              <a:t>contract</a:t>
            </a:r>
            <a:r>
              <a:rPr lang="it-IT" dirty="0"/>
              <a:t>. </a:t>
            </a:r>
            <a:endParaRPr lang="it-IT" dirty="0" smtClean="0"/>
          </a:p>
          <a:p>
            <a:r>
              <a:rPr lang="it-IT" dirty="0" smtClean="0"/>
              <a:t>In </a:t>
            </a:r>
            <a:r>
              <a:rPr lang="it-IT" dirty="0" err="1"/>
              <a:t>addition</a:t>
            </a:r>
            <a:r>
              <a:rPr lang="it-IT" dirty="0"/>
              <a:t>, a </a:t>
            </a:r>
            <a:r>
              <a:rPr lang="it-IT" dirty="0" err="1"/>
              <a:t>contract</a:t>
            </a:r>
            <a:r>
              <a:rPr lang="it-IT" dirty="0"/>
              <a:t> </a:t>
            </a:r>
            <a:r>
              <a:rPr lang="it-IT" dirty="0" err="1"/>
              <a:t>may</a:t>
            </a:r>
            <a:r>
              <a:rPr lang="it-IT" dirty="0"/>
              <a:t> </a:t>
            </a:r>
            <a:r>
              <a:rPr lang="it-IT" dirty="0" err="1"/>
              <a:t>have</a:t>
            </a:r>
            <a:r>
              <a:rPr lang="it-IT" dirty="0"/>
              <a:t> an </a:t>
            </a:r>
            <a:r>
              <a:rPr lang="it-IT" dirty="0" err="1"/>
              <a:t>aggregation</a:t>
            </a:r>
            <a:r>
              <a:rPr lang="it-IT" dirty="0"/>
              <a:t> </a:t>
            </a:r>
            <a:r>
              <a:rPr lang="it-IT" dirty="0" err="1"/>
              <a:t>relationship</a:t>
            </a:r>
            <a:r>
              <a:rPr lang="it-IT" dirty="0"/>
              <a:t> with a </a:t>
            </a:r>
            <a:r>
              <a:rPr lang="it-IT" dirty="0" err="1"/>
              <a:t>product</a:t>
            </a:r>
            <a:r>
              <a:rPr lang="it-IT" dirty="0"/>
              <a:t>. </a:t>
            </a:r>
            <a:endParaRPr lang="it-IT" dirty="0" smtClean="0"/>
          </a:p>
          <a:p>
            <a:r>
              <a:rPr lang="it-IT" dirty="0" smtClean="0"/>
              <a:t>The </a:t>
            </a:r>
            <a:r>
              <a:rPr lang="it-IT" dirty="0" err="1"/>
              <a:t>name</a:t>
            </a:r>
            <a:r>
              <a:rPr lang="it-IT" dirty="0"/>
              <a:t> of a </a:t>
            </a:r>
            <a:r>
              <a:rPr lang="it-IT" dirty="0" err="1"/>
              <a:t>contract</a:t>
            </a:r>
            <a:r>
              <a:rPr lang="it-IT" dirty="0"/>
              <a:t> </a:t>
            </a:r>
            <a:r>
              <a:rPr lang="it-IT" dirty="0" err="1"/>
              <a:t>is</a:t>
            </a:r>
            <a:r>
              <a:rPr lang="it-IT" dirty="0"/>
              <a:t> </a:t>
            </a:r>
            <a:r>
              <a:rPr lang="it-IT" dirty="0" err="1"/>
              <a:t>preferably</a:t>
            </a:r>
            <a:r>
              <a:rPr lang="it-IT" dirty="0"/>
              <a:t> a </a:t>
            </a:r>
            <a:r>
              <a:rPr lang="it-IT" dirty="0" err="1"/>
              <a:t>noun</a:t>
            </a:r>
            <a:r>
              <a:rPr lang="it-IT" dirty="0"/>
              <a:t>.</a:t>
            </a:r>
          </a:p>
          <a:p>
            <a:pPr marL="0" indent="0">
              <a:buNone/>
            </a:pPr>
            <a:r>
              <a:rPr lang="it-IT" dirty="0"/>
              <a:t/>
            </a:r>
            <a:br>
              <a:rPr lang="it-IT"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47</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Contract</a:t>
            </a:r>
            <a:endParaRPr lang="en-GB" dirty="0"/>
          </a:p>
        </p:txBody>
      </p:sp>
      <p:pic>
        <p:nvPicPr>
          <p:cNvPr id="6" name="Immagine 5"/>
          <p:cNvPicPr>
            <a:picLocks noChangeAspect="1"/>
          </p:cNvPicPr>
          <p:nvPr/>
        </p:nvPicPr>
        <p:blipFill>
          <a:blip r:embed="rId2"/>
          <a:stretch>
            <a:fillRect/>
          </a:stretch>
        </p:blipFill>
        <p:spPr>
          <a:xfrm>
            <a:off x="7779545" y="322196"/>
            <a:ext cx="1625600" cy="1117600"/>
          </a:xfrm>
          <a:prstGeom prst="rect">
            <a:avLst/>
          </a:prstGeom>
        </p:spPr>
      </p:pic>
    </p:spTree>
    <p:extLst>
      <p:ext uri="{BB962C8B-B14F-4D97-AF65-F5344CB8AC3E}">
        <p14:creationId xmlns:p14="http://schemas.microsoft.com/office/powerpoint/2010/main" val="908732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smtClean="0"/>
              <a:t>Contract Example</a:t>
            </a:r>
            <a:endParaRPr lang="en-GB" dirty="0"/>
          </a:p>
        </p:txBody>
      </p:sp>
      <p:pic>
        <p:nvPicPr>
          <p:cNvPr id="7" name="Segnaposto contenuto 6"/>
          <p:cNvPicPr>
            <a:picLocks noGrp="1" noChangeAspect="1"/>
          </p:cNvPicPr>
          <p:nvPr>
            <p:ph sz="half" idx="1"/>
          </p:nvPr>
        </p:nvPicPr>
        <p:blipFill>
          <a:blip r:embed="rId3"/>
          <a:stretch>
            <a:fillRect/>
          </a:stretch>
        </p:blipFill>
        <p:spPr>
          <a:xfrm>
            <a:off x="569913" y="2366105"/>
            <a:ext cx="4344987" cy="3424365"/>
          </a:xfrm>
          <a:prstGeom prst="rect">
            <a:avLst/>
          </a:prstGeom>
        </p:spPr>
      </p:pic>
      <p:sp>
        <p:nvSpPr>
          <p:cNvPr id="9" name="Segnaposto contenuto 8"/>
          <p:cNvSpPr>
            <a:spLocks noGrp="1"/>
          </p:cNvSpPr>
          <p:nvPr>
            <p:ph sz="half" idx="2"/>
          </p:nvPr>
        </p:nvSpPr>
        <p:spPr/>
        <p:txBody>
          <a:bodyPr/>
          <a:lstStyle/>
          <a:p>
            <a:r>
              <a:rPr lang="en-US" dirty="0"/>
              <a:t>The model </a:t>
            </a:r>
            <a:r>
              <a:rPr lang="en-US" dirty="0" smtClean="0"/>
              <a:t>shows </a:t>
            </a:r>
            <a:r>
              <a:rPr lang="en-US" dirty="0"/>
              <a:t>a Telebanking contract associated with the product Telebanking account. The contract consists of two parts (subcontracts): the Service Conditions and a Service Level Agreement.</a:t>
            </a:r>
          </a:p>
          <a:p>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48</a:t>
            </a:fld>
            <a:endParaRPr lang="de-CH"/>
          </a:p>
        </p:txBody>
      </p:sp>
      <p:sp>
        <p:nvSpPr>
          <p:cNvPr id="4" name="Segnaposto piè di pagina 3"/>
          <p:cNvSpPr>
            <a:spLocks noGrp="1"/>
          </p:cNvSpPr>
          <p:nvPr>
            <p:ph type="ftr" sz="quarter" idx="4294967295"/>
          </p:nvPr>
        </p:nvSpPr>
        <p:spPr>
          <a:xfrm>
            <a:off x="4289425" y="6656388"/>
            <a:ext cx="5616575" cy="196850"/>
          </a:xfrm>
        </p:spPr>
        <p:txBody>
          <a:bodyPr/>
          <a:lstStyle/>
          <a:p>
            <a:pPr>
              <a:defRPr/>
            </a:pPr>
            <a:r>
              <a:rPr lang="en-US" smtClean="0"/>
              <a:t> </a:t>
            </a:r>
            <a:endParaRPr lang="de-CH" dirty="0"/>
          </a:p>
        </p:txBody>
      </p:sp>
    </p:spTree>
    <p:extLst>
      <p:ext uri="{BB962C8B-B14F-4D97-AF65-F5344CB8AC3E}">
        <p14:creationId xmlns:p14="http://schemas.microsoft.com/office/powerpoint/2010/main" val="518389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49</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Application Layer Meta-Model</a:t>
            </a:r>
            <a:endParaRPr lang="en-GB" dirty="0"/>
          </a:p>
        </p:txBody>
      </p:sp>
      <p:pic>
        <p:nvPicPr>
          <p:cNvPr id="8" name="Segnaposto contenuto 7"/>
          <p:cNvPicPr>
            <a:picLocks noGrp="1" noChangeAspect="1"/>
          </p:cNvPicPr>
          <p:nvPr>
            <p:ph idx="1"/>
          </p:nvPr>
        </p:nvPicPr>
        <p:blipFill>
          <a:blip r:embed="rId2"/>
          <a:stretch>
            <a:fillRect/>
          </a:stretch>
        </p:blipFill>
        <p:spPr>
          <a:xfrm>
            <a:off x="1518509" y="1785938"/>
            <a:ext cx="7024557" cy="4584700"/>
          </a:xfrm>
          <a:prstGeom prst="rect">
            <a:avLst/>
          </a:prstGeom>
        </p:spPr>
      </p:pic>
    </p:spTree>
    <p:extLst>
      <p:ext uri="{BB962C8B-B14F-4D97-AF65-F5344CB8AC3E}">
        <p14:creationId xmlns:p14="http://schemas.microsoft.com/office/powerpoint/2010/main" val="113561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Dimensions of </a:t>
            </a:r>
            <a:r>
              <a:rPr lang="en-GB" dirty="0" err="1"/>
              <a:t>ArchiMate</a:t>
            </a:r>
            <a:r>
              <a:rPr lang="en-GB" dirty="0"/>
              <a:t> </a:t>
            </a:r>
          </a:p>
        </p:txBody>
      </p:sp>
      <p:sp>
        <p:nvSpPr>
          <p:cNvPr id="3" name="Segnaposto contenuto 2"/>
          <p:cNvSpPr>
            <a:spLocks noGrp="1"/>
          </p:cNvSpPr>
          <p:nvPr>
            <p:ph idx="1"/>
          </p:nvPr>
        </p:nvSpPr>
        <p:spPr/>
        <p:txBody>
          <a:bodyPr/>
          <a:lstStyle/>
          <a:p>
            <a:r>
              <a:rPr lang="en-GB" dirty="0" smtClean="0"/>
              <a:t>Three </a:t>
            </a:r>
            <a:r>
              <a:rPr lang="en-GB" dirty="0"/>
              <a:t>main types of elements: </a:t>
            </a:r>
            <a:endParaRPr lang="en-GB" dirty="0" smtClean="0"/>
          </a:p>
          <a:p>
            <a:pPr lvl="1"/>
            <a:r>
              <a:rPr lang="en-GB" b="1" i="1" dirty="0" smtClean="0"/>
              <a:t>Active </a:t>
            </a:r>
            <a:r>
              <a:rPr lang="en-GB" b="1" i="1" dirty="0"/>
              <a:t>structure </a:t>
            </a:r>
            <a:r>
              <a:rPr lang="en-GB" dirty="0"/>
              <a:t>element: an entity that is capable of performing </a:t>
            </a:r>
            <a:r>
              <a:rPr lang="en-GB" dirty="0" err="1"/>
              <a:t>behavior</a:t>
            </a:r>
            <a:r>
              <a:rPr lang="en-GB" dirty="0"/>
              <a:t>. </a:t>
            </a:r>
          </a:p>
          <a:p>
            <a:pPr lvl="1"/>
            <a:r>
              <a:rPr lang="en-GB" b="1" i="1" dirty="0" err="1"/>
              <a:t>Behavior</a:t>
            </a:r>
            <a:r>
              <a:rPr lang="en-GB" b="1" i="1" dirty="0"/>
              <a:t> </a:t>
            </a:r>
            <a:r>
              <a:rPr lang="en-GB" dirty="0"/>
              <a:t>element: a unit of activity performed by one or more active structure elements. </a:t>
            </a:r>
          </a:p>
          <a:p>
            <a:pPr lvl="1"/>
            <a:r>
              <a:rPr lang="en-GB" b="1" i="1" dirty="0"/>
              <a:t>Passive structure </a:t>
            </a:r>
            <a:r>
              <a:rPr lang="en-GB" dirty="0"/>
              <a:t>element: an object on which </a:t>
            </a:r>
            <a:r>
              <a:rPr lang="en-GB" dirty="0" err="1"/>
              <a:t>behavior</a:t>
            </a:r>
            <a:r>
              <a:rPr lang="en-GB" dirty="0"/>
              <a:t> is performed. </a:t>
            </a:r>
          </a:p>
          <a:p>
            <a:endParaRPr lang="en-GB" dirty="0"/>
          </a:p>
          <a:p>
            <a:r>
              <a:rPr lang="en-GB" dirty="0" smtClean="0"/>
              <a:t>External </a:t>
            </a:r>
            <a:r>
              <a:rPr lang="en-GB" dirty="0"/>
              <a:t>vs. internal </a:t>
            </a:r>
            <a:r>
              <a:rPr lang="en-GB" dirty="0" err="1"/>
              <a:t>behavior</a:t>
            </a:r>
            <a:r>
              <a:rPr lang="en-GB" dirty="0"/>
              <a:t> and view on systems: </a:t>
            </a:r>
            <a:endParaRPr lang="en-GB" dirty="0" smtClean="0"/>
          </a:p>
          <a:p>
            <a:pPr lvl="1"/>
            <a:r>
              <a:rPr lang="en-GB" b="1" i="1" dirty="0" smtClean="0"/>
              <a:t>Service</a:t>
            </a:r>
            <a:r>
              <a:rPr lang="en-GB" b="1" i="1" dirty="0"/>
              <a:t>: </a:t>
            </a:r>
            <a:r>
              <a:rPr lang="en-GB" dirty="0"/>
              <a:t>externally visible </a:t>
            </a:r>
            <a:r>
              <a:rPr lang="en-GB" b="1" i="1" dirty="0" err="1"/>
              <a:t>behavior</a:t>
            </a:r>
            <a:r>
              <a:rPr lang="en-GB" b="1" i="1" dirty="0"/>
              <a:t> </a:t>
            </a:r>
            <a:r>
              <a:rPr lang="en-GB" dirty="0"/>
              <a:t>of a system. A service is a unit of </a:t>
            </a:r>
            <a:r>
              <a:rPr lang="en-GB" b="1" i="1" dirty="0"/>
              <a:t>functionality </a:t>
            </a:r>
            <a:r>
              <a:rPr lang="en-GB" dirty="0"/>
              <a:t>that a system exposes to its environment, while hiding internal operations </a:t>
            </a:r>
            <a:endParaRPr lang="en-GB" dirty="0" smtClean="0"/>
          </a:p>
          <a:p>
            <a:pPr lvl="1"/>
            <a:r>
              <a:rPr lang="en-GB" b="1" i="1" dirty="0" smtClean="0"/>
              <a:t>Interface</a:t>
            </a:r>
            <a:r>
              <a:rPr lang="en-GB" b="1" i="1" dirty="0"/>
              <a:t>: </a:t>
            </a:r>
            <a:r>
              <a:rPr lang="en-GB" dirty="0"/>
              <a:t>external </a:t>
            </a:r>
            <a:r>
              <a:rPr lang="en-GB" b="1" i="1" dirty="0"/>
              <a:t>view </a:t>
            </a:r>
            <a:r>
              <a:rPr lang="en-GB" dirty="0"/>
              <a:t>on service provider. An interface is </a:t>
            </a:r>
            <a:r>
              <a:rPr lang="en-GB" b="1" i="1" dirty="0"/>
              <a:t>a point of access </a:t>
            </a:r>
            <a:r>
              <a:rPr lang="en-GB" dirty="0"/>
              <a:t>where one or more services are made available to the environment </a:t>
            </a:r>
          </a:p>
          <a:p>
            <a:endParaRPr lang="en-GB" dirty="0"/>
          </a:p>
          <a:p>
            <a:endParaRPr lang="en-GB" dirty="0"/>
          </a:p>
        </p:txBody>
      </p:sp>
      <p:sp>
        <p:nvSpPr>
          <p:cNvPr id="4" name="Segnaposto piè di pagina 3"/>
          <p:cNvSpPr>
            <a:spLocks noGrp="1"/>
          </p:cNvSpPr>
          <p:nvPr>
            <p:ph type="ftr" sz="quarter" idx="10"/>
          </p:nvPr>
        </p:nvSpPr>
        <p:spPr/>
        <p:txBody>
          <a:bodyPr/>
          <a:lstStyle/>
          <a:p>
            <a:pPr>
              <a:defRPr/>
            </a:pPr>
            <a:r>
              <a:rPr lang="nl-NL" smtClean="0"/>
              <a:t>zie tab beeld/kop- voettekst om dit te wijzigen</a:t>
            </a:r>
            <a:endParaRPr lang="nl-NL"/>
          </a:p>
        </p:txBody>
      </p:sp>
      <p:sp>
        <p:nvSpPr>
          <p:cNvPr id="5" name="Segnaposto numero diapositiva 4"/>
          <p:cNvSpPr>
            <a:spLocks noGrp="1"/>
          </p:cNvSpPr>
          <p:nvPr>
            <p:ph type="sldNum" sz="quarter" idx="11"/>
          </p:nvPr>
        </p:nvSpPr>
        <p:spPr/>
        <p:txBody>
          <a:bodyPr/>
          <a:lstStyle/>
          <a:p>
            <a:fld id="{67EFEE60-67F7-F245-A6CE-A092AF3B1B88}" type="slidenum">
              <a:rPr lang="nl-NL" altLang="it-IT" smtClean="0"/>
              <a:pPr/>
              <a:t>5</a:t>
            </a:fld>
            <a:endParaRPr lang="nl-NL" altLang="it-IT"/>
          </a:p>
        </p:txBody>
      </p:sp>
    </p:spTree>
    <p:extLst>
      <p:ext uri="{BB962C8B-B14F-4D97-AF65-F5344CB8AC3E}">
        <p14:creationId xmlns:p14="http://schemas.microsoft.com/office/powerpoint/2010/main" val="949676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50</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a:xfrm>
            <a:off x="581892" y="150814"/>
            <a:ext cx="8853054" cy="1008062"/>
          </a:xfrm>
        </p:spPr>
        <p:txBody>
          <a:bodyPr/>
          <a:lstStyle/>
          <a:p>
            <a:r>
              <a:rPr lang="en-GB" dirty="0" smtClean="0"/>
              <a:t>Application Layer </a:t>
            </a:r>
            <a:r>
              <a:rPr lang="en-US" dirty="0"/>
              <a:t>Active Structure Concepts</a:t>
            </a:r>
            <a:br>
              <a:rPr lang="en-US" dirty="0"/>
            </a:br>
            <a:r>
              <a:rPr lang="en-US" dirty="0" smtClean="0"/>
              <a:t>- </a:t>
            </a:r>
            <a:r>
              <a:rPr lang="en-GB" dirty="0" smtClean="0"/>
              <a:t>Relevant Elements</a:t>
            </a:r>
            <a:endParaRPr lang="en-GB" dirty="0"/>
          </a:p>
        </p:txBody>
      </p:sp>
      <p:pic>
        <p:nvPicPr>
          <p:cNvPr id="12" name="Segnaposto contenuto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2836" y="1785938"/>
            <a:ext cx="6915903" cy="4584700"/>
          </a:xfrm>
        </p:spPr>
      </p:pic>
    </p:spTree>
    <p:extLst>
      <p:ext uri="{BB962C8B-B14F-4D97-AF65-F5344CB8AC3E}">
        <p14:creationId xmlns:p14="http://schemas.microsoft.com/office/powerpoint/2010/main" val="333286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marL="0" indent="0">
              <a:buNone/>
            </a:pPr>
            <a:r>
              <a:rPr lang="it-IT" sz="2000" dirty="0"/>
              <a:t>In the </a:t>
            </a:r>
            <a:r>
              <a:rPr lang="it-IT" sz="2000" dirty="0" smtClean="0"/>
              <a:t>model </a:t>
            </a:r>
            <a:r>
              <a:rPr lang="it-IT" sz="2000" dirty="0"/>
              <a:t>a </a:t>
            </a:r>
            <a:r>
              <a:rPr lang="it-IT" sz="2000" dirty="0" err="1"/>
              <a:t>financial</a:t>
            </a:r>
            <a:r>
              <a:rPr lang="it-IT" sz="2000" dirty="0"/>
              <a:t> </a:t>
            </a:r>
            <a:r>
              <a:rPr lang="it-IT" sz="2000" dirty="0" err="1"/>
              <a:t>application</a:t>
            </a:r>
            <a:r>
              <a:rPr lang="it-IT" sz="2000" dirty="0"/>
              <a:t> </a:t>
            </a:r>
            <a:r>
              <a:rPr lang="it-IT" sz="2000" dirty="0" err="1"/>
              <a:t>is</a:t>
            </a:r>
            <a:r>
              <a:rPr lang="it-IT" sz="2000" dirty="0"/>
              <a:t> </a:t>
            </a:r>
            <a:r>
              <a:rPr lang="it-IT" sz="2000" dirty="0" err="1"/>
              <a:t>depicted</a:t>
            </a:r>
            <a:r>
              <a:rPr lang="it-IT" sz="2000" dirty="0"/>
              <a:t> </a:t>
            </a:r>
            <a:r>
              <a:rPr lang="it-IT" sz="2000" dirty="0" err="1"/>
              <a:t>as</a:t>
            </a:r>
            <a:r>
              <a:rPr lang="it-IT" sz="2000" dirty="0"/>
              <a:t> an </a:t>
            </a:r>
            <a:r>
              <a:rPr lang="it-IT" sz="2000" dirty="0" err="1"/>
              <a:t>application</a:t>
            </a:r>
            <a:r>
              <a:rPr lang="it-IT" sz="2000" dirty="0"/>
              <a:t> component </a:t>
            </a:r>
            <a:r>
              <a:rPr lang="it-IT" sz="2000" dirty="0" err="1"/>
              <a:t>consisting</a:t>
            </a:r>
            <a:r>
              <a:rPr lang="it-IT" sz="2000" dirty="0"/>
              <a:t> of </a:t>
            </a:r>
            <a:r>
              <a:rPr lang="it-IT" sz="2000" dirty="0" err="1"/>
              <a:t>two</a:t>
            </a:r>
            <a:r>
              <a:rPr lang="it-IT" sz="2000" dirty="0"/>
              <a:t> </a:t>
            </a:r>
            <a:r>
              <a:rPr lang="it-IT" sz="2000" dirty="0" err="1"/>
              <a:t>subcomponents</a:t>
            </a:r>
            <a:r>
              <a:rPr lang="it-IT" sz="2000" dirty="0"/>
              <a:t> for </a:t>
            </a:r>
            <a:r>
              <a:rPr lang="it-IT" sz="2000" dirty="0" err="1"/>
              <a:t>accounting</a:t>
            </a:r>
            <a:r>
              <a:rPr lang="it-IT" sz="2000" dirty="0"/>
              <a:t> and billing, </a:t>
            </a:r>
            <a:r>
              <a:rPr lang="it-IT" sz="2000" dirty="0" err="1"/>
              <a:t>each</a:t>
            </a:r>
            <a:r>
              <a:rPr lang="it-IT" sz="2000" dirty="0"/>
              <a:t> of </a:t>
            </a:r>
            <a:r>
              <a:rPr lang="it-IT" sz="2000" dirty="0" err="1"/>
              <a:t>which</a:t>
            </a:r>
            <a:r>
              <a:rPr lang="it-IT" sz="2000" dirty="0"/>
              <a:t> </a:t>
            </a:r>
            <a:r>
              <a:rPr lang="it-IT" sz="2000" dirty="0" err="1"/>
              <a:t>offers</a:t>
            </a:r>
            <a:r>
              <a:rPr lang="it-IT" sz="2000" dirty="0"/>
              <a:t> an </a:t>
            </a:r>
            <a:r>
              <a:rPr lang="it-IT" sz="2000" dirty="0" err="1"/>
              <a:t>application</a:t>
            </a:r>
            <a:r>
              <a:rPr lang="it-IT" sz="2000" dirty="0"/>
              <a:t> service to the </a:t>
            </a:r>
            <a:r>
              <a:rPr lang="it-IT" sz="2000" dirty="0" err="1"/>
              <a:t>environment</a:t>
            </a:r>
            <a:r>
              <a:rPr lang="it-IT" sz="2000" dirty="0"/>
              <a:t>. </a:t>
            </a:r>
            <a:r>
              <a:rPr lang="it-IT" sz="2000" dirty="0" err="1"/>
              <a:t>These</a:t>
            </a:r>
            <a:r>
              <a:rPr lang="it-IT" sz="2000" dirty="0"/>
              <a:t> </a:t>
            </a:r>
            <a:r>
              <a:rPr lang="it-IT" sz="2000" dirty="0" err="1"/>
              <a:t>services</a:t>
            </a:r>
            <a:r>
              <a:rPr lang="it-IT" sz="2000" dirty="0"/>
              <a:t> are </a:t>
            </a:r>
            <a:r>
              <a:rPr lang="it-IT" sz="2000" dirty="0" err="1"/>
              <a:t>accessible</a:t>
            </a:r>
            <a:r>
              <a:rPr lang="it-IT" sz="2000" dirty="0"/>
              <a:t> </a:t>
            </a:r>
            <a:r>
              <a:rPr lang="it-IT" sz="2000" dirty="0" err="1"/>
              <a:t>through</a:t>
            </a:r>
            <a:r>
              <a:rPr lang="it-IT" sz="2000" dirty="0"/>
              <a:t> a </a:t>
            </a:r>
            <a:r>
              <a:rPr lang="it-IT" sz="2000" dirty="0" err="1"/>
              <a:t>shared</a:t>
            </a:r>
            <a:r>
              <a:rPr lang="it-IT" sz="2000" dirty="0"/>
              <a:t> </a:t>
            </a:r>
            <a:r>
              <a:rPr lang="it-IT" sz="2000" dirty="0" err="1"/>
              <a:t>accounting</a:t>
            </a:r>
            <a:r>
              <a:rPr lang="it-IT" sz="2000" dirty="0"/>
              <a:t> &amp; billing </a:t>
            </a:r>
            <a:r>
              <a:rPr lang="it-IT" sz="2000" dirty="0" err="1"/>
              <a:t>application</a:t>
            </a:r>
            <a:r>
              <a:rPr lang="it-IT" sz="2000" dirty="0"/>
              <a:t> </a:t>
            </a:r>
            <a:r>
              <a:rPr lang="it-IT" sz="2000" dirty="0" err="1"/>
              <a:t>interface</a:t>
            </a:r>
            <a:r>
              <a:rPr lang="it-IT" sz="2000" dirty="0"/>
              <a:t>, </a:t>
            </a:r>
            <a:r>
              <a:rPr lang="it-IT" sz="2000" dirty="0" err="1"/>
              <a:t>which</a:t>
            </a:r>
            <a:r>
              <a:rPr lang="it-IT" sz="2000" dirty="0"/>
              <a:t> </a:t>
            </a:r>
            <a:r>
              <a:rPr lang="it-IT" sz="2000" dirty="0" err="1"/>
              <a:t>is</a:t>
            </a:r>
            <a:r>
              <a:rPr lang="it-IT" sz="2000" dirty="0"/>
              <a:t> part of the </a:t>
            </a:r>
            <a:r>
              <a:rPr lang="it-IT" sz="2000" dirty="0" err="1"/>
              <a:t>financial</a:t>
            </a:r>
            <a:r>
              <a:rPr lang="it-IT" sz="2000" dirty="0"/>
              <a:t> </a:t>
            </a:r>
            <a:r>
              <a:rPr lang="it-IT" sz="2000" dirty="0" err="1"/>
              <a:t>application</a:t>
            </a:r>
            <a:r>
              <a:rPr lang="it-IT" sz="2000" dirty="0"/>
              <a:t>.</a:t>
            </a:r>
            <a:endParaRPr lang="en-GB" sz="20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51</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Application </a:t>
            </a:r>
            <a:r>
              <a:rPr lang="en-GB" smtClean="0"/>
              <a:t>Component Example</a:t>
            </a:r>
            <a:endParaRPr lang="en-GB" dirty="0"/>
          </a:p>
        </p:txBody>
      </p:sp>
      <p:pic>
        <p:nvPicPr>
          <p:cNvPr id="6" name="Immagine 5"/>
          <p:cNvPicPr>
            <a:picLocks noChangeAspect="1"/>
          </p:cNvPicPr>
          <p:nvPr/>
        </p:nvPicPr>
        <p:blipFill>
          <a:blip r:embed="rId2"/>
          <a:stretch>
            <a:fillRect/>
          </a:stretch>
        </p:blipFill>
        <p:spPr>
          <a:xfrm>
            <a:off x="1367848" y="3807583"/>
            <a:ext cx="7281141" cy="2790067"/>
          </a:xfrm>
          <a:prstGeom prst="rect">
            <a:avLst/>
          </a:prstGeom>
        </p:spPr>
      </p:pic>
    </p:spTree>
    <p:extLst>
      <p:ext uri="{BB962C8B-B14F-4D97-AF65-F5344CB8AC3E}">
        <p14:creationId xmlns:p14="http://schemas.microsoft.com/office/powerpoint/2010/main" val="170953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In the </a:t>
            </a:r>
            <a:r>
              <a:rPr lang="en-US" dirty="0" smtClean="0"/>
              <a:t>model </a:t>
            </a:r>
            <a:r>
              <a:rPr lang="en-US" dirty="0"/>
              <a:t>two components collaborate in transaction administration: an Accounting component and a Billing component. This collaboration performs the application interaction Administrate transactions.</a:t>
            </a:r>
          </a:p>
          <a:p>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52</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Application Collaboration</a:t>
            </a:r>
            <a:endParaRPr lang="en-GB" dirty="0"/>
          </a:p>
        </p:txBody>
      </p:sp>
      <p:pic>
        <p:nvPicPr>
          <p:cNvPr id="6" name="Immagine 5"/>
          <p:cNvPicPr>
            <a:picLocks noChangeAspect="1"/>
          </p:cNvPicPr>
          <p:nvPr/>
        </p:nvPicPr>
        <p:blipFill>
          <a:blip r:embed="rId2"/>
          <a:stretch>
            <a:fillRect/>
          </a:stretch>
        </p:blipFill>
        <p:spPr>
          <a:xfrm>
            <a:off x="903317" y="3639597"/>
            <a:ext cx="8589819" cy="3016859"/>
          </a:xfrm>
          <a:prstGeom prst="rect">
            <a:avLst/>
          </a:prstGeom>
        </p:spPr>
      </p:pic>
    </p:spTree>
    <p:extLst>
      <p:ext uri="{BB962C8B-B14F-4D97-AF65-F5344CB8AC3E}">
        <p14:creationId xmlns:p14="http://schemas.microsoft.com/office/powerpoint/2010/main" val="634313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In the </a:t>
            </a:r>
            <a:r>
              <a:rPr lang="en-US" dirty="0" smtClean="0"/>
              <a:t>model, </a:t>
            </a:r>
            <a:r>
              <a:rPr lang="en-US" dirty="0"/>
              <a:t>an Accounting component is shown that provides an application interface for Transaction data exchange, and a Billing component that requires such an interface</a:t>
            </a:r>
            <a:r>
              <a:rPr lang="en-US" dirty="0" smtClean="0"/>
              <a:t>.</a:t>
            </a: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53</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Application Interface</a:t>
            </a:r>
            <a:br>
              <a:rPr lang="en-US" dirty="0"/>
            </a:br>
            <a:endParaRPr lang="en-GB" dirty="0"/>
          </a:p>
        </p:txBody>
      </p:sp>
      <p:pic>
        <p:nvPicPr>
          <p:cNvPr id="6" name="Immagine 5"/>
          <p:cNvPicPr>
            <a:picLocks noChangeAspect="1"/>
          </p:cNvPicPr>
          <p:nvPr/>
        </p:nvPicPr>
        <p:blipFill>
          <a:blip r:embed="rId2"/>
          <a:stretch>
            <a:fillRect/>
          </a:stretch>
        </p:blipFill>
        <p:spPr>
          <a:xfrm>
            <a:off x="2004869" y="4643120"/>
            <a:ext cx="6007100" cy="1549400"/>
          </a:xfrm>
          <a:prstGeom prst="rect">
            <a:avLst/>
          </a:prstGeom>
        </p:spPr>
      </p:pic>
    </p:spTree>
    <p:extLst>
      <p:ext uri="{BB962C8B-B14F-4D97-AF65-F5344CB8AC3E}">
        <p14:creationId xmlns:p14="http://schemas.microsoft.com/office/powerpoint/2010/main" val="451772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GB"/>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54</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Application Layer </a:t>
            </a:r>
            <a:r>
              <a:rPr lang="en-US" dirty="0" smtClean="0"/>
              <a:t>Behavioral Structure </a:t>
            </a:r>
            <a:r>
              <a:rPr lang="en-US" dirty="0"/>
              <a:t>Concepts</a:t>
            </a:r>
            <a:br>
              <a:rPr lang="en-US" dirty="0"/>
            </a:br>
            <a:r>
              <a:rPr lang="en-US" dirty="0"/>
              <a:t>- </a:t>
            </a:r>
            <a:r>
              <a:rPr lang="en-GB" dirty="0"/>
              <a:t>Relevant Elements</a:t>
            </a:r>
          </a:p>
        </p:txBody>
      </p:sp>
      <p:pic>
        <p:nvPicPr>
          <p:cNvPr id="6" name="Immagine 5"/>
          <p:cNvPicPr>
            <a:picLocks noChangeAspect="1"/>
          </p:cNvPicPr>
          <p:nvPr/>
        </p:nvPicPr>
        <p:blipFill>
          <a:blip r:embed="rId2"/>
          <a:stretch>
            <a:fillRect/>
          </a:stretch>
        </p:blipFill>
        <p:spPr>
          <a:xfrm>
            <a:off x="1166669" y="2166938"/>
            <a:ext cx="7683500" cy="3822700"/>
          </a:xfrm>
          <a:prstGeom prst="rect">
            <a:avLst/>
          </a:prstGeom>
        </p:spPr>
      </p:pic>
    </p:spTree>
    <p:extLst>
      <p:ext uri="{BB962C8B-B14F-4D97-AF65-F5344CB8AC3E}">
        <p14:creationId xmlns:p14="http://schemas.microsoft.com/office/powerpoint/2010/main" val="90101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394460"/>
            <a:ext cx="8924175" cy="4976178"/>
          </a:xfrm>
        </p:spPr>
        <p:txBody>
          <a:bodyPr/>
          <a:lstStyle/>
          <a:p>
            <a:pPr marL="0" indent="0">
              <a:buNone/>
            </a:pPr>
            <a:r>
              <a:rPr lang="en-US" sz="2000" dirty="0"/>
              <a:t>In the </a:t>
            </a:r>
            <a:r>
              <a:rPr lang="en-US" sz="2000" dirty="0" smtClean="0"/>
              <a:t>model </a:t>
            </a:r>
            <a:r>
              <a:rPr lang="en-US" sz="2000" dirty="0"/>
              <a:t>the internal behavior of the Financial application component is modeled as an application function consisting of two sub-functions. These application functions realize the application services that are made available to the users of the application.</a:t>
            </a:r>
            <a:endParaRPr lang="en-GB" sz="20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55</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Application Function Example</a:t>
            </a:r>
            <a:endParaRPr lang="en-GB" dirty="0"/>
          </a:p>
        </p:txBody>
      </p:sp>
      <p:pic>
        <p:nvPicPr>
          <p:cNvPr id="6" name="Immagine 5"/>
          <p:cNvPicPr>
            <a:picLocks noChangeAspect="1"/>
          </p:cNvPicPr>
          <p:nvPr/>
        </p:nvPicPr>
        <p:blipFill>
          <a:blip r:embed="rId2"/>
          <a:stretch>
            <a:fillRect/>
          </a:stretch>
        </p:blipFill>
        <p:spPr>
          <a:xfrm>
            <a:off x="568961" y="3067050"/>
            <a:ext cx="8813800" cy="3530600"/>
          </a:xfrm>
          <a:prstGeom prst="rect">
            <a:avLst/>
          </a:prstGeom>
        </p:spPr>
      </p:pic>
    </p:spTree>
    <p:extLst>
      <p:ext uri="{BB962C8B-B14F-4D97-AF65-F5344CB8AC3E}">
        <p14:creationId xmlns:p14="http://schemas.microsoft.com/office/powerpoint/2010/main" val="1913563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US" dirty="0"/>
              <a:t>In the </a:t>
            </a:r>
            <a:r>
              <a:rPr lang="en-US" dirty="0" smtClean="0"/>
              <a:t>model, </a:t>
            </a:r>
            <a:r>
              <a:rPr lang="en-US" dirty="0"/>
              <a:t>an Accounting component and a Billing component of a financial system co-operate to compose an </a:t>
            </a:r>
            <a:r>
              <a:rPr lang="en-US" i="1" dirty="0"/>
              <a:t>administrate transactions</a:t>
            </a:r>
            <a:r>
              <a:rPr lang="en-US" dirty="0"/>
              <a:t> interaction. This is modeled as an application interaction assigned to the collaboration between the two components.</a:t>
            </a:r>
          </a:p>
          <a:p>
            <a:pPr marL="0" indent="0">
              <a:buNone/>
            </a:pP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56</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Application Interaction Example</a:t>
            </a:r>
            <a:endParaRPr lang="en-GB" dirty="0"/>
          </a:p>
        </p:txBody>
      </p:sp>
      <p:pic>
        <p:nvPicPr>
          <p:cNvPr id="6" name="Immagine 5"/>
          <p:cNvPicPr>
            <a:picLocks noChangeAspect="1"/>
          </p:cNvPicPr>
          <p:nvPr/>
        </p:nvPicPr>
        <p:blipFill>
          <a:blip r:embed="rId2"/>
          <a:stretch>
            <a:fillRect/>
          </a:stretch>
        </p:blipFill>
        <p:spPr>
          <a:xfrm>
            <a:off x="1188720" y="3838910"/>
            <a:ext cx="7208520" cy="2531728"/>
          </a:xfrm>
          <a:prstGeom prst="rect">
            <a:avLst/>
          </a:prstGeom>
        </p:spPr>
      </p:pic>
    </p:spTree>
    <p:extLst>
      <p:ext uri="{BB962C8B-B14F-4D97-AF65-F5344CB8AC3E}">
        <p14:creationId xmlns:p14="http://schemas.microsoft.com/office/powerpoint/2010/main" val="1136051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GB"/>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57</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Application Service Example</a:t>
            </a:r>
            <a:endParaRPr lang="en-GB" dirty="0"/>
          </a:p>
        </p:txBody>
      </p:sp>
      <p:pic>
        <p:nvPicPr>
          <p:cNvPr id="6" name="Immagine 5"/>
          <p:cNvPicPr>
            <a:picLocks noChangeAspect="1"/>
          </p:cNvPicPr>
          <p:nvPr/>
        </p:nvPicPr>
        <p:blipFill>
          <a:blip r:embed="rId3"/>
          <a:stretch>
            <a:fillRect/>
          </a:stretch>
        </p:blipFill>
        <p:spPr>
          <a:xfrm>
            <a:off x="4679768" y="1616076"/>
            <a:ext cx="4813368" cy="4813368"/>
          </a:xfrm>
          <a:prstGeom prst="rect">
            <a:avLst/>
          </a:prstGeom>
        </p:spPr>
      </p:pic>
    </p:spTree>
    <p:extLst>
      <p:ext uri="{BB962C8B-B14F-4D97-AF65-F5344CB8AC3E}">
        <p14:creationId xmlns:p14="http://schemas.microsoft.com/office/powerpoint/2010/main" val="996579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58</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Application Layer </a:t>
            </a:r>
            <a:r>
              <a:rPr lang="en-US" dirty="0" smtClean="0"/>
              <a:t>Passive Structure </a:t>
            </a:r>
            <a:r>
              <a:rPr lang="en-US" dirty="0"/>
              <a:t>Concepts</a:t>
            </a:r>
            <a:br>
              <a:rPr lang="en-US" dirty="0"/>
            </a:br>
            <a:r>
              <a:rPr lang="en-US" dirty="0"/>
              <a:t>- </a:t>
            </a:r>
            <a:r>
              <a:rPr lang="en-GB" dirty="0"/>
              <a:t>Relevant Elements</a:t>
            </a:r>
          </a:p>
        </p:txBody>
      </p:sp>
      <p:pic>
        <p:nvPicPr>
          <p:cNvPr id="6" name="Immagine 5"/>
          <p:cNvPicPr>
            <a:picLocks noChangeAspect="1"/>
          </p:cNvPicPr>
          <p:nvPr/>
        </p:nvPicPr>
        <p:blipFill>
          <a:blip r:embed="rId2"/>
          <a:stretch>
            <a:fillRect/>
          </a:stretch>
        </p:blipFill>
        <p:spPr>
          <a:xfrm>
            <a:off x="2216151" y="2717800"/>
            <a:ext cx="5346700" cy="1193800"/>
          </a:xfrm>
          <a:prstGeom prst="rect">
            <a:avLst/>
          </a:prstGeom>
        </p:spPr>
      </p:pic>
    </p:spTree>
    <p:extLst>
      <p:ext uri="{BB962C8B-B14F-4D97-AF65-F5344CB8AC3E}">
        <p14:creationId xmlns:p14="http://schemas.microsoft.com/office/powerpoint/2010/main" val="590249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US" dirty="0"/>
              <a:t>A data object is defined as a passive element suitable for automated processing.</a:t>
            </a:r>
          </a:p>
          <a:p>
            <a:r>
              <a:rPr lang="en-US" dirty="0"/>
              <a:t>An application function operates on a data object. A data object may be communicated via interactions and used or produced by application services. It should be a self-contained piece of information with a clear meaning to the business, not just to the application level. Typical examples of data objects are a customer record, a client database, or an insurance claim.</a:t>
            </a:r>
          </a:p>
          <a:p>
            <a:r>
              <a:rPr lang="en-US" dirty="0"/>
              <a:t>A data object can be accessed by an application function, application interaction, or application service. A data object may realize a business object, and may be realized by an artifact. A data object may have association, specialization, aggregation, or composition relationships with other data objects. The name of a data object should preferably be a noun.</a:t>
            </a:r>
          </a:p>
          <a:p>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59</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Data Object</a:t>
            </a:r>
            <a:endParaRPr lang="en-GB" dirty="0"/>
          </a:p>
        </p:txBody>
      </p:sp>
    </p:spTree>
    <p:extLst>
      <p:ext uri="{BB962C8B-B14F-4D97-AF65-F5344CB8AC3E}">
        <p14:creationId xmlns:p14="http://schemas.microsoft.com/office/powerpoint/2010/main" val="2011838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Core Concepts and Relations </a:t>
            </a:r>
          </a:p>
        </p:txBody>
      </p:sp>
      <p:pic>
        <p:nvPicPr>
          <p:cNvPr id="7" name="Immagine 6"/>
          <p:cNvPicPr>
            <a:picLocks noChangeAspect="1"/>
          </p:cNvPicPr>
          <p:nvPr/>
        </p:nvPicPr>
        <p:blipFill>
          <a:blip r:embed="rId3"/>
          <a:stretch>
            <a:fillRect/>
          </a:stretch>
        </p:blipFill>
        <p:spPr>
          <a:xfrm>
            <a:off x="1186123" y="2351551"/>
            <a:ext cx="7689849" cy="3453473"/>
          </a:xfrm>
          <a:prstGeom prst="rect">
            <a:avLst/>
          </a:prstGeom>
        </p:spPr>
      </p:pic>
      <p:sp>
        <p:nvSpPr>
          <p:cNvPr id="8" name="Rettangolo 7"/>
          <p:cNvSpPr/>
          <p:nvPr/>
        </p:nvSpPr>
        <p:spPr>
          <a:xfrm>
            <a:off x="1541318" y="5908980"/>
            <a:ext cx="4953000" cy="646331"/>
          </a:xfrm>
          <a:prstGeom prst="rect">
            <a:avLst/>
          </a:prstGeom>
        </p:spPr>
        <p:txBody>
          <a:bodyPr>
            <a:spAutoFit/>
          </a:bodyPr>
          <a:lstStyle/>
          <a:p>
            <a:pPr marR="134110"/>
            <a:r>
              <a:rPr lang="en-GB" b="1" i="1" dirty="0"/>
              <a:t>Passive </a:t>
            </a:r>
            <a:endParaRPr lang="en-GB" dirty="0"/>
          </a:p>
          <a:p>
            <a:pPr marR="133030"/>
            <a:r>
              <a:rPr lang="en-GB" b="1" i="1" dirty="0"/>
              <a:t>structure </a:t>
            </a:r>
            <a:endParaRPr lang="en-GB" dirty="0"/>
          </a:p>
        </p:txBody>
      </p:sp>
      <p:sp>
        <p:nvSpPr>
          <p:cNvPr id="9" name="Rettangolo 8"/>
          <p:cNvSpPr/>
          <p:nvPr/>
        </p:nvSpPr>
        <p:spPr>
          <a:xfrm>
            <a:off x="7409002" y="5858879"/>
            <a:ext cx="1249060" cy="646331"/>
          </a:xfrm>
          <a:prstGeom prst="rect">
            <a:avLst/>
          </a:prstGeom>
        </p:spPr>
        <p:txBody>
          <a:bodyPr wrap="none">
            <a:spAutoFit/>
          </a:bodyPr>
          <a:lstStyle/>
          <a:p>
            <a:r>
              <a:rPr lang="en-GB" b="1" i="1" dirty="0"/>
              <a:t>Active </a:t>
            </a:r>
            <a:endParaRPr lang="en-GB" dirty="0"/>
          </a:p>
          <a:p>
            <a:r>
              <a:rPr lang="en-GB" b="1" i="1" dirty="0"/>
              <a:t>structure </a:t>
            </a:r>
            <a:endParaRPr lang="en-GB" dirty="0"/>
          </a:p>
        </p:txBody>
      </p:sp>
      <p:sp>
        <p:nvSpPr>
          <p:cNvPr id="10" name="Rettangolo 9"/>
          <p:cNvSpPr/>
          <p:nvPr/>
        </p:nvSpPr>
        <p:spPr>
          <a:xfrm>
            <a:off x="3794811" y="6051886"/>
            <a:ext cx="1236236" cy="369332"/>
          </a:xfrm>
          <a:prstGeom prst="rect">
            <a:avLst/>
          </a:prstGeom>
        </p:spPr>
        <p:txBody>
          <a:bodyPr wrap="none">
            <a:spAutoFit/>
          </a:bodyPr>
          <a:lstStyle/>
          <a:p>
            <a:r>
              <a:rPr lang="en-GB" b="1" i="1" dirty="0" err="1"/>
              <a:t>Behavior</a:t>
            </a:r>
            <a:r>
              <a:rPr lang="en-GB" b="1" i="1" dirty="0"/>
              <a:t> </a:t>
            </a:r>
            <a:endParaRPr lang="en-GB" dirty="0"/>
          </a:p>
        </p:txBody>
      </p:sp>
      <p:sp>
        <p:nvSpPr>
          <p:cNvPr id="11" name="Rettangolo 10"/>
          <p:cNvSpPr/>
          <p:nvPr/>
        </p:nvSpPr>
        <p:spPr>
          <a:xfrm rot="5400000">
            <a:off x="8900184" y="2701647"/>
            <a:ext cx="1069524" cy="369332"/>
          </a:xfrm>
          <a:prstGeom prst="rect">
            <a:avLst/>
          </a:prstGeom>
        </p:spPr>
        <p:txBody>
          <a:bodyPr wrap="none">
            <a:spAutoFit/>
          </a:bodyPr>
          <a:lstStyle/>
          <a:p>
            <a:r>
              <a:rPr lang="en-GB" b="1" i="1" dirty="0" smtClean="0"/>
              <a:t>external</a:t>
            </a:r>
            <a:endParaRPr lang="en-GB" dirty="0"/>
          </a:p>
        </p:txBody>
      </p:sp>
      <p:sp>
        <p:nvSpPr>
          <p:cNvPr id="12" name="Rettangolo 11"/>
          <p:cNvSpPr/>
          <p:nvPr/>
        </p:nvSpPr>
        <p:spPr>
          <a:xfrm rot="5560558">
            <a:off x="8709106" y="4745535"/>
            <a:ext cx="1082348" cy="369332"/>
          </a:xfrm>
          <a:prstGeom prst="rect">
            <a:avLst/>
          </a:prstGeom>
        </p:spPr>
        <p:txBody>
          <a:bodyPr wrap="none">
            <a:spAutoFit/>
          </a:bodyPr>
          <a:lstStyle/>
          <a:p>
            <a:r>
              <a:rPr lang="en-GB" b="1" i="1"/>
              <a:t>internal </a:t>
            </a:r>
            <a:endParaRPr lang="en-GB"/>
          </a:p>
        </p:txBody>
      </p:sp>
    </p:spTree>
    <p:extLst>
      <p:ext uri="{BB962C8B-B14F-4D97-AF65-F5344CB8AC3E}">
        <p14:creationId xmlns:p14="http://schemas.microsoft.com/office/powerpoint/2010/main" val="1364463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785938"/>
            <a:ext cx="3568699" cy="4584700"/>
          </a:xfrm>
        </p:spPr>
        <p:txBody>
          <a:bodyPr/>
          <a:lstStyle/>
          <a:p>
            <a:r>
              <a:rPr lang="en-US" dirty="0"/>
              <a:t>In the model below, two application functions co-operate via an application service, in which a data object holding Transaction data is exchanged.</a:t>
            </a:r>
          </a:p>
          <a:p>
            <a:pPr marL="0" indent="0">
              <a:buNone/>
            </a:pP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60</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Data Object Example</a:t>
            </a:r>
            <a:endParaRPr lang="en-GB" dirty="0"/>
          </a:p>
        </p:txBody>
      </p:sp>
      <p:pic>
        <p:nvPicPr>
          <p:cNvPr id="6" name="Immagine 5"/>
          <p:cNvPicPr>
            <a:picLocks noChangeAspect="1"/>
          </p:cNvPicPr>
          <p:nvPr/>
        </p:nvPicPr>
        <p:blipFill>
          <a:blip r:embed="rId2"/>
          <a:stretch>
            <a:fillRect/>
          </a:stretch>
        </p:blipFill>
        <p:spPr>
          <a:xfrm>
            <a:off x="4514736" y="1901894"/>
            <a:ext cx="4978400" cy="4381500"/>
          </a:xfrm>
          <a:prstGeom prst="rect">
            <a:avLst/>
          </a:prstGeom>
        </p:spPr>
      </p:pic>
    </p:spTree>
    <p:extLst>
      <p:ext uri="{BB962C8B-B14F-4D97-AF65-F5344CB8AC3E}">
        <p14:creationId xmlns:p14="http://schemas.microsoft.com/office/powerpoint/2010/main" val="183240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2"/>
          <a:stretch>
            <a:fillRect/>
          </a:stretch>
        </p:blipFill>
        <p:spPr>
          <a:xfrm>
            <a:off x="568325" y="2240214"/>
            <a:ext cx="8924925" cy="3676147"/>
          </a:xfrm>
          <a:prstGeom prst="rect">
            <a:avLst/>
          </a:prstGeo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61</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Technology Layer </a:t>
            </a:r>
            <a:r>
              <a:rPr lang="en-GB" dirty="0"/>
              <a:t>Meta-Model</a:t>
            </a:r>
          </a:p>
        </p:txBody>
      </p:sp>
    </p:spTree>
    <p:extLst>
      <p:ext uri="{BB962C8B-B14F-4D97-AF65-F5344CB8AC3E}">
        <p14:creationId xmlns:p14="http://schemas.microsoft.com/office/powerpoint/2010/main" val="1705236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62</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a:xfrm>
            <a:off x="581892" y="150814"/>
            <a:ext cx="8853054" cy="1008062"/>
          </a:xfrm>
        </p:spPr>
        <p:txBody>
          <a:bodyPr/>
          <a:lstStyle/>
          <a:p>
            <a:r>
              <a:rPr lang="en-GB" dirty="0" smtClean="0"/>
              <a:t>Technology Layer </a:t>
            </a:r>
            <a:r>
              <a:rPr lang="en-US" dirty="0"/>
              <a:t>Active Structure Concepts</a:t>
            </a:r>
            <a:br>
              <a:rPr lang="en-US" dirty="0"/>
            </a:br>
            <a:r>
              <a:rPr lang="en-US" dirty="0" smtClean="0"/>
              <a:t>- </a:t>
            </a:r>
            <a:r>
              <a:rPr lang="en-GB" dirty="0" smtClean="0"/>
              <a:t>Relevant Elements</a:t>
            </a:r>
            <a:endParaRPr lang="en-GB" dirty="0"/>
          </a:p>
        </p:txBody>
      </p:sp>
      <p:sp>
        <p:nvSpPr>
          <p:cNvPr id="2" name="Segnaposto contenuto 1"/>
          <p:cNvSpPr>
            <a:spLocks noGrp="1"/>
          </p:cNvSpPr>
          <p:nvPr>
            <p:ph idx="1"/>
          </p:nvPr>
        </p:nvSpPr>
        <p:spPr/>
        <p:txBody>
          <a:bodyPr>
            <a:normAutofit fontScale="70000" lnSpcReduction="20000"/>
          </a:bodyPr>
          <a:lstStyle/>
          <a:p>
            <a:r>
              <a:rPr lang="en-US" dirty="0"/>
              <a:t>The main active structure concept for the technology layer is the </a:t>
            </a:r>
            <a:r>
              <a:rPr lang="en-US" i="1" dirty="0"/>
              <a:t>node</a:t>
            </a:r>
            <a:r>
              <a:rPr lang="en-US" dirty="0"/>
              <a:t>. This concept is used to model structural entities in this layer. It is identical to the node concept of UML 2.0. It strictly models the structural aspect of a system: its behavior is modeled by an explicit relationship to the behavioral concepts.</a:t>
            </a:r>
          </a:p>
          <a:p>
            <a:r>
              <a:rPr lang="en-US" dirty="0"/>
              <a:t>An </a:t>
            </a:r>
            <a:r>
              <a:rPr lang="en-US" i="1" dirty="0"/>
              <a:t>infrastructure interface</a:t>
            </a:r>
            <a:r>
              <a:rPr lang="en-US" dirty="0"/>
              <a:t> is the (logical) location where the infrastructure services offered by a node can be accessed by other nodes or by application components from the application layer.</a:t>
            </a:r>
          </a:p>
          <a:p>
            <a:r>
              <a:rPr lang="en-US" dirty="0"/>
              <a:t>Nodes come in two flavors: </a:t>
            </a:r>
            <a:r>
              <a:rPr lang="en-US" i="1" dirty="0"/>
              <a:t>device</a:t>
            </a:r>
            <a:r>
              <a:rPr lang="en-US" dirty="0"/>
              <a:t> and </a:t>
            </a:r>
            <a:r>
              <a:rPr lang="en-US" i="1" dirty="0"/>
              <a:t>system software</a:t>
            </a:r>
            <a:r>
              <a:rPr lang="en-US" dirty="0"/>
              <a:t>, both taken from UML 2.0. A </a:t>
            </a:r>
            <a:r>
              <a:rPr lang="en-US" i="1" dirty="0"/>
              <a:t>device</a:t>
            </a:r>
            <a:r>
              <a:rPr lang="en-US" dirty="0"/>
              <a:t> models a physical computational resource, upon which artifacts may be deployed for execution. </a:t>
            </a:r>
            <a:r>
              <a:rPr lang="en-US" i="1" dirty="0"/>
              <a:t>System software</a:t>
            </a:r>
            <a:r>
              <a:rPr lang="en-US" dirty="0"/>
              <a:t> is an infrastructural software component running on a device. Typically, a node consists of a number of sub-nodes; for example, a device such as a server and system software to model the operating system.</a:t>
            </a:r>
          </a:p>
          <a:p>
            <a:r>
              <a:rPr lang="en-US" dirty="0"/>
              <a:t>The inter-relationships of components in the technology layer are mainly formed by the communication infrastructure. The </a:t>
            </a:r>
            <a:r>
              <a:rPr lang="en-US" i="1" dirty="0"/>
              <a:t>communication path</a:t>
            </a:r>
            <a:r>
              <a:rPr lang="en-US" dirty="0"/>
              <a:t> models the relation between two or more nodes, through which these nodes can exchange information. The physical realization of a communication path is a modeled with a </a:t>
            </a:r>
            <a:r>
              <a:rPr lang="en-US" i="1" dirty="0"/>
              <a:t>network</a:t>
            </a:r>
            <a:r>
              <a:rPr lang="en-US" dirty="0"/>
              <a:t>; i.e., a physical communication medium between two or more devices (or other networks</a:t>
            </a:r>
            <a:r>
              <a:rPr lang="en-US" dirty="0" smtClean="0"/>
              <a:t>).</a:t>
            </a:r>
            <a:endParaRPr lang="en-US" dirty="0"/>
          </a:p>
        </p:txBody>
      </p:sp>
    </p:spTree>
    <p:extLst>
      <p:ext uri="{BB962C8B-B14F-4D97-AF65-F5344CB8AC3E}">
        <p14:creationId xmlns:p14="http://schemas.microsoft.com/office/powerpoint/2010/main" val="278482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2" y="1785938"/>
            <a:ext cx="4718656" cy="4584700"/>
          </a:xfrm>
        </p:spPr>
        <p:txBody>
          <a:bodyPr/>
          <a:lstStyle/>
          <a:p>
            <a:r>
              <a:rPr lang="en-US" dirty="0"/>
              <a:t>A node is defined as a computational resource upon which artifacts may be stored or deployed for execution.</a:t>
            </a:r>
          </a:p>
          <a:p>
            <a:r>
              <a:rPr lang="en-US" dirty="0"/>
              <a:t>In the </a:t>
            </a:r>
            <a:r>
              <a:rPr lang="en-US" dirty="0" smtClean="0"/>
              <a:t>model, </a:t>
            </a:r>
            <a:r>
              <a:rPr lang="en-US" dirty="0"/>
              <a:t>we see an Application Server node, which consists of a Blade device and Java EE-based application server system software.</a:t>
            </a:r>
          </a:p>
          <a:p>
            <a:pPr marL="0" indent="0">
              <a:buNone/>
            </a:pPr>
            <a:r>
              <a:rPr lang="en-US" dirty="0"/>
              <a:t/>
            </a:r>
            <a:br>
              <a:rPr lang="en-US" dirty="0"/>
            </a:br>
            <a:r>
              <a:rPr lang="en-US" dirty="0"/>
              <a:t>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63</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Node and Example</a:t>
            </a:r>
            <a:endParaRPr lang="en-GB" dirty="0"/>
          </a:p>
        </p:txBody>
      </p:sp>
      <p:pic>
        <p:nvPicPr>
          <p:cNvPr id="6" name="Immagine 5"/>
          <p:cNvPicPr>
            <a:picLocks noChangeAspect="1"/>
          </p:cNvPicPr>
          <p:nvPr/>
        </p:nvPicPr>
        <p:blipFill>
          <a:blip r:embed="rId3"/>
          <a:stretch>
            <a:fillRect/>
          </a:stretch>
        </p:blipFill>
        <p:spPr>
          <a:xfrm>
            <a:off x="5553294" y="4102236"/>
            <a:ext cx="4120874" cy="1657117"/>
          </a:xfrm>
          <a:prstGeom prst="rect">
            <a:avLst/>
          </a:prstGeom>
        </p:spPr>
      </p:pic>
      <p:pic>
        <p:nvPicPr>
          <p:cNvPr id="7" name="Immagine 6"/>
          <p:cNvPicPr>
            <a:picLocks noChangeAspect="1"/>
          </p:cNvPicPr>
          <p:nvPr/>
        </p:nvPicPr>
        <p:blipFill>
          <a:blip r:embed="rId4"/>
          <a:stretch>
            <a:fillRect/>
          </a:stretch>
        </p:blipFill>
        <p:spPr>
          <a:xfrm>
            <a:off x="5670631" y="2300356"/>
            <a:ext cx="3886200" cy="1117600"/>
          </a:xfrm>
          <a:prstGeom prst="rect">
            <a:avLst/>
          </a:prstGeom>
        </p:spPr>
      </p:pic>
    </p:spTree>
    <p:extLst>
      <p:ext uri="{BB962C8B-B14F-4D97-AF65-F5344CB8AC3E}">
        <p14:creationId xmlns:p14="http://schemas.microsoft.com/office/powerpoint/2010/main" val="1839909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785938"/>
            <a:ext cx="4440361" cy="4584700"/>
          </a:xfrm>
        </p:spPr>
        <p:txBody>
          <a:bodyPr/>
          <a:lstStyle/>
          <a:p>
            <a:r>
              <a:rPr lang="en-US" dirty="0"/>
              <a:t>A device is defined as a hardware resource upon which artifacts may be stored or deployed for execution.</a:t>
            </a:r>
          </a:p>
          <a:p>
            <a:r>
              <a:rPr lang="en-US" dirty="0" smtClean="0"/>
              <a:t>The </a:t>
            </a:r>
            <a:r>
              <a:rPr lang="en-US" dirty="0"/>
              <a:t>model </a:t>
            </a:r>
            <a:r>
              <a:rPr lang="en-US" dirty="0" smtClean="0"/>
              <a:t>shows </a:t>
            </a:r>
            <a:r>
              <a:rPr lang="en-US" dirty="0"/>
              <a:t>an example of a number of servers, modeled as devices, interconnected through a local area network (LAN).</a:t>
            </a:r>
          </a:p>
          <a:p>
            <a:r>
              <a:rPr lang="en-US" dirty="0" smtClean="0"/>
              <a:t/>
            </a:r>
            <a:br>
              <a:rPr lang="en-US" dirty="0" smtClean="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64</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Device and Example</a:t>
            </a:r>
            <a:endParaRPr lang="en-GB" dirty="0"/>
          </a:p>
        </p:txBody>
      </p:sp>
      <p:pic>
        <p:nvPicPr>
          <p:cNvPr id="6" name="Immagine 5"/>
          <p:cNvPicPr>
            <a:picLocks noChangeAspect="1"/>
          </p:cNvPicPr>
          <p:nvPr/>
        </p:nvPicPr>
        <p:blipFill>
          <a:blip r:embed="rId3"/>
          <a:stretch>
            <a:fillRect/>
          </a:stretch>
        </p:blipFill>
        <p:spPr>
          <a:xfrm>
            <a:off x="5218726" y="2690191"/>
            <a:ext cx="4274410" cy="3680447"/>
          </a:xfrm>
          <a:prstGeom prst="rect">
            <a:avLst/>
          </a:prstGeom>
        </p:spPr>
      </p:pic>
      <p:pic>
        <p:nvPicPr>
          <p:cNvPr id="7" name="Immagine 6"/>
          <p:cNvPicPr>
            <a:picLocks noChangeAspect="1"/>
          </p:cNvPicPr>
          <p:nvPr/>
        </p:nvPicPr>
        <p:blipFill>
          <a:blip r:embed="rId4"/>
          <a:stretch>
            <a:fillRect/>
          </a:stretch>
        </p:blipFill>
        <p:spPr>
          <a:xfrm>
            <a:off x="6186100" y="687389"/>
            <a:ext cx="3293251" cy="849312"/>
          </a:xfrm>
          <a:prstGeom prst="rect">
            <a:avLst/>
          </a:prstGeom>
        </p:spPr>
      </p:pic>
    </p:spTree>
    <p:extLst>
      <p:ext uri="{BB962C8B-B14F-4D97-AF65-F5344CB8AC3E}">
        <p14:creationId xmlns:p14="http://schemas.microsoft.com/office/powerpoint/2010/main" val="1605401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2" y="1785938"/>
            <a:ext cx="9123348" cy="4584700"/>
          </a:xfrm>
        </p:spPr>
        <p:txBody>
          <a:bodyPr/>
          <a:lstStyle/>
          <a:p>
            <a:endParaRPr lang="en-US" dirty="0" smtClean="0"/>
          </a:p>
          <a:p>
            <a:r>
              <a:rPr lang="en-US" dirty="0" smtClean="0"/>
              <a:t>System </a:t>
            </a:r>
            <a:r>
              <a:rPr lang="en-US" dirty="0"/>
              <a:t>software represents a software environment for specific types of components and objects that are deployed on it in the form of artifacts.</a:t>
            </a:r>
          </a:p>
          <a:p>
            <a:r>
              <a:rPr lang="en-US" dirty="0"/>
              <a:t>In the model below, we see a mainframe device that deploys two system software environments: a customer transaction server and a database management system (DBMS).</a:t>
            </a:r>
          </a:p>
          <a:p>
            <a:pPr marL="0" indent="0">
              <a:buNone/>
            </a:pPr>
            <a:r>
              <a:rPr lang="en-US" dirty="0"/>
              <a:t/>
            </a:r>
            <a:br>
              <a:rPr lang="en-US" dirty="0"/>
            </a:br>
            <a:r>
              <a:rPr lang="en-US" dirty="0"/>
              <a:t>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65</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System Software and Example</a:t>
            </a:r>
            <a:endParaRPr lang="en-GB" dirty="0"/>
          </a:p>
        </p:txBody>
      </p:sp>
      <p:pic>
        <p:nvPicPr>
          <p:cNvPr id="6" name="Immagine 5"/>
          <p:cNvPicPr>
            <a:picLocks noChangeAspect="1"/>
          </p:cNvPicPr>
          <p:nvPr/>
        </p:nvPicPr>
        <p:blipFill>
          <a:blip r:embed="rId3"/>
          <a:stretch>
            <a:fillRect/>
          </a:stretch>
        </p:blipFill>
        <p:spPr>
          <a:xfrm>
            <a:off x="5752136" y="1135857"/>
            <a:ext cx="3848100" cy="1130300"/>
          </a:xfrm>
          <a:prstGeom prst="rect">
            <a:avLst/>
          </a:prstGeom>
        </p:spPr>
      </p:pic>
      <p:pic>
        <p:nvPicPr>
          <p:cNvPr id="7" name="Immagine 6"/>
          <p:cNvPicPr>
            <a:picLocks noChangeAspect="1"/>
          </p:cNvPicPr>
          <p:nvPr/>
        </p:nvPicPr>
        <p:blipFill>
          <a:blip r:embed="rId4"/>
          <a:stretch>
            <a:fillRect/>
          </a:stretch>
        </p:blipFill>
        <p:spPr>
          <a:xfrm>
            <a:off x="1333789" y="5188813"/>
            <a:ext cx="7120496" cy="1181825"/>
          </a:xfrm>
          <a:prstGeom prst="rect">
            <a:avLst/>
          </a:prstGeom>
        </p:spPr>
      </p:pic>
    </p:spTree>
    <p:extLst>
      <p:ext uri="{BB962C8B-B14F-4D97-AF65-F5344CB8AC3E}">
        <p14:creationId xmlns:p14="http://schemas.microsoft.com/office/powerpoint/2010/main" val="822135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2" y="1785938"/>
            <a:ext cx="6189648" cy="4584700"/>
          </a:xfrm>
        </p:spPr>
        <p:txBody>
          <a:bodyPr/>
          <a:lstStyle/>
          <a:p>
            <a:endParaRPr lang="en-US" dirty="0" smtClean="0"/>
          </a:p>
          <a:p>
            <a:endParaRPr lang="en-US" dirty="0"/>
          </a:p>
          <a:p>
            <a:r>
              <a:rPr lang="en-US" dirty="0" smtClean="0"/>
              <a:t>An </a:t>
            </a:r>
            <a:r>
              <a:rPr lang="en-US" dirty="0"/>
              <a:t>infrastructure interface is defined as a point of access where infrastructure services offered by a node can be accessed by other nodes and application components.</a:t>
            </a:r>
          </a:p>
          <a:p>
            <a:r>
              <a:rPr lang="it-IT" dirty="0" smtClean="0"/>
              <a:t>In </a:t>
            </a:r>
            <a:r>
              <a:rPr lang="it-IT" dirty="0"/>
              <a:t>the </a:t>
            </a:r>
            <a:r>
              <a:rPr lang="it-IT" dirty="0" smtClean="0"/>
              <a:t>model, </a:t>
            </a:r>
            <a:r>
              <a:rPr lang="it-IT" dirty="0" err="1"/>
              <a:t>we</a:t>
            </a:r>
            <a:r>
              <a:rPr lang="it-IT" dirty="0"/>
              <a:t> </a:t>
            </a:r>
            <a:r>
              <a:rPr lang="it-IT" dirty="0" err="1"/>
              <a:t>see</a:t>
            </a:r>
            <a:r>
              <a:rPr lang="it-IT" dirty="0"/>
              <a:t> a client </a:t>
            </a:r>
            <a:r>
              <a:rPr lang="it-IT" dirty="0" err="1"/>
              <a:t>infrastructure</a:t>
            </a:r>
            <a:r>
              <a:rPr lang="it-IT" dirty="0"/>
              <a:t> </a:t>
            </a:r>
            <a:r>
              <a:rPr lang="it-IT" dirty="0" err="1"/>
              <a:t>interface</a:t>
            </a:r>
            <a:r>
              <a:rPr lang="it-IT" dirty="0"/>
              <a:t> </a:t>
            </a:r>
            <a:r>
              <a:rPr lang="it-IT" dirty="0" err="1"/>
              <a:t>exposed</a:t>
            </a:r>
            <a:r>
              <a:rPr lang="it-IT" dirty="0"/>
              <a:t>, </a:t>
            </a:r>
            <a:r>
              <a:rPr lang="it-IT" dirty="0" err="1"/>
              <a:t>which</a:t>
            </a:r>
            <a:r>
              <a:rPr lang="it-IT" dirty="0"/>
              <a:t> </a:t>
            </a:r>
            <a:r>
              <a:rPr lang="it-IT" dirty="0" err="1"/>
              <a:t>is</a:t>
            </a:r>
            <a:r>
              <a:rPr lang="it-IT" dirty="0"/>
              <a:t> part of the </a:t>
            </a:r>
            <a:r>
              <a:rPr lang="it-IT" dirty="0" err="1"/>
              <a:t>client-server</a:t>
            </a:r>
            <a:r>
              <a:rPr lang="it-IT" dirty="0"/>
              <a:t> </a:t>
            </a:r>
            <a:r>
              <a:rPr lang="it-IT" dirty="0" err="1"/>
              <a:t>system</a:t>
            </a:r>
            <a:r>
              <a:rPr lang="it-IT" dirty="0"/>
              <a:t> software.</a:t>
            </a:r>
          </a:p>
          <a:p>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66</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Infrastructure Interface and Example</a:t>
            </a:r>
            <a:endParaRPr lang="en-GB" dirty="0"/>
          </a:p>
        </p:txBody>
      </p:sp>
      <p:pic>
        <p:nvPicPr>
          <p:cNvPr id="6" name="Segnaposto contenuto 5"/>
          <p:cNvPicPr>
            <a:picLocks noChangeAspect="1"/>
          </p:cNvPicPr>
          <p:nvPr/>
        </p:nvPicPr>
        <p:blipFill>
          <a:blip r:embed="rId3"/>
          <a:stretch>
            <a:fillRect/>
          </a:stretch>
        </p:blipFill>
        <p:spPr bwMode="auto">
          <a:xfrm>
            <a:off x="5341145" y="1616076"/>
            <a:ext cx="4064000" cy="1117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p:cNvPicPr>
            <a:picLocks noChangeAspect="1"/>
          </p:cNvPicPr>
          <p:nvPr/>
        </p:nvPicPr>
        <p:blipFill>
          <a:blip r:embed="rId4"/>
          <a:stretch>
            <a:fillRect/>
          </a:stretch>
        </p:blipFill>
        <p:spPr>
          <a:xfrm>
            <a:off x="7010297" y="3908563"/>
            <a:ext cx="2336800" cy="2247900"/>
          </a:xfrm>
          <a:prstGeom prst="rect">
            <a:avLst/>
          </a:prstGeom>
        </p:spPr>
      </p:pic>
    </p:spTree>
    <p:extLst>
      <p:ext uri="{BB962C8B-B14F-4D97-AF65-F5344CB8AC3E}">
        <p14:creationId xmlns:p14="http://schemas.microsoft.com/office/powerpoint/2010/main" val="16789446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US" dirty="0" smtClean="0"/>
          </a:p>
          <a:p>
            <a:endParaRPr lang="en-US" dirty="0"/>
          </a:p>
          <a:p>
            <a:r>
              <a:rPr lang="en-US" dirty="0" smtClean="0"/>
              <a:t>A </a:t>
            </a:r>
            <a:r>
              <a:rPr lang="en-US" dirty="0"/>
              <a:t>network is defined as a communication medium between two or more devices.</a:t>
            </a:r>
          </a:p>
          <a:p>
            <a:r>
              <a:rPr lang="en-US" dirty="0"/>
              <a:t>In the model below, a 100 Mb/s LAN network connects a mainframe and PC device</a:t>
            </a:r>
            <a:r>
              <a:rPr lang="en-US" dirty="0" smtClean="0"/>
              <a:t>.</a:t>
            </a:r>
            <a:r>
              <a:rPr lang="en-US" dirty="0"/>
              <a:t/>
            </a:r>
            <a:br>
              <a:rPr lang="en-US" dirty="0"/>
            </a:b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67</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Network and Example</a:t>
            </a:r>
            <a:endParaRPr lang="en-GB" dirty="0"/>
          </a:p>
        </p:txBody>
      </p:sp>
      <p:pic>
        <p:nvPicPr>
          <p:cNvPr id="6" name="Immagine 5"/>
          <p:cNvPicPr>
            <a:picLocks noChangeAspect="1"/>
          </p:cNvPicPr>
          <p:nvPr/>
        </p:nvPicPr>
        <p:blipFill>
          <a:blip r:embed="rId3"/>
          <a:stretch>
            <a:fillRect/>
          </a:stretch>
        </p:blipFill>
        <p:spPr>
          <a:xfrm>
            <a:off x="1447008" y="5213350"/>
            <a:ext cx="6921500" cy="1384300"/>
          </a:xfrm>
          <a:prstGeom prst="rect">
            <a:avLst/>
          </a:prstGeom>
        </p:spPr>
      </p:pic>
      <p:pic>
        <p:nvPicPr>
          <p:cNvPr id="7" name="Immagine 6"/>
          <p:cNvPicPr>
            <a:picLocks noChangeAspect="1"/>
          </p:cNvPicPr>
          <p:nvPr/>
        </p:nvPicPr>
        <p:blipFill>
          <a:blip r:embed="rId4"/>
          <a:stretch>
            <a:fillRect/>
          </a:stretch>
        </p:blipFill>
        <p:spPr>
          <a:xfrm>
            <a:off x="2914926" y="1674882"/>
            <a:ext cx="3784600" cy="1117600"/>
          </a:xfrm>
          <a:prstGeom prst="rect">
            <a:avLst/>
          </a:prstGeom>
          <a:solidFill>
            <a:schemeClr val="tx1"/>
          </a:solidFill>
        </p:spPr>
      </p:pic>
    </p:spTree>
    <p:extLst>
      <p:ext uri="{BB962C8B-B14F-4D97-AF65-F5344CB8AC3E}">
        <p14:creationId xmlns:p14="http://schemas.microsoft.com/office/powerpoint/2010/main" val="1102173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785938"/>
            <a:ext cx="8482274" cy="4584700"/>
          </a:xfrm>
        </p:spPr>
        <p:txBody>
          <a:bodyPr/>
          <a:lstStyle/>
          <a:p>
            <a:endParaRPr lang="en-US" dirty="0" smtClean="0"/>
          </a:p>
          <a:p>
            <a:endParaRPr lang="en-US" dirty="0"/>
          </a:p>
          <a:p>
            <a:r>
              <a:rPr lang="en-US" dirty="0" smtClean="0"/>
              <a:t>A </a:t>
            </a:r>
            <a:r>
              <a:rPr lang="en-US" dirty="0"/>
              <a:t>communication path is defined as a link between two or more nodes, through which these nodes can exchange data.</a:t>
            </a:r>
          </a:p>
          <a:p>
            <a:r>
              <a:rPr lang="en-US" dirty="0" smtClean="0"/>
              <a:t>In </a:t>
            </a:r>
            <a:r>
              <a:rPr lang="en-US" dirty="0"/>
              <a:t>the </a:t>
            </a:r>
            <a:r>
              <a:rPr lang="en-US" dirty="0" smtClean="0"/>
              <a:t>model, </a:t>
            </a:r>
            <a:r>
              <a:rPr lang="en-US" dirty="0"/>
              <a:t>we see a communication path “message queuing” between an Application Server and a Client.</a:t>
            </a:r>
          </a:p>
          <a:p>
            <a:pPr marL="0" indent="0">
              <a:buNone/>
            </a:pP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68</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a:t> </a:t>
            </a:r>
            <a:r>
              <a:rPr lang="en-GB" dirty="0" smtClean="0"/>
              <a:t>Communication Path and Example</a:t>
            </a:r>
            <a:endParaRPr lang="en-GB" dirty="0"/>
          </a:p>
        </p:txBody>
      </p:sp>
      <p:pic>
        <p:nvPicPr>
          <p:cNvPr id="6" name="Immagine 5"/>
          <p:cNvPicPr>
            <a:picLocks noChangeAspect="1"/>
          </p:cNvPicPr>
          <p:nvPr/>
        </p:nvPicPr>
        <p:blipFill>
          <a:blip r:embed="rId3"/>
          <a:stretch>
            <a:fillRect/>
          </a:stretch>
        </p:blipFill>
        <p:spPr>
          <a:xfrm>
            <a:off x="3090719" y="1364284"/>
            <a:ext cx="3835400" cy="1117600"/>
          </a:xfrm>
          <a:prstGeom prst="rect">
            <a:avLst/>
          </a:prstGeom>
          <a:solidFill>
            <a:schemeClr val="tx1"/>
          </a:solidFill>
        </p:spPr>
      </p:pic>
      <p:pic>
        <p:nvPicPr>
          <p:cNvPr id="7" name="Immagine 6"/>
          <p:cNvPicPr>
            <a:picLocks noChangeAspect="1"/>
          </p:cNvPicPr>
          <p:nvPr/>
        </p:nvPicPr>
        <p:blipFill>
          <a:blip r:embed="rId4"/>
          <a:stretch>
            <a:fillRect/>
          </a:stretch>
        </p:blipFill>
        <p:spPr>
          <a:xfrm>
            <a:off x="2216151" y="5108541"/>
            <a:ext cx="7048500" cy="1346200"/>
          </a:xfrm>
          <a:prstGeom prst="rect">
            <a:avLst/>
          </a:prstGeom>
        </p:spPr>
      </p:pic>
    </p:spTree>
    <p:extLst>
      <p:ext uri="{BB962C8B-B14F-4D97-AF65-F5344CB8AC3E}">
        <p14:creationId xmlns:p14="http://schemas.microsoft.com/office/powerpoint/2010/main" val="1302921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69</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a:xfrm>
            <a:off x="581892" y="150814"/>
            <a:ext cx="8853054" cy="1008062"/>
          </a:xfrm>
        </p:spPr>
        <p:txBody>
          <a:bodyPr/>
          <a:lstStyle/>
          <a:p>
            <a:r>
              <a:rPr lang="en-GB" dirty="0" smtClean="0"/>
              <a:t>Technology Layer </a:t>
            </a:r>
            <a:r>
              <a:rPr lang="en-US" dirty="0" err="1" smtClean="0"/>
              <a:t>Behavioural</a:t>
            </a:r>
            <a:r>
              <a:rPr lang="en-US" dirty="0" smtClean="0"/>
              <a:t> Structure </a:t>
            </a:r>
            <a:r>
              <a:rPr lang="en-US" dirty="0"/>
              <a:t>Concepts</a:t>
            </a:r>
            <a:br>
              <a:rPr lang="en-US" dirty="0"/>
            </a:br>
            <a:r>
              <a:rPr lang="en-US" dirty="0" smtClean="0"/>
              <a:t>- </a:t>
            </a:r>
            <a:r>
              <a:rPr lang="en-GB" dirty="0" smtClean="0"/>
              <a:t>Relevant Elements</a:t>
            </a:r>
            <a:endParaRPr lang="en-GB" dirty="0"/>
          </a:p>
        </p:txBody>
      </p:sp>
      <p:sp>
        <p:nvSpPr>
          <p:cNvPr id="2" name="Segnaposto contenuto 1"/>
          <p:cNvSpPr>
            <a:spLocks noGrp="1"/>
          </p:cNvSpPr>
          <p:nvPr>
            <p:ph idx="1"/>
          </p:nvPr>
        </p:nvSpPr>
        <p:spPr/>
        <p:txBody>
          <a:bodyPr/>
          <a:lstStyle/>
          <a:p>
            <a:r>
              <a:rPr lang="en-US" b="1" dirty="0"/>
              <a:t>Infrastructure </a:t>
            </a:r>
            <a:r>
              <a:rPr lang="en-US" b="1" dirty="0" smtClean="0"/>
              <a:t>Function</a:t>
            </a:r>
          </a:p>
          <a:p>
            <a:endParaRPr lang="en-US" b="1" dirty="0"/>
          </a:p>
          <a:p>
            <a:endParaRPr lang="en-US" b="1" dirty="0" smtClean="0"/>
          </a:p>
          <a:p>
            <a:endParaRPr lang="en-US" b="1" dirty="0" smtClean="0"/>
          </a:p>
          <a:p>
            <a:r>
              <a:rPr lang="en-US" b="1" dirty="0" smtClean="0"/>
              <a:t>Infrastructure </a:t>
            </a:r>
            <a:r>
              <a:rPr lang="en-US" b="1" dirty="0"/>
              <a:t>Service</a:t>
            </a:r>
          </a:p>
          <a:p>
            <a:endParaRPr lang="en-US" b="1" dirty="0"/>
          </a:p>
          <a:p>
            <a:endParaRPr lang="en-GB" dirty="0"/>
          </a:p>
        </p:txBody>
      </p:sp>
      <p:pic>
        <p:nvPicPr>
          <p:cNvPr id="6" name="Immagine 5"/>
          <p:cNvPicPr>
            <a:picLocks noChangeAspect="1"/>
          </p:cNvPicPr>
          <p:nvPr/>
        </p:nvPicPr>
        <p:blipFill>
          <a:blip r:embed="rId2"/>
          <a:stretch>
            <a:fillRect/>
          </a:stretch>
        </p:blipFill>
        <p:spPr>
          <a:xfrm>
            <a:off x="2894399" y="4513648"/>
            <a:ext cx="3746500" cy="1117600"/>
          </a:xfrm>
          <a:prstGeom prst="rect">
            <a:avLst/>
          </a:prstGeom>
        </p:spPr>
      </p:pic>
      <p:pic>
        <p:nvPicPr>
          <p:cNvPr id="7" name="Immagine 6"/>
          <p:cNvPicPr>
            <a:picLocks noChangeAspect="1"/>
          </p:cNvPicPr>
          <p:nvPr/>
        </p:nvPicPr>
        <p:blipFill rotWithShape="1">
          <a:blip r:embed="rId3"/>
          <a:srcRect b="21851"/>
          <a:stretch/>
        </p:blipFill>
        <p:spPr>
          <a:xfrm>
            <a:off x="5031048" y="2055726"/>
            <a:ext cx="3467100" cy="1151300"/>
          </a:xfrm>
          <a:prstGeom prst="rect">
            <a:avLst/>
          </a:prstGeom>
        </p:spPr>
      </p:pic>
    </p:spTree>
    <p:extLst>
      <p:ext uri="{BB962C8B-B14F-4D97-AF65-F5344CB8AC3E}">
        <p14:creationId xmlns:p14="http://schemas.microsoft.com/office/powerpoint/2010/main" val="172217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GB" dirty="0" smtClean="0"/>
              <a:t>Description and Example are taken from</a:t>
            </a:r>
          </a:p>
          <a:p>
            <a:endParaRPr lang="en-GB" dirty="0" smtClean="0"/>
          </a:p>
          <a:p>
            <a:endParaRPr lang="en-GB" dirty="0"/>
          </a:p>
          <a:p>
            <a:pPr marL="0" indent="0">
              <a:buNone/>
            </a:pPr>
            <a:endParaRPr lang="en-GB" dirty="0" smtClean="0"/>
          </a:p>
          <a:p>
            <a:pPr marL="0" indent="0">
              <a:buNone/>
            </a:pPr>
            <a:r>
              <a:rPr lang="en-GB" dirty="0" smtClean="0"/>
              <a:t>http</a:t>
            </a:r>
            <a:r>
              <a:rPr lang="en-GB" dirty="0"/>
              <a:t>://</a:t>
            </a:r>
            <a:r>
              <a:rPr lang="en-GB" dirty="0" err="1"/>
              <a:t>pubs.opengroup.org</a:t>
            </a:r>
            <a:r>
              <a:rPr lang="en-GB" dirty="0"/>
              <a:t>/architecture/archimate2-doc/</a:t>
            </a:r>
            <a:r>
              <a:rPr lang="en-GB" dirty="0" err="1"/>
              <a:t>toc.html</a:t>
            </a: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pPr algn="ctr"/>
            <a:r>
              <a:rPr lang="it-IT" dirty="0"/>
              <a:t>Welcome to </a:t>
            </a:r>
            <a:r>
              <a:rPr lang="it-IT" dirty="0" err="1"/>
              <a:t>ArchiMate</a:t>
            </a:r>
            <a:r>
              <a:rPr lang="it-IT" dirty="0"/>
              <a:t>® 2.1, </a:t>
            </a:r>
            <a:r>
              <a:rPr lang="it-IT" i="1" dirty="0"/>
              <a:t>an Open Group Standard</a:t>
            </a:r>
            <a:endParaRPr lang="en-GB" dirty="0"/>
          </a:p>
        </p:txBody>
      </p:sp>
      <p:sp>
        <p:nvSpPr>
          <p:cNvPr id="8" name="Freccia giù 7"/>
          <p:cNvSpPr/>
          <p:nvPr/>
        </p:nvSpPr>
        <p:spPr>
          <a:xfrm>
            <a:off x="4644809" y="2651760"/>
            <a:ext cx="772478" cy="891540"/>
          </a:xfrm>
          <a:prstGeom prst="downArrow">
            <a:avLst/>
          </a:prstGeom>
          <a:solidFill>
            <a:schemeClr val="tx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3103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2" y="1785938"/>
            <a:ext cx="4519874" cy="4584700"/>
          </a:xfrm>
        </p:spPr>
        <p:txBody>
          <a:bodyPr/>
          <a:lstStyle/>
          <a:p>
            <a:r>
              <a:rPr lang="en-US" sz="2000" dirty="0"/>
              <a:t>An infrastructure function is defined as a behavior element that groups infrastructural behavior that can be performed by a </a:t>
            </a:r>
            <a:r>
              <a:rPr lang="en-US" sz="2000"/>
              <a:t>node</a:t>
            </a:r>
            <a:r>
              <a:rPr lang="en-US" sz="2000" smtClean="0"/>
              <a:t>.</a:t>
            </a:r>
          </a:p>
          <a:p>
            <a:endParaRPr lang="en-US" sz="2000" dirty="0"/>
          </a:p>
          <a:p>
            <a:r>
              <a:rPr lang="it-IT" sz="2000" dirty="0" smtClean="0"/>
              <a:t>In </a:t>
            </a:r>
            <a:r>
              <a:rPr lang="it-IT" sz="2000" dirty="0"/>
              <a:t>the </a:t>
            </a:r>
            <a:r>
              <a:rPr lang="it-IT" sz="2000" dirty="0" smtClean="0"/>
              <a:t>model, </a:t>
            </a:r>
            <a:r>
              <a:rPr lang="it-IT" sz="2000" dirty="0"/>
              <a:t>the database management </a:t>
            </a:r>
            <a:r>
              <a:rPr lang="it-IT" sz="2000" dirty="0" err="1"/>
              <a:t>system</a:t>
            </a:r>
            <a:r>
              <a:rPr lang="it-IT" sz="2000" dirty="0"/>
              <a:t> (DBMS) </a:t>
            </a:r>
            <a:r>
              <a:rPr lang="it-IT" sz="2000" dirty="0" err="1"/>
              <a:t>node</a:t>
            </a:r>
            <a:r>
              <a:rPr lang="it-IT" sz="2000" dirty="0"/>
              <a:t> </a:t>
            </a:r>
            <a:r>
              <a:rPr lang="it-IT" sz="2000" dirty="0" err="1"/>
              <a:t>performs</a:t>
            </a:r>
            <a:r>
              <a:rPr lang="it-IT" sz="2000" dirty="0"/>
              <a:t> </a:t>
            </a:r>
            <a:r>
              <a:rPr lang="it-IT" sz="2000" dirty="0" err="1"/>
              <a:t>two</a:t>
            </a:r>
            <a:r>
              <a:rPr lang="it-IT" sz="2000" dirty="0"/>
              <a:t> </a:t>
            </a:r>
            <a:r>
              <a:rPr lang="it-IT" sz="2000" dirty="0" err="1"/>
              <a:t>infrastructure</a:t>
            </a:r>
            <a:r>
              <a:rPr lang="it-IT" sz="2000" dirty="0"/>
              <a:t> </a:t>
            </a:r>
            <a:r>
              <a:rPr lang="it-IT" sz="2000" dirty="0" err="1"/>
              <a:t>functions</a:t>
            </a:r>
            <a:r>
              <a:rPr lang="it-IT" sz="2000" dirty="0"/>
              <a:t>: </a:t>
            </a:r>
            <a:r>
              <a:rPr lang="it-IT" sz="2000" dirty="0" err="1"/>
              <a:t>providing</a:t>
            </a:r>
            <a:r>
              <a:rPr lang="it-IT" sz="2000" dirty="0"/>
              <a:t> data </a:t>
            </a:r>
            <a:r>
              <a:rPr lang="it-IT" sz="2000" dirty="0" err="1"/>
              <a:t>access</a:t>
            </a:r>
            <a:r>
              <a:rPr lang="it-IT" sz="2000" dirty="0"/>
              <a:t> (</a:t>
            </a:r>
            <a:r>
              <a:rPr lang="it-IT" sz="2000" dirty="0" err="1"/>
              <a:t>realizing</a:t>
            </a:r>
            <a:r>
              <a:rPr lang="it-IT" sz="2000" dirty="0"/>
              <a:t> a data </a:t>
            </a:r>
            <a:r>
              <a:rPr lang="it-IT" sz="2000" dirty="0" err="1"/>
              <a:t>access</a:t>
            </a:r>
            <a:r>
              <a:rPr lang="it-IT" sz="2000" dirty="0"/>
              <a:t> service for </a:t>
            </a:r>
            <a:r>
              <a:rPr lang="it-IT" sz="2000" dirty="0" err="1"/>
              <a:t>application</a:t>
            </a:r>
            <a:r>
              <a:rPr lang="it-IT" sz="2000" dirty="0"/>
              <a:t> software), and </a:t>
            </a:r>
            <a:r>
              <a:rPr lang="it-IT" sz="2000" dirty="0" err="1"/>
              <a:t>managing</a:t>
            </a:r>
            <a:r>
              <a:rPr lang="it-IT" sz="2000" dirty="0"/>
              <a:t> data (</a:t>
            </a:r>
            <a:r>
              <a:rPr lang="it-IT" sz="2000" dirty="0" err="1"/>
              <a:t>realizing</a:t>
            </a:r>
            <a:r>
              <a:rPr lang="it-IT" sz="2000" dirty="0"/>
              <a:t> a data management service for database </a:t>
            </a:r>
            <a:r>
              <a:rPr lang="it-IT" sz="2000" dirty="0" err="1"/>
              <a:t>administration</a:t>
            </a:r>
            <a:r>
              <a:rPr lang="it-IT" sz="2000" dirty="0"/>
              <a:t>).</a:t>
            </a:r>
            <a:endParaRPr lang="en-GB" sz="20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70</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Infrastructure </a:t>
            </a:r>
            <a:r>
              <a:rPr lang="en-US" dirty="0" smtClean="0"/>
              <a:t>Function and Example</a:t>
            </a:r>
            <a:endParaRPr lang="en-GB" dirty="0"/>
          </a:p>
        </p:txBody>
      </p:sp>
      <p:pic>
        <p:nvPicPr>
          <p:cNvPr id="8" name="Immagine 7"/>
          <p:cNvPicPr>
            <a:picLocks noChangeAspect="1"/>
          </p:cNvPicPr>
          <p:nvPr/>
        </p:nvPicPr>
        <p:blipFill rotWithShape="1">
          <a:blip r:embed="rId3"/>
          <a:srcRect b="21851"/>
          <a:stretch/>
        </p:blipFill>
        <p:spPr>
          <a:xfrm>
            <a:off x="5938045" y="1785938"/>
            <a:ext cx="3467100" cy="1151300"/>
          </a:xfrm>
          <a:prstGeom prst="rect">
            <a:avLst/>
          </a:prstGeom>
        </p:spPr>
      </p:pic>
      <p:pic>
        <p:nvPicPr>
          <p:cNvPr id="9" name="Immagine 8"/>
          <p:cNvPicPr>
            <a:picLocks noChangeAspect="1"/>
          </p:cNvPicPr>
          <p:nvPr/>
        </p:nvPicPr>
        <p:blipFill>
          <a:blip r:embed="rId4"/>
          <a:stretch>
            <a:fillRect/>
          </a:stretch>
        </p:blipFill>
        <p:spPr>
          <a:xfrm>
            <a:off x="5292289" y="3407164"/>
            <a:ext cx="4142657" cy="2661754"/>
          </a:xfrm>
          <a:prstGeom prst="rect">
            <a:avLst/>
          </a:prstGeom>
        </p:spPr>
      </p:pic>
    </p:spTree>
    <p:extLst>
      <p:ext uri="{BB962C8B-B14F-4D97-AF65-F5344CB8AC3E}">
        <p14:creationId xmlns:p14="http://schemas.microsoft.com/office/powerpoint/2010/main" val="859025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68961" y="1785938"/>
            <a:ext cx="5222239" cy="4584700"/>
          </a:xfrm>
        </p:spPr>
        <p:txBody>
          <a:bodyPr/>
          <a:lstStyle/>
          <a:p>
            <a:r>
              <a:rPr lang="en-US" dirty="0"/>
              <a:t>An infrastructure service is defined as an externally visible unit of functionality, provided by one or more nodes, exposed through well-defined interfaces, and meaningful to the environment.</a:t>
            </a:r>
          </a:p>
          <a:p>
            <a:endParaRPr lang="en-US" dirty="0" smtClean="0"/>
          </a:p>
          <a:p>
            <a:r>
              <a:rPr lang="en-US" dirty="0"/>
              <a:t>In the model below, we see a Messaging service realized by Message-Oriented Middleware (MOM) system software.</a:t>
            </a:r>
          </a:p>
          <a:p>
            <a:r>
              <a:rPr lang="en-US" dirty="0"/>
              <a:t/>
            </a:r>
            <a:br>
              <a:rPr lang="en-US" dirty="0"/>
            </a:br>
            <a:r>
              <a:rPr lang="en-US" dirty="0"/>
              <a:t/>
            </a:r>
            <a:br>
              <a:rPr lang="en-US" dirty="0"/>
            </a:br>
            <a:endParaRPr lang="en-GB"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71</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Infrastructure </a:t>
            </a:r>
            <a:r>
              <a:rPr lang="en-US" dirty="0" smtClean="0"/>
              <a:t>Service and Example</a:t>
            </a:r>
            <a:endParaRPr lang="en-GB" dirty="0"/>
          </a:p>
        </p:txBody>
      </p:sp>
      <p:pic>
        <p:nvPicPr>
          <p:cNvPr id="6" name="Immagine 5"/>
          <p:cNvPicPr>
            <a:picLocks noChangeAspect="1"/>
          </p:cNvPicPr>
          <p:nvPr/>
        </p:nvPicPr>
        <p:blipFill>
          <a:blip r:embed="rId3"/>
          <a:stretch>
            <a:fillRect/>
          </a:stretch>
        </p:blipFill>
        <p:spPr>
          <a:xfrm>
            <a:off x="5989431" y="3436938"/>
            <a:ext cx="3175000" cy="2933700"/>
          </a:xfrm>
          <a:prstGeom prst="rect">
            <a:avLst/>
          </a:prstGeom>
        </p:spPr>
      </p:pic>
      <p:pic>
        <p:nvPicPr>
          <p:cNvPr id="7" name="Immagine 6"/>
          <p:cNvPicPr>
            <a:picLocks noChangeAspect="1"/>
          </p:cNvPicPr>
          <p:nvPr/>
        </p:nvPicPr>
        <p:blipFill>
          <a:blip r:embed="rId4"/>
          <a:stretch>
            <a:fillRect/>
          </a:stretch>
        </p:blipFill>
        <p:spPr>
          <a:xfrm>
            <a:off x="5946362" y="1785938"/>
            <a:ext cx="3746500" cy="1117600"/>
          </a:xfrm>
          <a:prstGeom prst="rect">
            <a:avLst/>
          </a:prstGeom>
        </p:spPr>
      </p:pic>
    </p:spTree>
    <p:extLst>
      <p:ext uri="{BB962C8B-B14F-4D97-AF65-F5344CB8AC3E}">
        <p14:creationId xmlns:p14="http://schemas.microsoft.com/office/powerpoint/2010/main" val="3035230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72</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a:xfrm>
            <a:off x="581892" y="150814"/>
            <a:ext cx="8853054" cy="1008062"/>
          </a:xfrm>
        </p:spPr>
        <p:txBody>
          <a:bodyPr/>
          <a:lstStyle/>
          <a:p>
            <a:r>
              <a:rPr lang="en-GB" dirty="0" smtClean="0"/>
              <a:t>Technology Layer </a:t>
            </a:r>
            <a:r>
              <a:rPr lang="en-US" dirty="0" smtClean="0"/>
              <a:t>Passive Structure </a:t>
            </a:r>
            <a:r>
              <a:rPr lang="en-US" dirty="0"/>
              <a:t>Concepts</a:t>
            </a:r>
            <a:br>
              <a:rPr lang="en-US" dirty="0"/>
            </a:br>
            <a:r>
              <a:rPr lang="en-US" dirty="0" smtClean="0"/>
              <a:t>- </a:t>
            </a:r>
            <a:r>
              <a:rPr lang="en-GB" dirty="0" smtClean="0"/>
              <a:t>Relevant </a:t>
            </a:r>
            <a:r>
              <a:rPr lang="en-GB" dirty="0" smtClean="0"/>
              <a:t>Elements (</a:t>
            </a:r>
            <a:r>
              <a:rPr lang="en-GB" dirty="0" err="1" smtClean="0"/>
              <a:t>Artifact</a:t>
            </a:r>
            <a:r>
              <a:rPr lang="en-GB" dirty="0" smtClean="0"/>
              <a:t>)</a:t>
            </a:r>
            <a:endParaRPr lang="en-GB" dirty="0"/>
          </a:p>
        </p:txBody>
      </p:sp>
      <p:sp>
        <p:nvSpPr>
          <p:cNvPr id="2" name="Segnaposto contenuto 1"/>
          <p:cNvSpPr>
            <a:spLocks noGrp="1"/>
          </p:cNvSpPr>
          <p:nvPr>
            <p:ph idx="1"/>
          </p:nvPr>
        </p:nvSpPr>
        <p:spPr/>
        <p:txBody>
          <a:bodyPr/>
          <a:lstStyle/>
          <a:p>
            <a:r>
              <a:rPr lang="it-IT" dirty="0"/>
              <a:t>An </a:t>
            </a:r>
            <a:r>
              <a:rPr lang="it-IT" i="1" dirty="0" err="1"/>
              <a:t>artifact</a:t>
            </a:r>
            <a:r>
              <a:rPr lang="it-IT" dirty="0"/>
              <a:t> </a:t>
            </a:r>
            <a:r>
              <a:rPr lang="it-IT" dirty="0" err="1"/>
              <a:t>is</a:t>
            </a:r>
            <a:r>
              <a:rPr lang="it-IT" dirty="0"/>
              <a:t> a </a:t>
            </a:r>
            <a:r>
              <a:rPr lang="it-IT" dirty="0" err="1"/>
              <a:t>physical</a:t>
            </a:r>
            <a:r>
              <a:rPr lang="it-IT" dirty="0"/>
              <a:t> </a:t>
            </a:r>
            <a:r>
              <a:rPr lang="it-IT" dirty="0" err="1"/>
              <a:t>piece</a:t>
            </a:r>
            <a:r>
              <a:rPr lang="it-IT" dirty="0"/>
              <a:t> of information </a:t>
            </a:r>
            <a:r>
              <a:rPr lang="it-IT" dirty="0" err="1"/>
              <a:t>that</a:t>
            </a:r>
            <a:r>
              <a:rPr lang="it-IT" dirty="0"/>
              <a:t> </a:t>
            </a:r>
            <a:r>
              <a:rPr lang="it-IT" dirty="0" err="1"/>
              <a:t>is</a:t>
            </a:r>
            <a:r>
              <a:rPr lang="it-IT" dirty="0"/>
              <a:t> </a:t>
            </a:r>
            <a:r>
              <a:rPr lang="it-IT" dirty="0" err="1"/>
              <a:t>used</a:t>
            </a:r>
            <a:r>
              <a:rPr lang="it-IT" dirty="0"/>
              <a:t> or </a:t>
            </a:r>
            <a:r>
              <a:rPr lang="it-IT" dirty="0" err="1"/>
              <a:t>produced</a:t>
            </a:r>
            <a:r>
              <a:rPr lang="it-IT" dirty="0"/>
              <a:t> in a software </a:t>
            </a:r>
            <a:r>
              <a:rPr lang="it-IT" dirty="0" err="1"/>
              <a:t>development</a:t>
            </a:r>
            <a:r>
              <a:rPr lang="it-IT" dirty="0"/>
              <a:t> </a:t>
            </a:r>
            <a:r>
              <a:rPr lang="it-IT" dirty="0" err="1"/>
              <a:t>process</a:t>
            </a:r>
            <a:r>
              <a:rPr lang="it-IT" dirty="0"/>
              <a:t>, or by </a:t>
            </a:r>
            <a:r>
              <a:rPr lang="it-IT" dirty="0" err="1"/>
              <a:t>deployment</a:t>
            </a:r>
            <a:r>
              <a:rPr lang="it-IT" dirty="0"/>
              <a:t> and </a:t>
            </a:r>
            <a:r>
              <a:rPr lang="it-IT" dirty="0" err="1"/>
              <a:t>operation</a:t>
            </a:r>
            <a:r>
              <a:rPr lang="it-IT" dirty="0"/>
              <a:t> of a </a:t>
            </a:r>
            <a:r>
              <a:rPr lang="it-IT" dirty="0" err="1" smtClean="0"/>
              <a:t>system</a:t>
            </a:r>
            <a:endParaRPr lang="it-IT" dirty="0" smtClean="0"/>
          </a:p>
          <a:p>
            <a:endParaRPr lang="it-IT" dirty="0"/>
          </a:p>
          <a:p>
            <a:endParaRPr lang="it-IT" dirty="0" smtClean="0"/>
          </a:p>
          <a:p>
            <a:r>
              <a:rPr lang="it-IT" dirty="0"/>
              <a:t>In the </a:t>
            </a:r>
            <a:r>
              <a:rPr lang="it-IT" dirty="0" err="1" smtClean="0"/>
              <a:t>example</a:t>
            </a:r>
            <a:r>
              <a:rPr lang="it-IT" dirty="0" smtClean="0"/>
              <a:t>, </a:t>
            </a:r>
            <a:r>
              <a:rPr lang="it-IT" dirty="0" err="1"/>
              <a:t>we</a:t>
            </a:r>
            <a:r>
              <a:rPr lang="it-IT" dirty="0"/>
              <a:t> </a:t>
            </a:r>
            <a:r>
              <a:rPr lang="it-IT" dirty="0" err="1"/>
              <a:t>see</a:t>
            </a:r>
            <a:r>
              <a:rPr lang="it-IT" dirty="0"/>
              <a:t> an </a:t>
            </a:r>
            <a:r>
              <a:rPr lang="it-IT" dirty="0" err="1"/>
              <a:t>artifact</a:t>
            </a:r>
            <a:r>
              <a:rPr lang="it-IT" dirty="0"/>
              <a:t> </a:t>
            </a:r>
            <a:r>
              <a:rPr lang="it-IT" dirty="0" err="1"/>
              <a:t>Risk</a:t>
            </a:r>
            <a:r>
              <a:rPr lang="it-IT" dirty="0"/>
              <a:t> management EJB, </a:t>
            </a:r>
            <a:r>
              <a:rPr lang="it-IT" dirty="0" err="1"/>
              <a:t>which</a:t>
            </a:r>
            <a:r>
              <a:rPr lang="it-IT" dirty="0"/>
              <a:t> </a:t>
            </a:r>
            <a:r>
              <a:rPr lang="it-IT" dirty="0" err="1"/>
              <a:t>represents</a:t>
            </a:r>
            <a:r>
              <a:rPr lang="it-IT" dirty="0"/>
              <a:t> a </a:t>
            </a:r>
            <a:r>
              <a:rPr lang="it-IT" dirty="0" err="1"/>
              <a:t>deployable</a:t>
            </a:r>
            <a:r>
              <a:rPr lang="it-IT" dirty="0"/>
              <a:t> </a:t>
            </a:r>
            <a:r>
              <a:rPr lang="it-IT" dirty="0" err="1"/>
              <a:t>unit</a:t>
            </a:r>
            <a:r>
              <a:rPr lang="it-IT" dirty="0"/>
              <a:t> of code, </a:t>
            </a:r>
            <a:r>
              <a:rPr lang="it-IT" dirty="0" err="1"/>
              <a:t>assigned</a:t>
            </a:r>
            <a:r>
              <a:rPr lang="it-IT" dirty="0"/>
              <a:t> to (</a:t>
            </a:r>
            <a:r>
              <a:rPr lang="it-IT" dirty="0" err="1"/>
              <a:t>deployed</a:t>
            </a:r>
            <a:r>
              <a:rPr lang="it-IT" dirty="0"/>
              <a:t> on) an </a:t>
            </a:r>
            <a:r>
              <a:rPr lang="it-IT" dirty="0" err="1"/>
              <a:t>application</a:t>
            </a:r>
            <a:r>
              <a:rPr lang="it-IT" dirty="0"/>
              <a:t> </a:t>
            </a:r>
            <a:r>
              <a:rPr lang="it-IT" dirty="0" smtClean="0"/>
              <a:t>server</a:t>
            </a:r>
            <a:endParaRPr lang="it-IT" dirty="0"/>
          </a:p>
          <a:p>
            <a:pPr marL="0" indent="0">
              <a:buNone/>
            </a:pPr>
            <a:r>
              <a:rPr lang="it-IT" dirty="0"/>
              <a:t/>
            </a:r>
            <a:br>
              <a:rPr lang="it-IT" dirty="0"/>
            </a:br>
            <a:endParaRPr lang="en-GB" dirty="0"/>
          </a:p>
        </p:txBody>
      </p:sp>
      <p:pic>
        <p:nvPicPr>
          <p:cNvPr id="6" name="Immagine 5"/>
          <p:cNvPicPr>
            <a:picLocks noChangeAspect="1"/>
          </p:cNvPicPr>
          <p:nvPr/>
        </p:nvPicPr>
        <p:blipFill>
          <a:blip r:embed="rId2"/>
          <a:stretch>
            <a:fillRect/>
          </a:stretch>
        </p:blipFill>
        <p:spPr>
          <a:xfrm>
            <a:off x="5789313" y="3117335"/>
            <a:ext cx="3492500" cy="1117600"/>
          </a:xfrm>
          <a:prstGeom prst="rect">
            <a:avLst/>
          </a:prstGeom>
        </p:spPr>
      </p:pic>
      <p:pic>
        <p:nvPicPr>
          <p:cNvPr id="7" name="Immagine 6"/>
          <p:cNvPicPr>
            <a:picLocks noChangeAspect="1"/>
          </p:cNvPicPr>
          <p:nvPr/>
        </p:nvPicPr>
        <p:blipFill>
          <a:blip r:embed="rId3"/>
          <a:stretch>
            <a:fillRect/>
          </a:stretch>
        </p:blipFill>
        <p:spPr>
          <a:xfrm>
            <a:off x="4880683" y="5475302"/>
            <a:ext cx="4524462" cy="1038245"/>
          </a:xfrm>
          <a:prstGeom prst="rect">
            <a:avLst/>
          </a:prstGeom>
        </p:spPr>
      </p:pic>
    </p:spTree>
    <p:extLst>
      <p:ext uri="{BB962C8B-B14F-4D97-AF65-F5344CB8AC3E}">
        <p14:creationId xmlns:p14="http://schemas.microsoft.com/office/powerpoint/2010/main" val="743552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5011" y="1785938"/>
            <a:ext cx="5891553" cy="4584700"/>
          </a:xfr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73</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Technology Layer - Summary</a:t>
            </a:r>
            <a:endParaRPr lang="en-GB" dirty="0"/>
          </a:p>
        </p:txBody>
      </p:sp>
    </p:spTree>
    <p:extLst>
      <p:ext uri="{BB962C8B-B14F-4D97-AF65-F5344CB8AC3E}">
        <p14:creationId xmlns:p14="http://schemas.microsoft.com/office/powerpoint/2010/main" val="14919290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GB"/>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74</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Cross-Layer </a:t>
            </a:r>
            <a:r>
              <a:rPr lang="en-US" dirty="0" smtClean="0"/>
              <a:t>Dependencies: </a:t>
            </a:r>
            <a:r>
              <a:rPr lang="en-US" dirty="0"/>
              <a:t>Business Layer and Lower Layers Alignment</a:t>
            </a:r>
            <a:br>
              <a:rPr lang="en-US" dirty="0"/>
            </a:br>
            <a:r>
              <a:rPr lang="en-US" dirty="0"/>
              <a:t/>
            </a:r>
            <a:br>
              <a:rPr lang="en-US" dirty="0"/>
            </a:br>
            <a:endParaRPr lang="en-GB" dirty="0"/>
          </a:p>
        </p:txBody>
      </p:sp>
      <p:pic>
        <p:nvPicPr>
          <p:cNvPr id="6" name="Immagine 5"/>
          <p:cNvPicPr>
            <a:picLocks noChangeAspect="1"/>
          </p:cNvPicPr>
          <p:nvPr/>
        </p:nvPicPr>
        <p:blipFill>
          <a:blip r:embed="rId3"/>
          <a:stretch>
            <a:fillRect/>
          </a:stretch>
        </p:blipFill>
        <p:spPr>
          <a:xfrm>
            <a:off x="0" y="1771825"/>
            <a:ext cx="9906000" cy="4598813"/>
          </a:xfrm>
          <a:prstGeom prst="rect">
            <a:avLst/>
          </a:prstGeom>
        </p:spPr>
      </p:pic>
    </p:spTree>
    <p:extLst>
      <p:ext uri="{BB962C8B-B14F-4D97-AF65-F5344CB8AC3E}">
        <p14:creationId xmlns:p14="http://schemas.microsoft.com/office/powerpoint/2010/main" val="1010391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GB"/>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75</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pic>
        <p:nvPicPr>
          <p:cNvPr id="6" name="Immagine 5"/>
          <p:cNvPicPr>
            <a:picLocks noChangeAspect="1"/>
          </p:cNvPicPr>
          <p:nvPr/>
        </p:nvPicPr>
        <p:blipFill>
          <a:blip r:embed="rId3"/>
          <a:stretch>
            <a:fillRect/>
          </a:stretch>
        </p:blipFill>
        <p:spPr>
          <a:xfrm>
            <a:off x="0" y="2475847"/>
            <a:ext cx="9906000" cy="3204882"/>
          </a:xfrm>
          <a:prstGeom prst="rect">
            <a:avLst/>
          </a:prstGeom>
        </p:spPr>
      </p:pic>
      <p:sp>
        <p:nvSpPr>
          <p:cNvPr id="5" name="Titolo 4"/>
          <p:cNvSpPr>
            <a:spLocks noGrp="1"/>
          </p:cNvSpPr>
          <p:nvPr>
            <p:ph type="title"/>
          </p:nvPr>
        </p:nvSpPr>
        <p:spPr/>
        <p:txBody>
          <a:bodyPr/>
          <a:lstStyle/>
          <a:p>
            <a:r>
              <a:rPr lang="en-US" dirty="0"/>
              <a:t>Cross-Layer Dependencies</a:t>
            </a:r>
            <a:r>
              <a:rPr lang="en-US" dirty="0" smtClean="0"/>
              <a:t>: Application-Technology Alignment</a:t>
            </a:r>
            <a:endParaRPr lang="en-GB" dirty="0"/>
          </a:p>
        </p:txBody>
      </p:sp>
    </p:spTree>
    <p:extLst>
      <p:ext uri="{BB962C8B-B14F-4D97-AF65-F5344CB8AC3E}">
        <p14:creationId xmlns:p14="http://schemas.microsoft.com/office/powerpoint/2010/main" val="1355817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Autofit/>
          </a:bodyPr>
          <a:lstStyle/>
          <a:p>
            <a:pPr marL="0" indent="0">
              <a:buNone/>
            </a:pPr>
            <a:r>
              <a:rPr lang="en-US" sz="1600" dirty="0"/>
              <a:t>The following are examples of stakeholders and concerns as a basis for the specification of viewpoints:</a:t>
            </a:r>
          </a:p>
          <a:p>
            <a:r>
              <a:rPr lang="en-US" sz="1600" i="1" dirty="0" smtClean="0"/>
              <a:t>End </a:t>
            </a:r>
            <a:r>
              <a:rPr lang="en-US" sz="1600" i="1" dirty="0"/>
              <a:t>user</a:t>
            </a:r>
            <a:r>
              <a:rPr lang="en-US" sz="1600" dirty="0"/>
              <a:t>: For example, what are the consequences for his work and workplace?</a:t>
            </a:r>
          </a:p>
          <a:p>
            <a:r>
              <a:rPr lang="en-US" sz="1600" i="1" dirty="0" smtClean="0"/>
              <a:t>Architect</a:t>
            </a:r>
            <a:r>
              <a:rPr lang="en-US" sz="1600" dirty="0"/>
              <a:t>: What is the consequence for the maintainability of a system, with respect to corrective, preventive, and adaptive maintenance?</a:t>
            </a:r>
          </a:p>
          <a:p>
            <a:r>
              <a:rPr lang="en-US" sz="1600" i="1" dirty="0" smtClean="0"/>
              <a:t>Upper-level </a:t>
            </a:r>
            <a:r>
              <a:rPr lang="en-US" sz="1600" i="1" dirty="0"/>
              <a:t>management</a:t>
            </a:r>
            <a:r>
              <a:rPr lang="en-US" sz="1600" dirty="0"/>
              <a:t>: How can we ensure our policies are followed in the development and operation of processes and systems? What is the impact of decisions (on personnel, finance, ICT, etc.)?</a:t>
            </a:r>
          </a:p>
          <a:p>
            <a:r>
              <a:rPr lang="en-US" sz="1600" i="1" dirty="0" smtClean="0"/>
              <a:t>Operational </a:t>
            </a:r>
            <a:r>
              <a:rPr lang="en-US" sz="1600" i="1" dirty="0"/>
              <a:t>manager</a:t>
            </a:r>
            <a:r>
              <a:rPr lang="en-US" sz="1600" dirty="0"/>
              <a:t>: Responsible for exploitation or maintenance: For example, what new technologies are there to prepare for? Is there a need to adapt maintenance processes? What is the impact of changes to existing applications? How secure are my </a:t>
            </a:r>
            <a:r>
              <a:rPr lang="en-US" sz="1600" dirty="0" smtClean="0"/>
              <a:t>systems?</a:t>
            </a:r>
          </a:p>
          <a:p>
            <a:r>
              <a:rPr lang="en-US" sz="1600" i="1" dirty="0" smtClean="0"/>
              <a:t>Project </a:t>
            </a:r>
            <a:r>
              <a:rPr lang="en-US" sz="1600" i="1" dirty="0"/>
              <a:t>manager</a:t>
            </a:r>
            <a:r>
              <a:rPr lang="en-US" sz="1600" dirty="0"/>
              <a:t>: Responsible for the development of new applications: What are the relevant domains and their relationships? What is the dependence of business processes on the applications to be built? What is their expected performance</a:t>
            </a:r>
            <a:r>
              <a:rPr lang="en-US" sz="1600" dirty="0" smtClean="0"/>
              <a:t>?</a:t>
            </a:r>
          </a:p>
          <a:p>
            <a:r>
              <a:rPr lang="en-US" sz="1600" dirty="0"/>
              <a:t> </a:t>
            </a:r>
            <a:r>
              <a:rPr lang="en-US" sz="1600" i="1" dirty="0"/>
              <a:t>Developer</a:t>
            </a:r>
            <a:r>
              <a:rPr lang="en-US" sz="1600" dirty="0"/>
              <a:t>: What are the modifications with respect to the current situation that need to be done?</a:t>
            </a:r>
          </a:p>
          <a:p>
            <a:pPr marL="0" indent="0">
              <a:buNone/>
            </a:pPr>
            <a:r>
              <a:rPr lang="en-US" sz="1600" dirty="0"/>
              <a:t/>
            </a:r>
            <a:br>
              <a:rPr lang="en-US" sz="1600" dirty="0"/>
            </a:br>
            <a:endParaRPr lang="en-GB" sz="1600" dirty="0"/>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76</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Architecture Viewpoints</a:t>
            </a:r>
            <a:br>
              <a:rPr lang="en-US" dirty="0"/>
            </a:br>
            <a:endParaRPr lang="en-GB" dirty="0"/>
          </a:p>
        </p:txBody>
      </p:sp>
    </p:spTree>
    <p:extLst>
      <p:ext uri="{BB962C8B-B14F-4D97-AF65-F5344CB8AC3E}">
        <p14:creationId xmlns:p14="http://schemas.microsoft.com/office/powerpoint/2010/main" val="228815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en-GB" dirty="0" smtClean="0"/>
              <a:t>Viewpoints</a:t>
            </a:r>
            <a:endParaRPr lang="en-GB" dirty="0"/>
          </a:p>
        </p:txBody>
      </p:sp>
      <p:sp>
        <p:nvSpPr>
          <p:cNvPr id="2" name="Segnaposto contenuto 1"/>
          <p:cNvSpPr>
            <a:spLocks noGrp="1"/>
          </p:cNvSpPr>
          <p:nvPr>
            <p:ph sz="half" idx="1"/>
          </p:nvPr>
        </p:nvSpPr>
        <p:spPr/>
        <p:txBody>
          <a:bodyPr>
            <a:normAutofit fontScale="85000" lnSpcReduction="20000"/>
          </a:bodyPr>
          <a:lstStyle/>
          <a:p>
            <a:r>
              <a:rPr lang="en-GB" dirty="0" smtClean="0"/>
              <a:t>Introductory Viewpoint</a:t>
            </a:r>
          </a:p>
          <a:p>
            <a:r>
              <a:rPr lang="en-GB" dirty="0" smtClean="0"/>
              <a:t>Organization Viewpoint</a:t>
            </a:r>
          </a:p>
          <a:p>
            <a:r>
              <a:rPr lang="en-GB" dirty="0" smtClean="0"/>
              <a:t>Actor </a:t>
            </a:r>
            <a:r>
              <a:rPr lang="en-GB" dirty="0"/>
              <a:t>Co-operation </a:t>
            </a:r>
            <a:r>
              <a:rPr lang="en-GB" dirty="0" smtClean="0"/>
              <a:t>Viewpoint</a:t>
            </a:r>
          </a:p>
          <a:p>
            <a:r>
              <a:rPr lang="en-GB" dirty="0" smtClean="0"/>
              <a:t>Business </a:t>
            </a:r>
            <a:r>
              <a:rPr lang="en-GB" dirty="0"/>
              <a:t>Function </a:t>
            </a:r>
            <a:r>
              <a:rPr lang="en-GB" dirty="0" smtClean="0"/>
              <a:t>Viewpoint</a:t>
            </a:r>
          </a:p>
          <a:p>
            <a:r>
              <a:rPr lang="en-GB" dirty="0" smtClean="0"/>
              <a:t>Business </a:t>
            </a:r>
            <a:r>
              <a:rPr lang="en-GB" dirty="0"/>
              <a:t>Process </a:t>
            </a:r>
            <a:r>
              <a:rPr lang="en-GB" dirty="0" smtClean="0"/>
              <a:t>Viewpoint</a:t>
            </a:r>
          </a:p>
          <a:p>
            <a:r>
              <a:rPr lang="en-GB" dirty="0" smtClean="0"/>
              <a:t>Business </a:t>
            </a:r>
            <a:r>
              <a:rPr lang="en-GB" dirty="0"/>
              <a:t>Process Co-operation </a:t>
            </a:r>
            <a:r>
              <a:rPr lang="en-GB" dirty="0" smtClean="0"/>
              <a:t>Viewpoint</a:t>
            </a:r>
          </a:p>
          <a:p>
            <a:r>
              <a:rPr lang="en-GB" dirty="0" smtClean="0"/>
              <a:t>Product Viewpoint</a:t>
            </a:r>
          </a:p>
          <a:p>
            <a:r>
              <a:rPr lang="en-GB" dirty="0" smtClean="0"/>
              <a:t>Application </a:t>
            </a:r>
            <a:r>
              <a:rPr lang="en-GB" dirty="0" err="1" smtClean="0"/>
              <a:t>Behavior</a:t>
            </a:r>
            <a:r>
              <a:rPr lang="en-GB" dirty="0" smtClean="0"/>
              <a:t> Viewpoint</a:t>
            </a:r>
            <a:endParaRPr lang="en-GB" dirty="0"/>
          </a:p>
        </p:txBody>
      </p:sp>
      <p:sp>
        <p:nvSpPr>
          <p:cNvPr id="7" name="Segnaposto contenuto 6"/>
          <p:cNvSpPr>
            <a:spLocks noGrp="1"/>
          </p:cNvSpPr>
          <p:nvPr>
            <p:ph sz="half" idx="2"/>
          </p:nvPr>
        </p:nvSpPr>
        <p:spPr/>
        <p:txBody>
          <a:bodyPr>
            <a:normAutofit fontScale="85000" lnSpcReduction="20000"/>
          </a:bodyPr>
          <a:lstStyle/>
          <a:p>
            <a:r>
              <a:rPr lang="en-GB" dirty="0" smtClean="0"/>
              <a:t>Application </a:t>
            </a:r>
            <a:r>
              <a:rPr lang="en-GB" dirty="0"/>
              <a:t>Co-operation </a:t>
            </a:r>
            <a:r>
              <a:rPr lang="en-GB" dirty="0" smtClean="0"/>
              <a:t>Viewpoint</a:t>
            </a:r>
          </a:p>
          <a:p>
            <a:r>
              <a:rPr lang="en-GB" dirty="0" smtClean="0"/>
              <a:t>Application </a:t>
            </a:r>
            <a:r>
              <a:rPr lang="en-GB" dirty="0"/>
              <a:t>Structure </a:t>
            </a:r>
            <a:r>
              <a:rPr lang="en-GB" dirty="0" smtClean="0"/>
              <a:t>Viewpoint</a:t>
            </a:r>
          </a:p>
          <a:p>
            <a:r>
              <a:rPr lang="en-GB" dirty="0" smtClean="0"/>
              <a:t>Application </a:t>
            </a:r>
            <a:r>
              <a:rPr lang="en-GB" dirty="0"/>
              <a:t>Usage </a:t>
            </a:r>
            <a:r>
              <a:rPr lang="en-GB" dirty="0" smtClean="0"/>
              <a:t>Viewpoint</a:t>
            </a:r>
          </a:p>
          <a:p>
            <a:r>
              <a:rPr lang="en-GB" dirty="0" smtClean="0"/>
              <a:t>Infrastructure Viewpoint</a:t>
            </a:r>
          </a:p>
          <a:p>
            <a:r>
              <a:rPr lang="en-GB" dirty="0" smtClean="0"/>
              <a:t>Infrastructure </a:t>
            </a:r>
            <a:r>
              <a:rPr lang="en-GB" dirty="0"/>
              <a:t>Usage </a:t>
            </a:r>
            <a:r>
              <a:rPr lang="en-GB" dirty="0" smtClean="0"/>
              <a:t>Viewpoint</a:t>
            </a:r>
          </a:p>
          <a:p>
            <a:r>
              <a:rPr lang="en-GB" dirty="0" smtClean="0"/>
              <a:t>Implementation </a:t>
            </a:r>
            <a:r>
              <a:rPr lang="en-GB" dirty="0"/>
              <a:t>and Deployment </a:t>
            </a:r>
            <a:r>
              <a:rPr lang="en-GB" dirty="0" smtClean="0"/>
              <a:t>Viewpoint</a:t>
            </a:r>
          </a:p>
          <a:p>
            <a:r>
              <a:rPr lang="en-GB" dirty="0" smtClean="0"/>
              <a:t>Information </a:t>
            </a:r>
            <a:r>
              <a:rPr lang="en-GB" dirty="0"/>
              <a:t>Structure </a:t>
            </a:r>
            <a:r>
              <a:rPr lang="en-GB" dirty="0" smtClean="0"/>
              <a:t>Viewpoint</a:t>
            </a:r>
          </a:p>
          <a:p>
            <a:r>
              <a:rPr lang="en-GB" dirty="0" smtClean="0"/>
              <a:t>Service </a:t>
            </a:r>
            <a:r>
              <a:rPr lang="en-GB" dirty="0"/>
              <a:t>Realization </a:t>
            </a:r>
            <a:r>
              <a:rPr lang="en-GB" dirty="0" smtClean="0"/>
              <a:t>Viewpoint</a:t>
            </a:r>
          </a:p>
          <a:p>
            <a:r>
              <a:rPr lang="en-GB" dirty="0" smtClean="0"/>
              <a:t>Layered Viewpoint</a:t>
            </a:r>
          </a:p>
          <a:p>
            <a:r>
              <a:rPr lang="en-GB" dirty="0" smtClean="0"/>
              <a:t>Landscape </a:t>
            </a:r>
            <a:r>
              <a:rPr lang="en-GB" dirty="0"/>
              <a:t>Map Viewpoint</a:t>
            </a:r>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77</a:t>
            </a:fld>
            <a:endParaRPr lang="de-CH"/>
          </a:p>
        </p:txBody>
      </p:sp>
      <p:sp>
        <p:nvSpPr>
          <p:cNvPr id="4" name="Segnaposto piè di pagina 3"/>
          <p:cNvSpPr>
            <a:spLocks noGrp="1"/>
          </p:cNvSpPr>
          <p:nvPr>
            <p:ph type="ftr" sz="quarter" idx="4294967295"/>
          </p:nvPr>
        </p:nvSpPr>
        <p:spPr>
          <a:xfrm>
            <a:off x="4289425" y="6656388"/>
            <a:ext cx="5616575" cy="196850"/>
          </a:xfrm>
        </p:spPr>
        <p:txBody>
          <a:bodyPr/>
          <a:lstStyle/>
          <a:p>
            <a:pPr>
              <a:defRPr/>
            </a:pPr>
            <a:r>
              <a:rPr lang="en-US" smtClean="0"/>
              <a:t> </a:t>
            </a:r>
            <a:endParaRPr lang="de-CH" dirty="0"/>
          </a:p>
        </p:txBody>
      </p:sp>
    </p:spTree>
    <p:extLst>
      <p:ext uri="{BB962C8B-B14F-4D97-AF65-F5344CB8AC3E}">
        <p14:creationId xmlns:p14="http://schemas.microsoft.com/office/powerpoint/2010/main" val="16816551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735" y="1311277"/>
            <a:ext cx="5232400" cy="2616200"/>
          </a:xfr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78</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Viewpoint Classification</a:t>
            </a:r>
            <a:br>
              <a:rPr lang="en-US" dirty="0"/>
            </a:br>
            <a:endParaRPr lang="en-GB" dirty="0"/>
          </a:p>
        </p:txBody>
      </p:sp>
      <p:pic>
        <p:nvPicPr>
          <p:cNvPr id="6" name="Immagine 5"/>
          <p:cNvPicPr>
            <a:picLocks noChangeAspect="1"/>
          </p:cNvPicPr>
          <p:nvPr/>
        </p:nvPicPr>
        <p:blipFill>
          <a:blip r:embed="rId4"/>
          <a:stretch>
            <a:fillRect/>
          </a:stretch>
        </p:blipFill>
        <p:spPr>
          <a:xfrm>
            <a:off x="5893117" y="2726047"/>
            <a:ext cx="3674351" cy="2628417"/>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93" y="4052130"/>
            <a:ext cx="5223042" cy="2540758"/>
          </a:xfrm>
          <a:prstGeom prst="rect">
            <a:avLst/>
          </a:prstGeom>
        </p:spPr>
      </p:pic>
    </p:spTree>
    <p:extLst>
      <p:ext uri="{BB962C8B-B14F-4D97-AF65-F5344CB8AC3E}">
        <p14:creationId xmlns:p14="http://schemas.microsoft.com/office/powerpoint/2010/main" val="151553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3019" y="3110741"/>
            <a:ext cx="7670800" cy="3289300"/>
          </a:xfr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79</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it-IT" dirty="0" err="1"/>
              <a:t>Introductory</a:t>
            </a:r>
            <a:r>
              <a:rPr lang="it-IT" dirty="0"/>
              <a:t> </a:t>
            </a:r>
            <a:r>
              <a:rPr lang="it-IT" dirty="0" err="1"/>
              <a:t>Viewpoint</a:t>
            </a:r>
            <a:r>
              <a:rPr lang="it-IT" dirty="0"/>
              <a:t> </a:t>
            </a:r>
            <a:r>
              <a:rPr lang="it-IT" dirty="0" err="1" smtClean="0"/>
              <a:t>Description</a:t>
            </a:r>
            <a:r>
              <a:rPr lang="it-IT" dirty="0" smtClean="0"/>
              <a:t>: </a:t>
            </a:r>
            <a:endParaRPr lang="en-GB" dirty="0"/>
          </a:p>
        </p:txBody>
      </p:sp>
      <p:pic>
        <p:nvPicPr>
          <p:cNvPr id="8" name="Immagine 7"/>
          <p:cNvPicPr>
            <a:picLocks noChangeAspect="1"/>
          </p:cNvPicPr>
          <p:nvPr/>
        </p:nvPicPr>
        <p:blipFill>
          <a:blip r:embed="rId3"/>
          <a:stretch>
            <a:fillRect/>
          </a:stretch>
        </p:blipFill>
        <p:spPr>
          <a:xfrm>
            <a:off x="6706981" y="377826"/>
            <a:ext cx="2959100" cy="2476500"/>
          </a:xfrm>
          <a:prstGeom prst="rect">
            <a:avLst/>
          </a:prstGeom>
        </p:spPr>
      </p:pic>
    </p:spTree>
    <p:extLst>
      <p:ext uri="{BB962C8B-B14F-4D97-AF65-F5344CB8AC3E}">
        <p14:creationId xmlns:p14="http://schemas.microsoft.com/office/powerpoint/2010/main" val="1267268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2"/>
          <a:stretch>
            <a:fillRect/>
          </a:stretch>
        </p:blipFill>
        <p:spPr>
          <a:xfrm>
            <a:off x="1492980" y="1616076"/>
            <a:ext cx="7062916" cy="4584700"/>
          </a:xfrm>
          <a:prstGeom prst="rect">
            <a:avLst/>
          </a:prstGeo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8</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Business Layer Meta-Model</a:t>
            </a:r>
            <a:endParaRPr lang="en-GB" dirty="0"/>
          </a:p>
        </p:txBody>
      </p:sp>
    </p:spTree>
    <p:extLst>
      <p:ext uri="{BB962C8B-B14F-4D97-AF65-F5344CB8AC3E}">
        <p14:creationId xmlns:p14="http://schemas.microsoft.com/office/powerpoint/2010/main" val="338428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GB"/>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80</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it-IT" dirty="0" err="1"/>
              <a:t>Introductory</a:t>
            </a:r>
            <a:r>
              <a:rPr lang="it-IT" dirty="0"/>
              <a:t> </a:t>
            </a:r>
            <a:r>
              <a:rPr lang="it-IT" dirty="0" err="1"/>
              <a:t>Viewpoint</a:t>
            </a:r>
            <a:r>
              <a:rPr lang="it-IT" dirty="0"/>
              <a:t> </a:t>
            </a:r>
            <a:r>
              <a:rPr lang="it-IT" dirty="0" err="1" smtClean="0"/>
              <a:t>Description</a:t>
            </a:r>
            <a:r>
              <a:rPr lang="it-IT" dirty="0" smtClean="0"/>
              <a:t>: </a:t>
            </a:r>
            <a:r>
              <a:rPr lang="it-IT" dirty="0" err="1" smtClean="0"/>
              <a:t>Concepts</a:t>
            </a:r>
            <a:r>
              <a:rPr lang="it-IT" dirty="0"/>
              <a:t>/</a:t>
            </a:r>
            <a:r>
              <a:rPr lang="it-IT" dirty="0" err="1" smtClean="0"/>
              <a:t>Relationships</a:t>
            </a:r>
            <a:r>
              <a:rPr lang="it-IT" dirty="0" smtClean="0"/>
              <a:t> and </a:t>
            </a:r>
            <a:r>
              <a:rPr lang="it-IT" dirty="0" err="1" smtClean="0"/>
              <a:t>Example</a:t>
            </a:r>
            <a:endParaRPr lang="en-GB" dirty="0"/>
          </a:p>
        </p:txBody>
      </p:sp>
      <p:pic>
        <p:nvPicPr>
          <p:cNvPr id="6" name="Immagine 5"/>
          <p:cNvPicPr>
            <a:picLocks noChangeAspect="1"/>
          </p:cNvPicPr>
          <p:nvPr/>
        </p:nvPicPr>
        <p:blipFill>
          <a:blip r:embed="rId2"/>
          <a:stretch>
            <a:fillRect/>
          </a:stretch>
        </p:blipFill>
        <p:spPr>
          <a:xfrm>
            <a:off x="568961" y="1756674"/>
            <a:ext cx="4329604" cy="4613964"/>
          </a:xfrm>
          <a:prstGeom prst="rect">
            <a:avLst/>
          </a:prstGeom>
        </p:spPr>
      </p:pic>
      <p:pic>
        <p:nvPicPr>
          <p:cNvPr id="7" name="Immagine 6"/>
          <p:cNvPicPr>
            <a:picLocks noChangeAspect="1"/>
          </p:cNvPicPr>
          <p:nvPr/>
        </p:nvPicPr>
        <p:blipFill>
          <a:blip r:embed="rId3"/>
          <a:stretch>
            <a:fillRect/>
          </a:stretch>
        </p:blipFill>
        <p:spPr>
          <a:xfrm>
            <a:off x="5280285" y="1785938"/>
            <a:ext cx="4428656" cy="4605130"/>
          </a:xfrm>
          <a:prstGeom prst="rect">
            <a:avLst/>
          </a:prstGeom>
          <a:solidFill>
            <a:schemeClr val="tx1"/>
          </a:solidFill>
        </p:spPr>
      </p:pic>
    </p:spTree>
    <p:extLst>
      <p:ext uri="{BB962C8B-B14F-4D97-AF65-F5344CB8AC3E}">
        <p14:creationId xmlns:p14="http://schemas.microsoft.com/office/powerpoint/2010/main" val="5463862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188" y="2988435"/>
            <a:ext cx="8826500" cy="3429000"/>
          </a:xfrm>
        </p:spPr>
      </p:pic>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81</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it-IT" dirty="0" smtClean="0"/>
              <a:t>Organization </a:t>
            </a:r>
            <a:r>
              <a:rPr lang="it-IT" dirty="0" err="1" smtClean="0"/>
              <a:t>Viewpoint</a:t>
            </a:r>
            <a:r>
              <a:rPr lang="it-IT" dirty="0" smtClean="0"/>
              <a:t> </a:t>
            </a:r>
            <a:r>
              <a:rPr lang="it-IT" dirty="0" err="1" smtClean="0"/>
              <a:t>Description</a:t>
            </a:r>
            <a:endParaRPr lang="en-GB" dirty="0"/>
          </a:p>
        </p:txBody>
      </p:sp>
      <p:pic>
        <p:nvPicPr>
          <p:cNvPr id="6" name="Immagine 5"/>
          <p:cNvPicPr>
            <a:picLocks noChangeAspect="1"/>
          </p:cNvPicPr>
          <p:nvPr/>
        </p:nvPicPr>
        <p:blipFill>
          <a:blip r:embed="rId3"/>
          <a:stretch>
            <a:fillRect/>
          </a:stretch>
        </p:blipFill>
        <p:spPr>
          <a:xfrm>
            <a:off x="6876498" y="250826"/>
            <a:ext cx="2832100" cy="2616200"/>
          </a:xfrm>
          <a:prstGeom prst="rect">
            <a:avLst/>
          </a:prstGeom>
        </p:spPr>
      </p:pic>
    </p:spTree>
    <p:extLst>
      <p:ext uri="{BB962C8B-B14F-4D97-AF65-F5344CB8AC3E}">
        <p14:creationId xmlns:p14="http://schemas.microsoft.com/office/powerpoint/2010/main" val="17690374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en-GB"/>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82</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it-IT" dirty="0" smtClean="0"/>
              <a:t>Organization </a:t>
            </a:r>
            <a:r>
              <a:rPr lang="it-IT" dirty="0" err="1" smtClean="0"/>
              <a:t>Viewpoint</a:t>
            </a:r>
            <a:r>
              <a:rPr lang="it-IT" dirty="0" smtClean="0"/>
              <a:t> </a:t>
            </a:r>
            <a:r>
              <a:rPr lang="it-IT" dirty="0" err="1" smtClean="0"/>
              <a:t>Description</a:t>
            </a:r>
            <a:r>
              <a:rPr lang="it-IT" dirty="0" smtClean="0"/>
              <a:t> </a:t>
            </a:r>
            <a:r>
              <a:rPr lang="it-IT" dirty="0" err="1" smtClean="0"/>
              <a:t>Concepts</a:t>
            </a:r>
            <a:r>
              <a:rPr lang="it-IT" dirty="0" smtClean="0"/>
              <a:t>/</a:t>
            </a:r>
            <a:r>
              <a:rPr lang="it-IT" dirty="0" err="1" smtClean="0"/>
              <a:t>Relationships</a:t>
            </a:r>
            <a:r>
              <a:rPr lang="it-IT" dirty="0" smtClean="0"/>
              <a:t> </a:t>
            </a:r>
            <a:r>
              <a:rPr lang="it-IT" dirty="0"/>
              <a:t>and </a:t>
            </a:r>
            <a:r>
              <a:rPr lang="it-IT" dirty="0" err="1"/>
              <a:t>Example</a:t>
            </a:r>
            <a:endParaRPr lang="en-GB" dirty="0"/>
          </a:p>
        </p:txBody>
      </p:sp>
      <p:pic>
        <p:nvPicPr>
          <p:cNvPr id="7" name="Immagine 6"/>
          <p:cNvPicPr>
            <a:picLocks noChangeAspect="1"/>
          </p:cNvPicPr>
          <p:nvPr/>
        </p:nvPicPr>
        <p:blipFill>
          <a:blip r:embed="rId2"/>
          <a:stretch>
            <a:fillRect/>
          </a:stretch>
        </p:blipFill>
        <p:spPr>
          <a:xfrm>
            <a:off x="148449" y="3514518"/>
            <a:ext cx="4440136" cy="1468299"/>
          </a:xfrm>
          <a:prstGeom prst="rect">
            <a:avLst/>
          </a:prstGeom>
        </p:spPr>
      </p:pic>
      <p:pic>
        <p:nvPicPr>
          <p:cNvPr id="8" name="Immagine 7"/>
          <p:cNvPicPr>
            <a:picLocks noChangeAspect="1"/>
          </p:cNvPicPr>
          <p:nvPr/>
        </p:nvPicPr>
        <p:blipFill>
          <a:blip r:embed="rId3"/>
          <a:stretch>
            <a:fillRect/>
          </a:stretch>
        </p:blipFill>
        <p:spPr>
          <a:xfrm>
            <a:off x="4742634" y="1970847"/>
            <a:ext cx="4750502" cy="3990974"/>
          </a:xfrm>
          <a:prstGeom prst="rect">
            <a:avLst/>
          </a:prstGeom>
        </p:spPr>
      </p:pic>
    </p:spTree>
    <p:extLst>
      <p:ext uri="{BB962C8B-B14F-4D97-AF65-F5344CB8AC3E}">
        <p14:creationId xmlns:p14="http://schemas.microsoft.com/office/powerpoint/2010/main" val="793582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83</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Actor Co-operation Viewpoint</a:t>
            </a:r>
          </a:p>
        </p:txBody>
      </p:sp>
      <p:pic>
        <p:nvPicPr>
          <p:cNvPr id="2" name="Immagine 1"/>
          <p:cNvPicPr>
            <a:picLocks noChangeAspect="1"/>
          </p:cNvPicPr>
          <p:nvPr/>
        </p:nvPicPr>
        <p:blipFill>
          <a:blip r:embed="rId2"/>
          <a:stretch>
            <a:fillRect/>
          </a:stretch>
        </p:blipFill>
        <p:spPr>
          <a:xfrm>
            <a:off x="6852754" y="145914"/>
            <a:ext cx="2959100" cy="2603500"/>
          </a:xfrm>
          <a:prstGeom prst="rect">
            <a:avLst/>
          </a:prstGeom>
        </p:spPr>
      </p:pic>
      <p:pic>
        <p:nvPicPr>
          <p:cNvPr id="8" name="Segnaposto contenuto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6019" y="2969385"/>
            <a:ext cx="7924800" cy="3467100"/>
          </a:xfrm>
        </p:spPr>
      </p:pic>
    </p:spTree>
    <p:extLst>
      <p:ext uri="{BB962C8B-B14F-4D97-AF65-F5344CB8AC3E}">
        <p14:creationId xmlns:p14="http://schemas.microsoft.com/office/powerpoint/2010/main" val="5801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84</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US" dirty="0"/>
              <a:t>Actor Co-operation </a:t>
            </a:r>
            <a:r>
              <a:rPr lang="en-US" dirty="0" smtClean="0"/>
              <a:t>Viewpoint: </a:t>
            </a:r>
            <a:r>
              <a:rPr lang="it-IT" dirty="0" err="1"/>
              <a:t>Concepts</a:t>
            </a:r>
            <a:r>
              <a:rPr lang="it-IT" dirty="0"/>
              <a:t>/</a:t>
            </a:r>
            <a:r>
              <a:rPr lang="it-IT" dirty="0" err="1"/>
              <a:t>Relationships</a:t>
            </a:r>
            <a:r>
              <a:rPr lang="it-IT" dirty="0"/>
              <a:t> and </a:t>
            </a:r>
            <a:r>
              <a:rPr lang="it-IT" dirty="0" err="1"/>
              <a:t>Example</a:t>
            </a:r>
            <a:endParaRPr lang="en-US" dirty="0"/>
          </a:p>
        </p:txBody>
      </p:sp>
      <p:sp>
        <p:nvSpPr>
          <p:cNvPr id="6" name="Segnaposto contenuto 5"/>
          <p:cNvSpPr>
            <a:spLocks noGrp="1"/>
          </p:cNvSpPr>
          <p:nvPr>
            <p:ph idx="1"/>
          </p:nvPr>
        </p:nvSpPr>
        <p:spPr/>
        <p:txBody>
          <a:bodyPr/>
          <a:lstStyle/>
          <a:p>
            <a:endParaRPr lang="en-GB"/>
          </a:p>
        </p:txBody>
      </p:sp>
      <p:pic>
        <p:nvPicPr>
          <p:cNvPr id="7" name="Immagine 6"/>
          <p:cNvPicPr>
            <a:picLocks noChangeAspect="1"/>
          </p:cNvPicPr>
          <p:nvPr/>
        </p:nvPicPr>
        <p:blipFill>
          <a:blip r:embed="rId2"/>
          <a:stretch>
            <a:fillRect/>
          </a:stretch>
        </p:blipFill>
        <p:spPr>
          <a:xfrm>
            <a:off x="4137038" y="2712969"/>
            <a:ext cx="5768963" cy="3674088"/>
          </a:xfrm>
          <a:prstGeom prst="rect">
            <a:avLst/>
          </a:prstGeom>
        </p:spPr>
      </p:pic>
      <p:pic>
        <p:nvPicPr>
          <p:cNvPr id="9" name="Immagine 8"/>
          <p:cNvPicPr>
            <a:picLocks noChangeAspect="1"/>
          </p:cNvPicPr>
          <p:nvPr/>
        </p:nvPicPr>
        <p:blipFill>
          <a:blip r:embed="rId3"/>
          <a:stretch>
            <a:fillRect/>
          </a:stretch>
        </p:blipFill>
        <p:spPr>
          <a:xfrm>
            <a:off x="-23466" y="2712969"/>
            <a:ext cx="4082284" cy="1670463"/>
          </a:xfrm>
          <a:prstGeom prst="rect">
            <a:avLst/>
          </a:prstGeom>
          <a:solidFill>
            <a:schemeClr val="tx1"/>
          </a:solidFill>
        </p:spPr>
      </p:pic>
    </p:spTree>
    <p:extLst>
      <p:ext uri="{BB962C8B-B14F-4D97-AF65-F5344CB8AC3E}">
        <p14:creationId xmlns:p14="http://schemas.microsoft.com/office/powerpoint/2010/main" val="1506216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GB" dirty="0"/>
              <a:t>http://</a:t>
            </a:r>
            <a:r>
              <a:rPr lang="en-GB" dirty="0" err="1"/>
              <a:t>pubs.opengroup.org</a:t>
            </a:r>
            <a:r>
              <a:rPr lang="en-GB" dirty="0"/>
              <a:t>/architecture/archimate2-doc/chap08.html#_Toc371945226</a:t>
            </a:r>
          </a:p>
        </p:txBody>
      </p:sp>
      <p:sp>
        <p:nvSpPr>
          <p:cNvPr id="3" name="Segnaposto numero diapositiva 2"/>
          <p:cNvSpPr>
            <a:spLocks noGrp="1"/>
          </p:cNvSpPr>
          <p:nvPr>
            <p:ph type="sldNum" sz="quarter" idx="11"/>
          </p:nvPr>
        </p:nvSpPr>
        <p:spPr/>
        <p:txBody>
          <a:bodyPr/>
          <a:lstStyle/>
          <a:p>
            <a:pPr>
              <a:defRPr/>
            </a:pPr>
            <a:fld id="{D4387DFC-6A66-45F3-AE62-0BB6E61744EF}" type="slidenum">
              <a:rPr lang="de-CH" smtClean="0"/>
              <a:pPr>
                <a:defRPr/>
              </a:pPr>
              <a:t>85</a:t>
            </a:fld>
            <a:endParaRPr lang="de-CH"/>
          </a:p>
        </p:txBody>
      </p:sp>
      <p:sp>
        <p:nvSpPr>
          <p:cNvPr id="4" name="Segnaposto piè di pagina 3"/>
          <p:cNvSpPr>
            <a:spLocks noGrp="1"/>
          </p:cNvSpPr>
          <p:nvPr>
            <p:ph type="ftr" sz="quarter" idx="12"/>
          </p:nvPr>
        </p:nvSpPr>
        <p:spPr/>
        <p:txBody>
          <a:bodyPr/>
          <a:lstStyle/>
          <a:p>
            <a:pPr>
              <a:defRPr/>
            </a:pPr>
            <a:r>
              <a:rPr lang="en-US" smtClean="0"/>
              <a:t> </a:t>
            </a:r>
            <a:endParaRPr lang="de-CH" dirty="0"/>
          </a:p>
        </p:txBody>
      </p:sp>
      <p:sp>
        <p:nvSpPr>
          <p:cNvPr id="5" name="Titolo 4"/>
          <p:cNvSpPr>
            <a:spLocks noGrp="1"/>
          </p:cNvSpPr>
          <p:nvPr>
            <p:ph type="title"/>
          </p:nvPr>
        </p:nvSpPr>
        <p:spPr/>
        <p:txBody>
          <a:bodyPr/>
          <a:lstStyle/>
          <a:p>
            <a:r>
              <a:rPr lang="en-GB" dirty="0" smtClean="0"/>
              <a:t>More </a:t>
            </a:r>
            <a:r>
              <a:rPr lang="en-GB" dirty="0" err="1" smtClean="0"/>
              <a:t>dettails</a:t>
            </a:r>
            <a:endParaRPr lang="en-GB" dirty="0"/>
          </a:p>
        </p:txBody>
      </p:sp>
    </p:spTree>
    <p:extLst>
      <p:ext uri="{BB962C8B-B14F-4D97-AF65-F5344CB8AC3E}">
        <p14:creationId xmlns:p14="http://schemas.microsoft.com/office/powerpoint/2010/main" val="2020610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GB" dirty="0" smtClean="0"/>
              <a:t>Demo</a:t>
            </a:r>
            <a:endParaRPr lang="en-GB" dirty="0"/>
          </a:p>
        </p:txBody>
      </p:sp>
      <p:sp>
        <p:nvSpPr>
          <p:cNvPr id="3" name="Sottotitolo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5958293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it-IT"/>
              <a:t>Demo</a:t>
            </a:r>
          </a:p>
        </p:txBody>
      </p:sp>
      <p:pic>
        <p:nvPicPr>
          <p:cNvPr id="10547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205346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it-IT"/>
              <a:t>Demo</a:t>
            </a:r>
          </a:p>
        </p:txBody>
      </p:sp>
      <p:pic>
        <p:nvPicPr>
          <p:cNvPr id="10649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339870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it-IT"/>
              <a:t>Demo</a:t>
            </a:r>
          </a:p>
        </p:txBody>
      </p:sp>
      <p:pic>
        <p:nvPicPr>
          <p:cNvPr id="10752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66788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it-IT"/>
              <a:t>Notations</a:t>
            </a:r>
          </a:p>
        </p:txBody>
      </p:sp>
      <p:sp>
        <p:nvSpPr>
          <p:cNvPr id="102403" name="Rectangle 3"/>
          <p:cNvSpPr>
            <a:spLocks noGrp="1" noChangeArrowheads="1"/>
          </p:cNvSpPr>
          <p:nvPr>
            <p:ph type="body" idx="1"/>
          </p:nvPr>
        </p:nvSpPr>
        <p:spPr/>
        <p:txBody>
          <a:bodyPr/>
          <a:lstStyle/>
          <a:p>
            <a:pPr>
              <a:lnSpc>
                <a:spcPct val="90000"/>
              </a:lnSpc>
            </a:pPr>
            <a:r>
              <a:rPr lang="en-US" altLang="it-IT" sz="2600"/>
              <a:t>Every concept and relation should have a precise graphical notation, with a sufficient resemblance the ‘standard’ ArchiMate notation. The notation in the Visio stencils can be used as a guideline </a:t>
            </a:r>
          </a:p>
          <a:p>
            <a:pPr>
              <a:lnSpc>
                <a:spcPct val="90000"/>
              </a:lnSpc>
            </a:pPr>
            <a:r>
              <a:rPr lang="en-US" altLang="it-IT" sz="2600"/>
              <a:t>Optionally, multiple notations may exist for a single concept. </a:t>
            </a:r>
          </a:p>
          <a:p>
            <a:pPr>
              <a:lnSpc>
                <a:spcPct val="90000"/>
              </a:lnSpc>
            </a:pPr>
            <a:r>
              <a:rPr lang="en-US" altLang="it-IT" sz="2600"/>
              <a:t>It should be possible to denote composition, aggregation and assignment both with their ‘line’ notation and with nesting. </a:t>
            </a:r>
          </a:p>
        </p:txBody>
      </p:sp>
    </p:spTree>
    <p:extLst>
      <p:ext uri="{BB962C8B-B14F-4D97-AF65-F5344CB8AC3E}">
        <p14:creationId xmlns:p14="http://schemas.microsoft.com/office/powerpoint/2010/main" val="11065364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it-IT"/>
              <a:t>Demo</a:t>
            </a:r>
          </a:p>
        </p:txBody>
      </p:sp>
      <p:pic>
        <p:nvPicPr>
          <p:cNvPr id="1085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65730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it-IT"/>
              <a:t>Demo</a:t>
            </a:r>
          </a:p>
        </p:txBody>
      </p:sp>
      <p:pic>
        <p:nvPicPr>
          <p:cNvPr id="10957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9455717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archimate_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685800"/>
            <a:ext cx="538162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7842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vert="horz" wrap="square" lIns="91434" tIns="45718" rIns="91434" bIns="45720" numCol="1" anchor="t" anchorCtr="0" compatLnSpc="1">
            <a:prstTxWarp prst="textNoShape">
              <a:avLst/>
            </a:prstTxWarp>
          </a:bodyPr>
          <a:lstStyle/>
          <a:p>
            <a:pPr eaLnBrk="1" hangingPunct="1"/>
            <a:r>
              <a:rPr lang="en-US" altLang="it-IT"/>
              <a:t>More Information?</a:t>
            </a:r>
          </a:p>
        </p:txBody>
      </p:sp>
      <p:sp>
        <p:nvSpPr>
          <p:cNvPr id="86019" name="Rectangle 3"/>
          <p:cNvSpPr>
            <a:spLocks noGrp="1" noChangeArrowheads="1"/>
          </p:cNvSpPr>
          <p:nvPr>
            <p:ph type="body" idx="1"/>
          </p:nvPr>
        </p:nvSpPr>
        <p:spPr/>
        <p:txBody>
          <a:bodyPr/>
          <a:lstStyle/>
          <a:p>
            <a:pPr marL="342900" indent="-342900">
              <a:lnSpc>
                <a:spcPct val="127000"/>
              </a:lnSpc>
              <a:buNone/>
            </a:pPr>
            <a:r>
              <a:rPr lang="en-US" altLang="it-IT" dirty="0"/>
              <a:t>Most </a:t>
            </a:r>
            <a:r>
              <a:rPr lang="en-US" altLang="it-IT" dirty="0" err="1"/>
              <a:t>ArchiMate</a:t>
            </a:r>
            <a:r>
              <a:rPr lang="en-US" altLang="it-IT" dirty="0"/>
              <a:t> results are available through the website: </a:t>
            </a:r>
            <a:r>
              <a:rPr lang="en-US" altLang="it-IT" u="sng" dirty="0">
                <a:solidFill>
                  <a:schemeClr val="hlink"/>
                </a:solidFill>
                <a:hlinkClick r:id="rId3"/>
              </a:rPr>
              <a:t>www.archimate.org</a:t>
            </a:r>
            <a:endParaRPr lang="en-US" altLang="it-IT" u="sng" dirty="0">
              <a:solidFill>
                <a:schemeClr val="hlink"/>
              </a:solidFill>
            </a:endParaRPr>
          </a:p>
          <a:p>
            <a:pPr marL="342900" indent="-342900">
              <a:lnSpc>
                <a:spcPct val="127000"/>
              </a:lnSpc>
              <a:buNone/>
            </a:pPr>
            <a:r>
              <a:rPr lang="en-US" altLang="it-IT" dirty="0"/>
              <a:t>See also The Open Group’s </a:t>
            </a:r>
            <a:r>
              <a:rPr lang="en-US" altLang="it-IT" dirty="0" err="1"/>
              <a:t>ArchiMate</a:t>
            </a:r>
            <a:r>
              <a:rPr lang="en-US" altLang="it-IT" dirty="0"/>
              <a:t> Forum: </a:t>
            </a:r>
            <a:r>
              <a:rPr lang="en-US" altLang="it-IT" dirty="0">
                <a:hlinkClick r:id="rId4"/>
              </a:rPr>
              <a:t>www.opengroup.org/archimate</a:t>
            </a:r>
            <a:r>
              <a:rPr lang="en-US" altLang="it-IT" dirty="0"/>
              <a:t> </a:t>
            </a:r>
          </a:p>
          <a:p>
            <a:pPr marL="342900" indent="-342900">
              <a:lnSpc>
                <a:spcPct val="107000"/>
              </a:lnSpc>
              <a:buNone/>
            </a:pPr>
            <a:endParaRPr lang="en-US" altLang="it-IT" dirty="0"/>
          </a:p>
        </p:txBody>
      </p:sp>
      <p:pic>
        <p:nvPicPr>
          <p:cNvPr id="86020" name="Picture 7" descr="Archimate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4652964"/>
            <a:ext cx="2209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logo the open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4518" y="4789057"/>
            <a:ext cx="27114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0957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UNICAM_Knut_2016">
  <a:themeElements>
    <a:clrScheme name="MScBIS_schwarz">
      <a:dk1>
        <a:srgbClr val="FFFFFF"/>
      </a:dk1>
      <a:lt1>
        <a:srgbClr val="000000"/>
      </a:lt1>
      <a:dk2>
        <a:srgbClr val="FFFF99"/>
      </a:dk2>
      <a:lt2>
        <a:srgbClr val="023F87"/>
      </a:lt2>
      <a:accent1>
        <a:srgbClr val="4F81BD"/>
      </a:accent1>
      <a:accent2>
        <a:srgbClr val="990000"/>
      </a:accent2>
      <a:accent3>
        <a:srgbClr val="C0C0C0"/>
      </a:accent3>
      <a:accent4>
        <a:srgbClr val="FF8C32"/>
      </a:accent4>
      <a:accent5>
        <a:srgbClr val="FFFF99"/>
      </a:accent5>
      <a:accent6>
        <a:srgbClr val="023F87"/>
      </a:accent6>
      <a:hlink>
        <a:srgbClr val="286EFF"/>
      </a:hlink>
      <a:folHlink>
        <a:srgbClr val="3778FF"/>
      </a:folHlink>
    </a:clrScheme>
    <a:fontScheme name="UASNW_IKM2009">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rtlCol="0">
        <a:spAutoFit/>
      </a:bodyPr>
      <a:lstStyle>
        <a:defPPr>
          <a:defRPr sz="1600" dirty="0" err="1" smtClean="0"/>
        </a:defPPr>
      </a:lstStyle>
    </a:txDef>
  </a:objectDefaults>
  <a:extraClrSchemeLst>
    <a:extraClrScheme>
      <a:clrScheme name="UASNW_IKM2009 1">
        <a:dk1>
          <a:srgbClr val="333333"/>
        </a:dk1>
        <a:lt1>
          <a:srgbClr val="FFFFFF"/>
        </a:lt1>
        <a:dk2>
          <a:srgbClr val="000000"/>
        </a:dk2>
        <a:lt2>
          <a:srgbClr val="969696"/>
        </a:lt2>
        <a:accent1>
          <a:srgbClr val="FFFF99"/>
        </a:accent1>
        <a:accent2>
          <a:srgbClr val="FF6600"/>
        </a:accent2>
        <a:accent3>
          <a:srgbClr val="FFFFFF"/>
        </a:accent3>
        <a:accent4>
          <a:srgbClr val="2A2A2A"/>
        </a:accent4>
        <a:accent5>
          <a:srgbClr val="FFFFCA"/>
        </a:accent5>
        <a:accent6>
          <a:srgbClr val="E75C00"/>
        </a:accent6>
        <a:hlink>
          <a:srgbClr val="FFB95F"/>
        </a:hlink>
        <a:folHlink>
          <a:srgbClr val="FFE19B"/>
        </a:folHlink>
      </a:clrScheme>
      <a:clrMap bg1="lt1" tx1="dk1" bg2="lt2" tx2="dk2" accent1="accent1" accent2="accent2" accent3="accent3" accent4="accent4" accent5="accent5" accent6="accent6" hlink="hlink" folHlink="folHlink"/>
    </a:extraClrScheme>
    <a:extraClrScheme>
      <a:clrScheme name="UASNW_IKM2009 2">
        <a:dk1>
          <a:srgbClr val="333333"/>
        </a:dk1>
        <a:lt1>
          <a:srgbClr val="FFFFFF"/>
        </a:lt1>
        <a:dk2>
          <a:srgbClr val="000000"/>
        </a:dk2>
        <a:lt2>
          <a:srgbClr val="969696"/>
        </a:lt2>
        <a:accent1>
          <a:srgbClr val="C8C8FF"/>
        </a:accent1>
        <a:accent2>
          <a:srgbClr val="000099"/>
        </a:accent2>
        <a:accent3>
          <a:srgbClr val="FFFFFF"/>
        </a:accent3>
        <a:accent4>
          <a:srgbClr val="2A2A2A"/>
        </a:accent4>
        <a:accent5>
          <a:srgbClr val="E0E0FF"/>
        </a:accent5>
        <a:accent6>
          <a:srgbClr val="00008A"/>
        </a:accent6>
        <a:hlink>
          <a:srgbClr val="5A87B4"/>
        </a:hlink>
        <a:folHlink>
          <a:srgbClr val="96B4D2"/>
        </a:folHlink>
      </a:clrScheme>
      <a:clrMap bg1="lt1" tx1="dk1" bg2="lt2" tx2="dk2" accent1="accent1" accent2="accent2" accent3="accent3" accent4="accent4" accent5="accent5" accent6="accent6" hlink="hlink" folHlink="folHlink"/>
    </a:extraClrScheme>
    <a:extraClrScheme>
      <a:clrScheme name="UASNW_IKM2009 3">
        <a:dk1>
          <a:srgbClr val="333333"/>
        </a:dk1>
        <a:lt1>
          <a:srgbClr val="FFFFFF"/>
        </a:lt1>
        <a:dk2>
          <a:srgbClr val="000000"/>
        </a:dk2>
        <a:lt2>
          <a:srgbClr val="969696"/>
        </a:lt2>
        <a:accent1>
          <a:srgbClr val="FFCC66"/>
        </a:accent1>
        <a:accent2>
          <a:srgbClr val="000099"/>
        </a:accent2>
        <a:accent3>
          <a:srgbClr val="FFFFFF"/>
        </a:accent3>
        <a:accent4>
          <a:srgbClr val="2A2A2A"/>
        </a:accent4>
        <a:accent5>
          <a:srgbClr val="FFE2B8"/>
        </a:accent5>
        <a:accent6>
          <a:srgbClr val="00008A"/>
        </a:accent6>
        <a:hlink>
          <a:srgbClr val="5A87B4"/>
        </a:hlink>
        <a:folHlink>
          <a:srgbClr val="96B4D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UNICAM_Knut_2016</Template>
  <TotalTime>2456</TotalTime>
  <Words>3179</Words>
  <Application>Microsoft Macintosh PowerPoint</Application>
  <PresentationFormat>A4 (21x29,7 cm)</PresentationFormat>
  <Paragraphs>602</Paragraphs>
  <Slides>93</Slides>
  <Notes>29</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93</vt:i4>
      </vt:variant>
    </vt:vector>
  </HeadingPairs>
  <TitlesOfParts>
    <vt:vector size="97" baseType="lpstr">
      <vt:lpstr>Tahoma</vt:lpstr>
      <vt:lpstr>Times</vt:lpstr>
      <vt:lpstr>Arial</vt:lpstr>
      <vt:lpstr>UNICAM_Knut_2016</vt:lpstr>
      <vt:lpstr>Alignment of Business and IT - ArchiMate</vt:lpstr>
      <vt:lpstr>What is ArchiMate?</vt:lpstr>
      <vt:lpstr>What is ArchiMate?</vt:lpstr>
      <vt:lpstr>Layers</vt:lpstr>
      <vt:lpstr>Dimensions of ArchiMate </vt:lpstr>
      <vt:lpstr>Core Concepts and Relations </vt:lpstr>
      <vt:lpstr>Welcome to ArchiMate® 2.1, an Open Group Standard</vt:lpstr>
      <vt:lpstr>Business Layer Meta-Model</vt:lpstr>
      <vt:lpstr>Notations</vt:lpstr>
      <vt:lpstr>Relations</vt:lpstr>
      <vt:lpstr>Business Layer Active Structure Concepts </vt:lpstr>
      <vt:lpstr>Business Layer Active Structure Concepts - Relevant Elements</vt:lpstr>
      <vt:lpstr>Business Actor</vt:lpstr>
      <vt:lpstr>Business Actor Example</vt:lpstr>
      <vt:lpstr>Business Role</vt:lpstr>
      <vt:lpstr>Business Role Example</vt:lpstr>
      <vt:lpstr>Business Collaboration</vt:lpstr>
      <vt:lpstr>Business Collaboration Example</vt:lpstr>
      <vt:lpstr>Business Interface</vt:lpstr>
      <vt:lpstr>Business Interface Example</vt:lpstr>
      <vt:lpstr>Location</vt:lpstr>
      <vt:lpstr>Location Example</vt:lpstr>
      <vt:lpstr>Business Layer Behavioral Concepts </vt:lpstr>
      <vt:lpstr>Business Layer Behavioral Concepts - Relevant Elements</vt:lpstr>
      <vt:lpstr>Business Process</vt:lpstr>
      <vt:lpstr>Business Process Example</vt:lpstr>
      <vt:lpstr>Business Function</vt:lpstr>
      <vt:lpstr>Business Function Example</vt:lpstr>
      <vt:lpstr>Business Interaction</vt:lpstr>
      <vt:lpstr>Business Interaction</vt:lpstr>
      <vt:lpstr>Business Events</vt:lpstr>
      <vt:lpstr>Business Events Example</vt:lpstr>
      <vt:lpstr>Business Service </vt:lpstr>
      <vt:lpstr>Business Service Example </vt:lpstr>
      <vt:lpstr>Business Layer Passive Structure Concepts </vt:lpstr>
      <vt:lpstr>Business Layer Passive Structure Concepts - Relevant Elements</vt:lpstr>
      <vt:lpstr>Business Object</vt:lpstr>
      <vt:lpstr>Business Object Example</vt:lpstr>
      <vt:lpstr>Representation</vt:lpstr>
      <vt:lpstr>Representation Example</vt:lpstr>
      <vt:lpstr>Meaning</vt:lpstr>
      <vt:lpstr>Meaning Example</vt:lpstr>
      <vt:lpstr>Value</vt:lpstr>
      <vt:lpstr>Example of Value</vt:lpstr>
      <vt:lpstr>Product</vt:lpstr>
      <vt:lpstr>Product Example</vt:lpstr>
      <vt:lpstr>Contract</vt:lpstr>
      <vt:lpstr>Contract Example</vt:lpstr>
      <vt:lpstr>Application Layer Meta-Model</vt:lpstr>
      <vt:lpstr>Application Layer Active Structure Concepts - Relevant Elements</vt:lpstr>
      <vt:lpstr>Application Component Example</vt:lpstr>
      <vt:lpstr>Application Collaboration</vt:lpstr>
      <vt:lpstr>Application Interface </vt:lpstr>
      <vt:lpstr>Application Layer Behavioral Structure Concepts - Relevant Elements</vt:lpstr>
      <vt:lpstr>Application Function Example</vt:lpstr>
      <vt:lpstr>Application Interaction Example</vt:lpstr>
      <vt:lpstr>Application Service Example</vt:lpstr>
      <vt:lpstr>Application Layer Passive Structure Concepts - Relevant Elements</vt:lpstr>
      <vt:lpstr>Data Object</vt:lpstr>
      <vt:lpstr>Data Object Example</vt:lpstr>
      <vt:lpstr>Technology Layer Meta-Model</vt:lpstr>
      <vt:lpstr>Technology Layer Active Structure Concepts - Relevant Elements</vt:lpstr>
      <vt:lpstr>Node and Example</vt:lpstr>
      <vt:lpstr>Device and Example</vt:lpstr>
      <vt:lpstr>System Software and Example</vt:lpstr>
      <vt:lpstr>Infrastructure Interface and Example</vt:lpstr>
      <vt:lpstr>Network and Example</vt:lpstr>
      <vt:lpstr> Communication Path and Example</vt:lpstr>
      <vt:lpstr>Technology Layer Behavioural Structure Concepts - Relevant Elements</vt:lpstr>
      <vt:lpstr>Infrastructure Function and Example</vt:lpstr>
      <vt:lpstr>Infrastructure Service and Example</vt:lpstr>
      <vt:lpstr>Technology Layer Passive Structure Concepts - Relevant Elements (Artifact)</vt:lpstr>
      <vt:lpstr>Technology Layer - Summary</vt:lpstr>
      <vt:lpstr>Cross-Layer Dependencies: Business Layer and Lower Layers Alignment  </vt:lpstr>
      <vt:lpstr>Cross-Layer Dependencies: Application-Technology Alignment</vt:lpstr>
      <vt:lpstr>Architecture Viewpoints </vt:lpstr>
      <vt:lpstr>Viewpoints</vt:lpstr>
      <vt:lpstr>Viewpoint Classification </vt:lpstr>
      <vt:lpstr>Introductory Viewpoint Description: </vt:lpstr>
      <vt:lpstr>Introductory Viewpoint Description: Concepts/Relationships and Example</vt:lpstr>
      <vt:lpstr>Organization Viewpoint Description</vt:lpstr>
      <vt:lpstr>Organization Viewpoint Description Concepts/Relationships and Example</vt:lpstr>
      <vt:lpstr>Actor Co-operation Viewpoint</vt:lpstr>
      <vt:lpstr>Actor Co-operation Viewpoint: Concepts/Relationships and Example</vt:lpstr>
      <vt:lpstr>More dettails</vt:lpstr>
      <vt:lpstr>Demo</vt:lpstr>
      <vt:lpstr>Demo</vt:lpstr>
      <vt:lpstr>Demo</vt:lpstr>
      <vt:lpstr>Demo</vt:lpstr>
      <vt:lpstr>Demo</vt:lpstr>
      <vt:lpstr>Demo</vt:lpstr>
      <vt:lpstr>Presentazione di PowerPoint</vt:lpstr>
      <vt:lpstr>More Information?</vt:lpstr>
    </vt:vector>
  </TitlesOfParts>
  <Company>Fachhochschule Nordwestschweiz</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Alignment of Business and IT - Introduction</dc:title>
  <dc:creator>Hinkelmann Knut</dc:creator>
  <cp:lastModifiedBy>Utente di Microsoft Office</cp:lastModifiedBy>
  <cp:revision>93</cp:revision>
  <cp:lastPrinted>2015-09-15T07:56:45Z</cp:lastPrinted>
  <dcterms:created xsi:type="dcterms:W3CDTF">2016-03-02T09:51:25Z</dcterms:created>
  <dcterms:modified xsi:type="dcterms:W3CDTF">2016-04-05T17:46:01Z</dcterms:modified>
</cp:coreProperties>
</file>