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6" r:id="rId1"/>
  </p:sldMasterIdLst>
  <p:notesMasterIdLst>
    <p:notesMasterId r:id="rId29"/>
  </p:notesMasterIdLst>
  <p:sldIdLst>
    <p:sldId id="287" r:id="rId2"/>
    <p:sldId id="344" r:id="rId3"/>
    <p:sldId id="362" r:id="rId4"/>
    <p:sldId id="257" r:id="rId5"/>
    <p:sldId id="258" r:id="rId6"/>
    <p:sldId id="264" r:id="rId7"/>
    <p:sldId id="339" r:id="rId8"/>
    <p:sldId id="271" r:id="rId9"/>
    <p:sldId id="357" r:id="rId10"/>
    <p:sldId id="356" r:id="rId11"/>
    <p:sldId id="272" r:id="rId12"/>
    <p:sldId id="337" r:id="rId13"/>
    <p:sldId id="333" r:id="rId14"/>
    <p:sldId id="274" r:id="rId15"/>
    <p:sldId id="360" r:id="rId16"/>
    <p:sldId id="343" r:id="rId17"/>
    <p:sldId id="341" r:id="rId18"/>
    <p:sldId id="361" r:id="rId19"/>
    <p:sldId id="346" r:id="rId20"/>
    <p:sldId id="275" r:id="rId21"/>
    <p:sldId id="335" r:id="rId22"/>
    <p:sldId id="363" r:id="rId23"/>
    <p:sldId id="276" r:id="rId24"/>
    <p:sldId id="348" r:id="rId25"/>
    <p:sldId id="347" r:id="rId26"/>
    <p:sldId id="365" r:id="rId27"/>
    <p:sldId id="289" r:id="rId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82D9F8ED-3902-4E9B-8152-9E068D0F140A}">
          <p14:sldIdLst>
            <p14:sldId id="287"/>
            <p14:sldId id="344"/>
            <p14:sldId id="362"/>
            <p14:sldId id="257"/>
            <p14:sldId id="258"/>
            <p14:sldId id="264"/>
            <p14:sldId id="339"/>
            <p14:sldId id="271"/>
            <p14:sldId id="357"/>
            <p14:sldId id="356"/>
            <p14:sldId id="272"/>
            <p14:sldId id="337"/>
            <p14:sldId id="333"/>
            <p14:sldId id="274"/>
            <p14:sldId id="360"/>
            <p14:sldId id="343"/>
            <p14:sldId id="341"/>
            <p14:sldId id="361"/>
            <p14:sldId id="346"/>
            <p14:sldId id="275"/>
            <p14:sldId id="335"/>
            <p14:sldId id="363"/>
            <p14:sldId id="276"/>
            <p14:sldId id="348"/>
            <p14:sldId id="347"/>
            <p14:sldId id="365"/>
            <p14:sldId id="289"/>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00B050"/>
    <a:srgbClr val="98C723"/>
    <a:srgbClr val="00B0F0"/>
    <a:srgbClr val="0070C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72854" autoAdjust="0"/>
  </p:normalViewPr>
  <p:slideViewPr>
    <p:cSldViewPr>
      <p:cViewPr varScale="1">
        <p:scale>
          <a:sx n="84" d="100"/>
          <a:sy n="84" d="100"/>
        </p:scale>
        <p:origin x="1387" y="86"/>
      </p:cViewPr>
      <p:guideLst>
        <p:guide orient="horz" pos="2160"/>
        <p:guide pos="2880"/>
      </p:guideLst>
    </p:cSldViewPr>
  </p:slideViewPr>
  <p:notesTextViewPr>
    <p:cViewPr>
      <p:scale>
        <a:sx n="1" d="1"/>
        <a:sy n="1" d="1"/>
      </p:scale>
      <p:origin x="0" y="0"/>
    </p:cViewPr>
  </p:notesTextViewPr>
  <p:notesViewPr>
    <p:cSldViewPr>
      <p:cViewPr varScale="1">
        <p:scale>
          <a:sx n="86" d="100"/>
          <a:sy n="86" d="100"/>
        </p:scale>
        <p:origin x="-3042"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11.emf"/><Relationship Id="rId7" Type="http://schemas.openxmlformats.org/officeDocument/2006/relationships/image" Target="../media/image15.emf"/><Relationship Id="rId2" Type="http://schemas.openxmlformats.org/officeDocument/2006/relationships/image" Target="../media/image10.emf"/><Relationship Id="rId1" Type="http://schemas.openxmlformats.org/officeDocument/2006/relationships/image" Target="../media/image9.emf"/><Relationship Id="rId6" Type="http://schemas.openxmlformats.org/officeDocument/2006/relationships/image" Target="../media/image14.emf"/><Relationship Id="rId5" Type="http://schemas.openxmlformats.org/officeDocument/2006/relationships/image" Target="../media/image13.emf"/><Relationship Id="rId4" Type="http://schemas.openxmlformats.org/officeDocument/2006/relationships/image" Target="../media/image12.e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23.emf"/><Relationship Id="rId1" Type="http://schemas.openxmlformats.org/officeDocument/2006/relationships/image" Target="../media/image22.emf"/><Relationship Id="rId4" Type="http://schemas.openxmlformats.org/officeDocument/2006/relationships/image" Target="../media/image25.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5678E9E-3627-4A99-8979-1EB99CF3CC75}" type="datetimeFigureOut">
              <a:rPr lang="en-AU" smtClean="0"/>
              <a:t>8/02/2017</a:t>
            </a:fld>
            <a:endParaRPr lang="en-AU"/>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EFB995F-C0D9-45CF-A71E-A78BDF776551}" type="slidenum">
              <a:rPr lang="en-AU" smtClean="0"/>
              <a:t>‹N›</a:t>
            </a:fld>
            <a:endParaRPr lang="en-AU"/>
          </a:p>
        </p:txBody>
      </p:sp>
    </p:spTree>
    <p:extLst>
      <p:ext uri="{BB962C8B-B14F-4D97-AF65-F5344CB8AC3E}">
        <p14:creationId xmlns:p14="http://schemas.microsoft.com/office/powerpoint/2010/main" val="3408383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3EFB995F-C0D9-45CF-A71E-A78BDF776551}" type="slidenum">
              <a:rPr lang="en-AU" smtClean="0"/>
              <a:t>1</a:t>
            </a:fld>
            <a:endParaRPr lang="en-AU"/>
          </a:p>
        </p:txBody>
      </p:sp>
    </p:spTree>
    <p:extLst>
      <p:ext uri="{BB962C8B-B14F-4D97-AF65-F5344CB8AC3E}">
        <p14:creationId xmlns:p14="http://schemas.microsoft.com/office/powerpoint/2010/main" val="2482068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We have to be honest about that. Not all processes can be automated. So we need to start by… </a:t>
            </a:r>
          </a:p>
          <a:p>
            <a:r>
              <a:rPr lang="en-AU" dirty="0"/>
              <a:t>We can distinguish between automated tasks, i.e. those tasks that can executed by an external application or internally to the BPMS,</a:t>
            </a:r>
            <a:r>
              <a:rPr lang="en-AU" baseline="0" dirty="0"/>
              <a:t> for example checking the stock availability through an ERP system or retrieving a document from a DMS, user tasks, those tasks where process participants need </a:t>
            </a:r>
            <a:r>
              <a:rPr lang="en-AU" b="1" baseline="0" dirty="0"/>
              <a:t>to provide input to the process, typically via the use of web forms</a:t>
            </a:r>
            <a:r>
              <a:rPr lang="en-AU" baseline="0" dirty="0"/>
              <a:t>, and finally manual tasks, those which are entirely manual, such as retrieving a product from the warehouse</a:t>
            </a:r>
          </a:p>
          <a:p>
            <a:endParaRPr lang="en-AU" baseline="0" dirty="0"/>
          </a:p>
        </p:txBody>
      </p:sp>
      <p:sp>
        <p:nvSpPr>
          <p:cNvPr id="4" name="Slide Number Placeholder 3"/>
          <p:cNvSpPr>
            <a:spLocks noGrp="1"/>
          </p:cNvSpPr>
          <p:nvPr>
            <p:ph type="sldNum" sz="quarter" idx="10"/>
          </p:nvPr>
        </p:nvSpPr>
        <p:spPr/>
        <p:txBody>
          <a:bodyPr/>
          <a:lstStyle/>
          <a:p>
            <a:fld id="{3EFB995F-C0D9-45CF-A71E-A78BDF776551}" type="slidenum">
              <a:rPr lang="en-AU" smtClean="0"/>
              <a:t>11</a:t>
            </a:fld>
            <a:endParaRPr lang="en-AU"/>
          </a:p>
        </p:txBody>
      </p:sp>
    </p:spTree>
    <p:extLst>
      <p:ext uri="{BB962C8B-B14F-4D97-AF65-F5344CB8AC3E}">
        <p14:creationId xmlns:p14="http://schemas.microsoft.com/office/powerpoint/2010/main" val="12345523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r>
              <a:rPr lang="en-US" sz="2000" dirty="0"/>
              <a:t>Identify automated, manual and user tasks:</a:t>
            </a:r>
          </a:p>
          <a:p>
            <a:pPr>
              <a:buFont typeface="Arial" pitchFamily="34" charset="0"/>
              <a:buChar char="•"/>
            </a:pPr>
            <a:r>
              <a:rPr lang="en-US" sz="2000" dirty="0"/>
              <a:t>Manual tasks are marked with a hand icon</a:t>
            </a:r>
          </a:p>
          <a:p>
            <a:pPr>
              <a:buFont typeface="Arial" pitchFamily="34" charset="0"/>
              <a:buChar char="•"/>
            </a:pPr>
            <a:r>
              <a:rPr lang="en-US" sz="2000" dirty="0"/>
              <a:t>User tasks are marked with a user icon (scheduled in </a:t>
            </a:r>
            <a:r>
              <a:rPr lang="en-US" sz="2000" dirty="0" err="1"/>
              <a:t>worklist</a:t>
            </a:r>
            <a:r>
              <a:rPr lang="en-US" sz="2000" dirty="0"/>
              <a:t>) </a:t>
            </a:r>
          </a:p>
          <a:p>
            <a:pPr>
              <a:buFont typeface="Arial" pitchFamily="34" charset="0"/>
              <a:buChar char="•"/>
            </a:pPr>
            <a:r>
              <a:rPr lang="en-US" sz="2000" dirty="0"/>
              <a:t>Automated tasks are subtyped in BPMN:</a:t>
            </a:r>
          </a:p>
          <a:p>
            <a:pPr lvl="1">
              <a:buFont typeface="Arial" pitchFamily="34" charset="0"/>
              <a:buChar char="•"/>
            </a:pPr>
            <a:r>
              <a:rPr lang="en-US" sz="1800" dirty="0"/>
              <a:t>script (script marker), if the task executes some code (the script) internally to the BPMS. This task can be used when the functionality is simple and does not require access to an external application</a:t>
            </a:r>
          </a:p>
          <a:p>
            <a:pPr lvl="1">
              <a:buFont typeface="Arial" pitchFamily="34" charset="0"/>
              <a:buChar char="•"/>
            </a:pPr>
            <a:r>
              <a:rPr lang="en-US" sz="1800" dirty="0"/>
              <a:t>service (wheels marker), if the task is executed by an external application, which exposes its functionality via a service interface</a:t>
            </a:r>
          </a:p>
          <a:p>
            <a:pPr lvl="1">
              <a:buFont typeface="Arial" pitchFamily="34" charset="0"/>
              <a:buChar char="•"/>
            </a:pPr>
            <a:r>
              <a:rPr lang="en-US" sz="1800" dirty="0"/>
              <a:t>send (filled envelope marker), if the task sends a message to an external service</a:t>
            </a:r>
          </a:p>
          <a:p>
            <a:pPr lvl="1">
              <a:buFont typeface="Arial" pitchFamily="34" charset="0"/>
              <a:buChar char="•"/>
            </a:pPr>
            <a:r>
              <a:rPr lang="en-US" sz="1800" dirty="0"/>
              <a:t>receive (empty envelope marker), if the task waits for a message from an external service</a:t>
            </a:r>
            <a:endParaRPr lang="de-AT" sz="1800" dirty="0"/>
          </a:p>
          <a:p>
            <a:endParaRPr lang="en-AU" dirty="0"/>
          </a:p>
        </p:txBody>
      </p:sp>
      <p:sp>
        <p:nvSpPr>
          <p:cNvPr id="4" name="Slide Number Placeholder 3"/>
          <p:cNvSpPr>
            <a:spLocks noGrp="1"/>
          </p:cNvSpPr>
          <p:nvPr>
            <p:ph type="sldNum" sz="quarter" idx="10"/>
          </p:nvPr>
        </p:nvSpPr>
        <p:spPr/>
        <p:txBody>
          <a:bodyPr/>
          <a:lstStyle/>
          <a:p>
            <a:fld id="{3EFB995F-C0D9-45CF-A71E-A78BDF776551}" type="slidenum">
              <a:rPr lang="en-AU" smtClean="0"/>
              <a:t>12</a:t>
            </a:fld>
            <a:endParaRPr lang="en-AU"/>
          </a:p>
        </p:txBody>
      </p:sp>
    </p:spTree>
    <p:extLst>
      <p:ext uri="{BB962C8B-B14F-4D97-AF65-F5344CB8AC3E}">
        <p14:creationId xmlns:p14="http://schemas.microsoft.com/office/powerpoint/2010/main" val="16620383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3EFB995F-C0D9-45CF-A71E-A78BDF776551}" type="slidenum">
              <a:rPr lang="en-AU" smtClean="0"/>
              <a:t>13</a:t>
            </a:fld>
            <a:endParaRPr lang="en-AU"/>
          </a:p>
        </p:txBody>
      </p:sp>
    </p:spTree>
    <p:extLst>
      <p:ext uri="{BB962C8B-B14F-4D97-AF65-F5344CB8AC3E}">
        <p14:creationId xmlns:p14="http://schemas.microsoft.com/office/powerpoint/2010/main" val="36634899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Once we have identified each task’s type, and so</a:t>
            </a:r>
            <a:r>
              <a:rPr lang="en-AU" baseline="0" dirty="0"/>
              <a:t> the automation boundaries, we can review each manual task to see whether we can automate them or we have to isolate them. Here the principle is: …</a:t>
            </a:r>
            <a:endParaRPr lang="en-AU" dirty="0"/>
          </a:p>
          <a:p>
            <a:endParaRPr lang="en-AU" dirty="0"/>
          </a:p>
          <a:p>
            <a:r>
              <a:rPr lang="en-AU" dirty="0"/>
              <a:t>Where the nice looking woman gets a notification on her mobile</a:t>
            </a:r>
            <a:r>
              <a:rPr lang="en-AU" baseline="0" dirty="0"/>
              <a:t> device to go and pick up the box from the shelf, and once she is done she scans the barcode of the product so that an automatic notification is sent back to the BPMS, which now knows it can move on</a:t>
            </a:r>
            <a:endParaRPr lang="en-AU" dirty="0"/>
          </a:p>
        </p:txBody>
      </p:sp>
      <p:sp>
        <p:nvSpPr>
          <p:cNvPr id="4" name="Slide Number Placeholder 3"/>
          <p:cNvSpPr>
            <a:spLocks noGrp="1"/>
          </p:cNvSpPr>
          <p:nvPr>
            <p:ph type="sldNum" sz="quarter" idx="10"/>
          </p:nvPr>
        </p:nvSpPr>
        <p:spPr/>
        <p:txBody>
          <a:bodyPr/>
          <a:lstStyle/>
          <a:p>
            <a:fld id="{3EFB995F-C0D9-45CF-A71E-A78BDF776551}" type="slidenum">
              <a:rPr lang="en-AU" smtClean="0"/>
              <a:t>14</a:t>
            </a:fld>
            <a:endParaRPr lang="en-AU"/>
          </a:p>
        </p:txBody>
      </p:sp>
    </p:spTree>
    <p:extLst>
      <p:ext uri="{BB962C8B-B14F-4D97-AF65-F5344CB8AC3E}">
        <p14:creationId xmlns:p14="http://schemas.microsoft.com/office/powerpoint/2010/main" val="7757557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AT" dirty="0"/>
              <a:t>Isolate manual tasks (use Example 9.1 – student admission process)</a:t>
            </a:r>
          </a:p>
          <a:p>
            <a:endParaRPr lang="en-AU" dirty="0"/>
          </a:p>
        </p:txBody>
      </p:sp>
      <p:sp>
        <p:nvSpPr>
          <p:cNvPr id="4" name="Slide Number Placeholder 3"/>
          <p:cNvSpPr>
            <a:spLocks noGrp="1"/>
          </p:cNvSpPr>
          <p:nvPr>
            <p:ph type="sldNum" sz="quarter" idx="10"/>
          </p:nvPr>
        </p:nvSpPr>
        <p:spPr/>
        <p:txBody>
          <a:bodyPr/>
          <a:lstStyle/>
          <a:p>
            <a:fld id="{3EFB995F-C0D9-45CF-A71E-A78BDF776551}" type="slidenum">
              <a:rPr lang="en-AU" smtClean="0"/>
              <a:t>15</a:t>
            </a:fld>
            <a:endParaRPr lang="en-AU"/>
          </a:p>
        </p:txBody>
      </p:sp>
    </p:spTree>
    <p:extLst>
      <p:ext uri="{BB962C8B-B14F-4D97-AF65-F5344CB8AC3E}">
        <p14:creationId xmlns:p14="http://schemas.microsoft.com/office/powerpoint/2010/main" val="9373724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AT" dirty="0"/>
              <a:t>Isolate manual tasks (use Example 9.1 – student admission process)</a:t>
            </a:r>
          </a:p>
          <a:p>
            <a:endParaRPr lang="en-AU" dirty="0"/>
          </a:p>
        </p:txBody>
      </p:sp>
      <p:sp>
        <p:nvSpPr>
          <p:cNvPr id="4" name="Slide Number Placeholder 3"/>
          <p:cNvSpPr>
            <a:spLocks noGrp="1"/>
          </p:cNvSpPr>
          <p:nvPr>
            <p:ph type="sldNum" sz="quarter" idx="10"/>
          </p:nvPr>
        </p:nvSpPr>
        <p:spPr/>
        <p:txBody>
          <a:bodyPr/>
          <a:lstStyle/>
          <a:p>
            <a:fld id="{3EFB995F-C0D9-45CF-A71E-A78BDF776551}" type="slidenum">
              <a:rPr lang="en-AU" smtClean="0"/>
              <a:t>16</a:t>
            </a:fld>
            <a:endParaRPr lang="en-AU"/>
          </a:p>
        </p:txBody>
      </p:sp>
    </p:spTree>
    <p:extLst>
      <p:ext uri="{BB962C8B-B14F-4D97-AF65-F5344CB8AC3E}">
        <p14:creationId xmlns:p14="http://schemas.microsoft.com/office/powerpoint/2010/main" val="9373724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AT" dirty="0"/>
              <a:t>Exercise 9.8</a:t>
            </a:r>
          </a:p>
          <a:p>
            <a:pPr marL="0" marR="0" indent="0" algn="l" defTabSz="914400" rtl="0" eaLnBrk="1" fontAlgn="auto" latinLnBrk="0" hangingPunct="1">
              <a:lnSpc>
                <a:spcPct val="100000"/>
              </a:lnSpc>
              <a:spcBef>
                <a:spcPts val="0"/>
              </a:spcBef>
              <a:spcAft>
                <a:spcPts val="0"/>
              </a:spcAft>
              <a:buClrTx/>
              <a:buSzTx/>
              <a:buFontTx/>
              <a:buNone/>
              <a:tabLst/>
              <a:defRPr/>
            </a:pPr>
            <a:endParaRPr lang="de-AT" dirty="0"/>
          </a:p>
          <a:p>
            <a:pPr marL="0" marR="0" indent="0" algn="l" defTabSz="914400" rtl="0" eaLnBrk="1" fontAlgn="auto" latinLnBrk="0" hangingPunct="1">
              <a:lnSpc>
                <a:spcPct val="100000"/>
              </a:lnSpc>
              <a:spcBef>
                <a:spcPts val="0"/>
              </a:spcBef>
              <a:spcAft>
                <a:spcPts val="0"/>
              </a:spcAft>
              <a:buClrTx/>
              <a:buSzTx/>
              <a:buFontTx/>
              <a:buNone/>
              <a:tabLst/>
              <a:defRPr/>
            </a:pPr>
            <a:r>
              <a:rPr lang="de-AT" dirty="0"/>
              <a:t>If therea are</a:t>
            </a:r>
            <a:r>
              <a:rPr lang="de-AT" baseline="0" dirty="0"/>
              <a:t> any manual tasks, find a way to hook them to the pharmacy system.</a:t>
            </a:r>
            <a:endParaRPr lang="de-AT" dirty="0"/>
          </a:p>
          <a:p>
            <a:pPr marL="0" marR="0" indent="0" algn="l" defTabSz="914400" rtl="0" eaLnBrk="1" fontAlgn="auto" latinLnBrk="0" hangingPunct="1">
              <a:lnSpc>
                <a:spcPct val="100000"/>
              </a:lnSpc>
              <a:spcBef>
                <a:spcPts val="0"/>
              </a:spcBef>
              <a:spcAft>
                <a:spcPts val="0"/>
              </a:spcAft>
              <a:buClrTx/>
              <a:buSzTx/>
              <a:buFontTx/>
              <a:buNone/>
              <a:tabLst/>
              <a:defRPr/>
            </a:pPr>
            <a:endParaRPr lang="de-AT"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One way of modeling this fragment is by defining the following tasks: “Check insurance”, “Collect drugs from shelves”, “Check quality”, “Collect payment” (triggered by the arrival of the customer), and finally “Retrieve prescription bag”. Assume the pharmacy system automates the prescription fulfillment process. Identify the type of each task and if there are any manual tasks, specify how these can be linked to the pharmacy system.</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Task “Check insurance” can be automated through a service that determines the amount of the co-payment based on the details of the prescription and on the customer’s insurance policy.</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a:t>Tasks “Collect drugs from shelves” and “Check quality” are manual tasks. </a:t>
            </a:r>
            <a:r>
              <a:rPr lang="en-US" b="1" dirty="0"/>
              <a:t>These tasks can be implemented as user tasks in the automated process. </a:t>
            </a:r>
            <a:r>
              <a:rPr lang="en-US" dirty="0"/>
              <a:t>To do so, the pharmacy technician who collects the drugs, and the pharmacist who quality-checks the prescription and seals the bag, should have a convenient mechanism to signal the completion of these activities to the BPMS. This could be achieved by putting in place a system based on barcode scans to track prescriptions. For example, the technician would see a list of prescriptions to be filled from their </a:t>
            </a:r>
            <a:r>
              <a:rPr lang="en-US" dirty="0" err="1"/>
              <a:t>worklist</a:t>
            </a:r>
            <a:r>
              <a:rPr lang="en-US" dirty="0"/>
              <a:t>. They would then pick up one of the prescriptions and the system would associate the prescription to a new barcode which is printed on an adhesive label. The technician would then attach the label to a bag, collect the drugs and put them in a bag, and when done, they would scan the barcode from the label to record that the prescription has been fulfilled. This signals the completion of task “Collect drugs from shelves” to the pharmacy system. In turn, it generates a new work item of task “Check quality” in the pharmacist’s </a:t>
            </a:r>
            <a:r>
              <a:rPr lang="en-US" dirty="0" err="1"/>
              <a:t>worklist</a:t>
            </a:r>
            <a:r>
              <a:rPr lang="en-US" dirty="0"/>
              <a:t>. The pharmacist can then quality-check the prescription and scan the barcode again.</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a:t>Task “Collect payment” is also a manual task. This task could be implemented as a service task whereby the pharmacy system would push the task of collecting the payment for a prescription to a Point-of-Sale (POS) system and expect the POS system to indicate that the payment has been collected. The pharmacy technician would interact with the POS system once the customer arrives, but this interaction is outside the scope of the pharmacy system. The pharmacy system merely pushes work to the POS system and waits for completion.</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The description of the process implicitly refers to a manual task whereby the pharmacist seals the bag and puts it into the pick-up area. However, this “Seal bag” task is not included in the executable process model. Instead, this task is integrated into the “Check quality” task. In other words, at the end of the quality check, the pharmacist is expected to seal the bag if the prescription is ready and drop the bag in the pick-up area.</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a:t>Task “Retrieve prescription bag” is also manual but there is no value in automating it in any way. So this task is left out of the executable process model, which completes once the payment has been made.</a:t>
            </a:r>
            <a:endParaRPr lang="de-AT" dirty="0"/>
          </a:p>
          <a:p>
            <a:endParaRPr lang="en-AU" dirty="0"/>
          </a:p>
        </p:txBody>
      </p:sp>
      <p:sp>
        <p:nvSpPr>
          <p:cNvPr id="4" name="Slide Number Placeholder 3"/>
          <p:cNvSpPr>
            <a:spLocks noGrp="1"/>
          </p:cNvSpPr>
          <p:nvPr>
            <p:ph type="sldNum" sz="quarter" idx="10"/>
          </p:nvPr>
        </p:nvSpPr>
        <p:spPr/>
        <p:txBody>
          <a:bodyPr/>
          <a:lstStyle/>
          <a:p>
            <a:fld id="{3EFB995F-C0D9-45CF-A71E-A78BDF776551}" type="slidenum">
              <a:rPr lang="en-AU" smtClean="0"/>
              <a:t>17</a:t>
            </a:fld>
            <a:endParaRPr lang="en-AU"/>
          </a:p>
        </p:txBody>
      </p:sp>
    </p:spTree>
    <p:extLst>
      <p:ext uri="{BB962C8B-B14F-4D97-AF65-F5344CB8AC3E}">
        <p14:creationId xmlns:p14="http://schemas.microsoft.com/office/powerpoint/2010/main" val="30950227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AT" dirty="0"/>
              <a:t>TODO: Exercise 9.8 (prescription fulflliment process)</a:t>
            </a:r>
          </a:p>
          <a:p>
            <a:endParaRPr lang="en-AU" dirty="0"/>
          </a:p>
        </p:txBody>
      </p:sp>
      <p:sp>
        <p:nvSpPr>
          <p:cNvPr id="4" name="Slide Number Placeholder 3"/>
          <p:cNvSpPr>
            <a:spLocks noGrp="1"/>
          </p:cNvSpPr>
          <p:nvPr>
            <p:ph type="sldNum" sz="quarter" idx="10"/>
          </p:nvPr>
        </p:nvSpPr>
        <p:spPr/>
        <p:txBody>
          <a:bodyPr/>
          <a:lstStyle/>
          <a:p>
            <a:fld id="{3EFB995F-C0D9-45CF-A71E-A78BDF776551}" type="slidenum">
              <a:rPr lang="en-AU" smtClean="0"/>
              <a:t>18</a:t>
            </a:fld>
            <a:endParaRPr lang="en-AU"/>
          </a:p>
        </p:txBody>
      </p:sp>
    </p:spTree>
    <p:extLst>
      <p:ext uri="{BB962C8B-B14F-4D97-AF65-F5344CB8AC3E}">
        <p14:creationId xmlns:p14="http://schemas.microsoft.com/office/powerpoint/2010/main" val="30950227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There are a few further elements</a:t>
            </a:r>
            <a:r>
              <a:rPr lang="en-AU" baseline="0" dirty="0"/>
              <a:t> besides manual tasks that are irrelevant for execution and that as such could potentially be removed or are actually not tolerated by the BPMS. These are:</a:t>
            </a:r>
            <a:endParaRPr lang="en-AU" dirty="0"/>
          </a:p>
          <a:p>
            <a:endParaRPr lang="en-AU" dirty="0"/>
          </a:p>
          <a:p>
            <a:r>
              <a:rPr lang="en-AU" dirty="0"/>
              <a:t>Data stores are not interpreted since the BPMS assumes</a:t>
            </a:r>
            <a:r>
              <a:rPr lang="en-AU" baseline="0" dirty="0"/>
              <a:t> the existence of an external service that can communicate with the data store, e.g. an </a:t>
            </a:r>
            <a:r>
              <a:rPr lang="en-AU" b="1" baseline="0" dirty="0"/>
              <a:t>Inventory information service </a:t>
            </a:r>
            <a:r>
              <a:rPr lang="en-AU" baseline="0" dirty="0"/>
              <a:t>that can access the warehouse DB in our example. In general, databases are accessed via DB adapters, e.g. a MySQL Adapter. So the BPMS will interface with these services rather than with the data store directly. Still, at the conceptual level, it may be relevant to explicitly represent the data store.</a:t>
            </a:r>
            <a:endParaRPr lang="en-AU" dirty="0"/>
          </a:p>
          <a:p>
            <a:endParaRPr lang="en-AU" dirty="0"/>
          </a:p>
          <a:p>
            <a:r>
              <a:rPr lang="en-AU" dirty="0"/>
              <a:t>Pools and lanes, you would be surprised, but are discarded by BPMSs. This is because they capture coarse-grained resource assignments, e.g. activity “Confirm order” is done within the sales department. When it comes to execution, we need to define resource</a:t>
            </a:r>
            <a:r>
              <a:rPr lang="en-AU" baseline="0" dirty="0"/>
              <a:t> assignments for each task and capturing this information via dedicated lanes (potentially one for each task) will just make the diagram too cluttered.</a:t>
            </a:r>
          </a:p>
          <a:p>
            <a:endParaRPr lang="en-AU" b="1" baseline="0" dirty="0"/>
          </a:p>
          <a:p>
            <a:r>
              <a:rPr lang="en-US" b="1" dirty="0"/>
              <a:t>Some BPMSs tolerate the presence of these non-executable elements too. If this is the case, we suggest to leave these elements in. Especially pools, lanes, message flows bearing electronic objects, electronic data stores and annotations will guide us in the specification of some execution properties. For example, the Sales lane in the order fulfillment model tells us that the participant to be assigned task “Confirm order” has to be from the sales department. Other BPMS modeling tools do not support these elements, so it is not even possible to represent them in the diagram.</a:t>
            </a:r>
            <a:endParaRPr lang="en-AU" b="1" dirty="0"/>
          </a:p>
        </p:txBody>
      </p:sp>
      <p:sp>
        <p:nvSpPr>
          <p:cNvPr id="4" name="Slide Number Placeholder 3"/>
          <p:cNvSpPr>
            <a:spLocks noGrp="1"/>
          </p:cNvSpPr>
          <p:nvPr>
            <p:ph type="sldNum" sz="quarter" idx="10"/>
          </p:nvPr>
        </p:nvSpPr>
        <p:spPr/>
        <p:txBody>
          <a:bodyPr/>
          <a:lstStyle/>
          <a:p>
            <a:fld id="{3EFB995F-C0D9-45CF-A71E-A78BDF776551}" type="slidenum">
              <a:rPr lang="en-AU" smtClean="0"/>
              <a:t>19</a:t>
            </a:fld>
            <a:endParaRPr lang="en-AU"/>
          </a:p>
        </p:txBody>
      </p:sp>
    </p:spTree>
    <p:extLst>
      <p:ext uri="{BB962C8B-B14F-4D97-AF65-F5344CB8AC3E}">
        <p14:creationId xmlns:p14="http://schemas.microsoft.com/office/powerpoint/2010/main" val="40964891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Process</a:t>
            </a:r>
            <a:r>
              <a:rPr lang="en-AU" b="1" baseline="0" dirty="0"/>
              <a:t> e</a:t>
            </a:r>
            <a:r>
              <a:rPr lang="en-AU" b="1" dirty="0"/>
              <a:t>xceptions happen</a:t>
            </a:r>
            <a:r>
              <a:rPr lang="en-AU" b="1" baseline="0" dirty="0"/>
              <a:t> all the time and f</a:t>
            </a:r>
            <a:r>
              <a:rPr lang="en-AU" b="1" dirty="0"/>
              <a:t>or as intelligent as a modern system can be,</a:t>
            </a:r>
            <a:r>
              <a:rPr lang="en-AU" b="1" baseline="0" dirty="0"/>
              <a:t> it can never foresee exceptions, which we need to implement, though i</a:t>
            </a:r>
            <a:r>
              <a:rPr lang="en-AU" b="1" dirty="0"/>
              <a:t>t doesn’t need to be done all at once,</a:t>
            </a:r>
            <a:r>
              <a:rPr lang="en-AU" b="1" baseline="0" dirty="0"/>
              <a:t> it can be done in stages.</a:t>
            </a:r>
          </a:p>
          <a:p>
            <a:endParaRPr lang="en-AU" baseline="0" dirty="0"/>
          </a:p>
          <a:p>
            <a:endParaRPr lang="en-AU" dirty="0"/>
          </a:p>
          <a:p>
            <a:r>
              <a:rPr lang="en-AU" dirty="0"/>
              <a:t>Tech-related exceptions: system crash, network outage, service unavailability,</a:t>
            </a:r>
            <a:r>
              <a:rPr lang="en-AU" baseline="0" dirty="0"/>
              <a:t> data mismatch</a:t>
            </a:r>
          </a:p>
          <a:p>
            <a:r>
              <a:rPr lang="en-AU" baseline="0" dirty="0"/>
              <a:t>Bus-related: product discontinuation, order cancelation, out-of-stock items</a:t>
            </a:r>
            <a:endParaRPr lang="en-AU" dirty="0"/>
          </a:p>
          <a:p>
            <a:endParaRPr lang="en-AU" baseline="0" dirty="0"/>
          </a:p>
          <a:p>
            <a:endParaRPr lang="en-AU" baseline="0" dirty="0"/>
          </a:p>
          <a:p>
            <a:r>
              <a:rPr lang="en-AU" baseline="0" dirty="0"/>
              <a:t>BAs legitimately think it’s not relevant for communication purposes, they assume it’s common knowledge or they are not (fully) aware of it.</a:t>
            </a:r>
          </a:p>
          <a:p>
            <a:endParaRPr lang="en-AU"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AU" dirty="0"/>
              <a:t>So first we need to </a:t>
            </a:r>
            <a:r>
              <a:rPr lang="de-AT" b="1" dirty="0"/>
              <a:t>Check for coverage of exceptions</a:t>
            </a:r>
            <a:r>
              <a:rPr lang="de-AT" dirty="0"/>
              <a:t>. Then we need to Specify all electronic data objects and split conditions</a:t>
            </a:r>
            <a:endParaRPr lang="en-AU" dirty="0"/>
          </a:p>
          <a:p>
            <a:endParaRPr lang="en-AU" dirty="0"/>
          </a:p>
        </p:txBody>
      </p:sp>
      <p:sp>
        <p:nvSpPr>
          <p:cNvPr id="4" name="Slide Number Placeholder 3"/>
          <p:cNvSpPr>
            <a:spLocks noGrp="1"/>
          </p:cNvSpPr>
          <p:nvPr>
            <p:ph type="sldNum" sz="quarter" idx="10"/>
          </p:nvPr>
        </p:nvSpPr>
        <p:spPr/>
        <p:txBody>
          <a:bodyPr/>
          <a:lstStyle/>
          <a:p>
            <a:fld id="{3EFB995F-C0D9-45CF-A71E-A78BDF776551}" type="slidenum">
              <a:rPr lang="en-AU" smtClean="0"/>
              <a:t>20</a:t>
            </a:fld>
            <a:endParaRPr lang="en-AU"/>
          </a:p>
        </p:txBody>
      </p:sp>
    </p:spTree>
    <p:extLst>
      <p:ext uri="{BB962C8B-B14F-4D97-AF65-F5344CB8AC3E}">
        <p14:creationId xmlns:p14="http://schemas.microsoft.com/office/powerpoint/2010/main" val="15833582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aseline="0" dirty="0"/>
              <a:t>Here we could show the initial conceptual process model (“where we start from”) and then a bunch of forms and performance indicators (“where we are heading” - to symbolize the model being automatically executed). We can use this slide to explain the basic notions of executable process models (e.g. tasks automatically dispatched, orchestration, automated and manual tasks etc.)</a:t>
            </a:r>
          </a:p>
          <a:p>
            <a:endParaRPr lang="en-AU" baseline="0" dirty="0"/>
          </a:p>
          <a:p>
            <a:r>
              <a:rPr lang="en-AU" baseline="0" dirty="0"/>
              <a:t>Introduce BPMS, show how this can be automated (maybe with animation)</a:t>
            </a:r>
            <a:endParaRPr lang="en-AU" dirty="0"/>
          </a:p>
        </p:txBody>
      </p:sp>
      <p:sp>
        <p:nvSpPr>
          <p:cNvPr id="4" name="Slide Number Placeholder 3"/>
          <p:cNvSpPr>
            <a:spLocks noGrp="1"/>
          </p:cNvSpPr>
          <p:nvPr>
            <p:ph type="sldNum" sz="quarter" idx="10"/>
          </p:nvPr>
        </p:nvSpPr>
        <p:spPr/>
        <p:txBody>
          <a:bodyPr/>
          <a:lstStyle/>
          <a:p>
            <a:fld id="{3EFB995F-C0D9-45CF-A71E-A78BDF776551}" type="slidenum">
              <a:rPr lang="en-AU" smtClean="0"/>
              <a:t>2</a:t>
            </a:fld>
            <a:endParaRPr lang="en-AU"/>
          </a:p>
        </p:txBody>
      </p:sp>
    </p:spTree>
    <p:extLst>
      <p:ext uri="{BB962C8B-B14F-4D97-AF65-F5344CB8AC3E}">
        <p14:creationId xmlns:p14="http://schemas.microsoft.com/office/powerpoint/2010/main" val="123455230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AU" dirty="0"/>
              <a:t>So first we need to </a:t>
            </a:r>
            <a:r>
              <a:rPr lang="de-AT" dirty="0"/>
              <a:t>Check for coverage of exceptions. Then we need to Specify all electronic data objects and split conditions</a:t>
            </a:r>
            <a:endParaRPr lang="en-AU" dirty="0"/>
          </a:p>
          <a:p>
            <a:endParaRPr lang="en-AU" dirty="0"/>
          </a:p>
        </p:txBody>
      </p:sp>
      <p:sp>
        <p:nvSpPr>
          <p:cNvPr id="4" name="Slide Number Placeholder 3"/>
          <p:cNvSpPr>
            <a:spLocks noGrp="1"/>
          </p:cNvSpPr>
          <p:nvPr>
            <p:ph type="sldNum" sz="quarter" idx="10"/>
          </p:nvPr>
        </p:nvSpPr>
        <p:spPr/>
        <p:txBody>
          <a:bodyPr/>
          <a:lstStyle/>
          <a:p>
            <a:fld id="{3EFB995F-C0D9-45CF-A71E-A78BDF776551}" type="slidenum">
              <a:rPr lang="en-AU" smtClean="0"/>
              <a:t>21</a:t>
            </a:fld>
            <a:endParaRPr lang="en-AU"/>
          </a:p>
        </p:txBody>
      </p:sp>
    </p:spTree>
    <p:extLst>
      <p:ext uri="{BB962C8B-B14F-4D97-AF65-F5344CB8AC3E}">
        <p14:creationId xmlns:p14="http://schemas.microsoft.com/office/powerpoint/2010/main" val="2451013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AU" dirty="0"/>
              <a:t>And there is virtually no limit to the number of</a:t>
            </a:r>
            <a:r>
              <a:rPr lang="en-AU" baseline="0" dirty="0"/>
              <a:t> exceptions we can capture in a model – it depends on how sophisticated is our system to be able to handle such exceptions.</a:t>
            </a:r>
          </a:p>
          <a:p>
            <a:pPr marL="0" marR="0" indent="0" algn="l" defTabSz="914400" rtl="0" eaLnBrk="1" fontAlgn="auto" latinLnBrk="0" hangingPunct="1">
              <a:lnSpc>
                <a:spcPct val="100000"/>
              </a:lnSpc>
              <a:spcBef>
                <a:spcPts val="0"/>
              </a:spcBef>
              <a:spcAft>
                <a:spcPts val="0"/>
              </a:spcAft>
              <a:buClrTx/>
              <a:buSzTx/>
              <a:buFontTx/>
              <a:buNone/>
              <a:tabLst/>
              <a:defRPr/>
            </a:pPr>
            <a:r>
              <a:rPr lang="en-AU" baseline="0" dirty="0"/>
              <a:t>In other words, the more exceptions we add, the more robust the solution will be.</a:t>
            </a:r>
            <a:endParaRPr lang="en-AU" dirty="0"/>
          </a:p>
          <a:p>
            <a:endParaRPr lang="en-AU" dirty="0"/>
          </a:p>
        </p:txBody>
      </p:sp>
      <p:sp>
        <p:nvSpPr>
          <p:cNvPr id="4" name="Slide Number Placeholder 3"/>
          <p:cNvSpPr>
            <a:spLocks noGrp="1"/>
          </p:cNvSpPr>
          <p:nvPr>
            <p:ph type="sldNum" sz="quarter" idx="10"/>
          </p:nvPr>
        </p:nvSpPr>
        <p:spPr/>
        <p:txBody>
          <a:bodyPr/>
          <a:lstStyle/>
          <a:p>
            <a:fld id="{3EFB995F-C0D9-45CF-A71E-A78BDF776551}" type="slidenum">
              <a:rPr lang="en-AU" smtClean="0"/>
              <a:t>22</a:t>
            </a:fld>
            <a:endParaRPr lang="en-AU"/>
          </a:p>
        </p:txBody>
      </p:sp>
    </p:spTree>
    <p:extLst>
      <p:ext uri="{BB962C8B-B14F-4D97-AF65-F5344CB8AC3E}">
        <p14:creationId xmlns:p14="http://schemas.microsoft.com/office/powerpoint/2010/main" val="24510139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There is not necessarily</a:t>
            </a:r>
            <a:r>
              <a:rPr lang="en-AU" baseline="0" dirty="0"/>
              <a:t> </a:t>
            </a:r>
            <a:r>
              <a:rPr lang="en-AU" dirty="0"/>
              <a:t>a 1-1 mapping between</a:t>
            </a:r>
            <a:r>
              <a:rPr lang="en-AU" baseline="0" dirty="0"/>
              <a:t> tasks in a conceptual process model and those in the executable counterpart. </a:t>
            </a:r>
          </a:p>
          <a:p>
            <a:endParaRPr lang="en-AU" baseline="0" dirty="0"/>
          </a:p>
          <a:p>
            <a:r>
              <a:rPr lang="en-AU" baseline="0" dirty="0"/>
              <a:t>Principle: a BPMS is intended to </a:t>
            </a:r>
            <a:r>
              <a:rPr lang="en-AU" b="1" baseline="0" dirty="0"/>
              <a:t>coordinate</a:t>
            </a:r>
            <a:r>
              <a:rPr lang="en-AU" baseline="0" dirty="0"/>
              <a:t> and </a:t>
            </a:r>
            <a:r>
              <a:rPr lang="en-AU" b="1" baseline="0" dirty="0"/>
              <a:t>manage</a:t>
            </a:r>
            <a:r>
              <a:rPr lang="en-AU" baseline="0" dirty="0"/>
              <a:t> handovers of work between multiple resources (human or non-human). Accordingly, two or more consecutive tasks are candidate for aggregation. If this was the case, the BPMS would not add any value as it would not manage any handover of work </a:t>
            </a:r>
          </a:p>
          <a:p>
            <a:endParaRPr lang="en-AU" baseline="0" dirty="0"/>
          </a:p>
          <a:p>
            <a:r>
              <a:rPr lang="en-AU" baseline="0" dirty="0"/>
              <a:t>Similarly, if an activity requires more than one resource to be executed, it is too coarse-grained and thus needs to be refined.</a:t>
            </a:r>
          </a:p>
          <a:p>
            <a:endParaRPr lang="en-AU" baseline="0" dirty="0"/>
          </a:p>
          <a:p>
            <a:r>
              <a:rPr lang="en-AU" baseline="0" dirty="0"/>
              <a:t>Aggregation: Enter customer name, enter customer policy number and enter damage details into Enter claim, if performed by the same claims handler</a:t>
            </a:r>
          </a:p>
          <a:p>
            <a:r>
              <a:rPr lang="en-AU" baseline="0" dirty="0"/>
              <a:t>Refinement: Enter and approve money transfer, typically performed by two different participants with the same role, financial officer, in order to enforce a separation of duties</a:t>
            </a:r>
            <a:endParaRPr lang="en-AU" dirty="0"/>
          </a:p>
        </p:txBody>
      </p:sp>
      <p:sp>
        <p:nvSpPr>
          <p:cNvPr id="4" name="Slide Number Placeholder 3"/>
          <p:cNvSpPr>
            <a:spLocks noGrp="1"/>
          </p:cNvSpPr>
          <p:nvPr>
            <p:ph type="sldNum" sz="quarter" idx="10"/>
          </p:nvPr>
        </p:nvSpPr>
        <p:spPr/>
        <p:txBody>
          <a:bodyPr/>
          <a:lstStyle/>
          <a:p>
            <a:fld id="{3EFB995F-C0D9-45CF-A71E-A78BDF776551}" type="slidenum">
              <a:rPr lang="en-AU" smtClean="0"/>
              <a:t>23</a:t>
            </a:fld>
            <a:endParaRPr lang="en-AU"/>
          </a:p>
        </p:txBody>
      </p:sp>
    </p:spTree>
    <p:extLst>
      <p:ext uri="{BB962C8B-B14F-4D97-AF65-F5344CB8AC3E}">
        <p14:creationId xmlns:p14="http://schemas.microsoft.com/office/powerpoint/2010/main" val="214053976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Let’s consider this example in the context of a loan assessment process. A loan officer has to first…</a:t>
            </a:r>
          </a:p>
          <a:p>
            <a:r>
              <a:rPr lang="en-AU" dirty="0"/>
              <a:t>Then an automatic check of the home insurance</a:t>
            </a:r>
            <a:r>
              <a:rPr lang="en-AU" baseline="0" dirty="0"/>
              <a:t> requirements is performed by the BPMS,</a:t>
            </a:r>
            <a:endParaRPr lang="en-AU" dirty="0"/>
          </a:p>
        </p:txBody>
      </p:sp>
      <p:sp>
        <p:nvSpPr>
          <p:cNvPr id="4" name="Slide Number Placeholder 3"/>
          <p:cNvSpPr>
            <a:spLocks noGrp="1"/>
          </p:cNvSpPr>
          <p:nvPr>
            <p:ph type="sldNum" sz="quarter" idx="10"/>
          </p:nvPr>
        </p:nvSpPr>
        <p:spPr/>
        <p:txBody>
          <a:bodyPr/>
          <a:lstStyle/>
          <a:p>
            <a:fld id="{3EFB995F-C0D9-45CF-A71E-A78BDF776551}" type="slidenum">
              <a:rPr lang="en-AU" smtClean="0"/>
              <a:t>24</a:t>
            </a:fld>
            <a:endParaRPr lang="en-AU"/>
          </a:p>
        </p:txBody>
      </p:sp>
    </p:spTree>
    <p:extLst>
      <p:ext uri="{BB962C8B-B14F-4D97-AF65-F5344CB8AC3E}">
        <p14:creationId xmlns:p14="http://schemas.microsoft.com/office/powerpoint/2010/main" val="40738509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Remember the student admission</a:t>
            </a:r>
            <a:r>
              <a:rPr lang="en-AU" baseline="0" dirty="0"/>
              <a:t> process?</a:t>
            </a:r>
          </a:p>
          <a:p>
            <a:endParaRPr lang="en-AU" baseline="0" dirty="0"/>
          </a:p>
          <a:p>
            <a:r>
              <a:rPr lang="en-AU" baseline="0" dirty="0"/>
              <a:t>Let’s take a look at this </a:t>
            </a:r>
            <a:r>
              <a:rPr lang="en-AU" baseline="0" dirty="0" err="1"/>
              <a:t>subprocess</a:t>
            </a:r>
            <a:r>
              <a:rPr lang="en-AU" baseline="0" dirty="0"/>
              <a:t> “Verify degrees validity”…</a:t>
            </a:r>
          </a:p>
          <a:p>
            <a:endParaRPr lang="en-AU" baseline="0" dirty="0"/>
          </a:p>
          <a:p>
            <a:r>
              <a:rPr lang="en-AU" baseline="0" dirty="0"/>
              <a:t>While these may be performed by the same admin clerk, we do want to report the completion of each task to the BPMS for the sake of monitoring the progress of the application, for example for auditability, also because there is typically some idle time between each task (e.g. after the documents have been posted and before receiving the results). It is also useful in this case to manage potential exceptions. For example, if the results aren’t received within a given timeframe, we can handle this delay with an exception handler attached to this task.</a:t>
            </a:r>
            <a:endParaRPr lang="en-AU" dirty="0"/>
          </a:p>
        </p:txBody>
      </p:sp>
      <p:sp>
        <p:nvSpPr>
          <p:cNvPr id="4" name="Slide Number Placeholder 3"/>
          <p:cNvSpPr>
            <a:spLocks noGrp="1"/>
          </p:cNvSpPr>
          <p:nvPr>
            <p:ph type="sldNum" sz="quarter" idx="10"/>
          </p:nvPr>
        </p:nvSpPr>
        <p:spPr/>
        <p:txBody>
          <a:bodyPr/>
          <a:lstStyle/>
          <a:p>
            <a:fld id="{3EFB995F-C0D9-45CF-A71E-A78BDF776551}" type="slidenum">
              <a:rPr lang="en-AU" smtClean="0"/>
              <a:t>25</a:t>
            </a:fld>
            <a:endParaRPr lang="en-AU"/>
          </a:p>
        </p:txBody>
      </p:sp>
    </p:spTree>
    <p:extLst>
      <p:ext uri="{BB962C8B-B14F-4D97-AF65-F5344CB8AC3E}">
        <p14:creationId xmlns:p14="http://schemas.microsoft.com/office/powerpoint/2010/main" val="13998356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3EFB995F-C0D9-45CF-A71E-A78BDF776551}" type="slidenum">
              <a:rPr lang="en-AU" smtClean="0"/>
              <a:t>27</a:t>
            </a:fld>
            <a:endParaRPr lang="en-AU"/>
          </a:p>
        </p:txBody>
      </p:sp>
    </p:spTree>
    <p:extLst>
      <p:ext uri="{BB962C8B-B14F-4D97-AF65-F5344CB8AC3E}">
        <p14:creationId xmlns:p14="http://schemas.microsoft.com/office/powerpoint/2010/main" val="2482068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However,</a:t>
            </a:r>
            <a:r>
              <a:rPr lang="en-AU" baseline="0" dirty="0"/>
              <a:t> as in any maturation processes, there is a point where one has to put order in the variety of approaches, techniques and tools there exist. And this is also the case for BPM (And BPM is not exempt from this). </a:t>
            </a:r>
            <a:r>
              <a:rPr lang="en-AU" dirty="0"/>
              <a:t>In fact, </a:t>
            </a:r>
            <a:r>
              <a:rPr lang="en-AU" b="1" dirty="0"/>
              <a:t>if we look at something as</a:t>
            </a:r>
            <a:r>
              <a:rPr lang="en-AU" b="1" baseline="0" dirty="0"/>
              <a:t> simple as </a:t>
            </a:r>
            <a:r>
              <a:rPr lang="en-AU" baseline="0" dirty="0"/>
              <a:t>the BPM lifecycle, we realize there’s indeed a plethora of approaches available out there. Some model the lifecycle in 4 steps, some in 5, some go a bit overboard with 8 steps etc. </a:t>
            </a:r>
            <a:r>
              <a:rPr lang="en-AU" dirty="0"/>
              <a:t>And I’m sorry</a:t>
            </a:r>
            <a:r>
              <a:rPr lang="en-AU" baseline="0" dirty="0"/>
              <a:t> for those vendors whose lifecycles didn’t make it into this slide, but you need to blame </a:t>
            </a:r>
            <a:r>
              <a:rPr lang="en-AU" baseline="0" dirty="0" err="1"/>
              <a:t>google</a:t>
            </a:r>
            <a:r>
              <a:rPr lang="en-AU" baseline="0" dirty="0"/>
              <a:t>, not me ;-)</a:t>
            </a:r>
            <a:endParaRPr lang="en-AU" dirty="0"/>
          </a:p>
        </p:txBody>
      </p:sp>
      <p:sp>
        <p:nvSpPr>
          <p:cNvPr id="4" name="Slide Number Placeholder 3"/>
          <p:cNvSpPr>
            <a:spLocks noGrp="1"/>
          </p:cNvSpPr>
          <p:nvPr>
            <p:ph type="sldNum" sz="quarter" idx="10"/>
          </p:nvPr>
        </p:nvSpPr>
        <p:spPr/>
        <p:txBody>
          <a:bodyPr/>
          <a:lstStyle/>
          <a:p>
            <a:fld id="{3EFB995F-C0D9-45CF-A71E-A78BDF776551}" type="slidenum">
              <a:rPr lang="en-AU" smtClean="0"/>
              <a:t>4</a:t>
            </a:fld>
            <a:endParaRPr lang="en-AU"/>
          </a:p>
        </p:txBody>
      </p:sp>
    </p:spTree>
    <p:extLst>
      <p:ext uri="{BB962C8B-B14F-4D97-AF65-F5344CB8AC3E}">
        <p14:creationId xmlns:p14="http://schemas.microsoft.com/office/powerpoint/2010/main" val="31870304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aseline="0" dirty="0"/>
              <a:t>Inspired by this message, one year ago we decided to survey </a:t>
            </a:r>
            <a:r>
              <a:rPr lang="en-AU" dirty="0"/>
              <a:t>the plethora</a:t>
            </a:r>
            <a:r>
              <a:rPr lang="en-AU" baseline="0" dirty="0"/>
              <a:t> of approaches, methods and techniques available in BPM and write this book (which builds upon) distil a comprehensive, yet succinct BPM methodology, which is the focus of this book “Fundamentals of BPM”. A methodology that would embrace the whole BPM lifecycle (without skipping any phase – in fact there are many </a:t>
            </a:r>
            <a:r>
              <a:rPr lang="en-AU" baseline="0" dirty="0" err="1"/>
              <a:t>valueable</a:t>
            </a:r>
            <a:r>
              <a:rPr lang="en-AU" baseline="0" dirty="0"/>
              <a:t> books that only focus on certain phases of the lifecycle), starting from the very beginning: process identification, through to process monitoring and controlling. Trying to strike a good balance between IT and management aspects, and </a:t>
            </a:r>
            <a:r>
              <a:rPr lang="en-AU" b="1" baseline="0" dirty="0"/>
              <a:t>would identify clear deliverables for each step of the lifecycle</a:t>
            </a:r>
            <a:r>
              <a:rPr lang="en-AU" baseline="0" dirty="0"/>
              <a:t>, by providing concrete, hands-on techniques to achieve these. For example, how I do I build a process architecture, how do I go about </a:t>
            </a:r>
            <a:r>
              <a:rPr lang="en-AU" baseline="0" dirty="0" err="1"/>
              <a:t>modeling</a:t>
            </a:r>
            <a:r>
              <a:rPr lang="en-AU" baseline="0" dirty="0"/>
              <a:t> a business process, how many discovery methods there exists, now that I have my model, what can I do with that etc.</a:t>
            </a:r>
          </a:p>
          <a:p>
            <a:endParaRPr lang="en-AU" baseline="0" dirty="0"/>
          </a:p>
          <a:p>
            <a:r>
              <a:rPr lang="en-AU" baseline="0" dirty="0"/>
              <a:t>No  change management, process implementation only focuses to process automation.</a:t>
            </a:r>
          </a:p>
          <a:p>
            <a:endParaRPr lang="en-AU" dirty="0"/>
          </a:p>
        </p:txBody>
      </p:sp>
      <p:sp>
        <p:nvSpPr>
          <p:cNvPr id="4" name="Slide Number Placeholder 3"/>
          <p:cNvSpPr>
            <a:spLocks noGrp="1"/>
          </p:cNvSpPr>
          <p:nvPr>
            <p:ph type="sldNum" sz="quarter" idx="10"/>
          </p:nvPr>
        </p:nvSpPr>
        <p:spPr/>
        <p:txBody>
          <a:bodyPr/>
          <a:lstStyle/>
          <a:p>
            <a:fld id="{3EFB995F-C0D9-45CF-A71E-A78BDF776551}" type="slidenum">
              <a:rPr lang="en-AU" smtClean="0"/>
              <a:t>5</a:t>
            </a:fld>
            <a:endParaRPr lang="en-AU"/>
          </a:p>
        </p:txBody>
      </p:sp>
    </p:spTree>
    <p:extLst>
      <p:ext uri="{BB962C8B-B14F-4D97-AF65-F5344CB8AC3E}">
        <p14:creationId xmlns:p14="http://schemas.microsoft.com/office/powerpoint/2010/main" val="26031198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AU" baseline="0" dirty="0"/>
              <a:t>Stress that this is achieved via a BPMS and that it’s not </a:t>
            </a:r>
            <a:r>
              <a:rPr lang="en-AU" baseline="0" dirty="0" err="1"/>
              <a:t>necessarely</a:t>
            </a:r>
            <a:r>
              <a:rPr lang="en-AU" baseline="0" dirty="0"/>
              <a:t> a refinement, it’s rather an incremental transformation</a:t>
            </a:r>
            <a:endParaRPr lang="en-AU" dirty="0"/>
          </a:p>
          <a:p>
            <a:endParaRPr lang="en-AU" dirty="0"/>
          </a:p>
        </p:txBody>
      </p:sp>
      <p:sp>
        <p:nvSpPr>
          <p:cNvPr id="4" name="Slide Number Placeholder 3"/>
          <p:cNvSpPr>
            <a:spLocks noGrp="1"/>
          </p:cNvSpPr>
          <p:nvPr>
            <p:ph type="sldNum" sz="quarter" idx="10"/>
          </p:nvPr>
        </p:nvSpPr>
        <p:spPr/>
        <p:txBody>
          <a:bodyPr/>
          <a:lstStyle/>
          <a:p>
            <a:fld id="{3EFB995F-C0D9-45CF-A71E-A78BDF776551}" type="slidenum">
              <a:rPr lang="en-AU" smtClean="0"/>
              <a:t>6</a:t>
            </a:fld>
            <a:endParaRPr lang="en-AU"/>
          </a:p>
        </p:txBody>
      </p:sp>
    </p:spTree>
    <p:extLst>
      <p:ext uri="{BB962C8B-B14F-4D97-AF65-F5344CB8AC3E}">
        <p14:creationId xmlns:p14="http://schemas.microsoft.com/office/powerpoint/2010/main" val="15906742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AU" dirty="0"/>
              <a:t>Conceptual </a:t>
            </a:r>
            <a:r>
              <a:rPr lang="en-AU" dirty="0" err="1"/>
              <a:t>vs</a:t>
            </a:r>
            <a:r>
              <a:rPr lang="en-AU" dirty="0"/>
              <a:t> to-be-executed and executable</a:t>
            </a:r>
          </a:p>
          <a:p>
            <a:endParaRPr lang="en-AU" dirty="0"/>
          </a:p>
          <a:p>
            <a:r>
              <a:rPr lang="en-AU" dirty="0"/>
              <a:t>Add</a:t>
            </a:r>
            <a:r>
              <a:rPr lang="en-AU" baseline="0" dirty="0"/>
              <a:t> “to-be-executed model” as a bridge between the conceptual and executable process model</a:t>
            </a:r>
            <a:endParaRPr lang="en-AU" dirty="0"/>
          </a:p>
        </p:txBody>
      </p:sp>
      <p:sp>
        <p:nvSpPr>
          <p:cNvPr id="4" name="Slide Number Placeholder 3"/>
          <p:cNvSpPr>
            <a:spLocks noGrp="1"/>
          </p:cNvSpPr>
          <p:nvPr>
            <p:ph type="sldNum" sz="quarter" idx="10"/>
          </p:nvPr>
        </p:nvSpPr>
        <p:spPr/>
        <p:txBody>
          <a:bodyPr/>
          <a:lstStyle/>
          <a:p>
            <a:fld id="{7510AF98-2A13-456E-A1F8-513671122D60}" type="slidenum">
              <a:rPr lang="en-US" smtClean="0"/>
              <a:pPr/>
              <a:t>7</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Let’s see how we can</a:t>
            </a:r>
            <a:r>
              <a:rPr lang="en-AU" baseline="0" dirty="0"/>
              <a:t> achieve that. We propose a five-step method whereby we incrementally transform the conceptual process model in order to obtain an executable counterpart of this. First, we [read steps]. At the end of step 4 we obtain the “to-be-executed” model, which in final step gets finally transformed into the fully executable process model, by specifying execution properties. </a:t>
            </a:r>
          </a:p>
          <a:p>
            <a:endParaRPr lang="en-AU" baseline="0" dirty="0"/>
          </a:p>
          <a:p>
            <a:r>
              <a:rPr lang="en-AU" baseline="0" dirty="0"/>
              <a:t>This method is inspired from teaching material of Remco Dijkman.</a:t>
            </a:r>
          </a:p>
          <a:p>
            <a:endParaRPr lang="en-AU" baseline="0" dirty="0"/>
          </a:p>
          <a:p>
            <a:r>
              <a:rPr lang="en-AU" baseline="0" dirty="0"/>
              <a:t>Outline: we will cover the first four steps, until we obtain the to-be-executed pm in Part I of this tutorial. After the break, in Part II, we will cover the “last mile”.</a:t>
            </a:r>
            <a:endParaRPr lang="en-AU" dirty="0"/>
          </a:p>
        </p:txBody>
      </p:sp>
      <p:sp>
        <p:nvSpPr>
          <p:cNvPr id="4" name="Slide Number Placeholder 3"/>
          <p:cNvSpPr>
            <a:spLocks noGrp="1"/>
          </p:cNvSpPr>
          <p:nvPr>
            <p:ph type="sldNum" sz="quarter" idx="10"/>
          </p:nvPr>
        </p:nvSpPr>
        <p:spPr/>
        <p:txBody>
          <a:bodyPr/>
          <a:lstStyle/>
          <a:p>
            <a:fld id="{3EFB995F-C0D9-45CF-A71E-A78BDF776551}" type="slidenum">
              <a:rPr lang="en-AU" smtClean="0"/>
              <a:t>8</a:t>
            </a:fld>
            <a:endParaRPr lang="en-AU"/>
          </a:p>
        </p:txBody>
      </p:sp>
    </p:spTree>
    <p:extLst>
      <p:ext uri="{BB962C8B-B14F-4D97-AF65-F5344CB8AC3E}">
        <p14:creationId xmlns:p14="http://schemas.microsoft.com/office/powerpoint/2010/main" val="37860033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3EFB995F-C0D9-45CF-A71E-A78BDF776551}" type="slidenum">
              <a:rPr lang="en-AU" smtClean="0"/>
              <a:t>9</a:t>
            </a:fld>
            <a:endParaRPr lang="en-AU"/>
          </a:p>
        </p:txBody>
      </p:sp>
    </p:spTree>
    <p:extLst>
      <p:ext uri="{BB962C8B-B14F-4D97-AF65-F5344CB8AC3E}">
        <p14:creationId xmlns:p14="http://schemas.microsoft.com/office/powerpoint/2010/main" val="12345523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3EFB995F-C0D9-45CF-A71E-A78BDF776551}" type="slidenum">
              <a:rPr lang="en-AU" smtClean="0"/>
              <a:t>10</a:t>
            </a:fld>
            <a:endParaRPr lang="en-AU"/>
          </a:p>
        </p:txBody>
      </p:sp>
    </p:spTree>
    <p:extLst>
      <p:ext uri="{BB962C8B-B14F-4D97-AF65-F5344CB8AC3E}">
        <p14:creationId xmlns:p14="http://schemas.microsoft.com/office/powerpoint/2010/main" val="123455230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descr="sphere1.png"/>
          <p:cNvPicPr>
            <a:picLocks noChangeAspect="1"/>
          </p:cNvPicPr>
          <p:nvPr/>
        </p:nvPicPr>
        <p:blipFill>
          <a:blip r:embed="rId2" cstate="print">
            <a:duotone>
              <a:prstClr val="black"/>
              <a:schemeClr val="accent2">
                <a:lumMod val="75000"/>
                <a:tint val="45000"/>
                <a:satMod val="400000"/>
              </a:schemeClr>
            </a:duotone>
          </a:blip>
          <a:stretch>
            <a:fillRect/>
          </a:stretch>
        </p:blipFill>
        <p:spPr>
          <a:xfrm>
            <a:off x="6850374" y="0"/>
            <a:ext cx="2293626" cy="6858000"/>
          </a:xfrm>
          <a:prstGeom prst="rect">
            <a:avLst/>
          </a:prstGeom>
        </p:spPr>
      </p:pic>
      <p:sp>
        <p:nvSpPr>
          <p:cNvPr id="3" name="Subtitle 2"/>
          <p:cNvSpPr>
            <a:spLocks noGrp="1"/>
          </p:cNvSpPr>
          <p:nvPr>
            <p:ph type="subTitle" idx="1"/>
          </p:nvPr>
        </p:nvSpPr>
        <p:spPr>
          <a:xfrm>
            <a:off x="2438400" y="3581400"/>
            <a:ext cx="3962400" cy="2133600"/>
          </a:xfrm>
        </p:spPr>
        <p:txBody>
          <a:bodyPr anchor="t">
            <a:normAutofit/>
          </a:bodyPr>
          <a:lstStyle>
            <a:lvl1pPr marL="0" indent="0" algn="r">
              <a:buNone/>
              <a:defRPr sz="14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16" name="Title 15"/>
          <p:cNvSpPr>
            <a:spLocks noGrp="1"/>
          </p:cNvSpPr>
          <p:nvPr>
            <p:ph type="title"/>
          </p:nvPr>
        </p:nvSpPr>
        <p:spPr>
          <a:xfrm>
            <a:off x="2438400" y="1447800"/>
            <a:ext cx="3962400" cy="2133600"/>
          </a:xfrm>
        </p:spPr>
        <p:txBody>
          <a:bodyPr anchor="b"/>
          <a:lstStyle/>
          <a:p>
            <a:r>
              <a:rPr lang="en-US"/>
              <a:t>Click to edit Master title style</a:t>
            </a:r>
            <a:endParaRPr lang="en-US" dirty="0"/>
          </a:p>
        </p:txBody>
      </p:sp>
      <p:sp>
        <p:nvSpPr>
          <p:cNvPr id="13" name="Date Placeholder 12"/>
          <p:cNvSpPr>
            <a:spLocks noGrp="1"/>
          </p:cNvSpPr>
          <p:nvPr>
            <p:ph type="dt" sz="half" idx="10"/>
          </p:nvPr>
        </p:nvSpPr>
        <p:spPr>
          <a:xfrm>
            <a:off x="3582988" y="6426201"/>
            <a:ext cx="2819399" cy="126999"/>
          </a:xfrm>
        </p:spPr>
        <p:txBody>
          <a:bodyPr/>
          <a:lstStyle/>
          <a:p>
            <a:fld id="{2BC67A52-7419-4FA8-9DFA-EF36036C9D68}" type="datetimeFigureOut">
              <a:rPr lang="en-AU" smtClean="0"/>
              <a:t>8/02/2017</a:t>
            </a:fld>
            <a:endParaRPr lang="en-AU"/>
          </a:p>
        </p:txBody>
      </p:sp>
      <p:sp>
        <p:nvSpPr>
          <p:cNvPr id="14" name="Slide Number Placeholder 13"/>
          <p:cNvSpPr>
            <a:spLocks noGrp="1"/>
          </p:cNvSpPr>
          <p:nvPr>
            <p:ph type="sldNum" sz="quarter" idx="11"/>
          </p:nvPr>
        </p:nvSpPr>
        <p:spPr>
          <a:xfrm>
            <a:off x="6414976" y="6400800"/>
            <a:ext cx="457200" cy="152400"/>
          </a:xfrm>
        </p:spPr>
        <p:txBody>
          <a:bodyPr/>
          <a:lstStyle>
            <a:lvl1pPr algn="r">
              <a:defRPr/>
            </a:lvl1pPr>
          </a:lstStyle>
          <a:p>
            <a:fld id="{F06E539D-8AB8-485C-BFEF-50E8D5427D32}" type="slidenum">
              <a:rPr lang="en-AU" smtClean="0"/>
              <a:t>‹N›</a:t>
            </a:fld>
            <a:endParaRPr lang="en-AU"/>
          </a:p>
        </p:txBody>
      </p:sp>
      <p:sp>
        <p:nvSpPr>
          <p:cNvPr id="15" name="Footer Placeholder 14"/>
          <p:cNvSpPr>
            <a:spLocks noGrp="1"/>
          </p:cNvSpPr>
          <p:nvPr>
            <p:ph type="ftr" sz="quarter" idx="12"/>
          </p:nvPr>
        </p:nvSpPr>
        <p:spPr>
          <a:xfrm>
            <a:off x="3581400" y="6296248"/>
            <a:ext cx="2820987" cy="152400"/>
          </a:xfrm>
        </p:spPr>
        <p:txBody>
          <a:bodyPr/>
          <a:lstStyle/>
          <a:p>
            <a:endParaRPr lang="en-A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Date Placeholder 12"/>
          <p:cNvSpPr>
            <a:spLocks noGrp="1"/>
          </p:cNvSpPr>
          <p:nvPr>
            <p:ph type="dt" sz="half" idx="10"/>
          </p:nvPr>
        </p:nvSpPr>
        <p:spPr/>
        <p:txBody>
          <a:bodyPr/>
          <a:lstStyle/>
          <a:p>
            <a:fld id="{2BC67A52-7419-4FA8-9DFA-EF36036C9D68}" type="datetimeFigureOut">
              <a:rPr lang="en-AU" smtClean="0"/>
              <a:t>8/02/2017</a:t>
            </a:fld>
            <a:endParaRPr lang="en-AU"/>
          </a:p>
        </p:txBody>
      </p:sp>
      <p:sp>
        <p:nvSpPr>
          <p:cNvPr id="14" name="Slide Number Placeholder 13"/>
          <p:cNvSpPr>
            <a:spLocks noGrp="1"/>
          </p:cNvSpPr>
          <p:nvPr>
            <p:ph type="sldNum" sz="quarter" idx="11"/>
          </p:nvPr>
        </p:nvSpPr>
        <p:spPr/>
        <p:txBody>
          <a:bodyPr/>
          <a:lstStyle/>
          <a:p>
            <a:fld id="{F06E539D-8AB8-485C-BFEF-50E8D5427D32}" type="slidenum">
              <a:rPr lang="en-AU" smtClean="0"/>
              <a:t>‹N›</a:t>
            </a:fld>
            <a:endParaRPr lang="en-AU"/>
          </a:p>
        </p:txBody>
      </p:sp>
      <p:sp>
        <p:nvSpPr>
          <p:cNvPr id="15" name="Footer Placeholder 14"/>
          <p:cNvSpPr>
            <a:spLocks noGrp="1"/>
          </p:cNvSpPr>
          <p:nvPr>
            <p:ph type="ftr" sz="quarter" idx="12"/>
          </p:nvPr>
        </p:nvSpPr>
        <p:spPr/>
        <p:txBody>
          <a:bodyPr/>
          <a:lstStyle/>
          <a:p>
            <a:endParaRPr lang="en-A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Date Placeholder 12"/>
          <p:cNvSpPr>
            <a:spLocks noGrp="1"/>
          </p:cNvSpPr>
          <p:nvPr>
            <p:ph type="dt" sz="half" idx="10"/>
          </p:nvPr>
        </p:nvSpPr>
        <p:spPr/>
        <p:txBody>
          <a:bodyPr/>
          <a:lstStyle/>
          <a:p>
            <a:fld id="{2BC67A52-7419-4FA8-9DFA-EF36036C9D68}" type="datetimeFigureOut">
              <a:rPr lang="en-AU" smtClean="0"/>
              <a:t>8/02/2017</a:t>
            </a:fld>
            <a:endParaRPr lang="en-AU"/>
          </a:p>
        </p:txBody>
      </p:sp>
      <p:sp>
        <p:nvSpPr>
          <p:cNvPr id="14" name="Slide Number Placeholder 13"/>
          <p:cNvSpPr>
            <a:spLocks noGrp="1"/>
          </p:cNvSpPr>
          <p:nvPr>
            <p:ph type="sldNum" sz="quarter" idx="11"/>
          </p:nvPr>
        </p:nvSpPr>
        <p:spPr/>
        <p:txBody>
          <a:bodyPr/>
          <a:lstStyle/>
          <a:p>
            <a:fld id="{F06E539D-8AB8-485C-BFEF-50E8D5427D32}" type="slidenum">
              <a:rPr lang="en-AU" smtClean="0"/>
              <a:t>‹N›</a:t>
            </a:fld>
            <a:endParaRPr lang="en-AU"/>
          </a:p>
        </p:txBody>
      </p:sp>
      <p:sp>
        <p:nvSpPr>
          <p:cNvPr id="15" name="Footer Placeholder 14"/>
          <p:cNvSpPr>
            <a:spLocks noGrp="1"/>
          </p:cNvSpPr>
          <p:nvPr>
            <p:ph type="ftr" sz="quarter" idx="12"/>
          </p:nvPr>
        </p:nvSpPr>
        <p:spPr/>
        <p:txBody>
          <a:bodyPr/>
          <a:lstStyle/>
          <a:p>
            <a:endParaRPr lang="en-A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1340768"/>
            <a:ext cx="8136904" cy="4824536"/>
          </a:xfrm>
        </p:spPr>
        <p:txBody>
          <a:bodyPr anchor="t">
            <a:normAutofit/>
          </a:bodyPr>
          <a:lstStyle>
            <a:lvl1pPr marL="182880" indent="-182880" algn="l">
              <a:buFont typeface="Arial" pitchFamily="34" charset="0"/>
              <a:buChar char="•"/>
              <a:defRPr sz="2400">
                <a:solidFill>
                  <a:schemeClr val="tx1">
                    <a:lumMod val="75000"/>
                    <a:lumOff val="25000"/>
                  </a:schemeClr>
                </a:solidFill>
              </a:defRPr>
            </a:lvl1pPr>
            <a:lvl2pPr marL="411480" indent="-182880" algn="l">
              <a:buFont typeface="Arial" pitchFamily="34" charset="0"/>
              <a:buChar char="•"/>
              <a:defRPr sz="1800">
                <a:solidFill>
                  <a:schemeClr val="tx1">
                    <a:lumMod val="75000"/>
                    <a:lumOff val="25000"/>
                  </a:schemeClr>
                </a:solidFill>
              </a:defRPr>
            </a:lvl2pPr>
            <a:lvl3pPr marL="594360" indent="-182880" algn="l">
              <a:buFont typeface="Arial" pitchFamily="34" charset="0"/>
              <a:buChar char="•"/>
              <a:defRPr sz="1800">
                <a:solidFill>
                  <a:schemeClr val="tx1">
                    <a:lumMod val="75000"/>
                    <a:lumOff val="25000"/>
                  </a:schemeClr>
                </a:solidFill>
              </a:defRPr>
            </a:lvl3pPr>
            <a:lvl4pPr marL="777240" indent="-182880" algn="l">
              <a:buFont typeface="Arial" pitchFamily="34" charset="0"/>
              <a:buChar char="•"/>
              <a:defRPr sz="1800">
                <a:solidFill>
                  <a:schemeClr val="tx1">
                    <a:lumMod val="75000"/>
                    <a:lumOff val="25000"/>
                  </a:schemeClr>
                </a:solidFill>
              </a:defRPr>
            </a:lvl4pPr>
            <a:lvl5pPr marL="960120" indent="-182880" algn="l">
              <a:buFont typeface="Arial" pitchFamily="34" charset="0"/>
              <a:buChar char="•"/>
              <a:defRPr sz="1800">
                <a:solidFill>
                  <a:schemeClr val="tx1">
                    <a:lumMod val="75000"/>
                    <a:lumOff val="25000"/>
                  </a:schemeClr>
                </a:solidFill>
              </a:defRPr>
            </a:lvl5pPr>
            <a:lvl6pPr>
              <a:defRPr/>
            </a:lvl6pPr>
            <a:lvl7pPr>
              <a:defRPr/>
            </a:lvl7pPr>
            <a:lvl8pPr>
              <a:defRPr/>
            </a:lvl8pPr>
            <a:lvl9pP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Title 15"/>
          <p:cNvSpPr>
            <a:spLocks noGrp="1"/>
          </p:cNvSpPr>
          <p:nvPr>
            <p:ph type="title"/>
          </p:nvPr>
        </p:nvSpPr>
        <p:spPr>
          <a:xfrm>
            <a:off x="467544" y="260648"/>
            <a:ext cx="8064896" cy="792088"/>
          </a:xfrm>
        </p:spPr>
        <p:txBody>
          <a:bodyPr>
            <a:normAutofit/>
          </a:bodyPr>
          <a:lstStyle>
            <a:lvl1pPr algn="l">
              <a:defRPr sz="3200">
                <a:solidFill>
                  <a:srgbClr val="C00000"/>
                </a:solidFill>
              </a:defRPr>
            </a:lvl1pPr>
          </a:lstStyle>
          <a:p>
            <a:r>
              <a:rPr lang="en-US" dirty="0"/>
              <a:t>Click to edit Master title style</a:t>
            </a:r>
          </a:p>
        </p:txBody>
      </p:sp>
      <p:sp>
        <p:nvSpPr>
          <p:cNvPr id="10" name="Date Placeholder 9"/>
          <p:cNvSpPr>
            <a:spLocks noGrp="1"/>
          </p:cNvSpPr>
          <p:nvPr>
            <p:ph type="dt" sz="half" idx="10"/>
          </p:nvPr>
        </p:nvSpPr>
        <p:spPr/>
        <p:txBody>
          <a:bodyPr/>
          <a:lstStyle/>
          <a:p>
            <a:fld id="{2BC67A52-7419-4FA8-9DFA-EF36036C9D68}" type="datetimeFigureOut">
              <a:rPr lang="en-AU" smtClean="0"/>
              <a:t>8/02/2017</a:t>
            </a:fld>
            <a:endParaRPr lang="en-AU"/>
          </a:p>
        </p:txBody>
      </p:sp>
      <p:sp>
        <p:nvSpPr>
          <p:cNvPr id="11" name="Slide Number Placeholder 10"/>
          <p:cNvSpPr>
            <a:spLocks noGrp="1"/>
          </p:cNvSpPr>
          <p:nvPr>
            <p:ph type="sldNum" sz="quarter" idx="11"/>
          </p:nvPr>
        </p:nvSpPr>
        <p:spPr/>
        <p:txBody>
          <a:bodyPr/>
          <a:lstStyle/>
          <a:p>
            <a:fld id="{F06E539D-8AB8-485C-BFEF-50E8D5427D32}" type="slidenum">
              <a:rPr lang="en-AU" smtClean="0"/>
              <a:t>‹N›</a:t>
            </a:fld>
            <a:endParaRPr lang="en-AU"/>
          </a:p>
        </p:txBody>
      </p:sp>
      <p:sp>
        <p:nvSpPr>
          <p:cNvPr id="12" name="Footer Placeholder 11"/>
          <p:cNvSpPr>
            <a:spLocks noGrp="1"/>
          </p:cNvSpPr>
          <p:nvPr>
            <p:ph type="ftr" sz="quarter" idx="12"/>
          </p:nvPr>
        </p:nvSpPr>
        <p:spPr/>
        <p:txBody>
          <a:bodyPr/>
          <a:lstStyle/>
          <a:p>
            <a:endParaRPr lang="en-A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7" name="Picture 6" descr="sphere1.png"/>
          <p:cNvPicPr>
            <a:picLocks noChangeAspect="1"/>
          </p:cNvPicPr>
          <p:nvPr/>
        </p:nvPicPr>
        <p:blipFill>
          <a:blip r:embed="rId2" cstate="print"/>
          <a:stretch>
            <a:fillRect/>
          </a:stretch>
        </p:blipFill>
        <p:spPr>
          <a:xfrm>
            <a:off x="6858000" y="0"/>
            <a:ext cx="2293626" cy="6858000"/>
          </a:xfrm>
          <a:prstGeom prst="rect">
            <a:avLst/>
          </a:prstGeom>
        </p:spPr>
      </p:pic>
      <p:sp>
        <p:nvSpPr>
          <p:cNvPr id="12" name="Date Placeholder 11"/>
          <p:cNvSpPr>
            <a:spLocks noGrp="1"/>
          </p:cNvSpPr>
          <p:nvPr>
            <p:ph type="dt" sz="half" idx="10"/>
          </p:nvPr>
        </p:nvSpPr>
        <p:spPr>
          <a:xfrm>
            <a:off x="839788" y="6426201"/>
            <a:ext cx="2819399" cy="126999"/>
          </a:xfrm>
        </p:spPr>
        <p:txBody>
          <a:bodyPr/>
          <a:lstStyle/>
          <a:p>
            <a:fld id="{2BC67A52-7419-4FA8-9DFA-EF36036C9D68}" type="datetimeFigureOut">
              <a:rPr lang="en-AU" smtClean="0"/>
              <a:t>8/02/2017</a:t>
            </a:fld>
            <a:endParaRPr lang="en-AU"/>
          </a:p>
        </p:txBody>
      </p:sp>
      <p:sp>
        <p:nvSpPr>
          <p:cNvPr id="13" name="Slide Number Placeholder 12"/>
          <p:cNvSpPr>
            <a:spLocks noGrp="1"/>
          </p:cNvSpPr>
          <p:nvPr>
            <p:ph type="sldNum" sz="quarter" idx="11"/>
          </p:nvPr>
        </p:nvSpPr>
        <p:spPr>
          <a:xfrm>
            <a:off x="4116388" y="6400800"/>
            <a:ext cx="533400" cy="152400"/>
          </a:xfrm>
        </p:spPr>
        <p:txBody>
          <a:bodyPr/>
          <a:lstStyle/>
          <a:p>
            <a:fld id="{F06E539D-8AB8-485C-BFEF-50E8D5427D32}" type="slidenum">
              <a:rPr lang="en-AU" smtClean="0"/>
              <a:t>‹N›</a:t>
            </a:fld>
            <a:endParaRPr lang="en-AU"/>
          </a:p>
        </p:txBody>
      </p:sp>
      <p:sp>
        <p:nvSpPr>
          <p:cNvPr id="14" name="Footer Placeholder 13"/>
          <p:cNvSpPr>
            <a:spLocks noGrp="1"/>
          </p:cNvSpPr>
          <p:nvPr>
            <p:ph type="ftr" sz="quarter" idx="12"/>
          </p:nvPr>
        </p:nvSpPr>
        <p:spPr>
          <a:xfrm>
            <a:off x="838200" y="6296248"/>
            <a:ext cx="2820987" cy="152400"/>
          </a:xfrm>
        </p:spPr>
        <p:txBody>
          <a:bodyPr/>
          <a:lstStyle/>
          <a:p>
            <a:endParaRPr lang="en-AU"/>
          </a:p>
        </p:txBody>
      </p:sp>
      <p:sp>
        <p:nvSpPr>
          <p:cNvPr id="15" name="Title 14"/>
          <p:cNvSpPr>
            <a:spLocks noGrp="1"/>
          </p:cNvSpPr>
          <p:nvPr>
            <p:ph type="title"/>
          </p:nvPr>
        </p:nvSpPr>
        <p:spPr>
          <a:xfrm>
            <a:off x="457200" y="1828800"/>
            <a:ext cx="3200400" cy="1752600"/>
          </a:xfrm>
        </p:spPr>
        <p:txBody>
          <a:bodyPr anchor="b"/>
          <a:lstStyle/>
          <a:p>
            <a:r>
              <a:rPr lang="en-US"/>
              <a:t>Click to edit Master title style</a:t>
            </a:r>
          </a:p>
        </p:txBody>
      </p:sp>
      <p:sp>
        <p:nvSpPr>
          <p:cNvPr id="3" name="Text Placeholder 2"/>
          <p:cNvSpPr>
            <a:spLocks noGrp="1"/>
          </p:cNvSpPr>
          <p:nvPr>
            <p:ph type="body" sz="quarter" idx="13"/>
          </p:nvPr>
        </p:nvSpPr>
        <p:spPr>
          <a:xfrm>
            <a:off x="457200" y="3578224"/>
            <a:ext cx="3200645" cy="1459767"/>
          </a:xfrm>
        </p:spPr>
        <p:txBody>
          <a:bodyPr anchor="t">
            <a:normAutofit/>
          </a:bodyPr>
          <a:lstStyle>
            <a:lvl1pPr marL="0" indent="0" algn="r" defTabSz="914400" rtl="0" eaLnBrk="1" latinLnBrk="0" hangingPunct="1">
              <a:spcBef>
                <a:spcPct val="20000"/>
              </a:spcBef>
              <a:buClr>
                <a:schemeClr val="tx1">
                  <a:lumMod val="50000"/>
                  <a:lumOff val="50000"/>
                </a:schemeClr>
              </a:buClr>
              <a:buFont typeface="Wingdings" pitchFamily="2" charset="2"/>
              <a:buNone/>
              <a:defRPr lang="en-US" sz="1400" kern="1200" dirty="0" smtClean="0">
                <a:solidFill>
                  <a:schemeClr val="tx2"/>
                </a:solidFill>
                <a:latin typeface="+mn-lt"/>
                <a:ea typeface="+mn-ea"/>
                <a:cs typeface="+mn-cs"/>
              </a:defRPr>
            </a:lvl1pPr>
          </a:lstStyle>
          <a:p>
            <a:pPr lvl="0"/>
            <a:r>
              <a:rPr lang="en-US"/>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3429000"/>
            <a:ext cx="3124200" cy="2667000"/>
          </a:xfrm>
        </p:spPr>
        <p:txBody>
          <a:bodyPr>
            <a:normAutofit/>
          </a:bodyPr>
          <a:lstStyle>
            <a:lvl1pPr marL="228600" indent="-182880">
              <a:defRPr sz="1400"/>
            </a:lvl1pPr>
            <a:lvl2pPr>
              <a:defRPr sz="14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57200" y="457200"/>
            <a:ext cx="3124200" cy="2667000"/>
          </a:xfrm>
        </p:spPr>
        <p:txBody>
          <a:bodyPr>
            <a:normAutofit/>
          </a:bodyPr>
          <a:lstStyle>
            <a:lvl1pPr marL="228600" indent="-182880">
              <a:defRPr sz="1400"/>
            </a:lvl1pPr>
            <a:lvl2pPr>
              <a:defRPr sz="14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itle 1"/>
          <p:cNvSpPr>
            <a:spLocks noGrp="1"/>
          </p:cNvSpPr>
          <p:nvPr>
            <p:ph type="title"/>
          </p:nvPr>
        </p:nvSpPr>
        <p:spPr>
          <a:xfrm>
            <a:off x="4876800" y="457200"/>
            <a:ext cx="2819400" cy="5714999"/>
          </a:xfrm>
        </p:spPr>
        <p:txBody>
          <a:bodyPr/>
          <a:lstStyle/>
          <a:p>
            <a:r>
              <a:rPr lang="en-US"/>
              <a:t>Click to edit Master title style</a:t>
            </a:r>
          </a:p>
        </p:txBody>
      </p:sp>
      <p:sp>
        <p:nvSpPr>
          <p:cNvPr id="9" name="Date Placeholder 8"/>
          <p:cNvSpPr>
            <a:spLocks noGrp="1"/>
          </p:cNvSpPr>
          <p:nvPr>
            <p:ph type="dt" sz="half" idx="10"/>
          </p:nvPr>
        </p:nvSpPr>
        <p:spPr/>
        <p:txBody>
          <a:bodyPr/>
          <a:lstStyle/>
          <a:p>
            <a:fld id="{2BC67A52-7419-4FA8-9DFA-EF36036C9D68}" type="datetimeFigureOut">
              <a:rPr lang="en-AU" smtClean="0"/>
              <a:t>8/02/2017</a:t>
            </a:fld>
            <a:endParaRPr lang="en-AU"/>
          </a:p>
        </p:txBody>
      </p:sp>
      <p:sp>
        <p:nvSpPr>
          <p:cNvPr id="13" name="Slide Number Placeholder 12"/>
          <p:cNvSpPr>
            <a:spLocks noGrp="1"/>
          </p:cNvSpPr>
          <p:nvPr>
            <p:ph type="sldNum" sz="quarter" idx="11"/>
          </p:nvPr>
        </p:nvSpPr>
        <p:spPr/>
        <p:txBody>
          <a:bodyPr/>
          <a:lstStyle/>
          <a:p>
            <a:fld id="{F06E539D-8AB8-485C-BFEF-50E8D5427D32}" type="slidenum">
              <a:rPr lang="en-AU" smtClean="0"/>
              <a:t>‹N›</a:t>
            </a:fld>
            <a:endParaRPr lang="en-AU"/>
          </a:p>
        </p:txBody>
      </p:sp>
      <p:sp>
        <p:nvSpPr>
          <p:cNvPr id="14" name="Footer Placeholder 13"/>
          <p:cNvSpPr>
            <a:spLocks noGrp="1"/>
          </p:cNvSpPr>
          <p:nvPr>
            <p:ph type="ftr" sz="quarter" idx="12"/>
          </p:nvPr>
        </p:nvSpPr>
        <p:spPr/>
        <p:txBody>
          <a:bodyPr/>
          <a:lstStyle/>
          <a:p>
            <a:endParaRPr lang="en-A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275238"/>
            <a:ext cx="3581400" cy="411162"/>
          </a:xfrm>
        </p:spPr>
        <p:txBody>
          <a:bodyPr anchor="b">
            <a:noAutofit/>
          </a:bodyPr>
          <a:lstStyle>
            <a:lvl1pPr marL="0" indent="0" algn="ctr">
              <a:buNone/>
              <a:defRPr sz="1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675288"/>
            <a:ext cx="3581400" cy="2525112"/>
          </a:xfrm>
        </p:spPr>
        <p:txBody>
          <a:bodyPr anchor="t">
            <a:normAutofit/>
          </a:bodyPr>
          <a:lstStyle>
            <a:lvl1pPr marL="228600" indent="-182880">
              <a:defRPr sz="1400"/>
            </a:lvl1pPr>
            <a:lvl2pPr>
              <a:defRPr sz="1400"/>
            </a:lvl2pPr>
            <a:lvl3pPr>
              <a:defRPr sz="1400"/>
            </a:lvl3pPr>
            <a:lvl4pPr>
              <a:defRPr sz="1400" baseline="0"/>
            </a:lvl4pPr>
            <a:lvl5pPr>
              <a:buFont typeface="Wingdings" pitchFamily="2" charset="2"/>
              <a:buChar char="§"/>
              <a:defRPr sz="1400"/>
            </a:lvl5pPr>
            <a:lvl6pPr>
              <a:buFont typeface="Wingdings" pitchFamily="2" charset="2"/>
              <a:buChar cha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57199" y="3429000"/>
            <a:ext cx="3581400" cy="411162"/>
          </a:xfrm>
        </p:spPr>
        <p:txBody>
          <a:bodyPr anchor="b">
            <a:noAutofit/>
          </a:bodyPr>
          <a:lstStyle>
            <a:lvl1pPr marL="0" indent="0" algn="ctr">
              <a:buNone/>
              <a:defRPr sz="1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57199" y="3840162"/>
            <a:ext cx="3581400" cy="2515198"/>
          </a:xfrm>
        </p:spPr>
        <p:txBody>
          <a:bodyPr anchor="t">
            <a:normAutofit/>
          </a:bodyPr>
          <a:lstStyle>
            <a:lvl1pPr marL="228600" indent="-182880">
              <a:defRPr sz="1400"/>
            </a:lvl1pPr>
            <a:lvl2pPr>
              <a:defRPr sz="14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itle 1"/>
          <p:cNvSpPr>
            <a:spLocks noGrp="1"/>
          </p:cNvSpPr>
          <p:nvPr>
            <p:ph type="title"/>
          </p:nvPr>
        </p:nvSpPr>
        <p:spPr>
          <a:xfrm>
            <a:off x="4876800" y="457200"/>
            <a:ext cx="2819400" cy="5714999"/>
          </a:xfrm>
        </p:spPr>
        <p:txBody>
          <a:bodyPr/>
          <a:lstStyle/>
          <a:p>
            <a:r>
              <a:rPr lang="en-US"/>
              <a:t>Click to edit Master title style</a:t>
            </a:r>
          </a:p>
        </p:txBody>
      </p:sp>
      <p:sp>
        <p:nvSpPr>
          <p:cNvPr id="12" name="Date Placeholder 11"/>
          <p:cNvSpPr>
            <a:spLocks noGrp="1"/>
          </p:cNvSpPr>
          <p:nvPr>
            <p:ph type="dt" sz="half" idx="10"/>
          </p:nvPr>
        </p:nvSpPr>
        <p:spPr/>
        <p:txBody>
          <a:bodyPr/>
          <a:lstStyle/>
          <a:p>
            <a:fld id="{2BC67A52-7419-4FA8-9DFA-EF36036C9D68}" type="datetimeFigureOut">
              <a:rPr lang="en-AU" smtClean="0"/>
              <a:t>8/02/2017</a:t>
            </a:fld>
            <a:endParaRPr lang="en-AU"/>
          </a:p>
        </p:txBody>
      </p:sp>
      <p:sp>
        <p:nvSpPr>
          <p:cNvPr id="14" name="Slide Number Placeholder 13"/>
          <p:cNvSpPr>
            <a:spLocks noGrp="1"/>
          </p:cNvSpPr>
          <p:nvPr>
            <p:ph type="sldNum" sz="quarter" idx="11"/>
          </p:nvPr>
        </p:nvSpPr>
        <p:spPr/>
        <p:txBody>
          <a:bodyPr/>
          <a:lstStyle/>
          <a:p>
            <a:fld id="{F06E539D-8AB8-485C-BFEF-50E8D5427D32}" type="slidenum">
              <a:rPr lang="en-AU" smtClean="0"/>
              <a:t>‹N›</a:t>
            </a:fld>
            <a:endParaRPr lang="en-AU"/>
          </a:p>
        </p:txBody>
      </p:sp>
      <p:sp>
        <p:nvSpPr>
          <p:cNvPr id="16" name="Footer Placeholder 15"/>
          <p:cNvSpPr>
            <a:spLocks noGrp="1"/>
          </p:cNvSpPr>
          <p:nvPr>
            <p:ph type="ftr" sz="quarter" idx="12"/>
          </p:nvPr>
        </p:nvSpPr>
        <p:spPr/>
        <p:txBody>
          <a:bodyPr/>
          <a:lstStyle/>
          <a:p>
            <a:endParaRPr lang="en-A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733800" y="457200"/>
            <a:ext cx="3962400" cy="5715000"/>
          </a:xfrm>
        </p:spPr>
        <p:txBody>
          <a:bodyPr/>
          <a:lstStyle/>
          <a:p>
            <a:r>
              <a:rPr lang="en-US"/>
              <a:t>Click to edit Master title style</a:t>
            </a:r>
            <a:endParaRPr lang="en-US" dirty="0"/>
          </a:p>
        </p:txBody>
      </p:sp>
      <p:sp>
        <p:nvSpPr>
          <p:cNvPr id="9" name="Date Placeholder 8"/>
          <p:cNvSpPr>
            <a:spLocks noGrp="1"/>
          </p:cNvSpPr>
          <p:nvPr>
            <p:ph type="dt" sz="half" idx="10"/>
          </p:nvPr>
        </p:nvSpPr>
        <p:spPr/>
        <p:txBody>
          <a:bodyPr/>
          <a:lstStyle/>
          <a:p>
            <a:fld id="{2BC67A52-7419-4FA8-9DFA-EF36036C9D68}" type="datetimeFigureOut">
              <a:rPr lang="en-AU" smtClean="0"/>
              <a:t>8/02/2017</a:t>
            </a:fld>
            <a:endParaRPr lang="en-AU"/>
          </a:p>
        </p:txBody>
      </p:sp>
      <p:sp>
        <p:nvSpPr>
          <p:cNvPr id="10" name="Slide Number Placeholder 9"/>
          <p:cNvSpPr>
            <a:spLocks noGrp="1"/>
          </p:cNvSpPr>
          <p:nvPr>
            <p:ph type="sldNum" sz="quarter" idx="11"/>
          </p:nvPr>
        </p:nvSpPr>
        <p:spPr/>
        <p:txBody>
          <a:bodyPr/>
          <a:lstStyle/>
          <a:p>
            <a:fld id="{F06E539D-8AB8-485C-BFEF-50E8D5427D32}" type="slidenum">
              <a:rPr lang="en-AU" smtClean="0"/>
              <a:t>‹N›</a:t>
            </a:fld>
            <a:endParaRPr lang="en-AU"/>
          </a:p>
        </p:txBody>
      </p:sp>
      <p:sp>
        <p:nvSpPr>
          <p:cNvPr id="11" name="Footer Placeholder 10"/>
          <p:cNvSpPr>
            <a:spLocks noGrp="1"/>
          </p:cNvSpPr>
          <p:nvPr>
            <p:ph type="ftr" sz="quarter" idx="12"/>
          </p:nvPr>
        </p:nvSpPr>
        <p:spPr/>
        <p:txBody>
          <a:bodyPr/>
          <a:lstStyle/>
          <a:p>
            <a:endParaRPr lang="en-A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8" name="Date Placeholder 7"/>
          <p:cNvSpPr>
            <a:spLocks noGrp="1"/>
          </p:cNvSpPr>
          <p:nvPr>
            <p:ph type="dt" sz="half" idx="10"/>
          </p:nvPr>
        </p:nvSpPr>
        <p:spPr/>
        <p:txBody>
          <a:bodyPr/>
          <a:lstStyle/>
          <a:p>
            <a:fld id="{2BC67A52-7419-4FA8-9DFA-EF36036C9D68}" type="datetimeFigureOut">
              <a:rPr lang="en-AU" smtClean="0"/>
              <a:t>8/02/2017</a:t>
            </a:fld>
            <a:endParaRPr lang="en-AU"/>
          </a:p>
        </p:txBody>
      </p:sp>
      <p:sp>
        <p:nvSpPr>
          <p:cNvPr id="9" name="Slide Number Placeholder 8"/>
          <p:cNvSpPr>
            <a:spLocks noGrp="1"/>
          </p:cNvSpPr>
          <p:nvPr>
            <p:ph type="sldNum" sz="quarter" idx="11"/>
          </p:nvPr>
        </p:nvSpPr>
        <p:spPr/>
        <p:txBody>
          <a:bodyPr/>
          <a:lstStyle/>
          <a:p>
            <a:fld id="{F06E539D-8AB8-485C-BFEF-50E8D5427D32}" type="slidenum">
              <a:rPr lang="en-AU" smtClean="0"/>
              <a:t>‹N›</a:t>
            </a:fld>
            <a:endParaRPr lang="en-AU"/>
          </a:p>
        </p:txBody>
      </p:sp>
      <p:sp>
        <p:nvSpPr>
          <p:cNvPr id="10" name="Footer Placeholder 9"/>
          <p:cNvSpPr>
            <a:spLocks noGrp="1"/>
          </p:cNvSpPr>
          <p:nvPr>
            <p:ph type="ftr" sz="quarter" idx="12"/>
          </p:nvPr>
        </p:nvSpPr>
        <p:spPr/>
        <p:txBody>
          <a:bodyPr/>
          <a:lstStyle/>
          <a:p>
            <a:endParaRPr lang="en-A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181600" y="1676400"/>
            <a:ext cx="2514600" cy="1874837"/>
          </a:xfrm>
        </p:spPr>
        <p:txBody>
          <a:bodyPr anchor="b">
            <a:normAutofit/>
          </a:bodyPr>
          <a:lstStyle>
            <a:lvl1pPr algn="r">
              <a:defRPr sz="2000" b="0">
                <a:effectLst/>
              </a:defRPr>
            </a:lvl1pPr>
          </a:lstStyle>
          <a:p>
            <a:r>
              <a:rPr lang="en-US"/>
              <a:t>Click to edit Master title style</a:t>
            </a:r>
            <a:endParaRPr lang="en-US" dirty="0"/>
          </a:p>
        </p:txBody>
      </p:sp>
      <p:sp>
        <p:nvSpPr>
          <p:cNvPr id="3" name="Content Placeholder 2"/>
          <p:cNvSpPr>
            <a:spLocks noGrp="1"/>
          </p:cNvSpPr>
          <p:nvPr>
            <p:ph idx="1"/>
          </p:nvPr>
        </p:nvSpPr>
        <p:spPr>
          <a:xfrm>
            <a:off x="304800" y="1676400"/>
            <a:ext cx="4700016" cy="3505200"/>
          </a:xfrm>
        </p:spPr>
        <p:txBody>
          <a:bodyPr>
            <a:normAutofit/>
          </a:bodyPr>
          <a:lstStyle>
            <a:lvl1pPr marL="228600" indent="-182880">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Text Placeholder 3"/>
          <p:cNvSpPr>
            <a:spLocks noGrp="1"/>
          </p:cNvSpPr>
          <p:nvPr>
            <p:ph type="body" sz="half" idx="2"/>
          </p:nvPr>
        </p:nvSpPr>
        <p:spPr>
          <a:xfrm>
            <a:off x="5486400" y="3552372"/>
            <a:ext cx="2209800" cy="1629228"/>
          </a:xfrm>
        </p:spPr>
        <p:txBody>
          <a:bodyPr anchor="t">
            <a:normAutofit/>
          </a:bodyPr>
          <a:lstStyle>
            <a:lvl1pPr marL="0" indent="0" algn="r">
              <a:buNone/>
              <a:defRPr sz="12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5" name="Date Placeholder 14"/>
          <p:cNvSpPr>
            <a:spLocks noGrp="1"/>
          </p:cNvSpPr>
          <p:nvPr>
            <p:ph type="dt" sz="half" idx="10"/>
          </p:nvPr>
        </p:nvSpPr>
        <p:spPr/>
        <p:txBody>
          <a:bodyPr/>
          <a:lstStyle/>
          <a:p>
            <a:fld id="{2BC67A52-7419-4FA8-9DFA-EF36036C9D68}" type="datetimeFigureOut">
              <a:rPr lang="en-AU" smtClean="0"/>
              <a:t>8/02/2017</a:t>
            </a:fld>
            <a:endParaRPr lang="en-AU"/>
          </a:p>
        </p:txBody>
      </p:sp>
      <p:sp>
        <p:nvSpPr>
          <p:cNvPr id="16" name="Slide Number Placeholder 15"/>
          <p:cNvSpPr>
            <a:spLocks noGrp="1"/>
          </p:cNvSpPr>
          <p:nvPr>
            <p:ph type="sldNum" sz="quarter" idx="11"/>
          </p:nvPr>
        </p:nvSpPr>
        <p:spPr/>
        <p:txBody>
          <a:bodyPr/>
          <a:lstStyle/>
          <a:p>
            <a:fld id="{F06E539D-8AB8-485C-BFEF-50E8D5427D32}" type="slidenum">
              <a:rPr lang="en-AU" smtClean="0"/>
              <a:t>‹N›</a:t>
            </a:fld>
            <a:endParaRPr lang="en-AU"/>
          </a:p>
        </p:txBody>
      </p:sp>
      <p:sp>
        <p:nvSpPr>
          <p:cNvPr id="17" name="Footer Placeholder 16"/>
          <p:cNvSpPr>
            <a:spLocks noGrp="1"/>
          </p:cNvSpPr>
          <p:nvPr>
            <p:ph type="ftr" sz="quarter" idx="12"/>
          </p:nvPr>
        </p:nvSpPr>
        <p:spPr/>
        <p:txBody>
          <a:bodyPr/>
          <a:lstStyle/>
          <a:p>
            <a:endParaRPr lang="en-A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304800" y="1676400"/>
            <a:ext cx="4696967" cy="35052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1" name="Title 1"/>
          <p:cNvSpPr>
            <a:spLocks noGrp="1"/>
          </p:cNvSpPr>
          <p:nvPr>
            <p:ph type="title"/>
          </p:nvPr>
        </p:nvSpPr>
        <p:spPr>
          <a:xfrm>
            <a:off x="5181600" y="1676400"/>
            <a:ext cx="2514600" cy="1875972"/>
          </a:xfrm>
        </p:spPr>
        <p:txBody>
          <a:bodyPr anchor="b">
            <a:normAutofit/>
          </a:bodyPr>
          <a:lstStyle>
            <a:lvl1pPr algn="r">
              <a:defRPr sz="2000" b="0">
                <a:effectLst/>
              </a:defRPr>
            </a:lvl1pPr>
          </a:lstStyle>
          <a:p>
            <a:r>
              <a:rPr lang="en-US"/>
              <a:t>Click to edit Master title style</a:t>
            </a:r>
            <a:endParaRPr lang="en-US" dirty="0"/>
          </a:p>
        </p:txBody>
      </p:sp>
      <p:sp>
        <p:nvSpPr>
          <p:cNvPr id="12" name="Text Placeholder 3"/>
          <p:cNvSpPr>
            <a:spLocks noGrp="1"/>
          </p:cNvSpPr>
          <p:nvPr>
            <p:ph type="body" sz="half" idx="2"/>
          </p:nvPr>
        </p:nvSpPr>
        <p:spPr>
          <a:xfrm>
            <a:off x="5486400" y="3552372"/>
            <a:ext cx="2209800" cy="1629228"/>
          </a:xfrm>
        </p:spPr>
        <p:txBody>
          <a:bodyPr anchor="t">
            <a:normAutofit/>
          </a:bodyPr>
          <a:lstStyle>
            <a:lvl1pPr marL="0" indent="0" algn="r">
              <a:buNone/>
              <a:defRPr sz="12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6" name="Date Placeholder 15"/>
          <p:cNvSpPr>
            <a:spLocks noGrp="1"/>
          </p:cNvSpPr>
          <p:nvPr>
            <p:ph type="dt" sz="half" idx="10"/>
          </p:nvPr>
        </p:nvSpPr>
        <p:spPr/>
        <p:txBody>
          <a:bodyPr/>
          <a:lstStyle/>
          <a:p>
            <a:fld id="{2BC67A52-7419-4FA8-9DFA-EF36036C9D68}" type="datetimeFigureOut">
              <a:rPr lang="en-AU" smtClean="0"/>
              <a:t>8/02/2017</a:t>
            </a:fld>
            <a:endParaRPr lang="en-AU"/>
          </a:p>
        </p:txBody>
      </p:sp>
      <p:sp>
        <p:nvSpPr>
          <p:cNvPr id="17" name="Slide Number Placeholder 16"/>
          <p:cNvSpPr>
            <a:spLocks noGrp="1"/>
          </p:cNvSpPr>
          <p:nvPr>
            <p:ph type="sldNum" sz="quarter" idx="11"/>
          </p:nvPr>
        </p:nvSpPr>
        <p:spPr/>
        <p:txBody>
          <a:bodyPr/>
          <a:lstStyle/>
          <a:p>
            <a:fld id="{F06E539D-8AB8-485C-BFEF-50E8D5427D32}" type="slidenum">
              <a:rPr lang="en-AU" smtClean="0"/>
              <a:t>‹N›</a:t>
            </a:fld>
            <a:endParaRPr lang="en-AU"/>
          </a:p>
        </p:txBody>
      </p:sp>
      <p:sp>
        <p:nvSpPr>
          <p:cNvPr id="18" name="Footer Placeholder 17"/>
          <p:cNvSpPr>
            <a:spLocks noGrp="1"/>
          </p:cNvSpPr>
          <p:nvPr>
            <p:ph type="ftr" sz="quarter" idx="12"/>
          </p:nvPr>
        </p:nvSpPr>
        <p:spPr/>
        <p:txBody>
          <a:bodyPr/>
          <a:lstStyle/>
          <a:p>
            <a:endParaRPr lang="en-A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2" name="Picture 11" descr="sphere2.png"/>
          <p:cNvPicPr>
            <a:picLocks noChangeAspect="1"/>
          </p:cNvPicPr>
          <p:nvPr/>
        </p:nvPicPr>
        <p:blipFill>
          <a:blip r:embed="rId13" cstate="print"/>
          <a:stretch>
            <a:fillRect/>
          </a:stretch>
        </p:blipFill>
        <p:spPr>
          <a:xfrm>
            <a:off x="8823693" y="0"/>
            <a:ext cx="320307" cy="6858000"/>
          </a:xfrm>
          <a:prstGeom prst="rect">
            <a:avLst/>
          </a:prstGeom>
        </p:spPr>
      </p:pic>
      <p:sp>
        <p:nvSpPr>
          <p:cNvPr id="2" name="Title Placeholder 1"/>
          <p:cNvSpPr>
            <a:spLocks noGrp="1"/>
          </p:cNvSpPr>
          <p:nvPr>
            <p:ph type="title"/>
          </p:nvPr>
        </p:nvSpPr>
        <p:spPr>
          <a:xfrm>
            <a:off x="4876800" y="457200"/>
            <a:ext cx="2819400" cy="5715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57200" y="457200"/>
            <a:ext cx="3657600" cy="5714999"/>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7"/>
          <p:cNvSpPr>
            <a:spLocks noGrp="1"/>
          </p:cNvSpPr>
          <p:nvPr>
            <p:ph type="sldNum" sz="quarter" idx="4"/>
          </p:nvPr>
        </p:nvSpPr>
        <p:spPr>
          <a:xfrm>
            <a:off x="7772400" y="6400800"/>
            <a:ext cx="533400" cy="152400"/>
          </a:xfrm>
          <a:prstGeom prst="rect">
            <a:avLst/>
          </a:prstGeom>
        </p:spPr>
        <p:txBody>
          <a:bodyPr vert="horz" lIns="91440" tIns="45720" rIns="91440" bIns="45720" rtlCol="0" anchor="ctr"/>
          <a:lstStyle>
            <a:lvl1pPr algn="ctr">
              <a:defRPr sz="1050">
                <a:solidFill>
                  <a:schemeClr val="tx1">
                    <a:lumMod val="50000"/>
                    <a:lumOff val="50000"/>
                  </a:schemeClr>
                </a:solidFill>
              </a:defRPr>
            </a:lvl1pPr>
          </a:lstStyle>
          <a:p>
            <a:fld id="{F06E539D-8AB8-485C-BFEF-50E8D5427D32}" type="slidenum">
              <a:rPr lang="en-AU" smtClean="0"/>
              <a:t>‹N›</a:t>
            </a:fld>
            <a:endParaRPr lang="en-AU"/>
          </a:p>
        </p:txBody>
      </p:sp>
      <p:sp>
        <p:nvSpPr>
          <p:cNvPr id="9" name="Date Placeholder 8"/>
          <p:cNvSpPr>
            <a:spLocks noGrp="1"/>
          </p:cNvSpPr>
          <p:nvPr>
            <p:ph type="dt" sz="half" idx="2"/>
          </p:nvPr>
        </p:nvSpPr>
        <p:spPr>
          <a:xfrm>
            <a:off x="4876801" y="6426201"/>
            <a:ext cx="2819399" cy="126999"/>
          </a:xfrm>
          <a:prstGeom prst="rect">
            <a:avLst/>
          </a:prstGeom>
        </p:spPr>
        <p:txBody>
          <a:bodyPr vert="horz" lIns="91440" tIns="45720" rIns="91440" bIns="45720" rtlCol="0" anchor="ctr"/>
          <a:lstStyle>
            <a:lvl1pPr algn="r">
              <a:defRPr sz="1050">
                <a:solidFill>
                  <a:schemeClr val="tx1">
                    <a:lumMod val="50000"/>
                    <a:lumOff val="50000"/>
                  </a:schemeClr>
                </a:solidFill>
              </a:defRPr>
            </a:lvl1pPr>
          </a:lstStyle>
          <a:p>
            <a:fld id="{2BC67A52-7419-4FA8-9DFA-EF36036C9D68}" type="datetimeFigureOut">
              <a:rPr lang="en-AU" smtClean="0"/>
              <a:t>8/02/2017</a:t>
            </a:fld>
            <a:endParaRPr lang="en-AU"/>
          </a:p>
        </p:txBody>
      </p:sp>
      <p:sp>
        <p:nvSpPr>
          <p:cNvPr id="10" name="Footer Placeholder 9"/>
          <p:cNvSpPr>
            <a:spLocks noGrp="1"/>
          </p:cNvSpPr>
          <p:nvPr>
            <p:ph type="ftr" sz="quarter" idx="3"/>
          </p:nvPr>
        </p:nvSpPr>
        <p:spPr>
          <a:xfrm>
            <a:off x="4875213" y="6296248"/>
            <a:ext cx="2820987" cy="152400"/>
          </a:xfrm>
          <a:prstGeom prst="rect">
            <a:avLst/>
          </a:prstGeom>
        </p:spPr>
        <p:txBody>
          <a:bodyPr vert="horz" lIns="91440" tIns="45720" rIns="91440" bIns="45720" rtlCol="0" anchor="b"/>
          <a:lstStyle>
            <a:lvl1pPr algn="r">
              <a:defRPr sz="1050">
                <a:solidFill>
                  <a:schemeClr val="tx1"/>
                </a:solidFill>
              </a:defRPr>
            </a:lvl1pPr>
          </a:lstStyle>
          <a:p>
            <a:endParaRPr lang="en-AU"/>
          </a:p>
        </p:txBody>
      </p:sp>
    </p:spTree>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txStyles>
    <p:titleStyle>
      <a:lvl1pPr algn="r" defTabSz="914400" rtl="0" eaLnBrk="1" latinLnBrk="0" hangingPunct="1">
        <a:spcBef>
          <a:spcPct val="0"/>
        </a:spcBef>
        <a:buNone/>
        <a:defRPr sz="2800" kern="1200">
          <a:gradFill>
            <a:gsLst>
              <a:gs pos="0">
                <a:schemeClr val="tx1">
                  <a:lumMod val="50000"/>
                </a:schemeClr>
              </a:gs>
              <a:gs pos="61000">
                <a:schemeClr val="tx1"/>
              </a:gs>
            </a:gsLst>
            <a:lin ang="5400000" scaled="0"/>
          </a:gradFill>
          <a:effectLst/>
          <a:latin typeface="+mj-lt"/>
          <a:ea typeface="+mj-ea"/>
          <a:cs typeface="+mj-cs"/>
        </a:defRPr>
      </a:lvl1pPr>
    </p:titleStyle>
    <p:bodyStyle>
      <a:lvl1pPr marL="182880" indent="-182880" algn="l" defTabSz="914400" rtl="0" eaLnBrk="1" latinLnBrk="0" hangingPunct="1">
        <a:spcBef>
          <a:spcPct val="20000"/>
        </a:spcBef>
        <a:buClr>
          <a:schemeClr val="tx1">
            <a:lumMod val="50000"/>
            <a:lumOff val="50000"/>
          </a:schemeClr>
        </a:buClr>
        <a:buFont typeface="Wingdings" pitchFamily="2" charset="2"/>
        <a:buChar char="§"/>
        <a:defRPr sz="1800" kern="1200">
          <a:solidFill>
            <a:schemeClr val="tx1">
              <a:lumMod val="85000"/>
            </a:schemeClr>
          </a:solidFill>
          <a:latin typeface="+mn-lt"/>
          <a:ea typeface="+mn-ea"/>
          <a:cs typeface="+mn-cs"/>
        </a:defRPr>
      </a:lvl1pPr>
      <a:lvl2pPr marL="411480" indent="-182880" algn="l" defTabSz="914400" rtl="0" eaLnBrk="1" latinLnBrk="0" hangingPunct="1">
        <a:spcBef>
          <a:spcPct val="20000"/>
        </a:spcBef>
        <a:buClr>
          <a:schemeClr val="tx1">
            <a:lumMod val="50000"/>
            <a:lumOff val="50000"/>
          </a:schemeClr>
        </a:buClr>
        <a:buFont typeface="Wingdings" pitchFamily="2" charset="2"/>
        <a:buChar char="§"/>
        <a:defRPr sz="1400" kern="1200">
          <a:solidFill>
            <a:schemeClr val="tx1">
              <a:lumMod val="85000"/>
            </a:schemeClr>
          </a:solidFill>
          <a:latin typeface="+mn-lt"/>
          <a:ea typeface="+mn-ea"/>
          <a:cs typeface="+mn-cs"/>
        </a:defRPr>
      </a:lvl2pPr>
      <a:lvl3pPr marL="594360" indent="-182880" algn="l" defTabSz="914400" rtl="0" eaLnBrk="1" latinLnBrk="0" hangingPunct="1">
        <a:spcBef>
          <a:spcPct val="20000"/>
        </a:spcBef>
        <a:buClr>
          <a:schemeClr val="tx1">
            <a:lumMod val="50000"/>
            <a:lumOff val="50000"/>
          </a:schemeClr>
        </a:buClr>
        <a:buFont typeface="Wingdings" pitchFamily="2" charset="2"/>
        <a:buChar char="§"/>
        <a:defRPr sz="1400" kern="1200">
          <a:solidFill>
            <a:schemeClr val="tx1">
              <a:lumMod val="85000"/>
            </a:schemeClr>
          </a:solidFill>
          <a:latin typeface="+mn-lt"/>
          <a:ea typeface="+mn-ea"/>
          <a:cs typeface="+mn-cs"/>
        </a:defRPr>
      </a:lvl3pPr>
      <a:lvl4pPr marL="777240" indent="-182880" algn="l" defTabSz="914400" rtl="0" eaLnBrk="1" latinLnBrk="0" hangingPunct="1">
        <a:spcBef>
          <a:spcPct val="20000"/>
        </a:spcBef>
        <a:buClr>
          <a:schemeClr val="tx1">
            <a:lumMod val="50000"/>
            <a:lumOff val="50000"/>
          </a:schemeClr>
        </a:buClr>
        <a:buFont typeface="Wingdings" pitchFamily="2" charset="2"/>
        <a:buChar char="§"/>
        <a:defRPr sz="1400" kern="1200">
          <a:solidFill>
            <a:schemeClr val="tx1">
              <a:lumMod val="85000"/>
            </a:schemeClr>
          </a:solidFill>
          <a:latin typeface="+mn-lt"/>
          <a:ea typeface="+mn-ea"/>
          <a:cs typeface="+mn-cs"/>
        </a:defRPr>
      </a:lvl4pPr>
      <a:lvl5pPr marL="960120" indent="-182880" algn="l" defTabSz="914400" rtl="0" eaLnBrk="1" latinLnBrk="0" hangingPunct="1">
        <a:spcBef>
          <a:spcPct val="20000"/>
        </a:spcBef>
        <a:buClr>
          <a:schemeClr val="tx1">
            <a:lumMod val="50000"/>
            <a:lumOff val="50000"/>
          </a:schemeClr>
        </a:buClr>
        <a:buFont typeface="Wingdings" pitchFamily="2" charset="2"/>
        <a:buChar char="§"/>
        <a:defRPr sz="1400" kern="1200">
          <a:solidFill>
            <a:schemeClr val="tx1">
              <a:lumMod val="85000"/>
            </a:schemeClr>
          </a:solidFill>
          <a:latin typeface="+mn-lt"/>
          <a:ea typeface="+mn-ea"/>
          <a:cs typeface="+mn-cs"/>
        </a:defRPr>
      </a:lvl5pPr>
      <a:lvl6pPr marL="1143000" indent="-182880" algn="l" defTabSz="914400" rtl="0" eaLnBrk="1" latinLnBrk="0" hangingPunct="1">
        <a:spcBef>
          <a:spcPts val="288"/>
        </a:spcBef>
        <a:buClr>
          <a:schemeClr val="tx1">
            <a:lumMod val="50000"/>
            <a:lumOff val="50000"/>
          </a:schemeClr>
        </a:buClr>
        <a:buFont typeface="Wingdings" pitchFamily="2" charset="2"/>
        <a:buChar char="§"/>
        <a:defRPr sz="1400" kern="1200" baseline="0">
          <a:solidFill>
            <a:schemeClr val="tx1"/>
          </a:solidFill>
          <a:latin typeface="+mn-lt"/>
          <a:ea typeface="+mn-ea"/>
          <a:cs typeface="+mn-cs"/>
        </a:defRPr>
      </a:lvl6pPr>
      <a:lvl7pPr marL="1325880" indent="-182880" algn="l" defTabSz="914400" rtl="0" eaLnBrk="1" latinLnBrk="0" hangingPunct="1">
        <a:spcBef>
          <a:spcPts val="288"/>
        </a:spcBef>
        <a:buClr>
          <a:schemeClr val="tx1">
            <a:lumMod val="50000"/>
            <a:lumOff val="50000"/>
          </a:schemeClr>
        </a:buClr>
        <a:buFont typeface="Wingdings" pitchFamily="2" charset="2"/>
        <a:buChar char="§"/>
        <a:defRPr sz="1400" kern="1200" baseline="0">
          <a:solidFill>
            <a:schemeClr val="tx1"/>
          </a:solidFill>
          <a:latin typeface="+mn-lt"/>
          <a:ea typeface="+mn-ea"/>
          <a:cs typeface="+mn-cs"/>
        </a:defRPr>
      </a:lvl7pPr>
      <a:lvl8pPr marL="1508760" indent="-182880" algn="l" defTabSz="914400" rtl="0" eaLnBrk="1" latinLnBrk="0" hangingPunct="1">
        <a:spcBef>
          <a:spcPts val="288"/>
        </a:spcBef>
        <a:buClr>
          <a:schemeClr val="tx1">
            <a:lumMod val="50000"/>
            <a:lumOff val="50000"/>
          </a:schemeClr>
        </a:buClr>
        <a:buFont typeface="Wingdings" pitchFamily="2" charset="2"/>
        <a:buChar char="§"/>
        <a:defRPr sz="1400" kern="1200" baseline="0">
          <a:solidFill>
            <a:schemeClr val="tx1"/>
          </a:solidFill>
          <a:latin typeface="+mn-lt"/>
          <a:ea typeface="+mn-ea"/>
          <a:cs typeface="+mn-cs"/>
        </a:defRPr>
      </a:lvl8pPr>
      <a:lvl9pPr marL="1691640" indent="-182880" algn="l" defTabSz="914400" rtl="0" eaLnBrk="1" latinLnBrk="0" hangingPunct="1">
        <a:spcBef>
          <a:spcPts val="288"/>
        </a:spcBef>
        <a:buClr>
          <a:schemeClr val="tx1">
            <a:lumMod val="50000"/>
            <a:lumOff val="50000"/>
          </a:schemeClr>
        </a:buClr>
        <a:buFont typeface="Wingdings" pitchFamily="2" charset="2"/>
        <a:buChar char="§"/>
        <a:defRPr sz="14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33.jpeg"/><Relationship Id="rId4" Type="http://schemas.openxmlformats.org/officeDocument/2006/relationships/image" Target="../media/image32.jpeg"/></Relationships>
</file>

<file path=ppt/slides/_rels/slide1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36.jpeg"/><Relationship Id="rId7" Type="http://schemas.microsoft.com/office/2007/relationships/hdphoto" Target="../media/hdphoto1.wdp"/><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39.png"/><Relationship Id="rId11" Type="http://schemas.microsoft.com/office/2007/relationships/hdphoto" Target="../media/hdphoto3.wdp"/><Relationship Id="rId5" Type="http://schemas.openxmlformats.org/officeDocument/2006/relationships/image" Target="../media/image38.jpeg"/><Relationship Id="rId10" Type="http://schemas.openxmlformats.org/officeDocument/2006/relationships/image" Target="../media/image41.png"/><Relationship Id="rId4" Type="http://schemas.openxmlformats.org/officeDocument/2006/relationships/image" Target="../media/image37.jpeg"/><Relationship Id="rId9" Type="http://schemas.microsoft.com/office/2007/relationships/hdphoto" Target="../media/hdphoto2.wdp"/></Relationships>
</file>

<file path=ppt/slides/_rels/slide15.xml.rels><?xml version="1.0" encoding="UTF-8" standalone="yes"?>
<Relationships xmlns="http://schemas.openxmlformats.org/package/2006/relationships"><Relationship Id="rId3" Type="http://schemas.openxmlformats.org/officeDocument/2006/relationships/image" Target="../media/image42.png"/><Relationship Id="rId7" Type="http://schemas.openxmlformats.org/officeDocument/2006/relationships/image" Target="../media/image46.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jpeg"/></Relationships>
</file>

<file path=ppt/slides/_rels/slide16.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_rels/slide17.xml.rels><?xml version="1.0" encoding="UTF-8" standalone="yes"?>
<Relationships xmlns="http://schemas.openxmlformats.org/package/2006/relationships"><Relationship Id="rId8" Type="http://schemas.openxmlformats.org/officeDocument/2006/relationships/image" Target="../media/image55.png"/><Relationship Id="rId13" Type="http://schemas.openxmlformats.org/officeDocument/2006/relationships/image" Target="../media/image60.png"/><Relationship Id="rId3" Type="http://schemas.openxmlformats.org/officeDocument/2006/relationships/image" Target="../media/image50.png"/><Relationship Id="rId7" Type="http://schemas.openxmlformats.org/officeDocument/2006/relationships/image" Target="../media/image54.png"/><Relationship Id="rId12" Type="http://schemas.openxmlformats.org/officeDocument/2006/relationships/image" Target="../media/image59.png"/><Relationship Id="rId17" Type="http://schemas.openxmlformats.org/officeDocument/2006/relationships/image" Target="../media/image64.png"/><Relationship Id="rId2" Type="http://schemas.openxmlformats.org/officeDocument/2006/relationships/notesSlide" Target="../notesSlides/notesSlide16.xml"/><Relationship Id="rId16" Type="http://schemas.openxmlformats.org/officeDocument/2006/relationships/image" Target="../media/image63.png"/><Relationship Id="rId1" Type="http://schemas.openxmlformats.org/officeDocument/2006/relationships/slideLayout" Target="../slideLayouts/slideLayout2.xml"/><Relationship Id="rId6" Type="http://schemas.openxmlformats.org/officeDocument/2006/relationships/image" Target="../media/image53.png"/><Relationship Id="rId11" Type="http://schemas.openxmlformats.org/officeDocument/2006/relationships/image" Target="../media/image58.png"/><Relationship Id="rId5" Type="http://schemas.openxmlformats.org/officeDocument/2006/relationships/image" Target="../media/image52.png"/><Relationship Id="rId15" Type="http://schemas.openxmlformats.org/officeDocument/2006/relationships/image" Target="../media/image62.png"/><Relationship Id="rId10" Type="http://schemas.openxmlformats.org/officeDocument/2006/relationships/image" Target="../media/image57.png"/><Relationship Id="rId4" Type="http://schemas.openxmlformats.org/officeDocument/2006/relationships/image" Target="../media/image51.png"/><Relationship Id="rId9" Type="http://schemas.openxmlformats.org/officeDocument/2006/relationships/image" Target="../media/image56.png"/><Relationship Id="rId14" Type="http://schemas.openxmlformats.org/officeDocument/2006/relationships/image" Target="../media/image61.png"/></Relationships>
</file>

<file path=ppt/slides/_rels/slide18.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66.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68.jpeg"/></Relationships>
</file>

<file path=ppt/slides/_rels/slide21.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72.png"/><Relationship Id="rId5" Type="http://schemas.openxmlformats.org/officeDocument/2006/relationships/image" Target="../media/image71.png"/><Relationship Id="rId4" Type="http://schemas.openxmlformats.org/officeDocument/2006/relationships/image" Target="../media/image70.png"/></Relationships>
</file>

<file path=ppt/slides/_rels/slide22.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74.png"/></Relationships>
</file>

<file path=ppt/slides/_rels/slide23.xml.rels><?xml version="1.0" encoding="UTF-8" standalone="yes"?>
<Relationships xmlns="http://schemas.openxmlformats.org/package/2006/relationships"><Relationship Id="rId8" Type="http://schemas.openxmlformats.org/officeDocument/2006/relationships/image" Target="../media/image80.png"/><Relationship Id="rId3" Type="http://schemas.openxmlformats.org/officeDocument/2006/relationships/image" Target="../media/image75.png"/><Relationship Id="rId7" Type="http://schemas.openxmlformats.org/officeDocument/2006/relationships/image" Target="../media/image79.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78.jpeg"/><Relationship Id="rId5" Type="http://schemas.openxmlformats.org/officeDocument/2006/relationships/image" Target="../media/image77.jpeg"/><Relationship Id="rId4" Type="http://schemas.openxmlformats.org/officeDocument/2006/relationships/image" Target="../media/image76.png"/></Relationships>
</file>

<file path=ppt/slides/_rels/slide24.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82.png"/></Relationships>
</file>

<file path=ppt/slides/_rels/slide26.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oleObject" Target="../embeddings/oleObject3.bin"/><Relationship Id="rId13" Type="http://schemas.openxmlformats.org/officeDocument/2006/relationships/image" Target="../media/image13.emf"/><Relationship Id="rId18" Type="http://schemas.openxmlformats.org/officeDocument/2006/relationships/image" Target="../media/image16.jpeg"/><Relationship Id="rId3" Type="http://schemas.openxmlformats.org/officeDocument/2006/relationships/notesSlide" Target="../notesSlides/notesSlide4.xml"/><Relationship Id="rId21" Type="http://schemas.openxmlformats.org/officeDocument/2006/relationships/image" Target="../media/image19.jpeg"/><Relationship Id="rId7" Type="http://schemas.openxmlformats.org/officeDocument/2006/relationships/image" Target="../media/image10.emf"/><Relationship Id="rId12" Type="http://schemas.openxmlformats.org/officeDocument/2006/relationships/oleObject" Target="../embeddings/oleObject5.bin"/><Relationship Id="rId17" Type="http://schemas.openxmlformats.org/officeDocument/2006/relationships/image" Target="../media/image15.emf"/><Relationship Id="rId2" Type="http://schemas.openxmlformats.org/officeDocument/2006/relationships/slideLayout" Target="../slideLayouts/slideLayout2.xml"/><Relationship Id="rId16" Type="http://schemas.openxmlformats.org/officeDocument/2006/relationships/oleObject" Target="../embeddings/oleObject7.bin"/><Relationship Id="rId20" Type="http://schemas.openxmlformats.org/officeDocument/2006/relationships/image" Target="../media/image18.jpeg"/><Relationship Id="rId1" Type="http://schemas.openxmlformats.org/officeDocument/2006/relationships/vmlDrawing" Target="../drawings/vmlDrawing1.vml"/><Relationship Id="rId6" Type="http://schemas.openxmlformats.org/officeDocument/2006/relationships/oleObject" Target="../embeddings/oleObject2.bin"/><Relationship Id="rId11" Type="http://schemas.openxmlformats.org/officeDocument/2006/relationships/image" Target="../media/image12.emf"/><Relationship Id="rId5" Type="http://schemas.openxmlformats.org/officeDocument/2006/relationships/image" Target="../media/image9.emf"/><Relationship Id="rId15" Type="http://schemas.openxmlformats.org/officeDocument/2006/relationships/image" Target="../media/image14.emf"/><Relationship Id="rId23" Type="http://schemas.openxmlformats.org/officeDocument/2006/relationships/image" Target="../media/image21.jpeg"/><Relationship Id="rId10" Type="http://schemas.openxmlformats.org/officeDocument/2006/relationships/oleObject" Target="../embeddings/oleObject4.bin"/><Relationship Id="rId19" Type="http://schemas.openxmlformats.org/officeDocument/2006/relationships/image" Target="../media/image17.jpeg"/><Relationship Id="rId4" Type="http://schemas.openxmlformats.org/officeDocument/2006/relationships/oleObject" Target="../embeddings/oleObject1.bin"/><Relationship Id="rId9" Type="http://schemas.openxmlformats.org/officeDocument/2006/relationships/image" Target="../media/image11.emf"/><Relationship Id="rId14" Type="http://schemas.openxmlformats.org/officeDocument/2006/relationships/oleObject" Target="../embeddings/oleObject6.bin"/><Relationship Id="rId22" Type="http://schemas.openxmlformats.org/officeDocument/2006/relationships/image" Target="../media/image20.png"/></Relationships>
</file>

<file path=ppt/slides/_rels/slide6.xml.rels><?xml version="1.0" encoding="UTF-8" standalone="yes"?>
<Relationships xmlns="http://schemas.openxmlformats.org/package/2006/relationships"><Relationship Id="rId8" Type="http://schemas.openxmlformats.org/officeDocument/2006/relationships/image" Target="../media/image17.jpeg"/><Relationship Id="rId13" Type="http://schemas.openxmlformats.org/officeDocument/2006/relationships/image" Target="../media/image25.emf"/><Relationship Id="rId3" Type="http://schemas.openxmlformats.org/officeDocument/2006/relationships/notesSlide" Target="../notesSlides/notesSlide5.xml"/><Relationship Id="rId7" Type="http://schemas.openxmlformats.org/officeDocument/2006/relationships/image" Target="../media/image23.emf"/><Relationship Id="rId12" Type="http://schemas.openxmlformats.org/officeDocument/2006/relationships/oleObject" Target="../embeddings/oleObject11.bin"/><Relationship Id="rId2" Type="http://schemas.openxmlformats.org/officeDocument/2006/relationships/slideLayout" Target="../slideLayouts/slideLayout2.xml"/><Relationship Id="rId16" Type="http://schemas.openxmlformats.org/officeDocument/2006/relationships/image" Target="../media/image28.jpeg"/><Relationship Id="rId1" Type="http://schemas.openxmlformats.org/officeDocument/2006/relationships/vmlDrawing" Target="../drawings/vmlDrawing2.vml"/><Relationship Id="rId6" Type="http://schemas.openxmlformats.org/officeDocument/2006/relationships/oleObject" Target="../embeddings/oleObject9.bin"/><Relationship Id="rId11" Type="http://schemas.openxmlformats.org/officeDocument/2006/relationships/image" Target="../media/image24.emf"/><Relationship Id="rId5" Type="http://schemas.openxmlformats.org/officeDocument/2006/relationships/image" Target="../media/image22.emf"/><Relationship Id="rId15" Type="http://schemas.openxmlformats.org/officeDocument/2006/relationships/image" Target="../media/image27.jpeg"/><Relationship Id="rId10" Type="http://schemas.openxmlformats.org/officeDocument/2006/relationships/oleObject" Target="../embeddings/oleObject10.bin"/><Relationship Id="rId4" Type="http://schemas.openxmlformats.org/officeDocument/2006/relationships/oleObject" Target="../embeddings/oleObject8.bin"/><Relationship Id="rId9" Type="http://schemas.openxmlformats.org/officeDocument/2006/relationships/image" Target="../media/image21.jpeg"/><Relationship Id="rId14" Type="http://schemas.openxmlformats.org/officeDocument/2006/relationships/image" Target="../media/image26.png"/></Relationships>
</file>

<file path=ppt/slides/_rels/slide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17.jpeg"/><Relationship Id="rId5" Type="http://schemas.openxmlformats.org/officeDocument/2006/relationships/image" Target="../media/image28.jpeg"/><Relationship Id="rId4" Type="http://schemas.openxmlformats.org/officeDocument/2006/relationships/image" Target="../media/image27.jpeg"/></Relationships>
</file>

<file path=ppt/slides/_rels/slide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28.jpeg"/><Relationship Id="rId4" Type="http://schemas.openxmlformats.org/officeDocument/2006/relationships/image" Target="../media/image27.jpeg"/></Relationships>
</file>

<file path=ppt/slides/_rels/slide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71586" y="1844824"/>
            <a:ext cx="6460654" cy="1752600"/>
          </a:xfrm>
        </p:spPr>
        <p:txBody>
          <a:bodyPr/>
          <a:lstStyle/>
          <a:p>
            <a:pPr algn="l"/>
            <a:r>
              <a:rPr lang="en-AU" dirty="0"/>
              <a:t>Marcello La Rosa &amp; Marlon Dumas</a:t>
            </a:r>
          </a:p>
        </p:txBody>
      </p:sp>
      <p:sp>
        <p:nvSpPr>
          <p:cNvPr id="2" name="Content Placeholder 1"/>
          <p:cNvSpPr>
            <a:spLocks noGrp="1"/>
          </p:cNvSpPr>
          <p:nvPr>
            <p:ph type="body" sz="quarter" idx="13"/>
          </p:nvPr>
        </p:nvSpPr>
        <p:spPr>
          <a:xfrm>
            <a:off x="307082" y="3573016"/>
            <a:ext cx="5417046" cy="2155032"/>
          </a:xfrm>
        </p:spPr>
        <p:txBody>
          <a:bodyPr>
            <a:normAutofit/>
          </a:bodyPr>
          <a:lstStyle/>
          <a:p>
            <a:pPr algn="l"/>
            <a:r>
              <a:rPr lang="en-AU" sz="1600" dirty="0"/>
              <a:t>Queensland University of Technology – University of Tartu</a:t>
            </a:r>
          </a:p>
          <a:p>
            <a:pPr algn="l"/>
            <a:r>
              <a:rPr lang="en-AU" sz="1600" u="sng" dirty="0"/>
              <a:t>m.larosa@qut.edu.au</a:t>
            </a:r>
            <a:r>
              <a:rPr lang="en-AU" sz="1600" dirty="0"/>
              <a:t>, </a:t>
            </a:r>
            <a:r>
              <a:rPr lang="en-AU" sz="1600" u="sng" dirty="0"/>
              <a:t>marlon.dumas@ut.ee</a:t>
            </a:r>
          </a:p>
        </p:txBody>
      </p:sp>
      <p:pic>
        <p:nvPicPr>
          <p:cNvPr id="20482" name="Picture 2" descr="\\psf\Home\Downloads\images.jpe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58516" y="5661248"/>
            <a:ext cx="1257300" cy="1066800"/>
          </a:xfrm>
          <a:prstGeom prst="rect">
            <a:avLst/>
          </a:prstGeom>
          <a:noFill/>
          <a:extLst>
            <a:ext uri="{909E8E84-426E-40DD-AFC4-6F175D3DCCD1}">
              <a14:hiddenFill xmlns:a14="http://schemas.microsoft.com/office/drawing/2010/main">
                <a:solidFill>
                  <a:srgbClr val="FFFFFF"/>
                </a:solidFill>
              </a14:hiddenFill>
            </a:ext>
          </a:extLst>
        </p:spPr>
      </p:pic>
      <p:pic>
        <p:nvPicPr>
          <p:cNvPr id="20483" name="Picture 3" descr="\\psf\Home\Downloads\Unknown-8.(nul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7544" y="5661248"/>
            <a:ext cx="1066800" cy="1066800"/>
          </a:xfrm>
          <a:prstGeom prst="rect">
            <a:avLst/>
          </a:prstGeom>
          <a:noFill/>
          <a:extLst>
            <a:ext uri="{909E8E84-426E-40DD-AFC4-6F175D3DCCD1}">
              <a14:hiddenFill xmlns:a14="http://schemas.microsoft.com/office/drawing/2010/main">
                <a:solidFill>
                  <a:srgbClr val="FFFFFF"/>
                </a:solidFill>
              </a14:hiddenFill>
            </a:ext>
          </a:extLst>
        </p:spPr>
      </p:pic>
      <p:sp>
        <p:nvSpPr>
          <p:cNvPr id="13" name="Title 1"/>
          <p:cNvSpPr txBox="1">
            <a:spLocks/>
          </p:cNvSpPr>
          <p:nvPr/>
        </p:nvSpPr>
        <p:spPr>
          <a:xfrm>
            <a:off x="251520" y="620688"/>
            <a:ext cx="6552728" cy="1728192"/>
          </a:xfrm>
          <a:prstGeom prst="rect">
            <a:avLst/>
          </a:prstGeom>
        </p:spPr>
        <p:txBody>
          <a:bodyPr vert="horz" lIns="91440" tIns="45720" rIns="91440" bIns="45720" rtlCol="0" anchor="b">
            <a:noAutofit/>
          </a:bodyPr>
          <a:lstStyle>
            <a:lvl1pPr algn="r" defTabSz="914400" rtl="0" eaLnBrk="1" latinLnBrk="0" hangingPunct="1">
              <a:spcBef>
                <a:spcPct val="0"/>
              </a:spcBef>
              <a:buNone/>
              <a:defRPr sz="2800" kern="1200">
                <a:gradFill>
                  <a:gsLst>
                    <a:gs pos="0">
                      <a:schemeClr val="tx1">
                        <a:lumMod val="50000"/>
                      </a:schemeClr>
                    </a:gs>
                    <a:gs pos="61000">
                      <a:schemeClr val="tx1"/>
                    </a:gs>
                  </a:gsLst>
                  <a:lin ang="5400000" scaled="0"/>
                </a:gradFill>
                <a:effectLst/>
                <a:latin typeface="+mj-lt"/>
                <a:ea typeface="+mj-ea"/>
                <a:cs typeface="+mj-cs"/>
              </a:defRPr>
            </a:lvl1pPr>
          </a:lstStyle>
          <a:p>
            <a:pPr algn="l"/>
            <a:r>
              <a:rPr lang="en-AU" sz="3600" dirty="0">
                <a:solidFill>
                  <a:srgbClr val="C00000"/>
                </a:solidFill>
              </a:rPr>
              <a:t>From Conceptual to Executable BPMN Process Models</a:t>
            </a:r>
          </a:p>
          <a:p>
            <a:pPr algn="l"/>
            <a:r>
              <a:rPr lang="en-AU" dirty="0">
                <a:solidFill>
                  <a:srgbClr val="C00000"/>
                </a:solidFill>
              </a:rPr>
              <a:t>A Step-by-Step Method</a:t>
            </a:r>
            <a:endParaRPr lang="en-AU" sz="3600" dirty="0">
              <a:solidFill>
                <a:srgbClr val="C00000"/>
              </a:solidFill>
            </a:endParaRPr>
          </a:p>
        </p:txBody>
      </p:sp>
    </p:spTree>
    <p:extLst>
      <p:ext uri="{BB962C8B-B14F-4D97-AF65-F5344CB8AC3E}">
        <p14:creationId xmlns:p14="http://schemas.microsoft.com/office/powerpoint/2010/main" val="17142379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7895" y="-27384"/>
            <a:ext cx="13245168" cy="6885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el 1"/>
          <p:cNvSpPr>
            <a:spLocks noGrp="1"/>
          </p:cNvSpPr>
          <p:nvPr>
            <p:ph type="title"/>
          </p:nvPr>
        </p:nvSpPr>
        <p:spPr/>
        <p:txBody>
          <a:bodyPr/>
          <a:lstStyle/>
          <a:p>
            <a:pPr algn="r"/>
            <a:r>
              <a:rPr lang="de-AT" dirty="0"/>
              <a:t>Our running example</a:t>
            </a:r>
          </a:p>
        </p:txBody>
      </p:sp>
      <p:sp>
        <p:nvSpPr>
          <p:cNvPr id="5" name="AutoShape 4" descr="data:image/jpeg;base64,/9j/4AAQSkZJRgABAQAAAQABAAD/2wCEAAkGBhISERUQEhQTERIVFhgWEhcYGBkYFxIXFBIYFRkVGhkXGyYhFxskGhQXHy8gIyctLC0sFR4xNTAqNSgrLCoBCQoKDgwOGg8PGiolHCQsLywxNCwzLSosLCwsLCwsLC8sLCwuLCwsLCwsLCwvLCwsLCwsLCwsLCksLCwpKSwsKf/AABEIALQBGAMBIgACEQEDEQH/xAAcAAEAAQUBAQAAAAAAAAAAAAAAAgEDBAUGBwj/xABGEAABAgQCBQcKBQIEBgMAAAABAhEAAxIhBDETIkFRkQUGFFJhk9EWMlNUcYGSwdLwFSNCsbLT4TRigqEkM0NjovEHRHL/xAAaAQEAAwEBAQAAAAAAAAAAAAAAAQIEAwUG/8QAOBEAAgEBBAgEBAUDBQAAAAAAAAECEQMSE1EEFCExcaHR8AUyQVIzgYKRscHh4vEVYdIiIyRiov/aAAwDAQACEQMRAD8A9Y6VDpUeZ4TljGLlpX03DoJ85KkywpGtSLU3teK4flfGKCj07DJKVEAKSgVAJBqBodrkM2wx6Oo2ma59DDrcO6dT0vpUOlR5ViucWOR/9qQsUlQpSgu1Oq1DhRqsD1TGavlXF01Jx+HVZ2oQDk4B1bbeG2JegWi9Vz6ELS4PtdT0jpUOlR5kOWsWQCMbIAIS9SEAhRSFEMElwHZ94iUrlbGElJxuGGqlSTShlVFQpukMRSHcfqERqNpmufQa3DunU9L6VDpUecycXj1PTjcIaXKvMsBmfMy7Ywjzgx2k0YxUlRKkIBCEsa9o/LyTt9u2C0Gb3Nc+hL0uC3p8up6n0qHSo89EzlKz4uQHa1As+9pUVr5Rt/xci4JDIc2dh/ygzsOMV1OWa59CdZjk+XU9B6VDpUecysVykVqQcRLTSUirRoZYJLlOrdgH94yi4J/KDlPSkOGb8pFJdnu2xzs2bHidTlmufQazHJ8up2vLfKSpeGnTEFlplLUglmCggkG9s44nA87sWqsTMRKlsBRqoIJJYv2AXbbEVYzH1FPSUswpVoEsSVKDG2q1Lk/5hFvG4rHy5a5nSZSqGsJada7FnRsJGed+x+1lozjsaTrx6HK0tr21NqnDqbFXOibUR0xDMmlVEuxJUDUNwATkf1bWiauXsQM8fhzllLTYEtV5267WPsjkfLHHekT3cv6YeWOO9Inu5f0xp1KftXf0mfW4e59/Ub9HPDG6dCNNKUgzJYLBDkKUkKFttyPdGZzr51YuVilS5MyWlASggKCXcpc53jlPLLHekT3cv6YHnljvSDu5f0w1Kd5SuRplX9BrcLrV99/M6tPOWcoA9OkoO0KlA53/AE7hY53B2MYpI50TlJBVjZaFfqBlpIsSLNtLP/qTneOV8scd6RPdy/ph5Y470ie7l/TDUp+1ff8AaNbh7n39R1a+ck+kkY+QVMSBoksWB1c8yWvl/s8+aHOjFTsUJc9aFIKFlkhLuChsr7THI+WOO9Inu5f0wHPPHekHdy/pg9Cm4tXV38gtLgpJ3n38zeyueWMM4pXPlol1LD0oJSAVNb3ARnr5yTsxj5XdJfaDtG1iOz/fk/LLHekT3cv6YeWOO9Inu5f0xOpT9i+/7SNaj7n38zrE84p+3HyL/wDaFr7dbd+8a5fPLGiZSJ8paKwKglAqFQBIF22tGk8scd6RPdy/ph5ZY70ie7l/TDU5+xd/SNah7n38zrueHOjFScSZchaEoEtJZQS9RUt877BFybzhWwKeUJWVwZSXcg5ZOBb2vmI40888d6Qd3L+mHljjvSJ7uX9MVWgzUUrq6/8AllnpcKt3n38zr5POKYpDnlCUiZUoMZQKSlKlgKtfWAQWeznsjAx/OzGIYy8VInO76iUlLMzuTm54Rz/ljjvSJ7uX9MPLHHekT3cv6YstDmnW6u/pKvSoNeZ9/UddypzqxSOTsPPQtAnrmFMwkJpIGmsNn6E5bo1eB5441YFWLkSiSQQUIO1NO0WLqu+yNL5Z470g7uX9MPLLHekT3cv6Ywz8Jt5Sqmkstp6th4xo1nZ3JWd557P1OgxfOzFICmxsiYpILJEtIqUCLPUQ2d+ztBjY8yedGKnmeJ60KolpMukJsTW5Lf8A5Ecd5ZY70ie7l/TAc88d6Qd3L+mKrwjSE63lzLWnjOizs3FWdHns/JI7zkvlbGGeEzSnROHISAS6Tb9smhHB+WeO9IO7l/TCKaP4PpNlGk5qT+eRltPErCbqlQ9JHJmDKjLEmQVpzSJaSfNqyA9nHsMV/CcIFiWZOHqUFFIpQ5CSH1SkH9QMafndzfxM1VUgIWkkEgqCVJNISTrWIIA2v2RjczeZc/D4g4mcZY1FICUkqLqKS5LAfp7c47XVh38XbkUTbncdnszNhjJ+AllQVhkkIUUEiVLZ0S9KtnIOqgObdgqNox08qcnnLC7gn8mVrkqQAE63/dQbtY+6Nlj5U0zFFOFkrBUCFqEsqUEJsS6gXCnI7GFiXF/RTHP/AA8lkodBZIqWEJISOrrDPZQOwxkxZ5s04cMkaT8a5M9W/QVkaBBKUhBWCWyqSkke52i8jGYEroOECddEskypTJWtcyWyr6rKlKD3BLM7h87D4eaqYmvDSEoukmlBKQZbFi7sWSDbKzFni2ZOIepWGw6lhiF0oqKiVKcAmzKJPnO5zuSJxZ5sYcMkQxxwMoSSvDyU6Y/qRLeWmkaxAd2UpCWST575CMeTi8EpTHCS0io1lUuVqI0K5qVFnuRLVqh7C5GUbWWJoEtPR5QSwQoClkJEw2Gs1NKUKAbP2NGOmVMHm4OQwqCLISzkpJuxAUxLNkRm5Ziz9zIw4ZIwZs3DoEwqwUoFAACQhJKlnDieUOpASAlNTmonVyuBF5AwpRPV0OUNChSzqS2VSqammwcH8k7Gvt25uNwizMUej4eaFM6lJQ5ASnznLq1gWB3DdrXFIm6NREiTpjq/ppWhSnUCXJbznB2kG94Ys/cycOGSNUqdhEGiZg5YmNUEplBTC2sqpCSkAqSC4cObMHisifglTEo6JLAVQAvRy6a1KUgh9iQpBS5uSQAC4fOlrxC1pMzCyWqTrEpKkXIKhnelmbt98NDMBKkYOQFJLpLID0mlBBBcEJc9gDBnsxZ+5jDhkjP8n8L6vI7tHhDyfwvq8ju0eEF4jEBSwJaSkBRQXzIQCkHW6zjIe5r25OLxRKapKEpKmUaw6UubsCbgAbf1e2JxZ5sjDhki55P4X1eR3aPCHk/hfV5Hdo8IsjHYo/8AQT2awG1nLkFrEszi2b2ni8TiUk0SkrAsLgVWSygSq16gzbs4jFnmxhwyRPyfwvq8ju0eEPJ/C+ryO7R4Riq5RxlVIw6PNBeo03qs7sSGAbtfI2vLxmJrZMlNNnUpTMTLCjYHWZRIcdVru4Ys82MOGSLnk/hfV5Hdo8IeT+F9Xkd2jwjH6XjMtCi2ZqGt2edq7L3zZrOorHYsEnQggFgHDqcZ2UabntsLnbDFnmxhwyRkeT+F9Xkd2jwh5P4X1eR3aPCM8H3QicWebGHDJGB5P4X1eR3aPCHk/hfV5Hdo8Iz4QxZ5sYcMkYHk/hfV5Hdo8IeT+F9Xkd2jwjPhDFnmxhwyRgeT+F9Xkd2jwh5P4X1eR3aPCM+EMWebGHDJGB5P4X1eR3aPCHk/hfV5Hdo8Iz4QxZ5sYcMkYHk/hfV5Hdo8IeT+F9Xkd2jwjPhDFnmxhwyRgeT+F9Xkd2jwh5P4X1eR3aPCM+EMWebGHDJGB5P4X1eR3aPCEbCKQxJ5sYcMkMTj1pUUjDrWBkoFABs+0v8A+otDlWZ6rM+KX9UZ+Jw4mIXLUHStKkKuzhQKT7LExrhzXk11jSAhYWE6RVAIWFsEmwTUkFhu33jx4S0e6r2/i+pqcZV3/gTHKcz1Sbxl/VD8TmeqTeMv6oseSUkABBmygC7ImqS/mkv7Sl3DXUTmxFRzSk2vOcU62mXUaC4dWZFzbK8WvaN25dSLk8/wMrD45alBJw0xAJuolDJ7SxeMqZMYtoyRvtFcNIoQlAchKQkFSnJCQzktc2ziU6VUkpIsoEG+whjsjjJ2Lnsf+mmb3l0mltLQnH0R/wDGAn/9s/8Aj4xbRyUkKqFTguNdTC7s27siyOQkDIrAFwAshizbBut7It/x8/xFGZiJjltGR22tF+gbhFqTKpSEi4AADlzbeWvF1zuHH+0ZrZxr/tvYWSzFA3CJS5YcWHCIudw4/wBolKVrCOdm5X1t9US0qF/RJ3DhDRJ3DhGJyxiZiJdUsOakhRpUuhJN1UJupuze+yNUnnLPZI6JNKjSFOlSAmqrPVIySMiQCsAm0e6cToNCncOAhok7hwjmp3OTFAgjDKp2imaSpjOBAIl2emUxI/XuuLk/nHiLhOFmO6gCyyxBYWoYn9VjSQGCibQFDodCncOAhoU7hwjH5LxS5kpK5iDKWXCkHNJBI3Xydxa9iReMuAIaJO4cIaFO4cInCAIaJO4cIaJO4cInCAIaJO4cIaJO4cInCAIaJO4cIaJO4cInCAIaJO4cIaJO4cInCAIaJO4cIaJO4cInCAIaJO4cIaJO4cInCAIaJO4cIaJO4cInCAOO5y8rzpWKCJaJRliWFrqBqU+k1QxATZBve5G6EWOdrdKU4f8AIH8Z8I1zhG7HZ6GVTlfkjc8uk6INPVhjXZaU1k+dqtuPy3xq8XidVK/xCkKTQSEJKVlNQKkgFkknaLmm0b/EoWUigJJqfWDgMSx4t7njVT8Di1ukpwpl1OApJJAcM4pYl3X7S2y/yyZ6BjCasiWBj2cqBOhDzF6QlgSdVtNLTSNibNeLcnFrUpKE8ohayNkhBCmQq9rC4KvYE7w+xn4PFuaDhlXUpJUkuFF6RYZABF8zTFZmFxQJoThQHcKKVVNdgQAzuc+w5vE1XdOgLc2eky5BGKKagEpUQXmnUS7AgkuNrj8z2GLMvlAVaLpoUsqu0tJYISpK07Qm6Kjut1g+ejDYhgWwwVUFWSpvNIUd9Xm3ttza8DgcRUphhmOkpNBqS4Vo+w+dre1Wb2jYDGxePTtxyJZNK5ZpSAEmUm5cstJJqv1wN0Wxj0oUUrxpqCkkOgDVY7C4IJmJdTfpYNsytBjHFsIwDCy94D9mqCGG8bmiWKw2KKjSMKpOypKqjZLg2LB33nK+2Gzv+AY8vFuVFOMzSpYQpAcCYgGWQ4dk1JyzNs3EWPxBxbHsTl+UiygQ9mf9SdXcRvvusFhVX0qJNV0goBYoIAY1D/KLZWG6MkYdHVTwGzL9zxiLy7oSaCZyiAlJ6cLqUQvRppKU2KSwZwQb7zlHRyVglJFwQ47QWiyjBSwGCEAEqJFIuVl1cTc74vyxrD3/ACi9m05x4kPcTxuHK00hRSXBcEiwUHFt4ce+MGXgsQAoGcC4FJYOCCL+btAL+3KM3G4UzE0hapd3dJY5EN7LxiyeSpiSkmfNUxBUCzKA2dke4cSMzDYmxE1P6QRSGyAWoarv5xF91oqvBYio0zmSSSLAkOSwunIBuA7SdnCANTjJUzRpSqeJagTrOE16pYGwGZD22b8sNU7EbMVI4J3q7NxHDbd98vzgb7flEq/bwMAaZS1VhXSUM6ak1AAgBDs2TkL+LsgqesAhOJlvW4JKfNpGrlvfjnZjua/bwMK/bwMAa/A44AETJstRdwQobdjMLDKMn8RlekR8Qi/X7eBhX7eBgCx+IyvSI+IQ/EZXpEfEIv1+3gYV+3gYAsfiMr0iPiEPxGV6RHxCL9ft4GFft4GAEuYFB0kEHIi4MSi3JFvef5GLkAIQhACEIQAhCEAcRzrfpSm9AP4z4RTna3SlP6AfxnwjbPyQ4GJeeR1aPmf3MSeNZyzgJc1CUzVhCBNSouzLZRZFy1yRvyyjSo5EYBC+UZilOjKatBIqmClhOd1qOb5oIDBkp+Tup+p6lTrYRyOPw9xNVynRLRKQCApqlJQSJppm6xJNTMarAuIuyuT0CX0VWLClzFpmqU6xMUxQpLL0rpJ0JuDt1QkACFxZip1MI5KVzVXNlmnGzVpVWlwZhSoqmrrdJm0quVJyYBIYRkcocz1TFqmoxC5UxQaoAmlpUuWlnXZtGtVts07bldjmKnSwjRq5vzSZb4qbSiXLQq6wVqQuordMwB1WBqCiyRdioHXo5nYlkvj5yilJAJC3qImDSWmsSNISAXGql3AAEXY5ip1kI0vInIEyRMVMmYheIJloQK6nTTncrIzfIA3uVG8bqIaS3ARWX5w9/wAopFZfnD3/ACi9l8SPEPcXp09KWKiwPySVH2WST7oxlcsyR/1E3c+5L1H2Bi+5olymhRQyEImKcWXkwzN9rOB2mNcnDzX/AMPIs12S5D3AAO5tse8cDY/islia0sCx7HBN91geBjIkzkrSFJIUk5EZGNWZcyhLSJYUDrJ1WsLEF8mUe17ZF4zeTkkI1kJlqOaU5BgAMuwAe6ALs+YoMEgKJfNRTl7EmLdc7qS+8V/Ti8pFwdz/AO8VvvHD+8AWK53Ul94r+nCud1JfeK/pxfvvHD+8L7xw/vAFiud1JfeK/pwrndSX3iv6cX77xw/vC+8cP7wBYrndSX3iv6cK53Ul94r+nF++8cP7wvvHD+8AWK53Ul94r+nCud1JfeK/pxfvvHD+8L7xw/vAFJKyQ5ABu4BcWLZsP2icRloYN7f9y8SgBCEIAQhCAEIQgDiOdb9KU3oB/GfCKc7W6Uq7fkD+M+EbZ+WHAxrzyNxy9hkLktMlqnJTMSopSSFaq3cU3LbrPe8aJXJODS8vQYtSSXUXmqBUuUQqo1bULKFORs9sb/lsjRh5kyTr6qkAk1MpgwzD3bazbY1CMalKKpuPqC1PKVRSAJc0hrAO9hus9xHysanpFhHIeDTQpOExNg4aoNSVo1k1XJzL3NSCctWk/kPCqSZfR8WygliKlEpCEqp11ajA0NmKbMwjLwuJSmWJ/TlKlBQBKkFlKZ6b6wBpNt7h4gcXpFHRY5YUqYTSZbhIpBoy1WSDffuvFquv8g2+FxyUNLTKngMVl0WTWVLId83cMHzAFsrWI5zoQAVSsQzJP/LOrWkEJN9VWsAQdsa5XLEmpzjltVXSJdqfOCLJ7Wvnk261I5ZlJKT09awlRMwaMkG9ZS7ati3ZfJmFbn9vxFTeTeXUpShWjnmvYJZKkHVsoPY6wtBPLTpChJn3IDFABAId2fKx9/tEag42UkrlLxk4gJZQpLmyF6RKkglqQU5s5V7Dbn8oJDD8QmglNSSJSSGUC1gg3FJsbuR2Qud7RU255xJpCjJxFyQBozUwSkvS7ga4HuMSwnL6ZqBMRKnlJVT5jHJ6hfL/ANZ2jVT8eFHSDGTEIW5SdHqpAWtFrbwRdrM92i6rHJSkE4yYAVKUVaM5IQhKgXTqB2Vk2uWGTLqJqbbD8q1TNGZU5N1AKKdTULPU9n2b4z5fnD3/ACjB5KkKShzNVOCmKCoMQkpDdp33jOl+cPf8oWfxFxIe4ljZkwAGWkKNQcHq3faOzjGNLxeIKgFSQlNqlVhWbuwsbW/3jYwj3TialONxbgaBIFnJWLXO47m4HeIycHipylNMk6MM71hV7WyG88IzYQBYxEqopDqAubEp/aI9AT1pneL8YuzlpDVEDc8W+ky+snjAFOgJ60zvF+MOgJ60zvF+MV6TL6yeMOky+snjAFOgJ60zvF+MOgJ60zvF+MV6TL6yeMOky+snjAFOgJ60zvF+MOgJ60zvF+MV6TL6yeMOky+snjAFOgJ60zvF+MOgJ60zvF+MV6TL6yeMOky+snjAGMvFLQ4SkrABZwskmpVnAL2Az/uNgkuHiMsgh0sRsaJwAhCEAIQhACEIQBxHOz/FKs/5A92rPhFOdn+KVdvyB79WfFY2z8sOBiXnkdDjpc1SGklCV1ZrBIYKc2G37tmMKZhMWUrFWHqIZBoUbFRJcHs2XvuzO2R8z+5iUfI1oeoaqRg8QAxVh0ikgBEshtQhNySGBO7J7RHouLpI0kgKJsoIOqGUHAI856De1j79vCF4UNZ0XEhSmmSQhyUugkh1WBYgWSw7W41MrFFKQ8gKdVZpUQQ2qUpsxdnc7OGyhC8KGqEjFskVSH/UaVHNaiwAawSUgPuLvFuVh8aFsVyFIYGopNQUSXYDMAMA+/O19zCF4UNYJWL1XVh2o1tVf/MZbEf5Xo7bGLKMNjmvMw5ITY0Kub55f5cu22UbmELwoY2ARNAOlKFGo00ggBOwMRbic84ypfnD3/KKRWX5w9/yi9l8RcQ9xPF4XSAByliDZtnYbbXG4gHZGInkU+mnn/Wfv7u8bKEe8cDBwnJhQoK0s1bAhlKJBfa2+0Z0IQBaX56fYr5Rdi0vz0+xXyi7ACEIQAhCEAIQhACEIQBaw+X+pX8zF2LWHy/1K/mYuwAhCEAIQhACEIQBw/Oz/FKs/wCQP4z4RXnW/SlMW/IH8Z8I2z8sOBiXnkdUj5n9zEoij5n9zEo+Qe89UQhCIAhCEAIQhACEIQAisvzh7/lFIrL84e/5R1sviR4kPcZUIsYxMwgaMgF7kh7MbcWjDrxVHmyysHIHMU53/wA3sz98e8cDZwjU6XGdSSd9z27Hzyt2Z3cbOTVSKmqYVNk7X/3gBMlOQXII3Nt9o7Ijoj11cE+ESWkEh4poE/ZMAU0R66uCfCGiPXVwT4RXQJ+yYaBP2TAFNEeurgnwhoj11cE+EV0CfsmGgT9kwBTRHrq4J8IaI9dXBPhFdAn7JhoE/ZMAU0R66uCfCGiPXVwT4RXQJ+yYaBP2TAEpaGDZ5/7l/nEo0XLM2cmsShUoBBloKygLJWyy9SSWTse3a4jFVjMS/wDhie3pZtqu2bm9rbj7wOnhGjwcxakkzEKlFyANOVW2KJC7ewO2+NjyZMUUaxfWUAeskGxtnufazwBlwhCAEIQgDh+drdKU/oR/GfCK8636UpvQD+M+EbZ+SHAxLzyOqR8z+5iURR8z+5iUfIPeeqIQhEAQhCAEIQgBCEIARWX5w9/yikVl+cPf8o62XxI8SHuMlSgM7QeLOKwaZgAWHALj2sR84w/wCXQUArAd3qcjVpAuMm/aPeOBs3hGpPNuXlVMH+r27GuNY2yubMS+zkyglISMkgAewBoAqtQGb8Cf2iOlG4/CfCJnODwBDSjcfhPhDSjcfhPhE3g8AQ0o3H4T4Q0o3H4T4RN4PAENKNx+E+ENKNx+E+ETeDwBDSjcfhPhDSjcfhPhE3g8AY86fLsFMXySUkkttpZ/fFrSSeqO7P0xicscjmbWHWBMCASggKTo11DzixB+Z3xhq5Bmemxo7NIi+q19Z83Nmz7HgDb6WT1R3Z+mMyXMCgCkgg5EXBjUYPBTJYYnETHUS61Syb7PPsPYI2GAwxQkg5lSlNm1Rdu3xJgDJhCEAIQhAHD87W6Up/QD+M+EV51v0pVn/IH8Z8I2z8kOBiXnkdUj5n9zEoij5n9zEo+Qe89UQhCIAhCEAIQhACEIQAisvzh7/lFIrL84e/5R1sviR4kPcTxeLEsAlKlOWZNzkS+eTAxiDnBKpr1mek2ZjTU187bnyjZRQh7R7xwNX5TSGuVDdqnt8M8r+2NlJm1JCg4CgCHzuHicIAgt9jD2h/nFKVb08D9UTIg0AQpVvTwP1QpVvTwP1RNoNAEKVb08D9UKVb08D9UTaLc7EJQ1SmfIbT7BmYArSrengfqhSrengfqiz+IS+sfhPhD8Ql9Y/CfCAL1Kt6eB+qFKt6eB+qIScWhRpSpyztkW3sdkXmgDVcp8uCQFFTMgJK1Mq1aqUgAOSXN9zj3Yx53SRYzZIJyGu6rPbV1rbo2uI5PStyXDsFWSQoAuHCkkWMWjyQm9zfPUlXsB6PcAPdAFrC8saRJVLVKWASlxUzjMZRm4LFaRNTMQSCNxBax2jaOw7Iso5LAyURtsmV/TjJkyQkMPad5JuSYAuQhCAEIQgDg+eE8DGBBJClyQEAAmotOSwtm6k27YpHS48fno1litkaqCoWSpblQsjJnO0iEdpWtUlTccVZJNvMyQrtH374rX2p+/fHjP/wAe4KTj0zlLr/LKQKbecCd3ZHQq5qSKSoScUSAk0khJNS6SBZnAuQeO2MC8Mqq3+R0dvR0oei19qfv3wr7U/fvjzTydw9KV6DFEGqtiCpCkqCWZtbWJGzzcrxdw3NfDLWJZk4tDvrKppsHuQ7ffZE/0v/vyGsf2PRq+1P374V9qfv3x848tcuIk4idJu0uYtAs9kqIF/ZG05Iwpnv8AmolFgU1sAqrY+xhfbGa10SNm6OXJdT0NE0e00pScKKlN9fXgme9V9qfv3wr7U/fvjw+dyKUpK+kSFMFEBKnUopSVANSGJA9ztnaJjkI1lHSJPm1JU4pOsAxJamxfbk1zHHBh7n9l1Nv9Kt84/d/4nttfan798K+1P3748Pn8iKQhS+kSFUglkKCiSMgAwz/2cWjmMRzhEtSkKdwd2xnjpZ6NCbuqT+y6mfSdCtdHs8SVGq02N/mkfS9fan798SlKFQLj798fMXlUjt4Q8qkdvCNEdBUZJ3+X6nm4jyPqfSDeOMNIN44x8seVSO3hDyqR28I33Y5lKvI+p9IN44w0g3jjHznzM5XlYjGyZChUlZIIIsWQo/KPUuUeRMJJkzJxw6FCXLXMIAuaEFTe9opKiOUrW66UO60g3jjDSDeOMeYYkYZAmA4NNUmXJmLUxEtYmrpUJaz5xDGl/ONrRr+W+WcFh5mIldDSoyg0pXmonLEupaalMAEkoTYkkrAZ2eKohWzfoev6QbxxhpBvHGPJZeNw0yXMmScChZTiJeHQkqAUozGclnoIJOqb2uxjEVziwIscCXSTpLABhKXMdAKnPmpDlk3VcU3VROK8j2XSDeOMajlvAmZUyiKpdDpuUGqp2qDg2cbaQ7iOX5D5JwuIw8uecPKQVgmkawDKKbHbk79seac9+VZeGx02QkUpTSwAsHQk/OJVG6CNtedKHrp5JxBUVHFTw4CdWW1ku3/UbMuSAN2VoysLgZiK3n4glQSxpumlalEgKUUuQoAun9Id8o+e/KpHbwh5VI7eEXurM61eR9I4WQSqWVKWqhSlFS6R5wUKQBn5wF9ibkmNtpBvHGPmjkflVM9RSHsl8m2tHWDm9KIB6TKS7WUbiw2JfaWjJaaRZ2cnF15dTHaabGzm4NOq4fmz2vSDeOMNIN44x4YvkZGjCxNQpW1FQBFztOdqT7yNhjQct44Yekl7kjfcNuitnpVnOagq7eHUrZ6fC0moJOr4dT6S0g3jjDSDeOMfPsuSCAb3A/aNxhubspctK+kypaj5yVkApNVIycs13IikdNspbFXl1OcfE7OTok+XU9q0g3jjDSDeOMeLy+bshyFYpDMkhQZtZKiXqINikAgAnWFhFxHNFCiQMXhyQKiytgDm7bPvdF9ag/R8up0Wnxe6L5dT2TSDeOMNIN44x4liub8tCm6TKWKVKdJcApIASWu5ezA8HIwsXgEoVSlYmBgXTlfZucdhI3ExR6bZR315dSkvE7OO9Pl1PacWFGakpKaXGkdKiVJoV5pBASaqc3sTCPn3lrHpkUkuyn2Pk0I12U4WsFNM2WNuraCnFbGa7CIMoESlzJYNzQtSXPaxvF/pk708/vV+MVhHo7iKDpk708/vV+MOmTvTz+9X4whAURgzeTkKUVKdSiXJJJJO8k5xLoSd6viMIRVwi96OkZyj5W0Ohp3q+Iw6Gner4jCERhwyRfGtPc/ux0NO9XxGLauS5ZLkEntMVhBQivRFZWk5KjbZH8JldWH4TK6sIRN1ZFKsfhMrqw/CZXVhCF1ZCrMnk2X0eamdJ1JiHpVYs4KTn2Exvzz3x3rCvhR9MIQcIv0KuKltZb8rcXSlGl1E00Jol0poIKWFLCkgM2TBou+XOP8AWF8E/TFYRFyOSGHHIp5c4/1hfBH0w8ucf6wvgn6YrCGHHJEYccinlxj/AFhfBH0xoOVE9ImqnTiVzFNUqwdgwy7BCETcivQlRUdqRi/hMrqw/CZXVhCF1ZFqsnL5OQnzXT7CR+0T6KOsv4leMIRFyOSKtVHRR1l/ErxiEzAJV51Svaon94QhcjkhRIn0UdZfxK8YdFHWX8SvGEIYcMkKIdFHWX8SvGHRR1l/ErxhCGHHJCiHRR1l/Erxh0UdZfxK8YQhhwyQoiEzk9CvOqV7VE/vCEIm7HIlbNx//9k="/>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AU"/>
          </a:p>
        </p:txBody>
      </p:sp>
      <p:sp>
        <p:nvSpPr>
          <p:cNvPr id="7" name="Abgerundetes Rechteck 11"/>
          <p:cNvSpPr/>
          <p:nvPr/>
        </p:nvSpPr>
        <p:spPr bwMode="auto">
          <a:xfrm>
            <a:off x="1547664" y="1155054"/>
            <a:ext cx="792088" cy="606206"/>
          </a:xfrm>
          <a:prstGeom prst="roundRect">
            <a:avLst/>
          </a:prstGeom>
          <a:noFill/>
          <a:ln w="571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pPr>
            <a:endParaRPr kumimoji="0" lang="de-AT" sz="1800" b="0" i="0" u="none" strike="noStrike" cap="none" normalizeH="0" baseline="0">
              <a:ln>
                <a:noFill/>
              </a:ln>
              <a:solidFill>
                <a:schemeClr val="bg1"/>
              </a:solidFill>
              <a:effectLst/>
              <a:latin typeface="Arial" charset="0"/>
              <a:cs typeface="Arial" charset="0"/>
            </a:endParaRPr>
          </a:p>
        </p:txBody>
      </p:sp>
      <p:sp>
        <p:nvSpPr>
          <p:cNvPr id="8" name="Abgerundetes Rechteck 11"/>
          <p:cNvSpPr/>
          <p:nvPr/>
        </p:nvSpPr>
        <p:spPr bwMode="auto">
          <a:xfrm>
            <a:off x="3347864" y="1141362"/>
            <a:ext cx="792088" cy="606206"/>
          </a:xfrm>
          <a:prstGeom prst="roundRect">
            <a:avLst/>
          </a:prstGeom>
          <a:noFill/>
          <a:ln w="571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pPr>
            <a:endParaRPr kumimoji="0" lang="de-AT" sz="1800" b="0" i="0" u="none" strike="noStrike" cap="none" normalizeH="0" baseline="0">
              <a:ln>
                <a:noFill/>
              </a:ln>
              <a:solidFill>
                <a:schemeClr val="bg1"/>
              </a:solidFill>
              <a:effectLst/>
              <a:latin typeface="Arial" charset="0"/>
              <a:cs typeface="Arial" charset="0"/>
            </a:endParaRPr>
          </a:p>
        </p:txBody>
      </p:sp>
      <p:sp>
        <p:nvSpPr>
          <p:cNvPr id="9" name="Abgerundetes Rechteck 11"/>
          <p:cNvSpPr/>
          <p:nvPr/>
        </p:nvSpPr>
        <p:spPr bwMode="auto">
          <a:xfrm>
            <a:off x="4509517" y="2513681"/>
            <a:ext cx="792088" cy="606206"/>
          </a:xfrm>
          <a:prstGeom prst="roundRect">
            <a:avLst/>
          </a:prstGeom>
          <a:noFill/>
          <a:ln w="571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pPr>
            <a:endParaRPr kumimoji="0" lang="de-AT" sz="1800" b="0" i="0" u="none" strike="noStrike" cap="none" normalizeH="0" baseline="0">
              <a:ln>
                <a:noFill/>
              </a:ln>
              <a:solidFill>
                <a:schemeClr val="bg1"/>
              </a:solidFill>
              <a:effectLst/>
              <a:latin typeface="Arial" charset="0"/>
              <a:cs typeface="Arial" charset="0"/>
            </a:endParaRPr>
          </a:p>
        </p:txBody>
      </p:sp>
      <p:sp>
        <p:nvSpPr>
          <p:cNvPr id="11" name="Abgerundetes Rechteck 11"/>
          <p:cNvSpPr/>
          <p:nvPr/>
        </p:nvSpPr>
        <p:spPr bwMode="auto">
          <a:xfrm>
            <a:off x="5495466" y="2513681"/>
            <a:ext cx="792088" cy="606206"/>
          </a:xfrm>
          <a:prstGeom prst="roundRect">
            <a:avLst/>
          </a:prstGeom>
          <a:noFill/>
          <a:ln w="571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pPr>
            <a:endParaRPr kumimoji="0" lang="de-AT" sz="1800" b="0" i="0" u="none" strike="noStrike" cap="none" normalizeH="0" baseline="0">
              <a:ln>
                <a:noFill/>
              </a:ln>
              <a:solidFill>
                <a:schemeClr val="bg1"/>
              </a:solidFill>
              <a:effectLst/>
              <a:latin typeface="Arial" charset="0"/>
              <a:cs typeface="Arial" charset="0"/>
            </a:endParaRPr>
          </a:p>
        </p:txBody>
      </p:sp>
      <p:sp>
        <p:nvSpPr>
          <p:cNvPr id="12" name="Abgerundetes Rechteck 11"/>
          <p:cNvSpPr/>
          <p:nvPr/>
        </p:nvSpPr>
        <p:spPr bwMode="auto">
          <a:xfrm>
            <a:off x="6876256" y="3281812"/>
            <a:ext cx="792088" cy="606206"/>
          </a:xfrm>
          <a:prstGeom prst="roundRect">
            <a:avLst/>
          </a:prstGeom>
          <a:noFill/>
          <a:ln w="571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pPr>
            <a:endParaRPr kumimoji="0" lang="de-AT" sz="1800" b="0" i="0" u="none" strike="noStrike" cap="none" normalizeH="0" baseline="0">
              <a:ln>
                <a:noFill/>
              </a:ln>
              <a:solidFill>
                <a:schemeClr val="bg1"/>
              </a:solidFill>
              <a:effectLst/>
              <a:latin typeface="Arial" charset="0"/>
              <a:cs typeface="Arial" charset="0"/>
            </a:endParaRPr>
          </a:p>
        </p:txBody>
      </p:sp>
      <p:sp>
        <p:nvSpPr>
          <p:cNvPr id="13" name="Abgerundetes Rechteck 11"/>
          <p:cNvSpPr/>
          <p:nvPr/>
        </p:nvSpPr>
        <p:spPr bwMode="auto">
          <a:xfrm>
            <a:off x="2339752" y="3635499"/>
            <a:ext cx="792088" cy="606206"/>
          </a:xfrm>
          <a:prstGeom prst="roundRect">
            <a:avLst/>
          </a:prstGeom>
          <a:noFill/>
          <a:ln w="571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pPr>
            <a:endParaRPr kumimoji="0" lang="de-AT" sz="1800" b="0" i="0" u="none" strike="noStrike" cap="none" normalizeH="0" baseline="0">
              <a:ln>
                <a:noFill/>
              </a:ln>
              <a:solidFill>
                <a:schemeClr val="bg1"/>
              </a:solidFill>
              <a:effectLst/>
              <a:latin typeface="Arial" charset="0"/>
              <a:cs typeface="Arial" charset="0"/>
            </a:endParaRPr>
          </a:p>
        </p:txBody>
      </p:sp>
      <p:sp>
        <p:nvSpPr>
          <p:cNvPr id="14" name="Abgerundetes Rechteck 11"/>
          <p:cNvSpPr/>
          <p:nvPr/>
        </p:nvSpPr>
        <p:spPr bwMode="auto">
          <a:xfrm>
            <a:off x="7812360" y="5229200"/>
            <a:ext cx="792088" cy="606206"/>
          </a:xfrm>
          <a:prstGeom prst="roundRect">
            <a:avLst/>
          </a:prstGeom>
          <a:noFill/>
          <a:ln w="571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pPr>
            <a:endParaRPr kumimoji="0" lang="de-AT" sz="1800" b="0" i="0" u="none" strike="noStrike" cap="none" normalizeH="0" baseline="0">
              <a:ln>
                <a:noFill/>
              </a:ln>
              <a:solidFill>
                <a:schemeClr val="bg1"/>
              </a:solidFill>
              <a:effectLst/>
              <a:latin typeface="Arial" charset="0"/>
              <a:cs typeface="Arial" charset="0"/>
            </a:endParaRPr>
          </a:p>
        </p:txBody>
      </p:sp>
      <p:sp>
        <p:nvSpPr>
          <p:cNvPr id="3" name="Oval 2"/>
          <p:cNvSpPr/>
          <p:nvPr/>
        </p:nvSpPr>
        <p:spPr>
          <a:xfrm>
            <a:off x="1141016" y="1347118"/>
            <a:ext cx="216024" cy="216024"/>
          </a:xfrm>
          <a:prstGeom prst="ellipse">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16" name="Straight Arrow Connector 15"/>
          <p:cNvCxnSpPr>
            <a:stCxn id="3" idx="6"/>
            <a:endCxn id="7" idx="1"/>
          </p:cNvCxnSpPr>
          <p:nvPr/>
        </p:nvCxnSpPr>
        <p:spPr>
          <a:xfrm>
            <a:off x="1357040" y="1455130"/>
            <a:ext cx="190624" cy="3027"/>
          </a:xfrm>
          <a:prstGeom prst="straightConnector1">
            <a:avLst/>
          </a:prstGeom>
          <a:ln w="571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a:endCxn id="8" idx="1"/>
          </p:cNvCxnSpPr>
          <p:nvPr/>
        </p:nvCxnSpPr>
        <p:spPr>
          <a:xfrm>
            <a:off x="2318904" y="1444465"/>
            <a:ext cx="1028960" cy="0"/>
          </a:xfrm>
          <a:prstGeom prst="straightConnector1">
            <a:avLst/>
          </a:prstGeom>
          <a:ln w="571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a:off x="3564865" y="1747568"/>
            <a:ext cx="0" cy="1837347"/>
          </a:xfrm>
          <a:prstGeom prst="straightConnector1">
            <a:avLst/>
          </a:prstGeom>
          <a:ln w="571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a:off x="3536330" y="3584915"/>
            <a:ext cx="792088" cy="0"/>
          </a:xfrm>
          <a:prstGeom prst="straightConnector1">
            <a:avLst/>
          </a:prstGeom>
          <a:ln w="571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a:off x="4328418" y="2777753"/>
            <a:ext cx="152400" cy="0"/>
          </a:xfrm>
          <a:prstGeom prst="straightConnector1">
            <a:avLst/>
          </a:prstGeom>
          <a:ln w="571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flipV="1">
            <a:off x="4328418" y="2749274"/>
            <a:ext cx="0" cy="864000"/>
          </a:xfrm>
          <a:prstGeom prst="straightConnector1">
            <a:avLst/>
          </a:prstGeom>
          <a:ln w="571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a:off x="5330366" y="2777381"/>
            <a:ext cx="152400" cy="0"/>
          </a:xfrm>
          <a:prstGeom prst="straightConnector1">
            <a:avLst/>
          </a:prstGeom>
          <a:ln w="571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a:off x="6290890" y="2777381"/>
            <a:ext cx="180000" cy="0"/>
          </a:xfrm>
          <a:prstGeom prst="straightConnector1">
            <a:avLst/>
          </a:prstGeom>
          <a:ln w="571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a:off x="6443067" y="2777381"/>
            <a:ext cx="0" cy="835893"/>
          </a:xfrm>
          <a:prstGeom prst="straightConnector1">
            <a:avLst/>
          </a:prstGeom>
          <a:ln w="571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a:endCxn id="12" idx="1"/>
          </p:cNvCxnSpPr>
          <p:nvPr/>
        </p:nvCxnSpPr>
        <p:spPr>
          <a:xfrm>
            <a:off x="6444208" y="3584915"/>
            <a:ext cx="432048" cy="0"/>
          </a:xfrm>
          <a:prstGeom prst="straightConnector1">
            <a:avLst/>
          </a:prstGeom>
          <a:ln w="571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p:nvPr/>
        </p:nvCxnSpPr>
        <p:spPr>
          <a:xfrm>
            <a:off x="7452320" y="3888018"/>
            <a:ext cx="0" cy="1644285"/>
          </a:xfrm>
          <a:prstGeom prst="straightConnector1">
            <a:avLst/>
          </a:prstGeom>
          <a:ln w="571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p:nvPr/>
        </p:nvCxnSpPr>
        <p:spPr>
          <a:xfrm>
            <a:off x="7421079" y="5532303"/>
            <a:ext cx="396044" cy="0"/>
          </a:xfrm>
          <a:prstGeom prst="straightConnector1">
            <a:avLst/>
          </a:prstGeom>
          <a:ln w="571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45" name="Abgerundetes Rechteck 11"/>
          <p:cNvSpPr/>
          <p:nvPr/>
        </p:nvSpPr>
        <p:spPr bwMode="auto">
          <a:xfrm>
            <a:off x="3264133" y="5228211"/>
            <a:ext cx="792088" cy="606206"/>
          </a:xfrm>
          <a:prstGeom prst="roundRect">
            <a:avLst/>
          </a:prstGeom>
          <a:noFill/>
          <a:ln w="571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pPr>
            <a:endParaRPr kumimoji="0" lang="de-AT" sz="1800" b="0" i="0" u="none" strike="noStrike" cap="none" normalizeH="0" baseline="0">
              <a:ln>
                <a:noFill/>
              </a:ln>
              <a:solidFill>
                <a:schemeClr val="bg1"/>
              </a:solidFill>
              <a:effectLst/>
              <a:latin typeface="Arial" charset="0"/>
              <a:cs typeface="Arial" charset="0"/>
            </a:endParaRPr>
          </a:p>
        </p:txBody>
      </p:sp>
      <p:cxnSp>
        <p:nvCxnSpPr>
          <p:cNvPr id="46" name="Straight Arrow Connector 45"/>
          <p:cNvCxnSpPr/>
          <p:nvPr/>
        </p:nvCxnSpPr>
        <p:spPr>
          <a:xfrm>
            <a:off x="4078194" y="5531314"/>
            <a:ext cx="637822" cy="0"/>
          </a:xfrm>
          <a:prstGeom prst="straightConnector1">
            <a:avLst/>
          </a:prstGeom>
          <a:ln w="571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8" name="Straight Arrow Connector 47"/>
          <p:cNvCxnSpPr/>
          <p:nvPr/>
        </p:nvCxnSpPr>
        <p:spPr>
          <a:xfrm flipV="1">
            <a:off x="4397105" y="3888018"/>
            <a:ext cx="0" cy="1643296"/>
          </a:xfrm>
          <a:prstGeom prst="straightConnector1">
            <a:avLst/>
          </a:prstGeom>
          <a:ln w="571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51" name="Abgerundetes Rechteck 11"/>
          <p:cNvSpPr/>
          <p:nvPr/>
        </p:nvSpPr>
        <p:spPr bwMode="auto">
          <a:xfrm>
            <a:off x="3979303" y="3310171"/>
            <a:ext cx="792088" cy="606206"/>
          </a:xfrm>
          <a:prstGeom prst="roundRect">
            <a:avLst/>
          </a:prstGeom>
          <a:noFill/>
          <a:ln w="571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pPr>
            <a:endParaRPr kumimoji="0" lang="de-AT" sz="1800" b="0" i="0" u="none" strike="noStrike" cap="none" normalizeH="0" baseline="0">
              <a:ln>
                <a:noFill/>
              </a:ln>
              <a:solidFill>
                <a:schemeClr val="bg1"/>
              </a:solidFill>
              <a:effectLst/>
              <a:latin typeface="Arial" charset="0"/>
              <a:cs typeface="Arial" charset="0"/>
            </a:endParaRPr>
          </a:p>
        </p:txBody>
      </p:sp>
      <p:sp>
        <p:nvSpPr>
          <p:cNvPr id="52" name="Abgerundetes Rechteck 11"/>
          <p:cNvSpPr/>
          <p:nvPr/>
        </p:nvSpPr>
        <p:spPr bwMode="auto">
          <a:xfrm>
            <a:off x="5729941" y="3310171"/>
            <a:ext cx="792088" cy="606206"/>
          </a:xfrm>
          <a:prstGeom prst="roundRect">
            <a:avLst/>
          </a:prstGeom>
          <a:noFill/>
          <a:ln w="571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pPr>
            <a:endParaRPr kumimoji="0" lang="de-AT" sz="1800" b="0" i="0" u="none" strike="noStrike" cap="none" normalizeH="0" baseline="0">
              <a:ln>
                <a:noFill/>
              </a:ln>
              <a:solidFill>
                <a:schemeClr val="bg1"/>
              </a:solidFill>
              <a:effectLst/>
              <a:latin typeface="Arial" charset="0"/>
              <a:cs typeface="Arial" charset="0"/>
            </a:endParaRPr>
          </a:p>
        </p:txBody>
      </p:sp>
      <p:sp>
        <p:nvSpPr>
          <p:cNvPr id="53" name="Abgerundetes Rechteck 11"/>
          <p:cNvSpPr/>
          <p:nvPr/>
        </p:nvSpPr>
        <p:spPr bwMode="auto">
          <a:xfrm>
            <a:off x="4684135" y="5228705"/>
            <a:ext cx="792088" cy="606206"/>
          </a:xfrm>
          <a:prstGeom prst="roundRect">
            <a:avLst/>
          </a:prstGeom>
          <a:noFill/>
          <a:ln w="571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pPr>
            <a:endParaRPr kumimoji="0" lang="de-AT" sz="1800" b="0" i="0" u="none" strike="noStrike" cap="none" normalizeH="0" baseline="0">
              <a:ln>
                <a:noFill/>
              </a:ln>
              <a:solidFill>
                <a:schemeClr val="bg1"/>
              </a:solidFill>
              <a:effectLst/>
              <a:latin typeface="Arial" charset="0"/>
              <a:cs typeface="Arial" charset="0"/>
            </a:endParaRPr>
          </a:p>
        </p:txBody>
      </p:sp>
      <p:sp>
        <p:nvSpPr>
          <p:cNvPr id="54" name="Abgerundetes Rechteck 11"/>
          <p:cNvSpPr/>
          <p:nvPr/>
        </p:nvSpPr>
        <p:spPr bwMode="auto">
          <a:xfrm>
            <a:off x="5718594" y="5228705"/>
            <a:ext cx="1023320" cy="606206"/>
          </a:xfrm>
          <a:prstGeom prst="roundRect">
            <a:avLst/>
          </a:prstGeom>
          <a:noFill/>
          <a:ln w="571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pPr>
            <a:endParaRPr kumimoji="0" lang="de-AT" sz="1800" b="0" i="0" u="none" strike="noStrike" cap="none" normalizeH="0" baseline="0">
              <a:ln>
                <a:noFill/>
              </a:ln>
              <a:solidFill>
                <a:schemeClr val="bg1"/>
              </a:solidFill>
              <a:effectLst/>
              <a:latin typeface="Arial" charset="0"/>
              <a:cs typeface="Arial" charset="0"/>
            </a:endParaRPr>
          </a:p>
        </p:txBody>
      </p:sp>
      <p:sp>
        <p:nvSpPr>
          <p:cNvPr id="55" name="Abgerundetes Rechteck 11"/>
          <p:cNvSpPr/>
          <p:nvPr/>
        </p:nvSpPr>
        <p:spPr bwMode="auto">
          <a:xfrm>
            <a:off x="7452320" y="5228211"/>
            <a:ext cx="792088" cy="606206"/>
          </a:xfrm>
          <a:prstGeom prst="roundRect">
            <a:avLst/>
          </a:prstGeom>
          <a:noFill/>
          <a:ln w="571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pPr>
            <a:endParaRPr kumimoji="0" lang="de-AT" sz="1800" b="0" i="0" u="none" strike="noStrike" cap="none" normalizeH="0" baseline="0">
              <a:ln>
                <a:noFill/>
              </a:ln>
              <a:solidFill>
                <a:schemeClr val="bg1"/>
              </a:solidFill>
              <a:effectLst/>
              <a:latin typeface="Arial" charset="0"/>
              <a:cs typeface="Arial" charset="0"/>
            </a:endParaRPr>
          </a:p>
        </p:txBody>
      </p:sp>
      <p:sp>
        <p:nvSpPr>
          <p:cNvPr id="56" name="Oval 55"/>
          <p:cNvSpPr/>
          <p:nvPr/>
        </p:nvSpPr>
        <p:spPr>
          <a:xfrm>
            <a:off x="8406529" y="5423302"/>
            <a:ext cx="216024" cy="216024"/>
          </a:xfrm>
          <a:prstGeom prst="ellipse">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57" name="Straight Arrow Connector 56"/>
          <p:cNvCxnSpPr>
            <a:stCxn id="53" idx="3"/>
            <a:endCxn id="54" idx="1"/>
          </p:cNvCxnSpPr>
          <p:nvPr/>
        </p:nvCxnSpPr>
        <p:spPr>
          <a:xfrm>
            <a:off x="5476223" y="5531808"/>
            <a:ext cx="242371" cy="0"/>
          </a:xfrm>
          <a:prstGeom prst="straightConnector1">
            <a:avLst/>
          </a:prstGeom>
          <a:ln w="571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2" name="Straight Arrow Connector 61"/>
          <p:cNvCxnSpPr/>
          <p:nvPr/>
        </p:nvCxnSpPr>
        <p:spPr>
          <a:xfrm flipV="1">
            <a:off x="6739158" y="5531314"/>
            <a:ext cx="425130" cy="990"/>
          </a:xfrm>
          <a:prstGeom prst="straightConnector1">
            <a:avLst/>
          </a:prstGeom>
          <a:ln w="571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5" name="Straight Arrow Connector 64"/>
          <p:cNvCxnSpPr/>
          <p:nvPr/>
        </p:nvCxnSpPr>
        <p:spPr>
          <a:xfrm flipV="1">
            <a:off x="4742904" y="3613274"/>
            <a:ext cx="993387" cy="1"/>
          </a:xfrm>
          <a:prstGeom prst="straightConnector1">
            <a:avLst/>
          </a:prstGeom>
          <a:ln w="571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7" name="Straight Arrow Connector 66"/>
          <p:cNvCxnSpPr/>
          <p:nvPr/>
        </p:nvCxnSpPr>
        <p:spPr>
          <a:xfrm flipV="1">
            <a:off x="6505429" y="3613274"/>
            <a:ext cx="658859" cy="1455"/>
          </a:xfrm>
          <a:prstGeom prst="straightConnector1">
            <a:avLst/>
          </a:prstGeom>
          <a:ln w="571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9" name="Straight Arrow Connector 68"/>
          <p:cNvCxnSpPr/>
          <p:nvPr/>
        </p:nvCxnSpPr>
        <p:spPr>
          <a:xfrm flipV="1">
            <a:off x="7164288" y="3585904"/>
            <a:ext cx="0" cy="1946399"/>
          </a:xfrm>
          <a:prstGeom prst="straightConnector1">
            <a:avLst/>
          </a:prstGeom>
          <a:ln w="571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71" name="Straight Arrow Connector 70"/>
          <p:cNvCxnSpPr>
            <a:stCxn id="55" idx="3"/>
            <a:endCxn id="56" idx="2"/>
          </p:cNvCxnSpPr>
          <p:nvPr/>
        </p:nvCxnSpPr>
        <p:spPr>
          <a:xfrm>
            <a:off x="8244408" y="5531314"/>
            <a:ext cx="162121" cy="0"/>
          </a:xfrm>
          <a:prstGeom prst="straightConnector1">
            <a:avLst/>
          </a:prstGeom>
          <a:ln w="571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78" name="Straight Arrow Connector 77"/>
          <p:cNvCxnSpPr>
            <a:endCxn id="55" idx="1"/>
          </p:cNvCxnSpPr>
          <p:nvPr/>
        </p:nvCxnSpPr>
        <p:spPr>
          <a:xfrm>
            <a:off x="7164288" y="5531314"/>
            <a:ext cx="288032" cy="0"/>
          </a:xfrm>
          <a:prstGeom prst="straightConnector1">
            <a:avLst/>
          </a:prstGeom>
          <a:ln w="571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a:endCxn id="13" idx="0"/>
          </p:cNvCxnSpPr>
          <p:nvPr/>
        </p:nvCxnSpPr>
        <p:spPr>
          <a:xfrm>
            <a:off x="2735796" y="1444465"/>
            <a:ext cx="0" cy="2191034"/>
          </a:xfrm>
          <a:prstGeom prst="straightConnector1">
            <a:avLst/>
          </a:prstGeom>
          <a:ln w="571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4" name="Straight Arrow Connector 43"/>
          <p:cNvCxnSpPr/>
          <p:nvPr/>
        </p:nvCxnSpPr>
        <p:spPr>
          <a:xfrm flipV="1">
            <a:off x="2339752" y="1444465"/>
            <a:ext cx="396044" cy="2219"/>
          </a:xfrm>
          <a:prstGeom prst="straightConnector1">
            <a:avLst/>
          </a:prstGeom>
          <a:ln w="571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p:nvPr/>
        </p:nvCxnSpPr>
        <p:spPr>
          <a:xfrm>
            <a:off x="2735796" y="4263059"/>
            <a:ext cx="0" cy="1268255"/>
          </a:xfrm>
          <a:prstGeom prst="straightConnector1">
            <a:avLst/>
          </a:prstGeom>
          <a:ln w="571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9" name="Straight Arrow Connector 48"/>
          <p:cNvCxnSpPr>
            <a:endCxn id="14" idx="1"/>
          </p:cNvCxnSpPr>
          <p:nvPr/>
        </p:nvCxnSpPr>
        <p:spPr>
          <a:xfrm>
            <a:off x="2702422" y="5517232"/>
            <a:ext cx="5109938" cy="15071"/>
          </a:xfrm>
          <a:prstGeom prst="straightConnector1">
            <a:avLst/>
          </a:prstGeom>
          <a:ln w="571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5472488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left)">
                                      <p:cBhvr>
                                        <p:cTn id="12" dur="500"/>
                                        <p:tgtEl>
                                          <p:spTgt spid="16"/>
                                        </p:tgtEl>
                                      </p:cBhvr>
                                    </p:animEffect>
                                  </p:childTnLst>
                                </p:cTn>
                              </p:par>
                            </p:childTnLst>
                          </p:cTn>
                        </p:par>
                        <p:par>
                          <p:cTn id="13" fill="hold">
                            <p:stCondLst>
                              <p:cond delay="500"/>
                            </p:stCondLst>
                            <p:childTnLst>
                              <p:par>
                                <p:cTn id="14" presetID="22" presetClass="entr" presetSubtype="8" fill="hold" grpId="0"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left)">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44"/>
                                        </p:tgtEl>
                                        <p:attrNameLst>
                                          <p:attrName>style.visibility</p:attrName>
                                        </p:attrNameLst>
                                      </p:cBhvr>
                                      <p:to>
                                        <p:strVal val="visible"/>
                                      </p:to>
                                    </p:set>
                                    <p:animEffect transition="in" filter="wipe(left)">
                                      <p:cBhvr>
                                        <p:cTn id="21" dur="500"/>
                                        <p:tgtEl>
                                          <p:spTgt spid="44"/>
                                        </p:tgtEl>
                                      </p:cBhvr>
                                    </p:animEffect>
                                  </p:childTnLst>
                                </p:cTn>
                              </p:par>
                            </p:childTnLst>
                          </p:cTn>
                        </p:par>
                        <p:par>
                          <p:cTn id="22" fill="hold">
                            <p:stCondLst>
                              <p:cond delay="500"/>
                            </p:stCondLst>
                            <p:childTnLst>
                              <p:par>
                                <p:cTn id="23" presetID="22" presetClass="entr" presetSubtype="1" fill="hold" nodeType="afterEffect">
                                  <p:stCondLst>
                                    <p:cond delay="0"/>
                                  </p:stCondLst>
                                  <p:childTnLst>
                                    <p:set>
                                      <p:cBhvr>
                                        <p:cTn id="24" dur="1" fill="hold">
                                          <p:stCondLst>
                                            <p:cond delay="0"/>
                                          </p:stCondLst>
                                        </p:cTn>
                                        <p:tgtEl>
                                          <p:spTgt spid="41"/>
                                        </p:tgtEl>
                                        <p:attrNameLst>
                                          <p:attrName>style.visibility</p:attrName>
                                        </p:attrNameLst>
                                      </p:cBhvr>
                                      <p:to>
                                        <p:strVal val="visible"/>
                                      </p:to>
                                    </p:set>
                                    <p:animEffect transition="in" filter="wipe(up)">
                                      <p:cBhvr>
                                        <p:cTn id="25" dur="250"/>
                                        <p:tgtEl>
                                          <p:spTgt spid="41"/>
                                        </p:tgtEl>
                                      </p:cBhvr>
                                    </p:animEffect>
                                  </p:childTnLst>
                                </p:cTn>
                              </p:par>
                            </p:childTnLst>
                          </p:cTn>
                        </p:par>
                        <p:par>
                          <p:cTn id="26" fill="hold">
                            <p:stCondLst>
                              <p:cond delay="750"/>
                            </p:stCondLst>
                            <p:childTnLst>
                              <p:par>
                                <p:cTn id="27" presetID="22" presetClass="entr" presetSubtype="1" fill="hold" grpId="0" nodeType="after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wipe(up)">
                                      <p:cBhvr>
                                        <p:cTn id="29" dur="500"/>
                                        <p:tgtEl>
                                          <p:spTgt spid="13"/>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1" fill="hold" nodeType="clickEffect">
                                  <p:stCondLst>
                                    <p:cond delay="0"/>
                                  </p:stCondLst>
                                  <p:childTnLst>
                                    <p:set>
                                      <p:cBhvr>
                                        <p:cTn id="33" dur="1" fill="hold">
                                          <p:stCondLst>
                                            <p:cond delay="0"/>
                                          </p:stCondLst>
                                        </p:cTn>
                                        <p:tgtEl>
                                          <p:spTgt spid="47"/>
                                        </p:tgtEl>
                                        <p:attrNameLst>
                                          <p:attrName>style.visibility</p:attrName>
                                        </p:attrNameLst>
                                      </p:cBhvr>
                                      <p:to>
                                        <p:strVal val="visible"/>
                                      </p:to>
                                    </p:set>
                                    <p:animEffect transition="in" filter="wipe(up)">
                                      <p:cBhvr>
                                        <p:cTn id="34" dur="250"/>
                                        <p:tgtEl>
                                          <p:spTgt spid="47"/>
                                        </p:tgtEl>
                                      </p:cBhvr>
                                    </p:animEffect>
                                  </p:childTnLst>
                                </p:cTn>
                              </p:par>
                            </p:childTnLst>
                          </p:cTn>
                        </p:par>
                        <p:par>
                          <p:cTn id="35" fill="hold">
                            <p:stCondLst>
                              <p:cond delay="250"/>
                            </p:stCondLst>
                            <p:childTnLst>
                              <p:par>
                                <p:cTn id="36" presetID="22" presetClass="entr" presetSubtype="8" fill="hold" nodeType="afterEffect">
                                  <p:stCondLst>
                                    <p:cond delay="0"/>
                                  </p:stCondLst>
                                  <p:childTnLst>
                                    <p:set>
                                      <p:cBhvr>
                                        <p:cTn id="37" dur="1" fill="hold">
                                          <p:stCondLst>
                                            <p:cond delay="0"/>
                                          </p:stCondLst>
                                        </p:cTn>
                                        <p:tgtEl>
                                          <p:spTgt spid="49"/>
                                        </p:tgtEl>
                                        <p:attrNameLst>
                                          <p:attrName>style.visibility</p:attrName>
                                        </p:attrNameLst>
                                      </p:cBhvr>
                                      <p:to>
                                        <p:strVal val="visible"/>
                                      </p:to>
                                    </p:set>
                                    <p:animEffect transition="in" filter="wipe(left)">
                                      <p:cBhvr>
                                        <p:cTn id="38" dur="250"/>
                                        <p:tgtEl>
                                          <p:spTgt spid="49"/>
                                        </p:tgtEl>
                                      </p:cBhvr>
                                    </p:animEffect>
                                  </p:childTnLst>
                                </p:cTn>
                              </p:par>
                            </p:childTnLst>
                          </p:cTn>
                        </p:par>
                        <p:par>
                          <p:cTn id="39" fill="hold">
                            <p:stCondLst>
                              <p:cond delay="500"/>
                            </p:stCondLst>
                            <p:childTnLst>
                              <p:par>
                                <p:cTn id="40" presetID="22" presetClass="entr" presetSubtype="8" fill="hold" grpId="2" nodeType="after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wipe(left)">
                                      <p:cBhvr>
                                        <p:cTn id="42" dur="500"/>
                                        <p:tgtEl>
                                          <p:spTgt spid="14"/>
                                        </p:tgtEl>
                                      </p:cBhvr>
                                    </p:animEffect>
                                  </p:childTnLst>
                                </p:cTn>
                              </p:par>
                            </p:childTnLst>
                          </p:cTn>
                        </p:par>
                      </p:childTnLst>
                    </p:cTn>
                  </p:par>
                  <p:par>
                    <p:cTn id="43" fill="hold">
                      <p:stCondLst>
                        <p:cond delay="indefinite"/>
                      </p:stCondLst>
                      <p:childTnLst>
                        <p:par>
                          <p:cTn id="44" fill="hold">
                            <p:stCondLst>
                              <p:cond delay="0"/>
                            </p:stCondLst>
                            <p:childTnLst>
                              <p:par>
                                <p:cTn id="45" presetID="1" presetClass="exit" presetSubtype="0" fill="hold" nodeType="clickEffect">
                                  <p:stCondLst>
                                    <p:cond delay="0"/>
                                  </p:stCondLst>
                                  <p:childTnLst>
                                    <p:set>
                                      <p:cBhvr>
                                        <p:cTn id="46" dur="1" fill="hold">
                                          <p:stCondLst>
                                            <p:cond delay="0"/>
                                          </p:stCondLst>
                                        </p:cTn>
                                        <p:tgtEl>
                                          <p:spTgt spid="41"/>
                                        </p:tgtEl>
                                        <p:attrNameLst>
                                          <p:attrName>style.visibility</p:attrName>
                                        </p:attrNameLst>
                                      </p:cBhvr>
                                      <p:to>
                                        <p:strVal val="hidden"/>
                                      </p:to>
                                    </p:set>
                                  </p:childTnLst>
                                </p:cTn>
                              </p:par>
                              <p:par>
                                <p:cTn id="47" presetID="1" presetClass="exit" presetSubtype="0" fill="hold" nodeType="withEffect">
                                  <p:stCondLst>
                                    <p:cond delay="0"/>
                                  </p:stCondLst>
                                  <p:childTnLst>
                                    <p:set>
                                      <p:cBhvr>
                                        <p:cTn id="48" dur="1" fill="hold">
                                          <p:stCondLst>
                                            <p:cond delay="0"/>
                                          </p:stCondLst>
                                        </p:cTn>
                                        <p:tgtEl>
                                          <p:spTgt spid="44"/>
                                        </p:tgtEl>
                                        <p:attrNameLst>
                                          <p:attrName>style.visibility</p:attrName>
                                        </p:attrNameLst>
                                      </p:cBhvr>
                                      <p:to>
                                        <p:strVal val="hidden"/>
                                      </p:to>
                                    </p:set>
                                  </p:childTnLst>
                                </p:cTn>
                              </p:par>
                              <p:par>
                                <p:cTn id="49" presetID="1" presetClass="exit" presetSubtype="0" fill="hold" nodeType="withEffect">
                                  <p:stCondLst>
                                    <p:cond delay="0"/>
                                  </p:stCondLst>
                                  <p:childTnLst>
                                    <p:set>
                                      <p:cBhvr>
                                        <p:cTn id="50" dur="1" fill="hold">
                                          <p:stCondLst>
                                            <p:cond delay="0"/>
                                          </p:stCondLst>
                                        </p:cTn>
                                        <p:tgtEl>
                                          <p:spTgt spid="47"/>
                                        </p:tgtEl>
                                        <p:attrNameLst>
                                          <p:attrName>style.visibility</p:attrName>
                                        </p:attrNameLst>
                                      </p:cBhvr>
                                      <p:to>
                                        <p:strVal val="hidden"/>
                                      </p:to>
                                    </p:set>
                                  </p:childTnLst>
                                </p:cTn>
                              </p:par>
                              <p:par>
                                <p:cTn id="51" presetID="1" presetClass="exit" presetSubtype="0" fill="hold" grpId="1" nodeType="withEffect">
                                  <p:stCondLst>
                                    <p:cond delay="0"/>
                                  </p:stCondLst>
                                  <p:childTnLst>
                                    <p:set>
                                      <p:cBhvr>
                                        <p:cTn id="52" dur="1" fill="hold">
                                          <p:stCondLst>
                                            <p:cond delay="0"/>
                                          </p:stCondLst>
                                        </p:cTn>
                                        <p:tgtEl>
                                          <p:spTgt spid="13"/>
                                        </p:tgtEl>
                                        <p:attrNameLst>
                                          <p:attrName>style.visibility</p:attrName>
                                        </p:attrNameLst>
                                      </p:cBhvr>
                                      <p:to>
                                        <p:strVal val="hidden"/>
                                      </p:to>
                                    </p:set>
                                  </p:childTnLst>
                                </p:cTn>
                              </p:par>
                              <p:par>
                                <p:cTn id="53" presetID="1" presetClass="exit" presetSubtype="0" fill="hold" grpId="3" nodeType="withEffect">
                                  <p:stCondLst>
                                    <p:cond delay="0"/>
                                  </p:stCondLst>
                                  <p:childTnLst>
                                    <p:set>
                                      <p:cBhvr>
                                        <p:cTn id="54" dur="1" fill="hold">
                                          <p:stCondLst>
                                            <p:cond delay="0"/>
                                          </p:stCondLst>
                                        </p:cTn>
                                        <p:tgtEl>
                                          <p:spTgt spid="14"/>
                                        </p:tgtEl>
                                        <p:attrNameLst>
                                          <p:attrName>style.visibility</p:attrName>
                                        </p:attrNameLst>
                                      </p:cBhvr>
                                      <p:to>
                                        <p:strVal val="hidden"/>
                                      </p:to>
                                    </p:set>
                                  </p:childTnLst>
                                </p:cTn>
                              </p:par>
                              <p:par>
                                <p:cTn id="55" presetID="1" presetClass="exit" presetSubtype="0" fill="hold" nodeType="withEffect">
                                  <p:stCondLst>
                                    <p:cond delay="0"/>
                                  </p:stCondLst>
                                  <p:childTnLst>
                                    <p:set>
                                      <p:cBhvr>
                                        <p:cTn id="56" dur="1" fill="hold">
                                          <p:stCondLst>
                                            <p:cond delay="0"/>
                                          </p:stCondLst>
                                        </p:cTn>
                                        <p:tgtEl>
                                          <p:spTgt spid="49"/>
                                        </p:tgtEl>
                                        <p:attrNameLst>
                                          <p:attrName>style.visibility</p:attrName>
                                        </p:attrNameLst>
                                      </p:cBhvr>
                                      <p:to>
                                        <p:strVal val="hidden"/>
                                      </p:to>
                                    </p:set>
                                  </p:childTnLst>
                                </p:cTn>
                              </p:par>
                            </p:childTnLst>
                          </p:cTn>
                        </p:par>
                      </p:childTnLst>
                    </p:cTn>
                  </p:par>
                  <p:par>
                    <p:cTn id="57" fill="hold">
                      <p:stCondLst>
                        <p:cond delay="indefinite"/>
                      </p:stCondLst>
                      <p:childTnLst>
                        <p:par>
                          <p:cTn id="58" fill="hold">
                            <p:stCondLst>
                              <p:cond delay="0"/>
                            </p:stCondLst>
                            <p:childTnLst>
                              <p:par>
                                <p:cTn id="59" presetID="22" presetClass="entr" presetSubtype="8" fill="hold" nodeType="clickEffect">
                                  <p:stCondLst>
                                    <p:cond delay="0"/>
                                  </p:stCondLst>
                                  <p:childTnLst>
                                    <p:set>
                                      <p:cBhvr>
                                        <p:cTn id="60" dur="1" fill="hold">
                                          <p:stCondLst>
                                            <p:cond delay="0"/>
                                          </p:stCondLst>
                                        </p:cTn>
                                        <p:tgtEl>
                                          <p:spTgt spid="18"/>
                                        </p:tgtEl>
                                        <p:attrNameLst>
                                          <p:attrName>style.visibility</p:attrName>
                                        </p:attrNameLst>
                                      </p:cBhvr>
                                      <p:to>
                                        <p:strVal val="visible"/>
                                      </p:to>
                                    </p:set>
                                    <p:animEffect transition="in" filter="wipe(left)">
                                      <p:cBhvr>
                                        <p:cTn id="61" dur="500"/>
                                        <p:tgtEl>
                                          <p:spTgt spid="18"/>
                                        </p:tgtEl>
                                      </p:cBhvr>
                                    </p:animEffect>
                                  </p:childTnLst>
                                </p:cTn>
                              </p:par>
                            </p:childTnLst>
                          </p:cTn>
                        </p:par>
                        <p:par>
                          <p:cTn id="62" fill="hold">
                            <p:stCondLst>
                              <p:cond delay="500"/>
                            </p:stCondLst>
                            <p:childTnLst>
                              <p:par>
                                <p:cTn id="63" presetID="22" presetClass="entr" presetSubtype="8" fill="hold" grpId="0" nodeType="afterEffect">
                                  <p:stCondLst>
                                    <p:cond delay="0"/>
                                  </p:stCondLst>
                                  <p:childTnLst>
                                    <p:set>
                                      <p:cBhvr>
                                        <p:cTn id="64" dur="1" fill="hold">
                                          <p:stCondLst>
                                            <p:cond delay="0"/>
                                          </p:stCondLst>
                                        </p:cTn>
                                        <p:tgtEl>
                                          <p:spTgt spid="8"/>
                                        </p:tgtEl>
                                        <p:attrNameLst>
                                          <p:attrName>style.visibility</p:attrName>
                                        </p:attrNameLst>
                                      </p:cBhvr>
                                      <p:to>
                                        <p:strVal val="visible"/>
                                      </p:to>
                                    </p:set>
                                    <p:animEffect transition="in" filter="wipe(left)">
                                      <p:cBhvr>
                                        <p:cTn id="65" dur="500"/>
                                        <p:tgtEl>
                                          <p:spTgt spid="8"/>
                                        </p:tgtEl>
                                      </p:cBhvr>
                                    </p:animEffect>
                                  </p:childTnLst>
                                </p:cTn>
                              </p:par>
                            </p:childTnLst>
                          </p:cTn>
                        </p:par>
                      </p:childTnLst>
                    </p:cTn>
                  </p:par>
                  <p:par>
                    <p:cTn id="66" fill="hold">
                      <p:stCondLst>
                        <p:cond delay="indefinite"/>
                      </p:stCondLst>
                      <p:childTnLst>
                        <p:par>
                          <p:cTn id="67" fill="hold">
                            <p:stCondLst>
                              <p:cond delay="0"/>
                            </p:stCondLst>
                            <p:childTnLst>
                              <p:par>
                                <p:cTn id="68" presetID="22" presetClass="entr" presetSubtype="1" fill="hold" nodeType="clickEffect">
                                  <p:stCondLst>
                                    <p:cond delay="0"/>
                                  </p:stCondLst>
                                  <p:childTnLst>
                                    <p:set>
                                      <p:cBhvr>
                                        <p:cTn id="69" dur="1" fill="hold">
                                          <p:stCondLst>
                                            <p:cond delay="0"/>
                                          </p:stCondLst>
                                        </p:cTn>
                                        <p:tgtEl>
                                          <p:spTgt spid="21"/>
                                        </p:tgtEl>
                                        <p:attrNameLst>
                                          <p:attrName>style.visibility</p:attrName>
                                        </p:attrNameLst>
                                      </p:cBhvr>
                                      <p:to>
                                        <p:strVal val="visible"/>
                                      </p:to>
                                    </p:set>
                                    <p:animEffect transition="in" filter="wipe(up)">
                                      <p:cBhvr>
                                        <p:cTn id="70" dur="250"/>
                                        <p:tgtEl>
                                          <p:spTgt spid="21"/>
                                        </p:tgtEl>
                                      </p:cBhvr>
                                    </p:animEffect>
                                  </p:childTnLst>
                                </p:cTn>
                              </p:par>
                            </p:childTnLst>
                          </p:cTn>
                        </p:par>
                        <p:par>
                          <p:cTn id="71" fill="hold">
                            <p:stCondLst>
                              <p:cond delay="250"/>
                            </p:stCondLst>
                            <p:childTnLst>
                              <p:par>
                                <p:cTn id="72" presetID="22" presetClass="entr" presetSubtype="8" fill="hold" nodeType="afterEffect">
                                  <p:stCondLst>
                                    <p:cond delay="0"/>
                                  </p:stCondLst>
                                  <p:childTnLst>
                                    <p:set>
                                      <p:cBhvr>
                                        <p:cTn id="73" dur="1" fill="hold">
                                          <p:stCondLst>
                                            <p:cond delay="0"/>
                                          </p:stCondLst>
                                        </p:cTn>
                                        <p:tgtEl>
                                          <p:spTgt spid="24"/>
                                        </p:tgtEl>
                                        <p:attrNameLst>
                                          <p:attrName>style.visibility</p:attrName>
                                        </p:attrNameLst>
                                      </p:cBhvr>
                                      <p:to>
                                        <p:strVal val="visible"/>
                                      </p:to>
                                    </p:set>
                                    <p:animEffect transition="in" filter="wipe(left)">
                                      <p:cBhvr>
                                        <p:cTn id="74" dur="250"/>
                                        <p:tgtEl>
                                          <p:spTgt spid="24"/>
                                        </p:tgtEl>
                                      </p:cBhvr>
                                    </p:animEffect>
                                  </p:childTnLst>
                                </p:cTn>
                              </p:par>
                            </p:childTnLst>
                          </p:cTn>
                        </p:par>
                        <p:par>
                          <p:cTn id="75" fill="hold">
                            <p:stCondLst>
                              <p:cond delay="500"/>
                            </p:stCondLst>
                            <p:childTnLst>
                              <p:par>
                                <p:cTn id="76" presetID="22" presetClass="entr" presetSubtype="4" fill="hold" nodeType="afterEffect">
                                  <p:stCondLst>
                                    <p:cond delay="0"/>
                                  </p:stCondLst>
                                  <p:childTnLst>
                                    <p:set>
                                      <p:cBhvr>
                                        <p:cTn id="77" dur="1" fill="hold">
                                          <p:stCondLst>
                                            <p:cond delay="0"/>
                                          </p:stCondLst>
                                        </p:cTn>
                                        <p:tgtEl>
                                          <p:spTgt spid="28"/>
                                        </p:tgtEl>
                                        <p:attrNameLst>
                                          <p:attrName>style.visibility</p:attrName>
                                        </p:attrNameLst>
                                      </p:cBhvr>
                                      <p:to>
                                        <p:strVal val="visible"/>
                                      </p:to>
                                    </p:set>
                                    <p:animEffect transition="in" filter="wipe(down)">
                                      <p:cBhvr>
                                        <p:cTn id="78" dur="250"/>
                                        <p:tgtEl>
                                          <p:spTgt spid="28"/>
                                        </p:tgtEl>
                                      </p:cBhvr>
                                    </p:animEffect>
                                  </p:childTnLst>
                                </p:cTn>
                              </p:par>
                            </p:childTnLst>
                          </p:cTn>
                        </p:par>
                        <p:par>
                          <p:cTn id="79" fill="hold">
                            <p:stCondLst>
                              <p:cond delay="750"/>
                            </p:stCondLst>
                            <p:childTnLst>
                              <p:par>
                                <p:cTn id="80" presetID="22" presetClass="entr" presetSubtype="8" fill="hold" nodeType="afterEffect">
                                  <p:stCondLst>
                                    <p:cond delay="0"/>
                                  </p:stCondLst>
                                  <p:childTnLst>
                                    <p:set>
                                      <p:cBhvr>
                                        <p:cTn id="81" dur="1" fill="hold">
                                          <p:stCondLst>
                                            <p:cond delay="0"/>
                                          </p:stCondLst>
                                        </p:cTn>
                                        <p:tgtEl>
                                          <p:spTgt spid="26"/>
                                        </p:tgtEl>
                                        <p:attrNameLst>
                                          <p:attrName>style.visibility</p:attrName>
                                        </p:attrNameLst>
                                      </p:cBhvr>
                                      <p:to>
                                        <p:strVal val="visible"/>
                                      </p:to>
                                    </p:set>
                                    <p:animEffect transition="in" filter="wipe(left)">
                                      <p:cBhvr>
                                        <p:cTn id="82" dur="250"/>
                                        <p:tgtEl>
                                          <p:spTgt spid="26"/>
                                        </p:tgtEl>
                                      </p:cBhvr>
                                    </p:animEffect>
                                  </p:childTnLst>
                                </p:cTn>
                              </p:par>
                            </p:childTnLst>
                          </p:cTn>
                        </p:par>
                        <p:par>
                          <p:cTn id="83" fill="hold">
                            <p:stCondLst>
                              <p:cond delay="1000"/>
                            </p:stCondLst>
                            <p:childTnLst>
                              <p:par>
                                <p:cTn id="84" presetID="22" presetClass="entr" presetSubtype="8" fill="hold" grpId="0" nodeType="afterEffect">
                                  <p:stCondLst>
                                    <p:cond delay="0"/>
                                  </p:stCondLst>
                                  <p:childTnLst>
                                    <p:set>
                                      <p:cBhvr>
                                        <p:cTn id="85" dur="1" fill="hold">
                                          <p:stCondLst>
                                            <p:cond delay="0"/>
                                          </p:stCondLst>
                                        </p:cTn>
                                        <p:tgtEl>
                                          <p:spTgt spid="9"/>
                                        </p:tgtEl>
                                        <p:attrNameLst>
                                          <p:attrName>style.visibility</p:attrName>
                                        </p:attrNameLst>
                                      </p:cBhvr>
                                      <p:to>
                                        <p:strVal val="visible"/>
                                      </p:to>
                                    </p:set>
                                    <p:animEffect transition="in" filter="wipe(left)">
                                      <p:cBhvr>
                                        <p:cTn id="86" dur="500"/>
                                        <p:tgtEl>
                                          <p:spTgt spid="9"/>
                                        </p:tgtEl>
                                      </p:cBhvr>
                                    </p:animEffect>
                                  </p:childTnLst>
                                </p:cTn>
                              </p:par>
                            </p:childTnLst>
                          </p:cTn>
                        </p:par>
                      </p:childTnLst>
                    </p:cTn>
                  </p:par>
                  <p:par>
                    <p:cTn id="87" fill="hold">
                      <p:stCondLst>
                        <p:cond delay="indefinite"/>
                      </p:stCondLst>
                      <p:childTnLst>
                        <p:par>
                          <p:cTn id="88" fill="hold">
                            <p:stCondLst>
                              <p:cond delay="0"/>
                            </p:stCondLst>
                            <p:childTnLst>
                              <p:par>
                                <p:cTn id="89" presetID="22" presetClass="entr" presetSubtype="8" fill="hold" nodeType="clickEffect">
                                  <p:stCondLst>
                                    <p:cond delay="0"/>
                                  </p:stCondLst>
                                  <p:childTnLst>
                                    <p:set>
                                      <p:cBhvr>
                                        <p:cTn id="90" dur="1" fill="hold">
                                          <p:stCondLst>
                                            <p:cond delay="0"/>
                                          </p:stCondLst>
                                        </p:cTn>
                                        <p:tgtEl>
                                          <p:spTgt spid="32"/>
                                        </p:tgtEl>
                                        <p:attrNameLst>
                                          <p:attrName>style.visibility</p:attrName>
                                        </p:attrNameLst>
                                      </p:cBhvr>
                                      <p:to>
                                        <p:strVal val="visible"/>
                                      </p:to>
                                    </p:set>
                                    <p:animEffect transition="in" filter="wipe(left)">
                                      <p:cBhvr>
                                        <p:cTn id="91" dur="500"/>
                                        <p:tgtEl>
                                          <p:spTgt spid="32"/>
                                        </p:tgtEl>
                                      </p:cBhvr>
                                    </p:animEffect>
                                  </p:childTnLst>
                                </p:cTn>
                              </p:par>
                            </p:childTnLst>
                          </p:cTn>
                        </p:par>
                        <p:par>
                          <p:cTn id="92" fill="hold">
                            <p:stCondLst>
                              <p:cond delay="500"/>
                            </p:stCondLst>
                            <p:childTnLst>
                              <p:par>
                                <p:cTn id="93" presetID="22" presetClass="entr" presetSubtype="8" fill="hold" grpId="0" nodeType="afterEffect">
                                  <p:stCondLst>
                                    <p:cond delay="0"/>
                                  </p:stCondLst>
                                  <p:childTnLst>
                                    <p:set>
                                      <p:cBhvr>
                                        <p:cTn id="94" dur="1" fill="hold">
                                          <p:stCondLst>
                                            <p:cond delay="0"/>
                                          </p:stCondLst>
                                        </p:cTn>
                                        <p:tgtEl>
                                          <p:spTgt spid="11"/>
                                        </p:tgtEl>
                                        <p:attrNameLst>
                                          <p:attrName>style.visibility</p:attrName>
                                        </p:attrNameLst>
                                      </p:cBhvr>
                                      <p:to>
                                        <p:strVal val="visible"/>
                                      </p:to>
                                    </p:set>
                                    <p:animEffect transition="in" filter="wipe(left)">
                                      <p:cBhvr>
                                        <p:cTn id="95" dur="500"/>
                                        <p:tgtEl>
                                          <p:spTgt spid="11"/>
                                        </p:tgtEl>
                                      </p:cBhvr>
                                    </p:animEffect>
                                  </p:childTnLst>
                                </p:cTn>
                              </p:par>
                            </p:childTnLst>
                          </p:cTn>
                        </p:par>
                      </p:childTnLst>
                    </p:cTn>
                  </p:par>
                  <p:par>
                    <p:cTn id="96" fill="hold">
                      <p:stCondLst>
                        <p:cond delay="indefinite"/>
                      </p:stCondLst>
                      <p:childTnLst>
                        <p:par>
                          <p:cTn id="97" fill="hold">
                            <p:stCondLst>
                              <p:cond delay="0"/>
                            </p:stCondLst>
                            <p:childTnLst>
                              <p:par>
                                <p:cTn id="98" presetID="22" presetClass="entr" presetSubtype="8" fill="hold" nodeType="clickEffect">
                                  <p:stCondLst>
                                    <p:cond delay="0"/>
                                  </p:stCondLst>
                                  <p:childTnLst>
                                    <p:set>
                                      <p:cBhvr>
                                        <p:cTn id="99" dur="1" fill="hold">
                                          <p:stCondLst>
                                            <p:cond delay="0"/>
                                          </p:stCondLst>
                                        </p:cTn>
                                        <p:tgtEl>
                                          <p:spTgt spid="33"/>
                                        </p:tgtEl>
                                        <p:attrNameLst>
                                          <p:attrName>style.visibility</p:attrName>
                                        </p:attrNameLst>
                                      </p:cBhvr>
                                      <p:to>
                                        <p:strVal val="visible"/>
                                      </p:to>
                                    </p:set>
                                    <p:animEffect transition="in" filter="wipe(left)">
                                      <p:cBhvr>
                                        <p:cTn id="100" dur="250"/>
                                        <p:tgtEl>
                                          <p:spTgt spid="33"/>
                                        </p:tgtEl>
                                      </p:cBhvr>
                                    </p:animEffect>
                                  </p:childTnLst>
                                </p:cTn>
                              </p:par>
                            </p:childTnLst>
                          </p:cTn>
                        </p:par>
                        <p:par>
                          <p:cTn id="101" fill="hold">
                            <p:stCondLst>
                              <p:cond delay="250"/>
                            </p:stCondLst>
                            <p:childTnLst>
                              <p:par>
                                <p:cTn id="102" presetID="22" presetClass="entr" presetSubtype="1" fill="hold" nodeType="afterEffect">
                                  <p:stCondLst>
                                    <p:cond delay="0"/>
                                  </p:stCondLst>
                                  <p:childTnLst>
                                    <p:set>
                                      <p:cBhvr>
                                        <p:cTn id="103" dur="1" fill="hold">
                                          <p:stCondLst>
                                            <p:cond delay="0"/>
                                          </p:stCondLst>
                                        </p:cTn>
                                        <p:tgtEl>
                                          <p:spTgt spid="34"/>
                                        </p:tgtEl>
                                        <p:attrNameLst>
                                          <p:attrName>style.visibility</p:attrName>
                                        </p:attrNameLst>
                                      </p:cBhvr>
                                      <p:to>
                                        <p:strVal val="visible"/>
                                      </p:to>
                                    </p:set>
                                    <p:animEffect transition="in" filter="wipe(up)">
                                      <p:cBhvr>
                                        <p:cTn id="104" dur="250"/>
                                        <p:tgtEl>
                                          <p:spTgt spid="34"/>
                                        </p:tgtEl>
                                      </p:cBhvr>
                                    </p:animEffect>
                                  </p:childTnLst>
                                </p:cTn>
                              </p:par>
                            </p:childTnLst>
                          </p:cTn>
                        </p:par>
                        <p:par>
                          <p:cTn id="105" fill="hold">
                            <p:stCondLst>
                              <p:cond delay="500"/>
                            </p:stCondLst>
                            <p:childTnLst>
                              <p:par>
                                <p:cTn id="106" presetID="22" presetClass="entr" presetSubtype="8" fill="hold" nodeType="afterEffect">
                                  <p:stCondLst>
                                    <p:cond delay="0"/>
                                  </p:stCondLst>
                                  <p:childTnLst>
                                    <p:set>
                                      <p:cBhvr>
                                        <p:cTn id="107" dur="1" fill="hold">
                                          <p:stCondLst>
                                            <p:cond delay="0"/>
                                          </p:stCondLst>
                                        </p:cTn>
                                        <p:tgtEl>
                                          <p:spTgt spid="37"/>
                                        </p:tgtEl>
                                        <p:attrNameLst>
                                          <p:attrName>style.visibility</p:attrName>
                                        </p:attrNameLst>
                                      </p:cBhvr>
                                      <p:to>
                                        <p:strVal val="visible"/>
                                      </p:to>
                                    </p:set>
                                    <p:animEffect transition="in" filter="wipe(left)">
                                      <p:cBhvr>
                                        <p:cTn id="108" dur="250"/>
                                        <p:tgtEl>
                                          <p:spTgt spid="37"/>
                                        </p:tgtEl>
                                      </p:cBhvr>
                                    </p:animEffect>
                                  </p:childTnLst>
                                </p:cTn>
                              </p:par>
                            </p:childTnLst>
                          </p:cTn>
                        </p:par>
                        <p:par>
                          <p:cTn id="109" fill="hold">
                            <p:stCondLst>
                              <p:cond delay="750"/>
                            </p:stCondLst>
                            <p:childTnLst>
                              <p:par>
                                <p:cTn id="110" presetID="22" presetClass="entr" presetSubtype="8" fill="hold" grpId="0" nodeType="afterEffect">
                                  <p:stCondLst>
                                    <p:cond delay="0"/>
                                  </p:stCondLst>
                                  <p:childTnLst>
                                    <p:set>
                                      <p:cBhvr>
                                        <p:cTn id="111" dur="1" fill="hold">
                                          <p:stCondLst>
                                            <p:cond delay="0"/>
                                          </p:stCondLst>
                                        </p:cTn>
                                        <p:tgtEl>
                                          <p:spTgt spid="12"/>
                                        </p:tgtEl>
                                        <p:attrNameLst>
                                          <p:attrName>style.visibility</p:attrName>
                                        </p:attrNameLst>
                                      </p:cBhvr>
                                      <p:to>
                                        <p:strVal val="visible"/>
                                      </p:to>
                                    </p:set>
                                    <p:animEffect transition="in" filter="wipe(left)">
                                      <p:cBhvr>
                                        <p:cTn id="112" dur="500"/>
                                        <p:tgtEl>
                                          <p:spTgt spid="12"/>
                                        </p:tgtEl>
                                      </p:cBhvr>
                                    </p:animEffect>
                                  </p:childTnLst>
                                </p:cTn>
                              </p:par>
                            </p:childTnLst>
                          </p:cTn>
                        </p:par>
                      </p:childTnLst>
                    </p:cTn>
                  </p:par>
                  <p:par>
                    <p:cTn id="113" fill="hold">
                      <p:stCondLst>
                        <p:cond delay="indefinite"/>
                      </p:stCondLst>
                      <p:childTnLst>
                        <p:par>
                          <p:cTn id="114" fill="hold">
                            <p:stCondLst>
                              <p:cond delay="0"/>
                            </p:stCondLst>
                            <p:childTnLst>
                              <p:par>
                                <p:cTn id="115" presetID="22" presetClass="entr" presetSubtype="1" fill="hold" nodeType="clickEffect">
                                  <p:stCondLst>
                                    <p:cond delay="0"/>
                                  </p:stCondLst>
                                  <p:childTnLst>
                                    <p:set>
                                      <p:cBhvr>
                                        <p:cTn id="116" dur="1" fill="hold">
                                          <p:stCondLst>
                                            <p:cond delay="0"/>
                                          </p:stCondLst>
                                        </p:cTn>
                                        <p:tgtEl>
                                          <p:spTgt spid="40"/>
                                        </p:tgtEl>
                                        <p:attrNameLst>
                                          <p:attrName>style.visibility</p:attrName>
                                        </p:attrNameLst>
                                      </p:cBhvr>
                                      <p:to>
                                        <p:strVal val="visible"/>
                                      </p:to>
                                    </p:set>
                                    <p:animEffect transition="in" filter="wipe(up)">
                                      <p:cBhvr>
                                        <p:cTn id="117" dur="250"/>
                                        <p:tgtEl>
                                          <p:spTgt spid="40"/>
                                        </p:tgtEl>
                                      </p:cBhvr>
                                    </p:animEffect>
                                  </p:childTnLst>
                                </p:cTn>
                              </p:par>
                            </p:childTnLst>
                          </p:cTn>
                        </p:par>
                        <p:par>
                          <p:cTn id="118" fill="hold">
                            <p:stCondLst>
                              <p:cond delay="250"/>
                            </p:stCondLst>
                            <p:childTnLst>
                              <p:par>
                                <p:cTn id="119" presetID="22" presetClass="entr" presetSubtype="8" fill="hold" nodeType="afterEffect">
                                  <p:stCondLst>
                                    <p:cond delay="0"/>
                                  </p:stCondLst>
                                  <p:childTnLst>
                                    <p:set>
                                      <p:cBhvr>
                                        <p:cTn id="120" dur="1" fill="hold">
                                          <p:stCondLst>
                                            <p:cond delay="0"/>
                                          </p:stCondLst>
                                        </p:cTn>
                                        <p:tgtEl>
                                          <p:spTgt spid="42"/>
                                        </p:tgtEl>
                                        <p:attrNameLst>
                                          <p:attrName>style.visibility</p:attrName>
                                        </p:attrNameLst>
                                      </p:cBhvr>
                                      <p:to>
                                        <p:strVal val="visible"/>
                                      </p:to>
                                    </p:set>
                                    <p:animEffect transition="in" filter="wipe(left)">
                                      <p:cBhvr>
                                        <p:cTn id="121" dur="250"/>
                                        <p:tgtEl>
                                          <p:spTgt spid="42"/>
                                        </p:tgtEl>
                                      </p:cBhvr>
                                    </p:animEffect>
                                  </p:childTnLst>
                                </p:cTn>
                              </p:par>
                            </p:childTnLst>
                          </p:cTn>
                        </p:par>
                        <p:par>
                          <p:cTn id="122" fill="hold">
                            <p:stCondLst>
                              <p:cond delay="500"/>
                            </p:stCondLst>
                            <p:childTnLst>
                              <p:par>
                                <p:cTn id="123" presetID="22" presetClass="entr" presetSubtype="8" fill="hold" grpId="0" nodeType="afterEffect">
                                  <p:stCondLst>
                                    <p:cond delay="0"/>
                                  </p:stCondLst>
                                  <p:childTnLst>
                                    <p:set>
                                      <p:cBhvr>
                                        <p:cTn id="124" dur="1" fill="hold">
                                          <p:stCondLst>
                                            <p:cond delay="0"/>
                                          </p:stCondLst>
                                        </p:cTn>
                                        <p:tgtEl>
                                          <p:spTgt spid="14"/>
                                        </p:tgtEl>
                                        <p:attrNameLst>
                                          <p:attrName>style.visibility</p:attrName>
                                        </p:attrNameLst>
                                      </p:cBhvr>
                                      <p:to>
                                        <p:strVal val="visible"/>
                                      </p:to>
                                    </p:set>
                                    <p:animEffect transition="in" filter="wipe(left)">
                                      <p:cBhvr>
                                        <p:cTn id="125" dur="500"/>
                                        <p:tgtEl>
                                          <p:spTgt spid="14"/>
                                        </p:tgtEl>
                                      </p:cBhvr>
                                    </p:animEffect>
                                  </p:childTnLst>
                                </p:cTn>
                              </p:par>
                            </p:childTnLst>
                          </p:cTn>
                        </p:par>
                      </p:childTnLst>
                    </p:cTn>
                  </p:par>
                  <p:par>
                    <p:cTn id="126" fill="hold">
                      <p:stCondLst>
                        <p:cond delay="indefinite"/>
                      </p:stCondLst>
                      <p:childTnLst>
                        <p:par>
                          <p:cTn id="127" fill="hold">
                            <p:stCondLst>
                              <p:cond delay="0"/>
                            </p:stCondLst>
                            <p:childTnLst>
                              <p:par>
                                <p:cTn id="128" presetID="1" presetClass="exit" presetSubtype="0" fill="hold" grpId="1" nodeType="clickEffect">
                                  <p:stCondLst>
                                    <p:cond delay="0"/>
                                  </p:stCondLst>
                                  <p:childTnLst>
                                    <p:set>
                                      <p:cBhvr>
                                        <p:cTn id="129" dur="1" fill="hold">
                                          <p:stCondLst>
                                            <p:cond delay="0"/>
                                          </p:stCondLst>
                                        </p:cTn>
                                        <p:tgtEl>
                                          <p:spTgt spid="3"/>
                                        </p:tgtEl>
                                        <p:attrNameLst>
                                          <p:attrName>style.visibility</p:attrName>
                                        </p:attrNameLst>
                                      </p:cBhvr>
                                      <p:to>
                                        <p:strVal val="hidden"/>
                                      </p:to>
                                    </p:set>
                                  </p:childTnLst>
                                </p:cTn>
                              </p:par>
                              <p:par>
                                <p:cTn id="130" presetID="1" presetClass="exit" presetSubtype="0" fill="hold" nodeType="withEffect">
                                  <p:stCondLst>
                                    <p:cond delay="0"/>
                                  </p:stCondLst>
                                  <p:childTnLst>
                                    <p:set>
                                      <p:cBhvr>
                                        <p:cTn id="131" dur="1" fill="hold">
                                          <p:stCondLst>
                                            <p:cond delay="0"/>
                                          </p:stCondLst>
                                        </p:cTn>
                                        <p:tgtEl>
                                          <p:spTgt spid="16"/>
                                        </p:tgtEl>
                                        <p:attrNameLst>
                                          <p:attrName>style.visibility</p:attrName>
                                        </p:attrNameLst>
                                      </p:cBhvr>
                                      <p:to>
                                        <p:strVal val="hidden"/>
                                      </p:to>
                                    </p:set>
                                  </p:childTnLst>
                                </p:cTn>
                              </p:par>
                              <p:par>
                                <p:cTn id="132" presetID="1" presetClass="exit" presetSubtype="0" fill="hold" grpId="1" nodeType="withEffect">
                                  <p:stCondLst>
                                    <p:cond delay="0"/>
                                  </p:stCondLst>
                                  <p:childTnLst>
                                    <p:set>
                                      <p:cBhvr>
                                        <p:cTn id="133" dur="1" fill="hold">
                                          <p:stCondLst>
                                            <p:cond delay="0"/>
                                          </p:stCondLst>
                                        </p:cTn>
                                        <p:tgtEl>
                                          <p:spTgt spid="7"/>
                                        </p:tgtEl>
                                        <p:attrNameLst>
                                          <p:attrName>style.visibility</p:attrName>
                                        </p:attrNameLst>
                                      </p:cBhvr>
                                      <p:to>
                                        <p:strVal val="hidden"/>
                                      </p:to>
                                    </p:set>
                                  </p:childTnLst>
                                </p:cTn>
                              </p:par>
                              <p:par>
                                <p:cTn id="134" presetID="1" presetClass="exit" presetSubtype="0" fill="hold" nodeType="withEffect">
                                  <p:stCondLst>
                                    <p:cond delay="0"/>
                                  </p:stCondLst>
                                  <p:childTnLst>
                                    <p:set>
                                      <p:cBhvr>
                                        <p:cTn id="135" dur="1" fill="hold">
                                          <p:stCondLst>
                                            <p:cond delay="0"/>
                                          </p:stCondLst>
                                        </p:cTn>
                                        <p:tgtEl>
                                          <p:spTgt spid="18"/>
                                        </p:tgtEl>
                                        <p:attrNameLst>
                                          <p:attrName>style.visibility</p:attrName>
                                        </p:attrNameLst>
                                      </p:cBhvr>
                                      <p:to>
                                        <p:strVal val="hidden"/>
                                      </p:to>
                                    </p:set>
                                  </p:childTnLst>
                                </p:cTn>
                              </p:par>
                              <p:par>
                                <p:cTn id="136" presetID="1" presetClass="exit" presetSubtype="0" fill="hold" grpId="1" nodeType="withEffect">
                                  <p:stCondLst>
                                    <p:cond delay="0"/>
                                  </p:stCondLst>
                                  <p:childTnLst>
                                    <p:set>
                                      <p:cBhvr>
                                        <p:cTn id="137" dur="1" fill="hold">
                                          <p:stCondLst>
                                            <p:cond delay="0"/>
                                          </p:stCondLst>
                                        </p:cTn>
                                        <p:tgtEl>
                                          <p:spTgt spid="8"/>
                                        </p:tgtEl>
                                        <p:attrNameLst>
                                          <p:attrName>style.visibility</p:attrName>
                                        </p:attrNameLst>
                                      </p:cBhvr>
                                      <p:to>
                                        <p:strVal val="hidden"/>
                                      </p:to>
                                    </p:set>
                                  </p:childTnLst>
                                </p:cTn>
                              </p:par>
                              <p:par>
                                <p:cTn id="138" presetID="1" presetClass="exit" presetSubtype="0" fill="hold" nodeType="withEffect">
                                  <p:stCondLst>
                                    <p:cond delay="0"/>
                                  </p:stCondLst>
                                  <p:childTnLst>
                                    <p:set>
                                      <p:cBhvr>
                                        <p:cTn id="139" dur="1" fill="hold">
                                          <p:stCondLst>
                                            <p:cond delay="0"/>
                                          </p:stCondLst>
                                        </p:cTn>
                                        <p:tgtEl>
                                          <p:spTgt spid="21"/>
                                        </p:tgtEl>
                                        <p:attrNameLst>
                                          <p:attrName>style.visibility</p:attrName>
                                        </p:attrNameLst>
                                      </p:cBhvr>
                                      <p:to>
                                        <p:strVal val="hidden"/>
                                      </p:to>
                                    </p:set>
                                  </p:childTnLst>
                                </p:cTn>
                              </p:par>
                              <p:par>
                                <p:cTn id="140" presetID="1" presetClass="exit" presetSubtype="0" fill="hold" nodeType="withEffect">
                                  <p:stCondLst>
                                    <p:cond delay="0"/>
                                  </p:stCondLst>
                                  <p:childTnLst>
                                    <p:set>
                                      <p:cBhvr>
                                        <p:cTn id="141" dur="1" fill="hold">
                                          <p:stCondLst>
                                            <p:cond delay="0"/>
                                          </p:stCondLst>
                                        </p:cTn>
                                        <p:tgtEl>
                                          <p:spTgt spid="24"/>
                                        </p:tgtEl>
                                        <p:attrNameLst>
                                          <p:attrName>style.visibility</p:attrName>
                                        </p:attrNameLst>
                                      </p:cBhvr>
                                      <p:to>
                                        <p:strVal val="hidden"/>
                                      </p:to>
                                    </p:set>
                                  </p:childTnLst>
                                </p:cTn>
                              </p:par>
                              <p:par>
                                <p:cTn id="142" presetID="1" presetClass="exit" presetSubtype="0" fill="hold" nodeType="withEffect">
                                  <p:stCondLst>
                                    <p:cond delay="0"/>
                                  </p:stCondLst>
                                  <p:childTnLst>
                                    <p:set>
                                      <p:cBhvr>
                                        <p:cTn id="143" dur="1" fill="hold">
                                          <p:stCondLst>
                                            <p:cond delay="0"/>
                                          </p:stCondLst>
                                        </p:cTn>
                                        <p:tgtEl>
                                          <p:spTgt spid="28"/>
                                        </p:tgtEl>
                                        <p:attrNameLst>
                                          <p:attrName>style.visibility</p:attrName>
                                        </p:attrNameLst>
                                      </p:cBhvr>
                                      <p:to>
                                        <p:strVal val="hidden"/>
                                      </p:to>
                                    </p:set>
                                  </p:childTnLst>
                                </p:cTn>
                              </p:par>
                              <p:par>
                                <p:cTn id="144" presetID="1" presetClass="exit" presetSubtype="0" fill="hold" nodeType="withEffect">
                                  <p:stCondLst>
                                    <p:cond delay="0"/>
                                  </p:stCondLst>
                                  <p:childTnLst>
                                    <p:set>
                                      <p:cBhvr>
                                        <p:cTn id="145" dur="1" fill="hold">
                                          <p:stCondLst>
                                            <p:cond delay="0"/>
                                          </p:stCondLst>
                                        </p:cTn>
                                        <p:tgtEl>
                                          <p:spTgt spid="26"/>
                                        </p:tgtEl>
                                        <p:attrNameLst>
                                          <p:attrName>style.visibility</p:attrName>
                                        </p:attrNameLst>
                                      </p:cBhvr>
                                      <p:to>
                                        <p:strVal val="hidden"/>
                                      </p:to>
                                    </p:set>
                                  </p:childTnLst>
                                </p:cTn>
                              </p:par>
                              <p:par>
                                <p:cTn id="146" presetID="1" presetClass="exit" presetSubtype="0" fill="hold" grpId="1" nodeType="withEffect">
                                  <p:stCondLst>
                                    <p:cond delay="0"/>
                                  </p:stCondLst>
                                  <p:childTnLst>
                                    <p:set>
                                      <p:cBhvr>
                                        <p:cTn id="147" dur="1" fill="hold">
                                          <p:stCondLst>
                                            <p:cond delay="0"/>
                                          </p:stCondLst>
                                        </p:cTn>
                                        <p:tgtEl>
                                          <p:spTgt spid="9"/>
                                        </p:tgtEl>
                                        <p:attrNameLst>
                                          <p:attrName>style.visibility</p:attrName>
                                        </p:attrNameLst>
                                      </p:cBhvr>
                                      <p:to>
                                        <p:strVal val="hidden"/>
                                      </p:to>
                                    </p:set>
                                  </p:childTnLst>
                                </p:cTn>
                              </p:par>
                              <p:par>
                                <p:cTn id="148" presetID="1" presetClass="exit" presetSubtype="0" fill="hold" nodeType="withEffect">
                                  <p:stCondLst>
                                    <p:cond delay="0"/>
                                  </p:stCondLst>
                                  <p:childTnLst>
                                    <p:set>
                                      <p:cBhvr>
                                        <p:cTn id="149" dur="1" fill="hold">
                                          <p:stCondLst>
                                            <p:cond delay="0"/>
                                          </p:stCondLst>
                                        </p:cTn>
                                        <p:tgtEl>
                                          <p:spTgt spid="32"/>
                                        </p:tgtEl>
                                        <p:attrNameLst>
                                          <p:attrName>style.visibility</p:attrName>
                                        </p:attrNameLst>
                                      </p:cBhvr>
                                      <p:to>
                                        <p:strVal val="hidden"/>
                                      </p:to>
                                    </p:set>
                                  </p:childTnLst>
                                </p:cTn>
                              </p:par>
                              <p:par>
                                <p:cTn id="150" presetID="1" presetClass="exit" presetSubtype="0" fill="hold" grpId="1" nodeType="withEffect">
                                  <p:stCondLst>
                                    <p:cond delay="0"/>
                                  </p:stCondLst>
                                  <p:childTnLst>
                                    <p:set>
                                      <p:cBhvr>
                                        <p:cTn id="151" dur="1" fill="hold">
                                          <p:stCondLst>
                                            <p:cond delay="0"/>
                                          </p:stCondLst>
                                        </p:cTn>
                                        <p:tgtEl>
                                          <p:spTgt spid="11"/>
                                        </p:tgtEl>
                                        <p:attrNameLst>
                                          <p:attrName>style.visibility</p:attrName>
                                        </p:attrNameLst>
                                      </p:cBhvr>
                                      <p:to>
                                        <p:strVal val="hidden"/>
                                      </p:to>
                                    </p:set>
                                  </p:childTnLst>
                                </p:cTn>
                              </p:par>
                              <p:par>
                                <p:cTn id="152" presetID="1" presetClass="exit" presetSubtype="0" fill="hold" nodeType="withEffect">
                                  <p:stCondLst>
                                    <p:cond delay="0"/>
                                  </p:stCondLst>
                                  <p:childTnLst>
                                    <p:set>
                                      <p:cBhvr>
                                        <p:cTn id="153" dur="1" fill="hold">
                                          <p:stCondLst>
                                            <p:cond delay="0"/>
                                          </p:stCondLst>
                                        </p:cTn>
                                        <p:tgtEl>
                                          <p:spTgt spid="33"/>
                                        </p:tgtEl>
                                        <p:attrNameLst>
                                          <p:attrName>style.visibility</p:attrName>
                                        </p:attrNameLst>
                                      </p:cBhvr>
                                      <p:to>
                                        <p:strVal val="hidden"/>
                                      </p:to>
                                    </p:set>
                                  </p:childTnLst>
                                </p:cTn>
                              </p:par>
                              <p:par>
                                <p:cTn id="154" presetID="1" presetClass="exit" presetSubtype="0" fill="hold" nodeType="withEffect">
                                  <p:stCondLst>
                                    <p:cond delay="0"/>
                                  </p:stCondLst>
                                  <p:childTnLst>
                                    <p:set>
                                      <p:cBhvr>
                                        <p:cTn id="155" dur="1" fill="hold">
                                          <p:stCondLst>
                                            <p:cond delay="0"/>
                                          </p:stCondLst>
                                        </p:cTn>
                                        <p:tgtEl>
                                          <p:spTgt spid="34"/>
                                        </p:tgtEl>
                                        <p:attrNameLst>
                                          <p:attrName>style.visibility</p:attrName>
                                        </p:attrNameLst>
                                      </p:cBhvr>
                                      <p:to>
                                        <p:strVal val="hidden"/>
                                      </p:to>
                                    </p:set>
                                  </p:childTnLst>
                                </p:cTn>
                              </p:par>
                              <p:par>
                                <p:cTn id="156" presetID="1" presetClass="exit" presetSubtype="0" fill="hold" nodeType="withEffect">
                                  <p:stCondLst>
                                    <p:cond delay="0"/>
                                  </p:stCondLst>
                                  <p:childTnLst>
                                    <p:set>
                                      <p:cBhvr>
                                        <p:cTn id="157" dur="1" fill="hold">
                                          <p:stCondLst>
                                            <p:cond delay="0"/>
                                          </p:stCondLst>
                                        </p:cTn>
                                        <p:tgtEl>
                                          <p:spTgt spid="37"/>
                                        </p:tgtEl>
                                        <p:attrNameLst>
                                          <p:attrName>style.visibility</p:attrName>
                                        </p:attrNameLst>
                                      </p:cBhvr>
                                      <p:to>
                                        <p:strVal val="hidden"/>
                                      </p:to>
                                    </p:set>
                                  </p:childTnLst>
                                </p:cTn>
                              </p:par>
                              <p:par>
                                <p:cTn id="158" presetID="1" presetClass="exit" presetSubtype="0" fill="hold" grpId="1" nodeType="withEffect">
                                  <p:stCondLst>
                                    <p:cond delay="0"/>
                                  </p:stCondLst>
                                  <p:childTnLst>
                                    <p:set>
                                      <p:cBhvr>
                                        <p:cTn id="159" dur="1" fill="hold">
                                          <p:stCondLst>
                                            <p:cond delay="0"/>
                                          </p:stCondLst>
                                        </p:cTn>
                                        <p:tgtEl>
                                          <p:spTgt spid="12"/>
                                        </p:tgtEl>
                                        <p:attrNameLst>
                                          <p:attrName>style.visibility</p:attrName>
                                        </p:attrNameLst>
                                      </p:cBhvr>
                                      <p:to>
                                        <p:strVal val="hidden"/>
                                      </p:to>
                                    </p:set>
                                  </p:childTnLst>
                                </p:cTn>
                              </p:par>
                              <p:par>
                                <p:cTn id="160" presetID="1" presetClass="exit" presetSubtype="0" fill="hold" nodeType="withEffect">
                                  <p:stCondLst>
                                    <p:cond delay="0"/>
                                  </p:stCondLst>
                                  <p:childTnLst>
                                    <p:set>
                                      <p:cBhvr>
                                        <p:cTn id="161" dur="1" fill="hold">
                                          <p:stCondLst>
                                            <p:cond delay="0"/>
                                          </p:stCondLst>
                                        </p:cTn>
                                        <p:tgtEl>
                                          <p:spTgt spid="40"/>
                                        </p:tgtEl>
                                        <p:attrNameLst>
                                          <p:attrName>style.visibility</p:attrName>
                                        </p:attrNameLst>
                                      </p:cBhvr>
                                      <p:to>
                                        <p:strVal val="hidden"/>
                                      </p:to>
                                    </p:set>
                                  </p:childTnLst>
                                </p:cTn>
                              </p:par>
                              <p:par>
                                <p:cTn id="162" presetID="1" presetClass="exit" presetSubtype="0" fill="hold" nodeType="withEffect">
                                  <p:stCondLst>
                                    <p:cond delay="0"/>
                                  </p:stCondLst>
                                  <p:childTnLst>
                                    <p:set>
                                      <p:cBhvr>
                                        <p:cTn id="163" dur="1" fill="hold">
                                          <p:stCondLst>
                                            <p:cond delay="0"/>
                                          </p:stCondLst>
                                        </p:cTn>
                                        <p:tgtEl>
                                          <p:spTgt spid="42"/>
                                        </p:tgtEl>
                                        <p:attrNameLst>
                                          <p:attrName>style.visibility</p:attrName>
                                        </p:attrNameLst>
                                      </p:cBhvr>
                                      <p:to>
                                        <p:strVal val="hidden"/>
                                      </p:to>
                                    </p:set>
                                  </p:childTnLst>
                                </p:cTn>
                              </p:par>
                              <p:par>
                                <p:cTn id="164" presetID="1" presetClass="exit" presetSubtype="0" fill="hold" grpId="1" nodeType="withEffect">
                                  <p:stCondLst>
                                    <p:cond delay="0"/>
                                  </p:stCondLst>
                                  <p:childTnLst>
                                    <p:set>
                                      <p:cBhvr>
                                        <p:cTn id="165" dur="1" fill="hold">
                                          <p:stCondLst>
                                            <p:cond delay="0"/>
                                          </p:stCondLst>
                                        </p:cTn>
                                        <p:tgtEl>
                                          <p:spTgt spid="14"/>
                                        </p:tgtEl>
                                        <p:attrNameLst>
                                          <p:attrName>style.visibility</p:attrName>
                                        </p:attrNameLst>
                                      </p:cBhvr>
                                      <p:to>
                                        <p:strVal val="hidden"/>
                                      </p:to>
                                    </p:set>
                                  </p:childTnLst>
                                </p:cTn>
                              </p:par>
                              <p:par>
                                <p:cTn id="166" presetID="35" presetClass="path" presetSubtype="0" decel="50000" fill="hold" nodeType="withEffect">
                                  <p:stCondLst>
                                    <p:cond delay="0"/>
                                  </p:stCondLst>
                                  <p:childTnLst>
                                    <p:animMotion origin="layout" path="M -1.66667E-6 3.33333E-6 L -0.4967 0.00208 " pathEditMode="relative" rAng="0" ptsTypes="AA">
                                      <p:cBhvr>
                                        <p:cTn id="167" dur="2500" fill="hold"/>
                                        <p:tgtEl>
                                          <p:spTgt spid="6"/>
                                        </p:tgtEl>
                                        <p:attrNameLst>
                                          <p:attrName>ppt_x</p:attrName>
                                          <p:attrName>ppt_y</p:attrName>
                                        </p:attrNameLst>
                                      </p:cBhvr>
                                      <p:rCtr x="-24844" y="93"/>
                                    </p:animMotion>
                                  </p:childTnLst>
                                </p:cTn>
                              </p:par>
                            </p:childTnLst>
                          </p:cTn>
                        </p:par>
                        <p:par>
                          <p:cTn id="168" fill="hold">
                            <p:stCondLst>
                              <p:cond delay="2500"/>
                            </p:stCondLst>
                            <p:childTnLst>
                              <p:par>
                                <p:cTn id="169" presetID="10" presetClass="entr" presetSubtype="0" fill="hold" grpId="0" nodeType="afterEffect">
                                  <p:stCondLst>
                                    <p:cond delay="0"/>
                                  </p:stCondLst>
                                  <p:childTnLst>
                                    <p:set>
                                      <p:cBhvr>
                                        <p:cTn id="170" dur="1" fill="hold">
                                          <p:stCondLst>
                                            <p:cond delay="0"/>
                                          </p:stCondLst>
                                        </p:cTn>
                                        <p:tgtEl>
                                          <p:spTgt spid="45"/>
                                        </p:tgtEl>
                                        <p:attrNameLst>
                                          <p:attrName>style.visibility</p:attrName>
                                        </p:attrNameLst>
                                      </p:cBhvr>
                                      <p:to>
                                        <p:strVal val="visible"/>
                                      </p:to>
                                    </p:set>
                                    <p:animEffect transition="in" filter="fade">
                                      <p:cBhvr>
                                        <p:cTn id="171" dur="250"/>
                                        <p:tgtEl>
                                          <p:spTgt spid="45"/>
                                        </p:tgtEl>
                                      </p:cBhvr>
                                    </p:animEffect>
                                  </p:childTnLst>
                                </p:cTn>
                              </p:par>
                            </p:childTnLst>
                          </p:cTn>
                        </p:par>
                      </p:childTnLst>
                    </p:cTn>
                  </p:par>
                  <p:par>
                    <p:cTn id="172" fill="hold">
                      <p:stCondLst>
                        <p:cond delay="indefinite"/>
                      </p:stCondLst>
                      <p:childTnLst>
                        <p:par>
                          <p:cTn id="173" fill="hold">
                            <p:stCondLst>
                              <p:cond delay="0"/>
                            </p:stCondLst>
                            <p:childTnLst>
                              <p:par>
                                <p:cTn id="174" presetID="22" presetClass="entr" presetSubtype="8" fill="hold" nodeType="clickEffect">
                                  <p:stCondLst>
                                    <p:cond delay="0"/>
                                  </p:stCondLst>
                                  <p:childTnLst>
                                    <p:set>
                                      <p:cBhvr>
                                        <p:cTn id="175" dur="1" fill="hold">
                                          <p:stCondLst>
                                            <p:cond delay="0"/>
                                          </p:stCondLst>
                                        </p:cTn>
                                        <p:tgtEl>
                                          <p:spTgt spid="46"/>
                                        </p:tgtEl>
                                        <p:attrNameLst>
                                          <p:attrName>style.visibility</p:attrName>
                                        </p:attrNameLst>
                                      </p:cBhvr>
                                      <p:to>
                                        <p:strVal val="visible"/>
                                      </p:to>
                                    </p:set>
                                    <p:animEffect transition="in" filter="wipe(left)">
                                      <p:cBhvr>
                                        <p:cTn id="176" dur="250"/>
                                        <p:tgtEl>
                                          <p:spTgt spid="46"/>
                                        </p:tgtEl>
                                      </p:cBhvr>
                                    </p:animEffect>
                                  </p:childTnLst>
                                </p:cTn>
                              </p:par>
                              <p:par>
                                <p:cTn id="177" presetID="22" presetClass="entr" presetSubtype="8" fill="hold" nodeType="withEffect">
                                  <p:stCondLst>
                                    <p:cond delay="0"/>
                                  </p:stCondLst>
                                  <p:childTnLst>
                                    <p:set>
                                      <p:cBhvr>
                                        <p:cTn id="178" dur="1" fill="hold">
                                          <p:stCondLst>
                                            <p:cond delay="0"/>
                                          </p:stCondLst>
                                        </p:cTn>
                                        <p:tgtEl>
                                          <p:spTgt spid="48"/>
                                        </p:tgtEl>
                                        <p:attrNameLst>
                                          <p:attrName>style.visibility</p:attrName>
                                        </p:attrNameLst>
                                      </p:cBhvr>
                                      <p:to>
                                        <p:strVal val="visible"/>
                                      </p:to>
                                    </p:set>
                                    <p:animEffect transition="in" filter="wipe(left)">
                                      <p:cBhvr>
                                        <p:cTn id="179" dur="250"/>
                                        <p:tgtEl>
                                          <p:spTgt spid="48"/>
                                        </p:tgtEl>
                                      </p:cBhvr>
                                    </p:animEffect>
                                  </p:childTnLst>
                                </p:cTn>
                              </p:par>
                            </p:childTnLst>
                          </p:cTn>
                        </p:par>
                        <p:par>
                          <p:cTn id="180" fill="hold">
                            <p:stCondLst>
                              <p:cond delay="250"/>
                            </p:stCondLst>
                            <p:childTnLst>
                              <p:par>
                                <p:cTn id="181" presetID="22" presetClass="entr" presetSubtype="4" fill="hold" grpId="0" nodeType="afterEffect">
                                  <p:stCondLst>
                                    <p:cond delay="0"/>
                                  </p:stCondLst>
                                  <p:childTnLst>
                                    <p:set>
                                      <p:cBhvr>
                                        <p:cTn id="182" dur="1" fill="hold">
                                          <p:stCondLst>
                                            <p:cond delay="0"/>
                                          </p:stCondLst>
                                        </p:cTn>
                                        <p:tgtEl>
                                          <p:spTgt spid="51"/>
                                        </p:tgtEl>
                                        <p:attrNameLst>
                                          <p:attrName>style.visibility</p:attrName>
                                        </p:attrNameLst>
                                      </p:cBhvr>
                                      <p:to>
                                        <p:strVal val="visible"/>
                                      </p:to>
                                    </p:set>
                                    <p:animEffect transition="in" filter="wipe(down)">
                                      <p:cBhvr>
                                        <p:cTn id="183" dur="500"/>
                                        <p:tgtEl>
                                          <p:spTgt spid="51"/>
                                        </p:tgtEl>
                                      </p:cBhvr>
                                    </p:animEffect>
                                  </p:childTnLst>
                                </p:cTn>
                              </p:par>
                            </p:childTnLst>
                          </p:cTn>
                        </p:par>
                      </p:childTnLst>
                    </p:cTn>
                  </p:par>
                  <p:par>
                    <p:cTn id="184" fill="hold">
                      <p:stCondLst>
                        <p:cond delay="indefinite"/>
                      </p:stCondLst>
                      <p:childTnLst>
                        <p:par>
                          <p:cTn id="185" fill="hold">
                            <p:stCondLst>
                              <p:cond delay="0"/>
                            </p:stCondLst>
                            <p:childTnLst>
                              <p:par>
                                <p:cTn id="186" presetID="22" presetClass="entr" presetSubtype="8" fill="hold" nodeType="clickEffect">
                                  <p:stCondLst>
                                    <p:cond delay="0"/>
                                  </p:stCondLst>
                                  <p:childTnLst>
                                    <p:set>
                                      <p:cBhvr>
                                        <p:cTn id="187" dur="1" fill="hold">
                                          <p:stCondLst>
                                            <p:cond delay="0"/>
                                          </p:stCondLst>
                                        </p:cTn>
                                        <p:tgtEl>
                                          <p:spTgt spid="65"/>
                                        </p:tgtEl>
                                        <p:attrNameLst>
                                          <p:attrName>style.visibility</p:attrName>
                                        </p:attrNameLst>
                                      </p:cBhvr>
                                      <p:to>
                                        <p:strVal val="visible"/>
                                      </p:to>
                                    </p:set>
                                    <p:animEffect transition="in" filter="wipe(left)">
                                      <p:cBhvr>
                                        <p:cTn id="188" dur="250"/>
                                        <p:tgtEl>
                                          <p:spTgt spid="65"/>
                                        </p:tgtEl>
                                      </p:cBhvr>
                                    </p:animEffect>
                                  </p:childTnLst>
                                </p:cTn>
                              </p:par>
                            </p:childTnLst>
                          </p:cTn>
                        </p:par>
                        <p:par>
                          <p:cTn id="189" fill="hold">
                            <p:stCondLst>
                              <p:cond delay="250"/>
                            </p:stCondLst>
                            <p:childTnLst>
                              <p:par>
                                <p:cTn id="190" presetID="22" presetClass="entr" presetSubtype="8" fill="hold" grpId="0" nodeType="afterEffect">
                                  <p:stCondLst>
                                    <p:cond delay="0"/>
                                  </p:stCondLst>
                                  <p:childTnLst>
                                    <p:set>
                                      <p:cBhvr>
                                        <p:cTn id="191" dur="1" fill="hold">
                                          <p:stCondLst>
                                            <p:cond delay="0"/>
                                          </p:stCondLst>
                                        </p:cTn>
                                        <p:tgtEl>
                                          <p:spTgt spid="52"/>
                                        </p:tgtEl>
                                        <p:attrNameLst>
                                          <p:attrName>style.visibility</p:attrName>
                                        </p:attrNameLst>
                                      </p:cBhvr>
                                      <p:to>
                                        <p:strVal val="visible"/>
                                      </p:to>
                                    </p:set>
                                    <p:animEffect transition="in" filter="wipe(left)">
                                      <p:cBhvr>
                                        <p:cTn id="192" dur="500"/>
                                        <p:tgtEl>
                                          <p:spTgt spid="52"/>
                                        </p:tgtEl>
                                      </p:cBhvr>
                                    </p:animEffect>
                                  </p:childTnLst>
                                </p:cTn>
                              </p:par>
                            </p:childTnLst>
                          </p:cTn>
                        </p:par>
                      </p:childTnLst>
                    </p:cTn>
                  </p:par>
                  <p:par>
                    <p:cTn id="193" fill="hold">
                      <p:stCondLst>
                        <p:cond delay="indefinite"/>
                      </p:stCondLst>
                      <p:childTnLst>
                        <p:par>
                          <p:cTn id="194" fill="hold">
                            <p:stCondLst>
                              <p:cond delay="0"/>
                            </p:stCondLst>
                            <p:childTnLst>
                              <p:par>
                                <p:cTn id="195" presetID="22" presetClass="entr" presetSubtype="8" fill="hold" grpId="0" nodeType="clickEffect">
                                  <p:stCondLst>
                                    <p:cond delay="0"/>
                                  </p:stCondLst>
                                  <p:childTnLst>
                                    <p:set>
                                      <p:cBhvr>
                                        <p:cTn id="196" dur="1" fill="hold">
                                          <p:stCondLst>
                                            <p:cond delay="0"/>
                                          </p:stCondLst>
                                        </p:cTn>
                                        <p:tgtEl>
                                          <p:spTgt spid="53"/>
                                        </p:tgtEl>
                                        <p:attrNameLst>
                                          <p:attrName>style.visibility</p:attrName>
                                        </p:attrNameLst>
                                      </p:cBhvr>
                                      <p:to>
                                        <p:strVal val="visible"/>
                                      </p:to>
                                    </p:set>
                                    <p:animEffect transition="in" filter="wipe(left)">
                                      <p:cBhvr>
                                        <p:cTn id="197" dur="500"/>
                                        <p:tgtEl>
                                          <p:spTgt spid="53"/>
                                        </p:tgtEl>
                                      </p:cBhvr>
                                    </p:animEffect>
                                  </p:childTnLst>
                                </p:cTn>
                              </p:par>
                            </p:childTnLst>
                          </p:cTn>
                        </p:par>
                        <p:par>
                          <p:cTn id="198" fill="hold">
                            <p:stCondLst>
                              <p:cond delay="500"/>
                            </p:stCondLst>
                            <p:childTnLst>
                              <p:par>
                                <p:cTn id="199" presetID="22" presetClass="entr" presetSubtype="8" fill="hold" nodeType="afterEffect">
                                  <p:stCondLst>
                                    <p:cond delay="0"/>
                                  </p:stCondLst>
                                  <p:childTnLst>
                                    <p:set>
                                      <p:cBhvr>
                                        <p:cTn id="200" dur="1" fill="hold">
                                          <p:stCondLst>
                                            <p:cond delay="0"/>
                                          </p:stCondLst>
                                        </p:cTn>
                                        <p:tgtEl>
                                          <p:spTgt spid="57"/>
                                        </p:tgtEl>
                                        <p:attrNameLst>
                                          <p:attrName>style.visibility</p:attrName>
                                        </p:attrNameLst>
                                      </p:cBhvr>
                                      <p:to>
                                        <p:strVal val="visible"/>
                                      </p:to>
                                    </p:set>
                                    <p:animEffect transition="in" filter="wipe(left)">
                                      <p:cBhvr>
                                        <p:cTn id="201" dur="250"/>
                                        <p:tgtEl>
                                          <p:spTgt spid="57"/>
                                        </p:tgtEl>
                                      </p:cBhvr>
                                    </p:animEffect>
                                  </p:childTnLst>
                                </p:cTn>
                              </p:par>
                            </p:childTnLst>
                          </p:cTn>
                        </p:par>
                        <p:par>
                          <p:cTn id="202" fill="hold">
                            <p:stCondLst>
                              <p:cond delay="750"/>
                            </p:stCondLst>
                            <p:childTnLst>
                              <p:par>
                                <p:cTn id="203" presetID="22" presetClass="entr" presetSubtype="8" fill="hold" grpId="0" nodeType="afterEffect">
                                  <p:stCondLst>
                                    <p:cond delay="0"/>
                                  </p:stCondLst>
                                  <p:childTnLst>
                                    <p:set>
                                      <p:cBhvr>
                                        <p:cTn id="204" dur="1" fill="hold">
                                          <p:stCondLst>
                                            <p:cond delay="0"/>
                                          </p:stCondLst>
                                        </p:cTn>
                                        <p:tgtEl>
                                          <p:spTgt spid="54"/>
                                        </p:tgtEl>
                                        <p:attrNameLst>
                                          <p:attrName>style.visibility</p:attrName>
                                        </p:attrNameLst>
                                      </p:cBhvr>
                                      <p:to>
                                        <p:strVal val="visible"/>
                                      </p:to>
                                    </p:set>
                                    <p:animEffect transition="in" filter="wipe(left)">
                                      <p:cBhvr>
                                        <p:cTn id="205" dur="500"/>
                                        <p:tgtEl>
                                          <p:spTgt spid="54"/>
                                        </p:tgtEl>
                                      </p:cBhvr>
                                    </p:animEffect>
                                  </p:childTnLst>
                                </p:cTn>
                              </p:par>
                            </p:childTnLst>
                          </p:cTn>
                        </p:par>
                      </p:childTnLst>
                    </p:cTn>
                  </p:par>
                  <p:par>
                    <p:cTn id="206" fill="hold">
                      <p:stCondLst>
                        <p:cond delay="indefinite"/>
                      </p:stCondLst>
                      <p:childTnLst>
                        <p:par>
                          <p:cTn id="207" fill="hold">
                            <p:stCondLst>
                              <p:cond delay="0"/>
                            </p:stCondLst>
                            <p:childTnLst>
                              <p:par>
                                <p:cTn id="208" presetID="22" presetClass="entr" presetSubtype="8" fill="hold" nodeType="clickEffect">
                                  <p:stCondLst>
                                    <p:cond delay="0"/>
                                  </p:stCondLst>
                                  <p:childTnLst>
                                    <p:set>
                                      <p:cBhvr>
                                        <p:cTn id="209" dur="1" fill="hold">
                                          <p:stCondLst>
                                            <p:cond delay="0"/>
                                          </p:stCondLst>
                                        </p:cTn>
                                        <p:tgtEl>
                                          <p:spTgt spid="62"/>
                                        </p:tgtEl>
                                        <p:attrNameLst>
                                          <p:attrName>style.visibility</p:attrName>
                                        </p:attrNameLst>
                                      </p:cBhvr>
                                      <p:to>
                                        <p:strVal val="visible"/>
                                      </p:to>
                                    </p:set>
                                    <p:animEffect transition="in" filter="wipe(left)">
                                      <p:cBhvr>
                                        <p:cTn id="210" dur="500"/>
                                        <p:tgtEl>
                                          <p:spTgt spid="62"/>
                                        </p:tgtEl>
                                      </p:cBhvr>
                                    </p:animEffect>
                                  </p:childTnLst>
                                </p:cTn>
                              </p:par>
                              <p:par>
                                <p:cTn id="211" presetID="22" presetClass="entr" presetSubtype="8" fill="hold" nodeType="withEffect">
                                  <p:stCondLst>
                                    <p:cond delay="0"/>
                                  </p:stCondLst>
                                  <p:childTnLst>
                                    <p:set>
                                      <p:cBhvr>
                                        <p:cTn id="212" dur="1" fill="hold">
                                          <p:stCondLst>
                                            <p:cond delay="0"/>
                                          </p:stCondLst>
                                        </p:cTn>
                                        <p:tgtEl>
                                          <p:spTgt spid="67"/>
                                        </p:tgtEl>
                                        <p:attrNameLst>
                                          <p:attrName>style.visibility</p:attrName>
                                        </p:attrNameLst>
                                      </p:cBhvr>
                                      <p:to>
                                        <p:strVal val="visible"/>
                                      </p:to>
                                    </p:set>
                                    <p:animEffect transition="in" filter="wipe(left)">
                                      <p:cBhvr>
                                        <p:cTn id="213" dur="250"/>
                                        <p:tgtEl>
                                          <p:spTgt spid="67"/>
                                        </p:tgtEl>
                                      </p:cBhvr>
                                    </p:animEffect>
                                  </p:childTnLst>
                                </p:cTn>
                              </p:par>
                            </p:childTnLst>
                          </p:cTn>
                        </p:par>
                        <p:par>
                          <p:cTn id="214" fill="hold">
                            <p:stCondLst>
                              <p:cond delay="500"/>
                            </p:stCondLst>
                            <p:childTnLst>
                              <p:par>
                                <p:cTn id="215" presetID="22" presetClass="entr" presetSubtype="1" fill="hold" nodeType="afterEffect">
                                  <p:stCondLst>
                                    <p:cond delay="0"/>
                                  </p:stCondLst>
                                  <p:childTnLst>
                                    <p:set>
                                      <p:cBhvr>
                                        <p:cTn id="216" dur="1" fill="hold">
                                          <p:stCondLst>
                                            <p:cond delay="0"/>
                                          </p:stCondLst>
                                        </p:cTn>
                                        <p:tgtEl>
                                          <p:spTgt spid="69"/>
                                        </p:tgtEl>
                                        <p:attrNameLst>
                                          <p:attrName>style.visibility</p:attrName>
                                        </p:attrNameLst>
                                      </p:cBhvr>
                                      <p:to>
                                        <p:strVal val="visible"/>
                                      </p:to>
                                    </p:set>
                                    <p:animEffect transition="in" filter="wipe(up)">
                                      <p:cBhvr>
                                        <p:cTn id="217" dur="250"/>
                                        <p:tgtEl>
                                          <p:spTgt spid="69"/>
                                        </p:tgtEl>
                                      </p:cBhvr>
                                    </p:animEffect>
                                  </p:childTnLst>
                                </p:cTn>
                              </p:par>
                            </p:childTnLst>
                          </p:cTn>
                        </p:par>
                        <p:par>
                          <p:cTn id="218" fill="hold">
                            <p:stCondLst>
                              <p:cond delay="750"/>
                            </p:stCondLst>
                            <p:childTnLst>
                              <p:par>
                                <p:cTn id="219" presetID="22" presetClass="entr" presetSubtype="8" fill="hold" nodeType="afterEffect">
                                  <p:stCondLst>
                                    <p:cond delay="0"/>
                                  </p:stCondLst>
                                  <p:childTnLst>
                                    <p:set>
                                      <p:cBhvr>
                                        <p:cTn id="220" dur="1" fill="hold">
                                          <p:stCondLst>
                                            <p:cond delay="0"/>
                                          </p:stCondLst>
                                        </p:cTn>
                                        <p:tgtEl>
                                          <p:spTgt spid="78"/>
                                        </p:tgtEl>
                                        <p:attrNameLst>
                                          <p:attrName>style.visibility</p:attrName>
                                        </p:attrNameLst>
                                      </p:cBhvr>
                                      <p:to>
                                        <p:strVal val="visible"/>
                                      </p:to>
                                    </p:set>
                                    <p:animEffect transition="in" filter="wipe(left)">
                                      <p:cBhvr>
                                        <p:cTn id="221" dur="250"/>
                                        <p:tgtEl>
                                          <p:spTgt spid="78"/>
                                        </p:tgtEl>
                                      </p:cBhvr>
                                    </p:animEffect>
                                  </p:childTnLst>
                                </p:cTn>
                              </p:par>
                            </p:childTnLst>
                          </p:cTn>
                        </p:par>
                        <p:par>
                          <p:cTn id="222" fill="hold">
                            <p:stCondLst>
                              <p:cond delay="1000"/>
                            </p:stCondLst>
                            <p:childTnLst>
                              <p:par>
                                <p:cTn id="223" presetID="22" presetClass="entr" presetSubtype="8" fill="hold" grpId="0" nodeType="afterEffect">
                                  <p:stCondLst>
                                    <p:cond delay="0"/>
                                  </p:stCondLst>
                                  <p:childTnLst>
                                    <p:set>
                                      <p:cBhvr>
                                        <p:cTn id="224" dur="1" fill="hold">
                                          <p:stCondLst>
                                            <p:cond delay="0"/>
                                          </p:stCondLst>
                                        </p:cTn>
                                        <p:tgtEl>
                                          <p:spTgt spid="55"/>
                                        </p:tgtEl>
                                        <p:attrNameLst>
                                          <p:attrName>style.visibility</p:attrName>
                                        </p:attrNameLst>
                                      </p:cBhvr>
                                      <p:to>
                                        <p:strVal val="visible"/>
                                      </p:to>
                                    </p:set>
                                    <p:animEffect transition="in" filter="wipe(left)">
                                      <p:cBhvr>
                                        <p:cTn id="225" dur="500"/>
                                        <p:tgtEl>
                                          <p:spTgt spid="55"/>
                                        </p:tgtEl>
                                      </p:cBhvr>
                                    </p:animEffect>
                                  </p:childTnLst>
                                </p:cTn>
                              </p:par>
                            </p:childTnLst>
                          </p:cTn>
                        </p:par>
                        <p:par>
                          <p:cTn id="226" fill="hold">
                            <p:stCondLst>
                              <p:cond delay="1500"/>
                            </p:stCondLst>
                            <p:childTnLst>
                              <p:par>
                                <p:cTn id="227" presetID="22" presetClass="entr" presetSubtype="8" fill="hold" nodeType="afterEffect">
                                  <p:stCondLst>
                                    <p:cond delay="0"/>
                                  </p:stCondLst>
                                  <p:childTnLst>
                                    <p:set>
                                      <p:cBhvr>
                                        <p:cTn id="228" dur="1" fill="hold">
                                          <p:stCondLst>
                                            <p:cond delay="0"/>
                                          </p:stCondLst>
                                        </p:cTn>
                                        <p:tgtEl>
                                          <p:spTgt spid="71"/>
                                        </p:tgtEl>
                                        <p:attrNameLst>
                                          <p:attrName>style.visibility</p:attrName>
                                        </p:attrNameLst>
                                      </p:cBhvr>
                                      <p:to>
                                        <p:strVal val="visible"/>
                                      </p:to>
                                    </p:set>
                                    <p:animEffect transition="in" filter="wipe(left)">
                                      <p:cBhvr>
                                        <p:cTn id="229" dur="250"/>
                                        <p:tgtEl>
                                          <p:spTgt spid="71"/>
                                        </p:tgtEl>
                                      </p:cBhvr>
                                    </p:animEffect>
                                  </p:childTnLst>
                                </p:cTn>
                              </p:par>
                            </p:childTnLst>
                          </p:cTn>
                        </p:par>
                        <p:par>
                          <p:cTn id="230" fill="hold">
                            <p:stCondLst>
                              <p:cond delay="1750"/>
                            </p:stCondLst>
                            <p:childTnLst>
                              <p:par>
                                <p:cTn id="231" presetID="22" presetClass="entr" presetSubtype="8" fill="hold" grpId="0" nodeType="afterEffect">
                                  <p:stCondLst>
                                    <p:cond delay="0"/>
                                  </p:stCondLst>
                                  <p:childTnLst>
                                    <p:set>
                                      <p:cBhvr>
                                        <p:cTn id="232" dur="1" fill="hold">
                                          <p:stCondLst>
                                            <p:cond delay="0"/>
                                          </p:stCondLst>
                                        </p:cTn>
                                        <p:tgtEl>
                                          <p:spTgt spid="56"/>
                                        </p:tgtEl>
                                        <p:attrNameLst>
                                          <p:attrName>style.visibility</p:attrName>
                                        </p:attrNameLst>
                                      </p:cBhvr>
                                      <p:to>
                                        <p:strVal val="visible"/>
                                      </p:to>
                                    </p:set>
                                    <p:animEffect transition="in" filter="wipe(left)">
                                      <p:cBhvr>
                                        <p:cTn id="233" dur="500"/>
                                        <p:tgtEl>
                                          <p:spTgt spid="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8" grpId="0" animBg="1"/>
      <p:bldP spid="8" grpId="1" animBg="1"/>
      <p:bldP spid="9" grpId="0" animBg="1"/>
      <p:bldP spid="9" grpId="1" animBg="1"/>
      <p:bldP spid="11" grpId="0" animBg="1"/>
      <p:bldP spid="11" grpId="1" animBg="1"/>
      <p:bldP spid="12" grpId="0" animBg="1"/>
      <p:bldP spid="12" grpId="1" animBg="1"/>
      <p:bldP spid="13" grpId="0" animBg="1"/>
      <p:bldP spid="13" grpId="1" animBg="1"/>
      <p:bldP spid="14" grpId="0" animBg="1"/>
      <p:bldP spid="14" grpId="1" animBg="1"/>
      <p:bldP spid="14" grpId="2" animBg="1"/>
      <p:bldP spid="14" grpId="3" animBg="1"/>
      <p:bldP spid="3" grpId="0" animBg="1"/>
      <p:bldP spid="3" grpId="1" animBg="1"/>
      <p:bldP spid="45" grpId="0" animBg="1"/>
      <p:bldP spid="51" grpId="0" animBg="1"/>
      <p:bldP spid="52" grpId="0" animBg="1"/>
      <p:bldP spid="53" grpId="0" animBg="1"/>
      <p:bldP spid="54" grpId="0" animBg="1"/>
      <p:bldP spid="55" grpId="0" animBg="1"/>
      <p:bldP spid="5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a:t>1. Identify the automation boundaries</a:t>
            </a:r>
          </a:p>
        </p:txBody>
      </p:sp>
      <p:sp>
        <p:nvSpPr>
          <p:cNvPr id="3" name="Inhaltsplatzhalter 2"/>
          <p:cNvSpPr>
            <a:spLocks noGrp="1"/>
          </p:cNvSpPr>
          <p:nvPr>
            <p:ph idx="1"/>
          </p:nvPr>
        </p:nvSpPr>
        <p:spPr>
          <a:xfrm>
            <a:off x="467544" y="1340768"/>
            <a:ext cx="8136904" cy="3024336"/>
          </a:xfrm>
        </p:spPr>
        <p:txBody>
          <a:bodyPr>
            <a:noAutofit/>
          </a:bodyPr>
          <a:lstStyle/>
          <a:p>
            <a:pPr marL="0" indent="0">
              <a:buNone/>
            </a:pPr>
            <a:r>
              <a:rPr lang="de-AT" b="1" dirty="0"/>
              <a:t>Principle</a:t>
            </a:r>
            <a:r>
              <a:rPr lang="de-AT" dirty="0"/>
              <a:t>: not all processes can be automated.</a:t>
            </a:r>
            <a:endParaRPr lang="en-US" dirty="0"/>
          </a:p>
          <a:p>
            <a:pPr marL="0" indent="0">
              <a:buNone/>
            </a:pPr>
            <a:r>
              <a:rPr lang="en-US" dirty="0"/>
              <a:t>-&gt; Start by identifying each task’s type:</a:t>
            </a:r>
          </a:p>
          <a:p>
            <a:pPr>
              <a:buFontTx/>
              <a:buChar char="-"/>
            </a:pPr>
            <a:endParaRPr lang="en-US" dirty="0"/>
          </a:p>
          <a:p>
            <a:pPr>
              <a:buFontTx/>
              <a:buChar char="-"/>
            </a:pPr>
            <a:endParaRPr lang="en-US" dirty="0"/>
          </a:p>
          <a:p>
            <a:pPr>
              <a:buFontTx/>
              <a:buChar char="-"/>
            </a:pPr>
            <a:endParaRPr lang="en-US" dirty="0"/>
          </a:p>
          <a:p>
            <a:endParaRPr lang="de-AT" dirty="0"/>
          </a:p>
          <a:p>
            <a:pPr marL="0" indent="0">
              <a:buNone/>
            </a:pPr>
            <a:endParaRPr lang="en-US" dirty="0"/>
          </a:p>
        </p:txBody>
      </p:sp>
      <p:sp>
        <p:nvSpPr>
          <p:cNvPr id="5" name="AutoShape 4" descr="data:image/jpeg;base64,/9j/4AAQSkZJRgABAQAAAQABAAD/2wCEAAkGBhISERUQEhQTERIVFhgWEhcYGBkYFxIXFBIYFRkVGhkXGyYhFxskGhQXHy8gIyctLC0sFR4xNTAqNSgrLCoBCQoKDgwOGg8PGiolHCQsLywxNCwzLSosLCwsLCwsLC8sLCwuLCwsLCwsLCwvLCwsLCwsLCwsLCksLCwpKSwsKf/AABEIALQBGAMBIgACEQEDEQH/xAAcAAEAAQUBAQAAAAAAAAAAAAAAAgEDBAUGBwj/xABGEAABAgQCBQcKBQIEBgMAAAABAhEAAxIhBDETIkFRkQUGFFJhk9EWMlNUcYGSwdLwFSNCsbLT4TRigqEkM0NjovEHRHL/xAAaAQEAAwEBAQAAAAAAAAAAAAAAAQIEAwUG/8QAOBEAAgEBBAgEBAUDBQAAAAAAAAECEQMSE1EEFCExcaHR8AUyQVIzgYKRscHh4vEVYdIiIyRiov/aAAwDAQACEQMRAD8A9Y6VDpUeZ4TljGLlpX03DoJ85KkywpGtSLU3teK4flfGKCj07DJKVEAKSgVAJBqBodrkM2wx6Oo2ma59DDrcO6dT0vpUOlR5ViucWOR/9qQsUlQpSgu1Oq1DhRqsD1TGavlXF01Jx+HVZ2oQDk4B1bbeG2JegWi9Vz6ELS4PtdT0jpUOlR5kOWsWQCMbIAIS9SEAhRSFEMElwHZ94iUrlbGElJxuGGqlSTShlVFQpukMRSHcfqERqNpmufQa3DunU9L6VDpUecycXj1PTjcIaXKvMsBmfMy7Ywjzgx2k0YxUlRKkIBCEsa9o/LyTt9u2C0Gb3Nc+hL0uC3p8up6n0qHSo89EzlKz4uQHa1As+9pUVr5Rt/xci4JDIc2dh/ygzsOMV1OWa59CdZjk+XU9B6VDpUecysVykVqQcRLTSUirRoZYJLlOrdgH94yi4J/KDlPSkOGb8pFJdnu2xzs2bHidTlmufQazHJ8up2vLfKSpeGnTEFlplLUglmCggkG9s44nA87sWqsTMRKlsBRqoIJJYv2AXbbEVYzH1FPSUswpVoEsSVKDG2q1Lk/5hFvG4rHy5a5nSZSqGsJada7FnRsJGed+x+1lozjsaTrx6HK0tr21NqnDqbFXOibUR0xDMmlVEuxJUDUNwATkf1bWiauXsQM8fhzllLTYEtV5267WPsjkfLHHekT3cv6YeWOO9Inu5f0xp1KftXf0mfW4e59/Ub9HPDG6dCNNKUgzJYLBDkKUkKFttyPdGZzr51YuVilS5MyWlASggKCXcpc53jlPLLHekT3cv6YHnljvSDu5f0w1Kd5SuRplX9BrcLrV99/M6tPOWcoA9OkoO0KlA53/AE7hY53B2MYpI50TlJBVjZaFfqBlpIsSLNtLP/qTneOV8scd6RPdy/ph5Y470ie7l/TDUp+1ff8AaNbh7n39R1a+ck+kkY+QVMSBoksWB1c8yWvl/s8+aHOjFTsUJc9aFIKFlkhLuChsr7THI+WOO9Inu5f0wHPPHekHdy/pg9Cm4tXV38gtLgpJ3n38zeyueWMM4pXPlol1LD0oJSAVNb3ARnr5yTsxj5XdJfaDtG1iOz/fk/LLHekT3cv6YeWOO9Inu5f0xOpT9i+/7SNaj7n38zrE84p+3HyL/wDaFr7dbd+8a5fPLGiZSJ8paKwKglAqFQBIF22tGk8scd6RPdy/ph5ZY70ie7l/TDU5+xd/SNah7n38zrueHOjFScSZchaEoEtJZQS9RUt877BFybzhWwKeUJWVwZSXcg5ZOBb2vmI40888d6Qd3L+mHljjvSJ7uX9MVWgzUUrq6/8AllnpcKt3n38zr5POKYpDnlCUiZUoMZQKSlKlgKtfWAQWeznsjAx/OzGIYy8VInO76iUlLMzuTm54Rz/ljjvSJ7uX9MPLHHekT3cv6YstDmnW6u/pKvSoNeZ9/UddypzqxSOTsPPQtAnrmFMwkJpIGmsNn6E5bo1eB5441YFWLkSiSQQUIO1NO0WLqu+yNL5Z470g7uX9MPLLHekT3cv6Ywz8Jt5Sqmkstp6th4xo1nZ3JWd557P1OgxfOzFICmxsiYpILJEtIqUCLPUQ2d+ztBjY8yedGKnmeJ60KolpMukJsTW5Lf8A5Ecd5ZY70ie7l/TAc88d6Qd3L+mKrwjSE63lzLWnjOizs3FWdHns/JI7zkvlbGGeEzSnROHISAS6Tb9smhHB+WeO9IO7l/TCKaP4PpNlGk5qT+eRltPErCbqlQ9JHJmDKjLEmQVpzSJaSfNqyA9nHsMV/CcIFiWZOHqUFFIpQ5CSH1SkH9QMafndzfxM1VUgIWkkEgqCVJNISTrWIIA2v2RjczeZc/D4g4mcZY1FICUkqLqKS5LAfp7c47XVh38XbkUTbncdnszNhjJ+AllQVhkkIUUEiVLZ0S9KtnIOqgObdgqNox08qcnnLC7gn8mVrkqQAE63/dQbtY+6Nlj5U0zFFOFkrBUCFqEsqUEJsS6gXCnI7GFiXF/RTHP/AA8lkodBZIqWEJISOrrDPZQOwxkxZ5s04cMkaT8a5M9W/QVkaBBKUhBWCWyqSkke52i8jGYEroOECddEskypTJWtcyWyr6rKlKD3BLM7h87D4eaqYmvDSEoukmlBKQZbFi7sWSDbKzFni2ZOIepWGw6lhiF0oqKiVKcAmzKJPnO5zuSJxZ5sYcMkQxxwMoSSvDyU6Y/qRLeWmkaxAd2UpCWST575CMeTi8EpTHCS0io1lUuVqI0K5qVFnuRLVqh7C5GUbWWJoEtPR5QSwQoClkJEw2Gs1NKUKAbP2NGOmVMHm4OQwqCLISzkpJuxAUxLNkRm5Ziz9zIw4ZIwZs3DoEwqwUoFAACQhJKlnDieUOpASAlNTmonVyuBF5AwpRPV0OUNChSzqS2VSqammwcH8k7Gvt25uNwizMUej4eaFM6lJQ5ASnznLq1gWB3DdrXFIm6NREiTpjq/ppWhSnUCXJbznB2kG94Ys/cycOGSNUqdhEGiZg5YmNUEplBTC2sqpCSkAqSC4cObMHisifglTEo6JLAVQAvRy6a1KUgh9iQpBS5uSQAC4fOlrxC1pMzCyWqTrEpKkXIKhnelmbt98NDMBKkYOQFJLpLID0mlBBBcEJc9gDBnsxZ+5jDhkjP8n8L6vI7tHhDyfwvq8ju0eEF4jEBSwJaSkBRQXzIQCkHW6zjIe5r25OLxRKapKEpKmUaw6UubsCbgAbf1e2JxZ5sjDhki55P4X1eR3aPCHk/hfV5Hdo8IsjHYo/8AQT2awG1nLkFrEszi2b2ni8TiUk0SkrAsLgVWSygSq16gzbs4jFnmxhwyRPyfwvq8ju0eEPJ/C+ryO7R4Riq5RxlVIw6PNBeo03qs7sSGAbtfI2vLxmJrZMlNNnUpTMTLCjYHWZRIcdVru4Ys82MOGSLnk/hfV5Hdo8IeT+F9Xkd2jwjH6XjMtCi2ZqGt2edq7L3zZrOorHYsEnQggFgHDqcZ2UabntsLnbDFnmxhwyRkeT+F9Xkd2jwh5P4X1eR3aPCM8H3QicWebGHDJGB5P4X1eR3aPCHk/hfV5Hdo8Iz4QxZ5sYcMkYHk/hfV5Hdo8IeT+F9Xkd2jwjPhDFnmxhwyRgeT+F9Xkd2jwh5P4X1eR3aPCM+EMWebGHDJGB5P4X1eR3aPCHk/hfV5Hdo8Iz4QxZ5sYcMkYHk/hfV5Hdo8IeT+F9Xkd2jwjPhDFnmxhwyRgeT+F9Xkd2jwh5P4X1eR3aPCM+EMWebGHDJGB5P4X1eR3aPCEbCKQxJ5sYcMkMTj1pUUjDrWBkoFABs+0v8A+otDlWZ6rM+KX9UZ+Jw4mIXLUHStKkKuzhQKT7LExrhzXk11jSAhYWE6RVAIWFsEmwTUkFhu33jx4S0e6r2/i+pqcZV3/gTHKcz1Sbxl/VD8TmeqTeMv6oseSUkABBmygC7ImqS/mkv7Sl3DXUTmxFRzSk2vOcU62mXUaC4dWZFzbK8WvaN25dSLk8/wMrD45alBJw0xAJuolDJ7SxeMqZMYtoyRvtFcNIoQlAchKQkFSnJCQzktc2ziU6VUkpIsoEG+whjsjjJ2Lnsf+mmb3l0mltLQnH0R/wDGAn/9s/8Aj4xbRyUkKqFTguNdTC7s27siyOQkDIrAFwAshizbBut7It/x8/xFGZiJjltGR22tF+gbhFqTKpSEi4AADlzbeWvF1zuHH+0ZrZxr/tvYWSzFA3CJS5YcWHCIudw4/wBolKVrCOdm5X1t9US0qF/RJ3DhDRJ3DhGJyxiZiJdUsOakhRpUuhJN1UJupuze+yNUnnLPZI6JNKjSFOlSAmqrPVIySMiQCsAm0e6cToNCncOAhok7hwjmp3OTFAgjDKp2imaSpjOBAIl2emUxI/XuuLk/nHiLhOFmO6gCyyxBYWoYn9VjSQGCibQFDodCncOAhoU7hwjH5LxS5kpK5iDKWXCkHNJBI3Xydxa9iReMuAIaJO4cIaFO4cInCAIaJO4cIaJO4cInCAIaJO4cIaJO4cInCAIaJO4cIaJO4cInCAIaJO4cIaJO4cInCAIaJO4cIaJO4cInCAIaJO4cIaJO4cInCAIaJO4cIaJO4cInCAOO5y8rzpWKCJaJRliWFrqBqU+k1QxATZBve5G6EWOdrdKU4f8AIH8Z8I1zhG7HZ6GVTlfkjc8uk6INPVhjXZaU1k+dqtuPy3xq8XidVK/xCkKTQSEJKVlNQKkgFkknaLmm0b/EoWUigJJqfWDgMSx4t7njVT8Di1ukpwpl1OApJJAcM4pYl3X7S2y/yyZ6BjCasiWBj2cqBOhDzF6QlgSdVtNLTSNibNeLcnFrUpKE8ohayNkhBCmQq9rC4KvYE7w+xn4PFuaDhlXUpJUkuFF6RYZABF8zTFZmFxQJoThQHcKKVVNdgQAzuc+w5vE1XdOgLc2eky5BGKKagEpUQXmnUS7AgkuNrj8z2GLMvlAVaLpoUsqu0tJYISpK07Qm6Kjut1g+ejDYhgWwwVUFWSpvNIUd9Xm3ttza8DgcRUphhmOkpNBqS4Vo+w+dre1Wb2jYDGxePTtxyJZNK5ZpSAEmUm5cstJJqv1wN0Wxj0oUUrxpqCkkOgDVY7C4IJmJdTfpYNsytBjHFsIwDCy94D9mqCGG8bmiWKw2KKjSMKpOypKqjZLg2LB33nK+2Gzv+AY8vFuVFOMzSpYQpAcCYgGWQ4dk1JyzNs3EWPxBxbHsTl+UiygQ9mf9SdXcRvvusFhVX0qJNV0goBYoIAY1D/KLZWG6MkYdHVTwGzL9zxiLy7oSaCZyiAlJ6cLqUQvRppKU2KSwZwQb7zlHRyVglJFwQ47QWiyjBSwGCEAEqJFIuVl1cTc74vyxrD3/ACi9m05x4kPcTxuHK00hRSXBcEiwUHFt4ce+MGXgsQAoGcC4FJYOCCL+btAL+3KM3G4UzE0hapd3dJY5EN7LxiyeSpiSkmfNUxBUCzKA2dke4cSMzDYmxE1P6QRSGyAWoarv5xF91oqvBYio0zmSSSLAkOSwunIBuA7SdnCANTjJUzRpSqeJagTrOE16pYGwGZD22b8sNU7EbMVI4J3q7NxHDbd98vzgb7flEq/bwMAaZS1VhXSUM6ak1AAgBDs2TkL+LsgqesAhOJlvW4JKfNpGrlvfjnZjua/bwMK/bwMAa/A44AETJstRdwQobdjMLDKMn8RlekR8Qi/X7eBhX7eBgCx+IyvSI+IQ/EZXpEfEIv1+3gYV+3gYAsfiMr0iPiEPxGV6RHxCL9ft4GFft4GAEuYFB0kEHIi4MSi3JFvef5GLkAIQhACEIQAhCEAcRzrfpSm9AP4z4RTna3SlP6AfxnwjbPyQ4GJeeR1aPmf3MSeNZyzgJc1CUzVhCBNSouzLZRZFy1yRvyyjSo5EYBC+UZilOjKatBIqmClhOd1qOb5oIDBkp+Tup+p6lTrYRyOPw9xNVynRLRKQCApqlJQSJppm6xJNTMarAuIuyuT0CX0VWLClzFpmqU6xMUxQpLL0rpJ0JuDt1QkACFxZip1MI5KVzVXNlmnGzVpVWlwZhSoqmrrdJm0quVJyYBIYRkcocz1TFqmoxC5UxQaoAmlpUuWlnXZtGtVts07bldjmKnSwjRq5vzSZb4qbSiXLQq6wVqQuordMwB1WBqCiyRdioHXo5nYlkvj5yilJAJC3qImDSWmsSNISAXGql3AAEXY5ip1kI0vInIEyRMVMmYheIJloQK6nTTncrIzfIA3uVG8bqIaS3ARWX5w9/wAopFZfnD3/ACi9l8SPEPcXp09KWKiwPySVH2WST7oxlcsyR/1E3c+5L1H2Bi+5olymhRQyEImKcWXkwzN9rOB2mNcnDzX/AMPIs12S5D3AAO5tse8cDY/islia0sCx7HBN91geBjIkzkrSFJIUk5EZGNWZcyhLSJYUDrJ1WsLEF8mUe17ZF4zeTkkI1kJlqOaU5BgAMuwAe6ALs+YoMEgKJfNRTl7EmLdc7qS+8V/Ti8pFwdz/AO8VvvHD+8AWK53Ul94r+nCud1JfeK/pxfvvHD+8L7xw/vAFiud1JfeK/pwrndSX3iv6cX77xw/vC+8cP7wBYrndSX3iv6cK53Ul94r+nF++8cP7wvvHD+8AWK53Ul94r+nCud1JfeK/pxfvvHD+8L7xw/vAFJKyQ5ABu4BcWLZsP2icRloYN7f9y8SgBCEIAQhCAEIQgDiOdb9KU3oB/GfCKc7W6Uq7fkD+M+EbZ+WHAxrzyNxy9hkLktMlqnJTMSopSSFaq3cU3LbrPe8aJXJODS8vQYtSSXUXmqBUuUQqo1bULKFORs9sb/lsjRh5kyTr6qkAk1MpgwzD3bazbY1CMalKKpuPqC1PKVRSAJc0hrAO9hus9xHysanpFhHIeDTQpOExNg4aoNSVo1k1XJzL3NSCctWk/kPCqSZfR8WygliKlEpCEqp11ajA0NmKbMwjLwuJSmWJ/TlKlBQBKkFlKZ6b6wBpNt7h4gcXpFHRY5YUqYTSZbhIpBoy1WSDffuvFquv8g2+FxyUNLTKngMVl0WTWVLId83cMHzAFsrWI5zoQAVSsQzJP/LOrWkEJN9VWsAQdsa5XLEmpzjltVXSJdqfOCLJ7Wvnk261I5ZlJKT09awlRMwaMkG9ZS7ati3ZfJmFbn9vxFTeTeXUpShWjnmvYJZKkHVsoPY6wtBPLTpChJn3IDFABAId2fKx9/tEag42UkrlLxk4gJZQpLmyF6RKkglqQU5s5V7Dbn8oJDD8QmglNSSJSSGUC1gg3FJsbuR2Qud7RU255xJpCjJxFyQBozUwSkvS7ga4HuMSwnL6ZqBMRKnlJVT5jHJ6hfL/ANZ2jVT8eFHSDGTEIW5SdHqpAWtFrbwRdrM92i6rHJSkE4yYAVKUVaM5IQhKgXTqB2Vk2uWGTLqJqbbD8q1TNGZU5N1AKKdTULPU9n2b4z5fnD3/ACjB5KkKShzNVOCmKCoMQkpDdp33jOl+cPf8oWfxFxIe4ljZkwAGWkKNQcHq3faOzjGNLxeIKgFSQlNqlVhWbuwsbW/3jYwj3TialONxbgaBIFnJWLXO47m4HeIycHipylNMk6MM71hV7WyG88IzYQBYxEqopDqAubEp/aI9AT1pneL8YuzlpDVEDc8W+ky+snjAFOgJ60zvF+MOgJ60zvF+MV6TL6yeMOky+snjAFOgJ60zvF+MOgJ60zvF+MV6TL6yeMOky+snjAFOgJ60zvF+MOgJ60zvF+MV6TL6yeMOky+snjAFOgJ60zvF+MOgJ60zvF+MV6TL6yeMOky+snjAGMvFLQ4SkrABZwskmpVnAL2Az/uNgkuHiMsgh0sRsaJwAhCEAIQhACEIQBxHOz/FKs/5A92rPhFOdn+KVdvyB79WfFY2z8sOBiXnkdDjpc1SGklCV1ZrBIYKc2G37tmMKZhMWUrFWHqIZBoUbFRJcHs2XvuzO2R8z+5iUfI1oeoaqRg8QAxVh0ikgBEshtQhNySGBO7J7RHouLpI0kgKJsoIOqGUHAI856De1j79vCF4UNZ0XEhSmmSQhyUugkh1WBYgWSw7W41MrFFKQ8gKdVZpUQQ2qUpsxdnc7OGyhC8KGqEjFskVSH/UaVHNaiwAawSUgPuLvFuVh8aFsVyFIYGopNQUSXYDMAMA+/O19zCF4UNYJWL1XVh2o1tVf/MZbEf5Xo7bGLKMNjmvMw5ITY0Kub55f5cu22UbmELwoY2ARNAOlKFGo00ggBOwMRbic84ypfnD3/KKRWX5w9/yi9l8RcQ9xPF4XSAByliDZtnYbbXG4gHZGInkU+mnn/Wfv7u8bKEe8cDBwnJhQoK0s1bAhlKJBfa2+0Z0IQBaX56fYr5Rdi0vz0+xXyi7ACEIQAhCEAIQhACEIQBaw+X+pX8zF2LWHy/1K/mYuwAhCEAIQhACEIQBw/Oz/FKs/wCQP4z4RXnW/SlMW/IH8Z8I2z8sOBiXnkdUj5n9zEoij5n9zEo+Qe89UQhCIAhCEAIQhACEIQAisvzh7/lFIrL84e/5R1sviR4kPcZUIsYxMwgaMgF7kh7MbcWjDrxVHmyysHIHMU53/wA3sz98e8cDZwjU6XGdSSd9z27Hzyt2Z3cbOTVSKmqYVNk7X/3gBMlOQXII3Nt9o7Ijoj11cE+ESWkEh4poE/ZMAU0R66uCfCGiPXVwT4RXQJ+yYaBP2TAFNEeurgnwhoj11cE+EV0CfsmGgT9kwBTRHrq4J8IaI9dXBPhFdAn7JhoE/ZMAU0R66uCfCGiPXVwT4RXQJ+yYaBP2TAEpaGDZ5/7l/nEo0XLM2cmsShUoBBloKygLJWyy9SSWTse3a4jFVjMS/wDhie3pZtqu2bm9rbj7wOnhGjwcxakkzEKlFyANOVW2KJC7ewO2+NjyZMUUaxfWUAeskGxtnufazwBlwhCAEIQgDh+drdKU/oR/GfCK8636UpvQD+M+EbZ+SHAxLzyOqR8z+5iURR8z+5iUfIPeeqIQhEAQhCAEIQgBCEIARWX5w9/yikVl+cPf8o62XxI8SHuMlSgM7QeLOKwaZgAWHALj2sR84w/wCXQUArAd3qcjVpAuMm/aPeOBs3hGpPNuXlVMH+r27GuNY2yubMS+zkyglISMkgAewBoAqtQGb8Cf2iOlG4/CfCJnODwBDSjcfhPhDSjcfhPhE3g8AQ0o3H4T4Q0o3H4T4RN4PAENKNx+E+ENKNx+E+ETeDwBDSjcfhPhDSjcfhPhE3g8AY86fLsFMXySUkkttpZ/fFrSSeqO7P0xicscjmbWHWBMCASggKTo11DzixB+Z3xhq5Bmemxo7NIi+q19Z83Nmz7HgDb6WT1R3Z+mMyXMCgCkgg5EXBjUYPBTJYYnETHUS61Syb7PPsPYI2GAwxQkg5lSlNm1Rdu3xJgDJhCEAIQhAHD87W6Up/QD+M+EV51v0pVn/IH8Z8I2z8kOBiXnkdUj5n9zEoij5n9zEo+Qe89UQhCIAhCEAIQhACEIQAisvzh7/lFIrL84e/5R1sviR4kPcTxeLEsAlKlOWZNzkS+eTAxiDnBKpr1mek2ZjTU187bnyjZRQh7R7xwNX5TSGuVDdqnt8M8r+2NlJm1JCg4CgCHzuHicIAgt9jD2h/nFKVb08D9UTIg0AQpVvTwP1QpVvTwP1RNoNAEKVb08D9UKVb08D9UTaLc7EJQ1SmfIbT7BmYArSrengfqhSrengfqiz+IS+sfhPhD8Ql9Y/CfCAL1Kt6eB+qFKt6eB+qIScWhRpSpyztkW3sdkXmgDVcp8uCQFFTMgJK1Mq1aqUgAOSXN9zj3Yx53SRYzZIJyGu6rPbV1rbo2uI5PStyXDsFWSQoAuHCkkWMWjyQm9zfPUlXsB6PcAPdAFrC8saRJVLVKWASlxUzjMZRm4LFaRNTMQSCNxBax2jaOw7Iso5LAyURtsmV/TjJkyQkMPad5JuSYAuQhCAEIQgDg+eE8DGBBJClyQEAAmotOSwtm6k27YpHS48fno1litkaqCoWSpblQsjJnO0iEdpWtUlTccVZJNvMyQrtH374rX2p+/fHjP/wAe4KTj0zlLr/LKQKbecCd3ZHQq5qSKSoScUSAk0khJNS6SBZnAuQeO2MC8Mqq3+R0dvR0oei19qfv3wr7U/fvjzTydw9KV6DFEGqtiCpCkqCWZtbWJGzzcrxdw3NfDLWJZk4tDvrKppsHuQ7ffZE/0v/vyGsf2PRq+1P374V9qfv3x848tcuIk4idJu0uYtAs9kqIF/ZG05Iwpnv8AmolFgU1sAqrY+xhfbGa10SNm6OXJdT0NE0e00pScKKlN9fXgme9V9qfv3wr7U/fvjw+dyKUpK+kSFMFEBKnUopSVANSGJA9ztnaJjkI1lHSJPm1JU4pOsAxJamxfbk1zHHBh7n9l1Nv9Kt84/d/4nttfan798K+1P3748Pn8iKQhS+kSFUglkKCiSMgAwz/2cWjmMRzhEtSkKdwd2xnjpZ6NCbuqT+y6mfSdCtdHs8SVGq02N/mkfS9fan798SlKFQLj798fMXlUjt4Q8qkdvCNEdBUZJ3+X6nm4jyPqfSDeOMNIN44x8seVSO3hDyqR28I33Y5lKvI+p9IN44w0g3jjHznzM5XlYjGyZChUlZIIIsWQo/KPUuUeRMJJkzJxw6FCXLXMIAuaEFTe9opKiOUrW66UO60g3jjDSDeOMeYYkYZAmA4NNUmXJmLUxEtYmrpUJaz5xDGl/ONrRr+W+WcFh5mIldDSoyg0pXmonLEupaalMAEkoTYkkrAZ2eKohWzfoev6QbxxhpBvHGPJZeNw0yXMmScChZTiJeHQkqAUozGclnoIJOqb2uxjEVziwIscCXSTpLABhKXMdAKnPmpDlk3VcU3VROK8j2XSDeOMajlvAmZUyiKpdDpuUGqp2qDg2cbaQ7iOX5D5JwuIw8uecPKQVgmkawDKKbHbk79seac9+VZeGx02QkUpTSwAsHQk/OJVG6CNtedKHrp5JxBUVHFTw4CdWW1ku3/UbMuSAN2VoysLgZiK3n4glQSxpumlalEgKUUuQoAun9Id8o+e/KpHbwh5VI7eEXurM61eR9I4WQSqWVKWqhSlFS6R5wUKQBn5wF9ibkmNtpBvHGPmjkflVM9RSHsl8m2tHWDm9KIB6TKS7WUbiw2JfaWjJaaRZ2cnF15dTHaabGzm4NOq4fmz2vSDeOMNIN44x4YvkZGjCxNQpW1FQBFztOdqT7yNhjQct44Yekl7kjfcNuitnpVnOagq7eHUrZ6fC0moJOr4dT6S0g3jjDSDeOMfPsuSCAb3A/aNxhubspctK+kypaj5yVkApNVIycs13IikdNspbFXl1OcfE7OTok+XU9q0g3jjDSDeOMeLy+bshyFYpDMkhQZtZKiXqINikAgAnWFhFxHNFCiQMXhyQKiytgDm7bPvdF9ag/R8up0Wnxe6L5dT2TSDeOMNIN44x4liub8tCm6TKWKVKdJcApIASWu5ezA8HIwsXgEoVSlYmBgXTlfZucdhI3ExR6bZR315dSkvE7OO9Pl1PacWFGakpKaXGkdKiVJoV5pBASaqc3sTCPn3lrHpkUkuyn2Pk0I12U4WsFNM2WNuraCnFbGa7CIMoESlzJYNzQtSXPaxvF/pk708/vV+MVhHo7iKDpk708/vV+MOmTvTz+9X4whAURgzeTkKUVKdSiXJJJJO8k5xLoSd6viMIRVwi96OkZyj5W0Ohp3q+Iw6Gner4jCERhwyRfGtPc/ux0NO9XxGLauS5ZLkEntMVhBQivRFZWk5KjbZH8JldWH4TK6sIRN1ZFKsfhMrqw/CZXVhCF1ZCrMnk2X0eamdJ1JiHpVYs4KTn2Exvzz3x3rCvhR9MIQcIv0KuKltZb8rcXSlGl1E00Jol0poIKWFLCkgM2TBou+XOP8AWF8E/TFYRFyOSGHHIp5c4/1hfBH0w8ucf6wvgn6YrCGHHJEYccinlxj/AFhfBH0xoOVE9ImqnTiVzFNUqwdgwy7BCETcivQlRUdqRi/hMrqw/CZXVhCF1ZFqsnL5OQnzXT7CR+0T6KOsv4leMIRFyOSKtVHRR1l/ErxiEzAJV51Svaon94QhcjkhRIn0UdZfxK8YdFHWX8SvGEIYcMkKIdFHWX8SvGHRR1l/ErxhCGHHJCiHRR1l/Erxh0UdZfxK8YQhhwyQoiEzk9CvOqV7VE/vCEIm7HIlbNx//9k="/>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AU"/>
          </a:p>
        </p:txBody>
      </p:sp>
      <p:pic>
        <p:nvPicPr>
          <p:cNvPr id="10253" name="Picture 13" descr="\\psf\Home\Downloads\index.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0" y="3356992"/>
            <a:ext cx="2619375" cy="1743075"/>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10255" name="Picture 15" descr="\\psf\Home\Downloads\index.jpg"/>
          <p:cNvPicPr>
            <a:picLocks noChangeAspect="1" noChangeArrowheads="1"/>
          </p:cNvPicPr>
          <p:nvPr/>
        </p:nvPicPr>
        <p:blipFill rotWithShape="1">
          <a:blip r:embed="rId4">
            <a:extLst>
              <a:ext uri="{28A0092B-C50C-407E-A947-70E740481C1C}">
                <a14:useLocalDpi xmlns:a14="http://schemas.microsoft.com/office/drawing/2010/main" val="0"/>
              </a:ext>
            </a:extLst>
          </a:blip>
          <a:srcRect r="8659"/>
          <a:stretch/>
        </p:blipFill>
        <p:spPr bwMode="auto">
          <a:xfrm>
            <a:off x="3093740" y="3368228"/>
            <a:ext cx="2619375" cy="1720602"/>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
        <p:nvSpPr>
          <p:cNvPr id="7" name="Rectangle 6"/>
          <p:cNvSpPr/>
          <p:nvPr/>
        </p:nvSpPr>
        <p:spPr>
          <a:xfrm>
            <a:off x="395536" y="5187006"/>
            <a:ext cx="2416066" cy="461665"/>
          </a:xfrm>
          <a:prstGeom prst="rect">
            <a:avLst/>
          </a:prstGeom>
        </p:spPr>
        <p:txBody>
          <a:bodyPr wrap="square">
            <a:spAutoFit/>
          </a:bodyPr>
          <a:lstStyle/>
          <a:p>
            <a:r>
              <a:rPr lang="en-US" sz="2400" dirty="0">
                <a:solidFill>
                  <a:srgbClr val="0070C0"/>
                </a:solidFill>
              </a:rPr>
              <a:t>Automated tasks</a:t>
            </a:r>
            <a:endParaRPr lang="en-AU" dirty="0">
              <a:solidFill>
                <a:srgbClr val="0070C0"/>
              </a:solidFill>
            </a:endParaRPr>
          </a:p>
        </p:txBody>
      </p:sp>
      <p:sp>
        <p:nvSpPr>
          <p:cNvPr id="20" name="Rectangle 19"/>
          <p:cNvSpPr/>
          <p:nvPr/>
        </p:nvSpPr>
        <p:spPr>
          <a:xfrm>
            <a:off x="3195394" y="5194356"/>
            <a:ext cx="2416066" cy="461665"/>
          </a:xfrm>
          <a:prstGeom prst="rect">
            <a:avLst/>
          </a:prstGeom>
        </p:spPr>
        <p:txBody>
          <a:bodyPr wrap="square">
            <a:spAutoFit/>
          </a:bodyPr>
          <a:lstStyle/>
          <a:p>
            <a:pPr algn="ctr"/>
            <a:r>
              <a:rPr lang="en-US" sz="2400" dirty="0">
                <a:solidFill>
                  <a:srgbClr val="FF0000"/>
                </a:solidFill>
              </a:rPr>
              <a:t>User tasks</a:t>
            </a:r>
            <a:endParaRPr lang="en-AU" dirty="0">
              <a:solidFill>
                <a:srgbClr val="FF0000"/>
              </a:solidFill>
            </a:endParaRPr>
          </a:p>
        </p:txBody>
      </p:sp>
      <p:sp>
        <p:nvSpPr>
          <p:cNvPr id="23" name="Rectangle 22"/>
          <p:cNvSpPr/>
          <p:nvPr/>
        </p:nvSpPr>
        <p:spPr>
          <a:xfrm>
            <a:off x="3021732" y="2895327"/>
            <a:ext cx="763290" cy="461665"/>
          </a:xfrm>
          <a:prstGeom prst="rect">
            <a:avLst/>
          </a:prstGeom>
        </p:spPr>
        <p:txBody>
          <a:bodyPr wrap="square">
            <a:spAutoFit/>
          </a:bodyPr>
          <a:lstStyle/>
          <a:p>
            <a:r>
              <a:rPr lang="en-US" sz="2400" dirty="0">
                <a:solidFill>
                  <a:schemeClr val="bg1">
                    <a:lumMod val="50000"/>
                  </a:schemeClr>
                </a:solidFill>
              </a:rPr>
              <a:t>2</a:t>
            </a:r>
            <a:endParaRPr lang="en-AU" dirty="0">
              <a:solidFill>
                <a:schemeClr val="bg1">
                  <a:lumMod val="50000"/>
                </a:schemeClr>
              </a:solidFill>
            </a:endParaRPr>
          </a:p>
        </p:txBody>
      </p:sp>
      <p:sp>
        <p:nvSpPr>
          <p:cNvPr id="24" name="Rectangle 23"/>
          <p:cNvSpPr/>
          <p:nvPr/>
        </p:nvSpPr>
        <p:spPr>
          <a:xfrm>
            <a:off x="147732" y="2895327"/>
            <a:ext cx="763290" cy="461665"/>
          </a:xfrm>
          <a:prstGeom prst="rect">
            <a:avLst/>
          </a:prstGeom>
        </p:spPr>
        <p:txBody>
          <a:bodyPr wrap="square">
            <a:spAutoFit/>
          </a:bodyPr>
          <a:lstStyle/>
          <a:p>
            <a:r>
              <a:rPr lang="en-US" sz="2400" dirty="0">
                <a:solidFill>
                  <a:schemeClr val="bg1">
                    <a:lumMod val="50000"/>
                  </a:schemeClr>
                </a:solidFill>
              </a:rPr>
              <a:t>1</a:t>
            </a:r>
            <a:endParaRPr lang="en-AU" dirty="0">
              <a:solidFill>
                <a:schemeClr val="bg1">
                  <a:lumMod val="50000"/>
                </a:schemeClr>
              </a:solidFill>
            </a:endParaRPr>
          </a:p>
        </p:txBody>
      </p:sp>
      <p:sp>
        <p:nvSpPr>
          <p:cNvPr id="21" name="Rectangle 20"/>
          <p:cNvSpPr/>
          <p:nvPr/>
        </p:nvSpPr>
        <p:spPr>
          <a:xfrm>
            <a:off x="6041806" y="5187006"/>
            <a:ext cx="2416066" cy="461665"/>
          </a:xfrm>
          <a:prstGeom prst="rect">
            <a:avLst/>
          </a:prstGeom>
        </p:spPr>
        <p:txBody>
          <a:bodyPr wrap="square">
            <a:spAutoFit/>
          </a:bodyPr>
          <a:lstStyle/>
          <a:p>
            <a:pPr algn="ctr"/>
            <a:r>
              <a:rPr lang="en-US" sz="2400" dirty="0">
                <a:solidFill>
                  <a:srgbClr val="00B050"/>
                </a:solidFill>
              </a:rPr>
              <a:t>Manual tasks</a:t>
            </a:r>
            <a:endParaRPr lang="en-AU" dirty="0">
              <a:solidFill>
                <a:srgbClr val="00B050"/>
              </a:solidFill>
            </a:endParaRPr>
          </a:p>
        </p:txBody>
      </p:sp>
      <p:sp>
        <p:nvSpPr>
          <p:cNvPr id="22" name="Rectangle 21"/>
          <p:cNvSpPr/>
          <p:nvPr/>
        </p:nvSpPr>
        <p:spPr>
          <a:xfrm>
            <a:off x="5868144" y="2895327"/>
            <a:ext cx="763290" cy="461665"/>
          </a:xfrm>
          <a:prstGeom prst="rect">
            <a:avLst/>
          </a:prstGeom>
        </p:spPr>
        <p:txBody>
          <a:bodyPr wrap="square">
            <a:spAutoFit/>
          </a:bodyPr>
          <a:lstStyle/>
          <a:p>
            <a:r>
              <a:rPr lang="en-US" sz="2400" dirty="0">
                <a:solidFill>
                  <a:schemeClr val="bg1">
                    <a:lumMod val="50000"/>
                  </a:schemeClr>
                </a:solidFill>
              </a:rPr>
              <a:t>3</a:t>
            </a:r>
            <a:endParaRPr lang="en-AU" dirty="0">
              <a:solidFill>
                <a:schemeClr val="bg1">
                  <a:lumMod val="50000"/>
                </a:schemeClr>
              </a:solidFill>
            </a:endParaRPr>
          </a:p>
        </p:txBody>
      </p:sp>
      <p:pic>
        <p:nvPicPr>
          <p:cNvPr id="11266" name="Picture 2" descr="\\psf\Home\Downloads\1246604049504_00f6b26d.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40152" y="3356991"/>
            <a:ext cx="2614612" cy="1743075"/>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
        <p:nvSpPr>
          <p:cNvPr id="14" name="Slide Number Placeholder 10"/>
          <p:cNvSpPr>
            <a:spLocks noGrp="1"/>
          </p:cNvSpPr>
          <p:nvPr>
            <p:ph type="sldNum" sz="quarter" idx="11"/>
          </p:nvPr>
        </p:nvSpPr>
        <p:spPr>
          <a:xfrm>
            <a:off x="8228806" y="6597352"/>
            <a:ext cx="533400" cy="152400"/>
          </a:xfrm>
        </p:spPr>
        <p:txBody>
          <a:bodyPr/>
          <a:lstStyle/>
          <a:p>
            <a:fld id="{F06E539D-8AB8-485C-BFEF-50E8D5427D32}" type="slidenum">
              <a:rPr lang="en-AU" sz="1600" smtClean="0"/>
              <a:t>11</a:t>
            </a:fld>
            <a:endParaRPr lang="en-AU" sz="1600" dirty="0"/>
          </a:p>
        </p:txBody>
      </p:sp>
    </p:spTree>
    <p:extLst>
      <p:ext uri="{BB962C8B-B14F-4D97-AF65-F5344CB8AC3E}">
        <p14:creationId xmlns:p14="http://schemas.microsoft.com/office/powerpoint/2010/main" val="3213538101"/>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left)">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10253"/>
                                        </p:tgtEl>
                                        <p:attrNameLst>
                                          <p:attrName>style.visibility</p:attrName>
                                        </p:attrNameLst>
                                      </p:cBhvr>
                                      <p:to>
                                        <p:strVal val="visible"/>
                                      </p:to>
                                    </p:set>
                                    <p:anim calcmode="lin" valueType="num">
                                      <p:cBhvr additive="base">
                                        <p:cTn id="12" dur="500" fill="hold"/>
                                        <p:tgtEl>
                                          <p:spTgt spid="10253"/>
                                        </p:tgtEl>
                                        <p:attrNameLst>
                                          <p:attrName>ppt_x</p:attrName>
                                        </p:attrNameLst>
                                      </p:cBhvr>
                                      <p:tavLst>
                                        <p:tav tm="0">
                                          <p:val>
                                            <p:strVal val="0-#ppt_w/2"/>
                                          </p:val>
                                        </p:tav>
                                        <p:tav tm="100000">
                                          <p:val>
                                            <p:strVal val="#ppt_x"/>
                                          </p:val>
                                        </p:tav>
                                      </p:tavLst>
                                    </p:anim>
                                    <p:anim calcmode="lin" valueType="num">
                                      <p:cBhvr additive="base">
                                        <p:cTn id="13" dur="500" fill="hold"/>
                                        <p:tgtEl>
                                          <p:spTgt spid="10253"/>
                                        </p:tgtEl>
                                        <p:attrNameLst>
                                          <p:attrName>ppt_y</p:attrName>
                                        </p:attrNameLst>
                                      </p:cBhvr>
                                      <p:tavLst>
                                        <p:tav tm="0">
                                          <p:val>
                                            <p:strVal val="#ppt_y"/>
                                          </p:val>
                                        </p:tav>
                                        <p:tav tm="100000">
                                          <p:val>
                                            <p:strVal val="#ppt_y"/>
                                          </p:val>
                                        </p:tav>
                                      </p:tavLst>
                                    </p:anim>
                                  </p:childTnLst>
                                </p:cTn>
                              </p:par>
                              <p:par>
                                <p:cTn id="14" presetID="2" presetClass="entr" presetSubtype="8" fill="hold" grpId="0" nodeType="withEffect">
                                  <p:stCondLst>
                                    <p:cond delay="0"/>
                                  </p:stCondLst>
                                  <p:childTnLst>
                                    <p:set>
                                      <p:cBhvr>
                                        <p:cTn id="15" dur="1" fill="hold">
                                          <p:stCondLst>
                                            <p:cond delay="0"/>
                                          </p:stCondLst>
                                        </p:cTn>
                                        <p:tgtEl>
                                          <p:spTgt spid="24"/>
                                        </p:tgtEl>
                                        <p:attrNameLst>
                                          <p:attrName>style.visibility</p:attrName>
                                        </p:attrNameLst>
                                      </p:cBhvr>
                                      <p:to>
                                        <p:strVal val="visible"/>
                                      </p:to>
                                    </p:set>
                                    <p:anim calcmode="lin" valueType="num">
                                      <p:cBhvr additive="base">
                                        <p:cTn id="16" dur="500" fill="hold"/>
                                        <p:tgtEl>
                                          <p:spTgt spid="24"/>
                                        </p:tgtEl>
                                        <p:attrNameLst>
                                          <p:attrName>ppt_x</p:attrName>
                                        </p:attrNameLst>
                                      </p:cBhvr>
                                      <p:tavLst>
                                        <p:tav tm="0">
                                          <p:val>
                                            <p:strVal val="0-#ppt_w/2"/>
                                          </p:val>
                                        </p:tav>
                                        <p:tav tm="100000">
                                          <p:val>
                                            <p:strVal val="#ppt_x"/>
                                          </p:val>
                                        </p:tav>
                                      </p:tavLst>
                                    </p:anim>
                                    <p:anim calcmode="lin" valueType="num">
                                      <p:cBhvr additive="base">
                                        <p:cTn id="17" dur="500" fill="hold"/>
                                        <p:tgtEl>
                                          <p:spTgt spid="24"/>
                                        </p:tgtEl>
                                        <p:attrNameLst>
                                          <p:attrName>ppt_y</p:attrName>
                                        </p:attrNameLst>
                                      </p:cBhvr>
                                      <p:tavLst>
                                        <p:tav tm="0">
                                          <p:val>
                                            <p:strVal val="#ppt_y"/>
                                          </p:val>
                                        </p:tav>
                                        <p:tav tm="100000">
                                          <p:val>
                                            <p:strVal val="#ppt_y"/>
                                          </p:val>
                                        </p:tav>
                                      </p:tavLst>
                                    </p:anim>
                                  </p:childTnLst>
                                </p:cTn>
                              </p:par>
                              <p:par>
                                <p:cTn id="18" presetID="2" presetClass="entr" presetSubtype="8" fill="hold" grpId="0" nodeType="with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additive="base">
                                        <p:cTn id="20" dur="500" fill="hold"/>
                                        <p:tgtEl>
                                          <p:spTgt spid="7"/>
                                        </p:tgtEl>
                                        <p:attrNameLst>
                                          <p:attrName>ppt_x</p:attrName>
                                        </p:attrNameLst>
                                      </p:cBhvr>
                                      <p:tavLst>
                                        <p:tav tm="0">
                                          <p:val>
                                            <p:strVal val="0-#ppt_w/2"/>
                                          </p:val>
                                        </p:tav>
                                        <p:tav tm="100000">
                                          <p:val>
                                            <p:strVal val="#ppt_x"/>
                                          </p:val>
                                        </p:tav>
                                      </p:tavLst>
                                    </p:anim>
                                    <p:anim calcmode="lin" valueType="num">
                                      <p:cBhvr additive="base">
                                        <p:cTn id="21"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8" fill="hold" grpId="0" nodeType="clickEffect">
                                  <p:stCondLst>
                                    <p:cond delay="0"/>
                                  </p:stCondLst>
                                  <p:childTnLst>
                                    <p:set>
                                      <p:cBhvr>
                                        <p:cTn id="25" dur="1" fill="hold">
                                          <p:stCondLst>
                                            <p:cond delay="0"/>
                                          </p:stCondLst>
                                        </p:cTn>
                                        <p:tgtEl>
                                          <p:spTgt spid="23"/>
                                        </p:tgtEl>
                                        <p:attrNameLst>
                                          <p:attrName>style.visibility</p:attrName>
                                        </p:attrNameLst>
                                      </p:cBhvr>
                                      <p:to>
                                        <p:strVal val="visible"/>
                                      </p:to>
                                    </p:set>
                                    <p:anim calcmode="lin" valueType="num">
                                      <p:cBhvr additive="base">
                                        <p:cTn id="26" dur="500" fill="hold"/>
                                        <p:tgtEl>
                                          <p:spTgt spid="23"/>
                                        </p:tgtEl>
                                        <p:attrNameLst>
                                          <p:attrName>ppt_x</p:attrName>
                                        </p:attrNameLst>
                                      </p:cBhvr>
                                      <p:tavLst>
                                        <p:tav tm="0">
                                          <p:val>
                                            <p:strVal val="0-#ppt_w/2"/>
                                          </p:val>
                                        </p:tav>
                                        <p:tav tm="100000">
                                          <p:val>
                                            <p:strVal val="#ppt_x"/>
                                          </p:val>
                                        </p:tav>
                                      </p:tavLst>
                                    </p:anim>
                                    <p:anim calcmode="lin" valueType="num">
                                      <p:cBhvr additive="base">
                                        <p:cTn id="27" dur="500" fill="hold"/>
                                        <p:tgtEl>
                                          <p:spTgt spid="23"/>
                                        </p:tgtEl>
                                        <p:attrNameLst>
                                          <p:attrName>ppt_y</p:attrName>
                                        </p:attrNameLst>
                                      </p:cBhvr>
                                      <p:tavLst>
                                        <p:tav tm="0">
                                          <p:val>
                                            <p:strVal val="#ppt_y"/>
                                          </p:val>
                                        </p:tav>
                                        <p:tav tm="100000">
                                          <p:val>
                                            <p:strVal val="#ppt_y"/>
                                          </p:val>
                                        </p:tav>
                                      </p:tavLst>
                                    </p:anim>
                                  </p:childTnLst>
                                </p:cTn>
                              </p:par>
                              <p:par>
                                <p:cTn id="28" presetID="2" presetClass="entr" presetSubtype="8" fill="hold" nodeType="withEffect">
                                  <p:stCondLst>
                                    <p:cond delay="0"/>
                                  </p:stCondLst>
                                  <p:childTnLst>
                                    <p:set>
                                      <p:cBhvr>
                                        <p:cTn id="29" dur="1" fill="hold">
                                          <p:stCondLst>
                                            <p:cond delay="0"/>
                                          </p:stCondLst>
                                        </p:cTn>
                                        <p:tgtEl>
                                          <p:spTgt spid="10255"/>
                                        </p:tgtEl>
                                        <p:attrNameLst>
                                          <p:attrName>style.visibility</p:attrName>
                                        </p:attrNameLst>
                                      </p:cBhvr>
                                      <p:to>
                                        <p:strVal val="visible"/>
                                      </p:to>
                                    </p:set>
                                    <p:anim calcmode="lin" valueType="num">
                                      <p:cBhvr additive="base">
                                        <p:cTn id="30" dur="500" fill="hold"/>
                                        <p:tgtEl>
                                          <p:spTgt spid="10255"/>
                                        </p:tgtEl>
                                        <p:attrNameLst>
                                          <p:attrName>ppt_x</p:attrName>
                                        </p:attrNameLst>
                                      </p:cBhvr>
                                      <p:tavLst>
                                        <p:tav tm="0">
                                          <p:val>
                                            <p:strVal val="0-#ppt_w/2"/>
                                          </p:val>
                                        </p:tav>
                                        <p:tav tm="100000">
                                          <p:val>
                                            <p:strVal val="#ppt_x"/>
                                          </p:val>
                                        </p:tav>
                                      </p:tavLst>
                                    </p:anim>
                                    <p:anim calcmode="lin" valueType="num">
                                      <p:cBhvr additive="base">
                                        <p:cTn id="31" dur="500" fill="hold"/>
                                        <p:tgtEl>
                                          <p:spTgt spid="10255"/>
                                        </p:tgtEl>
                                        <p:attrNameLst>
                                          <p:attrName>ppt_y</p:attrName>
                                        </p:attrNameLst>
                                      </p:cBhvr>
                                      <p:tavLst>
                                        <p:tav tm="0">
                                          <p:val>
                                            <p:strVal val="#ppt_y"/>
                                          </p:val>
                                        </p:tav>
                                        <p:tav tm="100000">
                                          <p:val>
                                            <p:strVal val="#ppt_y"/>
                                          </p:val>
                                        </p:tav>
                                      </p:tavLst>
                                    </p:anim>
                                  </p:childTnLst>
                                </p:cTn>
                              </p:par>
                              <p:par>
                                <p:cTn id="32" presetID="2" presetClass="entr" presetSubtype="8" fill="hold" grpId="0" nodeType="withEffect">
                                  <p:stCondLst>
                                    <p:cond delay="0"/>
                                  </p:stCondLst>
                                  <p:childTnLst>
                                    <p:set>
                                      <p:cBhvr>
                                        <p:cTn id="33" dur="1" fill="hold">
                                          <p:stCondLst>
                                            <p:cond delay="0"/>
                                          </p:stCondLst>
                                        </p:cTn>
                                        <p:tgtEl>
                                          <p:spTgt spid="20"/>
                                        </p:tgtEl>
                                        <p:attrNameLst>
                                          <p:attrName>style.visibility</p:attrName>
                                        </p:attrNameLst>
                                      </p:cBhvr>
                                      <p:to>
                                        <p:strVal val="visible"/>
                                      </p:to>
                                    </p:set>
                                    <p:anim calcmode="lin" valueType="num">
                                      <p:cBhvr additive="base">
                                        <p:cTn id="34" dur="500" fill="hold"/>
                                        <p:tgtEl>
                                          <p:spTgt spid="20"/>
                                        </p:tgtEl>
                                        <p:attrNameLst>
                                          <p:attrName>ppt_x</p:attrName>
                                        </p:attrNameLst>
                                      </p:cBhvr>
                                      <p:tavLst>
                                        <p:tav tm="0">
                                          <p:val>
                                            <p:strVal val="0-#ppt_w/2"/>
                                          </p:val>
                                        </p:tav>
                                        <p:tav tm="100000">
                                          <p:val>
                                            <p:strVal val="#ppt_x"/>
                                          </p:val>
                                        </p:tav>
                                      </p:tavLst>
                                    </p:anim>
                                    <p:anim calcmode="lin" valueType="num">
                                      <p:cBhvr additive="base">
                                        <p:cTn id="35" dur="500" fill="hold"/>
                                        <p:tgtEl>
                                          <p:spTgt spid="20"/>
                                        </p:tgtEl>
                                        <p:attrNameLst>
                                          <p:attrName>ppt_y</p:attrName>
                                        </p:attrNameLst>
                                      </p:cBhvr>
                                      <p:tavLst>
                                        <p:tav tm="0">
                                          <p:val>
                                            <p:strVal val="#ppt_y"/>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8" fill="hold" grpId="0" nodeType="clickEffect">
                                  <p:stCondLst>
                                    <p:cond delay="0"/>
                                  </p:stCondLst>
                                  <p:childTnLst>
                                    <p:set>
                                      <p:cBhvr>
                                        <p:cTn id="39" dur="1" fill="hold">
                                          <p:stCondLst>
                                            <p:cond delay="0"/>
                                          </p:stCondLst>
                                        </p:cTn>
                                        <p:tgtEl>
                                          <p:spTgt spid="22"/>
                                        </p:tgtEl>
                                        <p:attrNameLst>
                                          <p:attrName>style.visibility</p:attrName>
                                        </p:attrNameLst>
                                      </p:cBhvr>
                                      <p:to>
                                        <p:strVal val="visible"/>
                                      </p:to>
                                    </p:set>
                                    <p:anim calcmode="lin" valueType="num">
                                      <p:cBhvr additive="base">
                                        <p:cTn id="40" dur="500" fill="hold"/>
                                        <p:tgtEl>
                                          <p:spTgt spid="22"/>
                                        </p:tgtEl>
                                        <p:attrNameLst>
                                          <p:attrName>ppt_x</p:attrName>
                                        </p:attrNameLst>
                                      </p:cBhvr>
                                      <p:tavLst>
                                        <p:tav tm="0">
                                          <p:val>
                                            <p:strVal val="0-#ppt_w/2"/>
                                          </p:val>
                                        </p:tav>
                                        <p:tav tm="100000">
                                          <p:val>
                                            <p:strVal val="#ppt_x"/>
                                          </p:val>
                                        </p:tav>
                                      </p:tavLst>
                                    </p:anim>
                                    <p:anim calcmode="lin" valueType="num">
                                      <p:cBhvr additive="base">
                                        <p:cTn id="41" dur="500" fill="hold"/>
                                        <p:tgtEl>
                                          <p:spTgt spid="22"/>
                                        </p:tgtEl>
                                        <p:attrNameLst>
                                          <p:attrName>ppt_y</p:attrName>
                                        </p:attrNameLst>
                                      </p:cBhvr>
                                      <p:tavLst>
                                        <p:tav tm="0">
                                          <p:val>
                                            <p:strVal val="#ppt_y"/>
                                          </p:val>
                                        </p:tav>
                                        <p:tav tm="100000">
                                          <p:val>
                                            <p:strVal val="#ppt_y"/>
                                          </p:val>
                                        </p:tav>
                                      </p:tavLst>
                                    </p:anim>
                                  </p:childTnLst>
                                </p:cTn>
                              </p:par>
                              <p:par>
                                <p:cTn id="42" presetID="2" presetClass="entr" presetSubtype="8" fill="hold" nodeType="withEffect">
                                  <p:stCondLst>
                                    <p:cond delay="0"/>
                                  </p:stCondLst>
                                  <p:childTnLst>
                                    <p:set>
                                      <p:cBhvr>
                                        <p:cTn id="43" dur="1" fill="hold">
                                          <p:stCondLst>
                                            <p:cond delay="0"/>
                                          </p:stCondLst>
                                        </p:cTn>
                                        <p:tgtEl>
                                          <p:spTgt spid="11266"/>
                                        </p:tgtEl>
                                        <p:attrNameLst>
                                          <p:attrName>style.visibility</p:attrName>
                                        </p:attrNameLst>
                                      </p:cBhvr>
                                      <p:to>
                                        <p:strVal val="visible"/>
                                      </p:to>
                                    </p:set>
                                    <p:anim calcmode="lin" valueType="num">
                                      <p:cBhvr additive="base">
                                        <p:cTn id="44" dur="500" fill="hold"/>
                                        <p:tgtEl>
                                          <p:spTgt spid="11266"/>
                                        </p:tgtEl>
                                        <p:attrNameLst>
                                          <p:attrName>ppt_x</p:attrName>
                                        </p:attrNameLst>
                                      </p:cBhvr>
                                      <p:tavLst>
                                        <p:tav tm="0">
                                          <p:val>
                                            <p:strVal val="0-#ppt_w/2"/>
                                          </p:val>
                                        </p:tav>
                                        <p:tav tm="100000">
                                          <p:val>
                                            <p:strVal val="#ppt_x"/>
                                          </p:val>
                                        </p:tav>
                                      </p:tavLst>
                                    </p:anim>
                                    <p:anim calcmode="lin" valueType="num">
                                      <p:cBhvr additive="base">
                                        <p:cTn id="45" dur="500" fill="hold"/>
                                        <p:tgtEl>
                                          <p:spTgt spid="11266"/>
                                        </p:tgtEl>
                                        <p:attrNameLst>
                                          <p:attrName>ppt_y</p:attrName>
                                        </p:attrNameLst>
                                      </p:cBhvr>
                                      <p:tavLst>
                                        <p:tav tm="0">
                                          <p:val>
                                            <p:strVal val="#ppt_y"/>
                                          </p:val>
                                        </p:tav>
                                        <p:tav tm="100000">
                                          <p:val>
                                            <p:strVal val="#ppt_y"/>
                                          </p:val>
                                        </p:tav>
                                      </p:tavLst>
                                    </p:anim>
                                  </p:childTnLst>
                                </p:cTn>
                              </p:par>
                              <p:par>
                                <p:cTn id="46" presetID="2" presetClass="entr" presetSubtype="8" fill="hold" grpId="0" nodeType="withEffect">
                                  <p:stCondLst>
                                    <p:cond delay="0"/>
                                  </p:stCondLst>
                                  <p:childTnLst>
                                    <p:set>
                                      <p:cBhvr>
                                        <p:cTn id="47" dur="1" fill="hold">
                                          <p:stCondLst>
                                            <p:cond delay="0"/>
                                          </p:stCondLst>
                                        </p:cTn>
                                        <p:tgtEl>
                                          <p:spTgt spid="21"/>
                                        </p:tgtEl>
                                        <p:attrNameLst>
                                          <p:attrName>style.visibility</p:attrName>
                                        </p:attrNameLst>
                                      </p:cBhvr>
                                      <p:to>
                                        <p:strVal val="visible"/>
                                      </p:to>
                                    </p:set>
                                    <p:anim calcmode="lin" valueType="num">
                                      <p:cBhvr additive="base">
                                        <p:cTn id="48" dur="500" fill="hold"/>
                                        <p:tgtEl>
                                          <p:spTgt spid="21"/>
                                        </p:tgtEl>
                                        <p:attrNameLst>
                                          <p:attrName>ppt_x</p:attrName>
                                        </p:attrNameLst>
                                      </p:cBhvr>
                                      <p:tavLst>
                                        <p:tav tm="0">
                                          <p:val>
                                            <p:strVal val="0-#ppt_w/2"/>
                                          </p:val>
                                        </p:tav>
                                        <p:tav tm="100000">
                                          <p:val>
                                            <p:strVal val="#ppt_x"/>
                                          </p:val>
                                        </p:tav>
                                      </p:tavLst>
                                    </p:anim>
                                    <p:anim calcmode="lin" valueType="num">
                                      <p:cBhvr additive="base">
                                        <p:cTn id="49" dur="500" fill="hold"/>
                                        <p:tgtEl>
                                          <p:spTgt spid="2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0" grpId="0"/>
      <p:bldP spid="23" grpId="0"/>
      <p:bldP spid="24" grpId="0"/>
      <p:bldP spid="21" grpId="0"/>
      <p:bldP spid="2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5" name="Picture 3" descr="\\psf\Home\Desktop\Screen Shot 2013-08-24 at 2.53.48 PM.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1310246"/>
            <a:ext cx="8604448" cy="3342890"/>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p:cNvSpPr>
            <a:spLocks noGrp="1"/>
          </p:cNvSpPr>
          <p:nvPr>
            <p:ph type="title"/>
          </p:nvPr>
        </p:nvSpPr>
        <p:spPr/>
        <p:txBody>
          <a:bodyPr/>
          <a:lstStyle/>
          <a:p>
            <a:r>
              <a:rPr lang="de-AT" dirty="0"/>
              <a:t>In BPMN: specify task markers</a:t>
            </a:r>
          </a:p>
        </p:txBody>
      </p:sp>
      <p:sp>
        <p:nvSpPr>
          <p:cNvPr id="7" name="Rectangle 6"/>
          <p:cNvSpPr/>
          <p:nvPr/>
        </p:nvSpPr>
        <p:spPr>
          <a:xfrm>
            <a:off x="683568" y="4437112"/>
            <a:ext cx="2416066" cy="461665"/>
          </a:xfrm>
          <a:prstGeom prst="rect">
            <a:avLst/>
          </a:prstGeom>
          <a:solidFill>
            <a:schemeClr val="bg1"/>
          </a:solidFill>
        </p:spPr>
        <p:txBody>
          <a:bodyPr wrap="square">
            <a:spAutoFit/>
          </a:bodyPr>
          <a:lstStyle/>
          <a:p>
            <a:r>
              <a:rPr lang="en-US" sz="2400" dirty="0">
                <a:solidFill>
                  <a:srgbClr val="0070C0"/>
                </a:solidFill>
              </a:rPr>
              <a:t>Automated tasks</a:t>
            </a:r>
            <a:endParaRPr lang="en-AU" dirty="0">
              <a:solidFill>
                <a:srgbClr val="0070C0"/>
              </a:solidFill>
            </a:endParaRPr>
          </a:p>
        </p:txBody>
      </p:sp>
      <p:sp>
        <p:nvSpPr>
          <p:cNvPr id="13" name="Slide Number Placeholder 10"/>
          <p:cNvSpPr>
            <a:spLocks noGrp="1"/>
          </p:cNvSpPr>
          <p:nvPr>
            <p:ph type="sldNum" sz="quarter" idx="11"/>
          </p:nvPr>
        </p:nvSpPr>
        <p:spPr>
          <a:xfrm>
            <a:off x="8228806" y="6597352"/>
            <a:ext cx="533400" cy="152400"/>
          </a:xfrm>
        </p:spPr>
        <p:txBody>
          <a:bodyPr/>
          <a:lstStyle/>
          <a:p>
            <a:fld id="{F06E539D-8AB8-485C-BFEF-50E8D5427D32}" type="slidenum">
              <a:rPr lang="en-AU" sz="1600" smtClean="0"/>
              <a:t>12</a:t>
            </a:fld>
            <a:endParaRPr lang="en-AU" sz="1600" dirty="0"/>
          </a:p>
        </p:txBody>
      </p:sp>
      <p:sp>
        <p:nvSpPr>
          <p:cNvPr id="6" name="Rectangle 5"/>
          <p:cNvSpPr/>
          <p:nvPr/>
        </p:nvSpPr>
        <p:spPr>
          <a:xfrm>
            <a:off x="4748222" y="4407495"/>
            <a:ext cx="2416066" cy="461665"/>
          </a:xfrm>
          <a:prstGeom prst="rect">
            <a:avLst/>
          </a:prstGeom>
          <a:solidFill>
            <a:schemeClr val="bg1"/>
          </a:solidFill>
        </p:spPr>
        <p:txBody>
          <a:bodyPr wrap="square">
            <a:spAutoFit/>
          </a:bodyPr>
          <a:lstStyle/>
          <a:p>
            <a:r>
              <a:rPr lang="en-US" sz="2400" dirty="0">
                <a:solidFill>
                  <a:srgbClr val="FF0000"/>
                </a:solidFill>
              </a:rPr>
              <a:t>User task</a:t>
            </a:r>
            <a:endParaRPr lang="en-AU" dirty="0">
              <a:solidFill>
                <a:srgbClr val="FF0000"/>
              </a:solidFill>
            </a:endParaRPr>
          </a:p>
        </p:txBody>
      </p:sp>
      <p:sp>
        <p:nvSpPr>
          <p:cNvPr id="8" name="Rectangle 7"/>
          <p:cNvSpPr/>
          <p:nvPr/>
        </p:nvSpPr>
        <p:spPr>
          <a:xfrm>
            <a:off x="7020272" y="4407495"/>
            <a:ext cx="1872208" cy="461665"/>
          </a:xfrm>
          <a:prstGeom prst="rect">
            <a:avLst/>
          </a:prstGeom>
          <a:noFill/>
        </p:spPr>
        <p:txBody>
          <a:bodyPr wrap="square">
            <a:spAutoFit/>
          </a:bodyPr>
          <a:lstStyle/>
          <a:p>
            <a:r>
              <a:rPr lang="en-US" sz="2400" dirty="0">
                <a:solidFill>
                  <a:srgbClr val="00B050"/>
                </a:solidFill>
              </a:rPr>
              <a:t>Manual task</a:t>
            </a:r>
            <a:endParaRPr lang="en-AU" dirty="0">
              <a:solidFill>
                <a:srgbClr val="00B050"/>
              </a:solidFill>
            </a:endParaRPr>
          </a:p>
        </p:txBody>
      </p:sp>
    </p:spTree>
    <p:extLst>
      <p:ext uri="{BB962C8B-B14F-4D97-AF65-F5344CB8AC3E}">
        <p14:creationId xmlns:p14="http://schemas.microsoft.com/office/powerpoint/2010/main" val="4580572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psf\Home\Desktop\Screen Shot 2013-08-24 at 3.00.19 PM.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1052736"/>
            <a:ext cx="15985776" cy="7789468"/>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p:cNvSpPr>
            <a:spLocks noGrp="1"/>
          </p:cNvSpPr>
          <p:nvPr>
            <p:ph type="title"/>
          </p:nvPr>
        </p:nvSpPr>
        <p:spPr/>
        <p:txBody>
          <a:bodyPr/>
          <a:lstStyle/>
          <a:p>
            <a:r>
              <a:rPr lang="en-AU" dirty="0"/>
              <a:t>In our example… </a:t>
            </a:r>
          </a:p>
        </p:txBody>
      </p:sp>
      <p:sp>
        <p:nvSpPr>
          <p:cNvPr id="11" name="Abgerundetes Rechteck 11"/>
          <p:cNvSpPr/>
          <p:nvPr/>
        </p:nvSpPr>
        <p:spPr bwMode="auto">
          <a:xfrm>
            <a:off x="1689271" y="2337157"/>
            <a:ext cx="936000" cy="666827"/>
          </a:xfrm>
          <a:prstGeom prst="roundRect">
            <a:avLst/>
          </a:prstGeom>
          <a:noFill/>
          <a:ln w="57150" cap="flat" cmpd="sng" algn="ctr">
            <a:solidFill>
              <a:srgbClr val="0070C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pPr>
            <a:endParaRPr kumimoji="0" lang="de-AT" sz="1800" b="0" i="0" u="none" strike="noStrike" cap="none" normalizeH="0" baseline="0">
              <a:ln>
                <a:noFill/>
              </a:ln>
              <a:solidFill>
                <a:schemeClr val="bg1"/>
              </a:solidFill>
              <a:effectLst/>
              <a:latin typeface="Arial" charset="0"/>
              <a:cs typeface="Arial" charset="0"/>
            </a:endParaRPr>
          </a:p>
        </p:txBody>
      </p:sp>
      <p:sp>
        <p:nvSpPr>
          <p:cNvPr id="12" name="Abgerundetes Rechteck 11"/>
          <p:cNvSpPr/>
          <p:nvPr/>
        </p:nvSpPr>
        <p:spPr bwMode="auto">
          <a:xfrm>
            <a:off x="3779912" y="2337157"/>
            <a:ext cx="936000" cy="666827"/>
          </a:xfrm>
          <a:prstGeom prst="roundRect">
            <a:avLst/>
          </a:prstGeom>
          <a:noFill/>
          <a:ln w="57150" cap="flat" cmpd="sng" algn="ctr">
            <a:solidFill>
              <a:srgbClr val="0070C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pPr>
            <a:endParaRPr kumimoji="0" lang="de-AT" sz="1800" b="0" i="0" u="none" strike="noStrike" cap="none" normalizeH="0" baseline="0">
              <a:ln>
                <a:noFill/>
              </a:ln>
              <a:solidFill>
                <a:schemeClr val="bg1"/>
              </a:solidFill>
              <a:effectLst/>
              <a:latin typeface="Arial" charset="0"/>
              <a:cs typeface="Arial" charset="0"/>
            </a:endParaRPr>
          </a:p>
        </p:txBody>
      </p:sp>
      <p:sp>
        <p:nvSpPr>
          <p:cNvPr id="13" name="Abgerundetes Rechteck 11"/>
          <p:cNvSpPr/>
          <p:nvPr/>
        </p:nvSpPr>
        <p:spPr bwMode="auto">
          <a:xfrm>
            <a:off x="7932930" y="4857437"/>
            <a:ext cx="936000" cy="666827"/>
          </a:xfrm>
          <a:prstGeom prst="roundRect">
            <a:avLst/>
          </a:prstGeom>
          <a:noFill/>
          <a:ln w="57150" cap="flat" cmpd="sng" algn="ctr">
            <a:solidFill>
              <a:srgbClr val="0070C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pPr>
            <a:endParaRPr kumimoji="0" lang="de-AT" sz="1800" b="0" i="0" u="none" strike="noStrike" cap="none" normalizeH="0" baseline="0">
              <a:ln>
                <a:noFill/>
              </a:ln>
              <a:solidFill>
                <a:schemeClr val="bg1"/>
              </a:solidFill>
              <a:effectLst/>
              <a:latin typeface="Arial" charset="0"/>
              <a:cs typeface="Arial" charset="0"/>
            </a:endParaRPr>
          </a:p>
        </p:txBody>
      </p:sp>
      <p:sp>
        <p:nvSpPr>
          <p:cNvPr id="14" name="Abgerundetes Rechteck 11"/>
          <p:cNvSpPr/>
          <p:nvPr/>
        </p:nvSpPr>
        <p:spPr bwMode="auto">
          <a:xfrm>
            <a:off x="5161549" y="3921333"/>
            <a:ext cx="1029600" cy="666827"/>
          </a:xfrm>
          <a:prstGeom prst="roundRect">
            <a:avLst/>
          </a:prstGeom>
          <a:noFill/>
          <a:ln w="57150" cap="flat" cmpd="sng" algn="ctr">
            <a:solidFill>
              <a:srgbClr val="0070C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pPr>
            <a:endParaRPr kumimoji="0" lang="de-AT" sz="1800" b="0" i="0" u="none" strike="noStrike" cap="none" normalizeH="0" baseline="0">
              <a:ln>
                <a:noFill/>
              </a:ln>
              <a:solidFill>
                <a:schemeClr val="bg1"/>
              </a:solidFill>
              <a:effectLst/>
              <a:latin typeface="Arial" charset="0"/>
              <a:cs typeface="Arial" charset="0"/>
            </a:endParaRPr>
          </a:p>
        </p:txBody>
      </p:sp>
      <p:sp>
        <p:nvSpPr>
          <p:cNvPr id="15" name="Abgerundetes Rechteck 11"/>
          <p:cNvSpPr/>
          <p:nvPr/>
        </p:nvSpPr>
        <p:spPr bwMode="auto">
          <a:xfrm>
            <a:off x="5149826" y="5733256"/>
            <a:ext cx="1029600" cy="666827"/>
          </a:xfrm>
          <a:prstGeom prst="roundRect">
            <a:avLst/>
          </a:prstGeom>
          <a:noFill/>
          <a:ln w="57150" cap="flat" cmpd="sng" algn="ctr">
            <a:solidFill>
              <a:srgbClr val="0070C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pPr>
            <a:endParaRPr kumimoji="0" lang="de-AT" sz="1800" b="0" i="0" u="none" strike="noStrike" cap="none" normalizeH="0" baseline="0">
              <a:ln>
                <a:noFill/>
              </a:ln>
              <a:solidFill>
                <a:schemeClr val="bg1"/>
              </a:solidFill>
              <a:effectLst/>
              <a:latin typeface="Arial" charset="0"/>
              <a:cs typeface="Arial" charset="0"/>
            </a:endParaRPr>
          </a:p>
        </p:txBody>
      </p:sp>
      <p:sp>
        <p:nvSpPr>
          <p:cNvPr id="16" name="Abgerundetes Rechteck 11"/>
          <p:cNvSpPr/>
          <p:nvPr/>
        </p:nvSpPr>
        <p:spPr bwMode="auto">
          <a:xfrm>
            <a:off x="2601825" y="5209140"/>
            <a:ext cx="936000" cy="733510"/>
          </a:xfrm>
          <a:prstGeom prst="roundRect">
            <a:avLst/>
          </a:prstGeom>
          <a:noFill/>
          <a:ln w="57150" cap="flat" cmpd="sng" algn="ctr">
            <a:solidFill>
              <a:srgbClr val="00B05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pPr>
            <a:endParaRPr kumimoji="0" lang="de-AT" sz="1800" b="0" i="0" u="none" strike="noStrike" cap="none" normalizeH="0" baseline="0">
              <a:ln>
                <a:noFill/>
              </a:ln>
              <a:solidFill>
                <a:schemeClr val="bg1"/>
              </a:solidFill>
              <a:effectLst/>
              <a:latin typeface="Arial" charset="0"/>
              <a:cs typeface="Arial" charset="0"/>
            </a:endParaRPr>
          </a:p>
        </p:txBody>
      </p:sp>
      <p:sp>
        <p:nvSpPr>
          <p:cNvPr id="17" name="Abgerundetes Rechteck 11"/>
          <p:cNvSpPr/>
          <p:nvPr/>
        </p:nvSpPr>
        <p:spPr bwMode="auto">
          <a:xfrm>
            <a:off x="6491100" y="3882190"/>
            <a:ext cx="936000" cy="733510"/>
          </a:xfrm>
          <a:prstGeom prst="roundRect">
            <a:avLst/>
          </a:prstGeom>
          <a:noFill/>
          <a:ln w="57150" cap="flat" cmpd="sng" algn="ctr">
            <a:solidFill>
              <a:srgbClr val="00B05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pPr>
            <a:endParaRPr kumimoji="0" lang="de-AT" sz="1800" b="0" i="0" u="none" strike="noStrike" cap="none" normalizeH="0" baseline="0">
              <a:ln>
                <a:noFill/>
              </a:ln>
              <a:solidFill>
                <a:schemeClr val="bg1"/>
              </a:solidFill>
              <a:effectLst/>
              <a:latin typeface="Arial" charset="0"/>
              <a:cs typeface="Arial" charset="0"/>
            </a:endParaRPr>
          </a:p>
        </p:txBody>
      </p:sp>
      <p:sp>
        <p:nvSpPr>
          <p:cNvPr id="18" name="Abgerundetes Rechteck 11"/>
          <p:cNvSpPr/>
          <p:nvPr/>
        </p:nvSpPr>
        <p:spPr bwMode="auto">
          <a:xfrm>
            <a:off x="6491100" y="5705836"/>
            <a:ext cx="936000" cy="733510"/>
          </a:xfrm>
          <a:prstGeom prst="roundRect">
            <a:avLst/>
          </a:prstGeom>
          <a:noFill/>
          <a:ln w="57150" cap="flat" cmpd="sng" algn="ctr">
            <a:solidFill>
              <a:srgbClr val="00B05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pPr>
            <a:endParaRPr kumimoji="0" lang="de-AT" sz="1800" b="0" i="0" u="none" strike="noStrike" cap="none" normalizeH="0" baseline="0">
              <a:ln>
                <a:noFill/>
              </a:ln>
              <a:solidFill>
                <a:schemeClr val="bg1"/>
              </a:solidFill>
              <a:effectLst/>
              <a:latin typeface="Arial" charset="0"/>
              <a:cs typeface="Arial" charset="0"/>
            </a:endParaRPr>
          </a:p>
        </p:txBody>
      </p:sp>
      <p:sp>
        <p:nvSpPr>
          <p:cNvPr id="19" name="Abgerundetes Rechteck 11"/>
          <p:cNvSpPr/>
          <p:nvPr/>
        </p:nvSpPr>
        <p:spPr bwMode="auto">
          <a:xfrm>
            <a:off x="5021478" y="5128933"/>
            <a:ext cx="850909" cy="733510"/>
          </a:xfrm>
          <a:prstGeom prst="roundRect">
            <a:avLst/>
          </a:prstGeom>
          <a:noFill/>
          <a:ln w="571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pPr>
            <a:endParaRPr kumimoji="0" lang="de-AT" sz="1800" b="0" i="0" u="none" strike="noStrike" cap="none" normalizeH="0" baseline="0">
              <a:ln>
                <a:noFill/>
              </a:ln>
              <a:solidFill>
                <a:schemeClr val="bg1"/>
              </a:solidFill>
              <a:effectLst/>
              <a:latin typeface="Arial" charset="0"/>
              <a:cs typeface="Arial" charset="0"/>
            </a:endParaRPr>
          </a:p>
        </p:txBody>
      </p:sp>
      <p:sp>
        <p:nvSpPr>
          <p:cNvPr id="2" name="Rectangle 1"/>
          <p:cNvSpPr/>
          <p:nvPr/>
        </p:nvSpPr>
        <p:spPr>
          <a:xfrm>
            <a:off x="7718567" y="120703"/>
            <a:ext cx="1101905" cy="830997"/>
          </a:xfrm>
          <a:prstGeom prst="rect">
            <a:avLst/>
          </a:prstGeom>
        </p:spPr>
        <p:txBody>
          <a:bodyPr wrap="none">
            <a:spAutoFit/>
          </a:bodyPr>
          <a:lstStyle/>
          <a:p>
            <a:r>
              <a:rPr lang="de-AT" sz="1600" dirty="0"/>
              <a:t>automated</a:t>
            </a:r>
          </a:p>
          <a:p>
            <a:r>
              <a:rPr lang="en-AU" sz="1600" dirty="0"/>
              <a:t>user</a:t>
            </a:r>
          </a:p>
          <a:p>
            <a:r>
              <a:rPr lang="en-AU" sz="1600" dirty="0"/>
              <a:t>manual</a:t>
            </a:r>
          </a:p>
        </p:txBody>
      </p:sp>
      <p:sp>
        <p:nvSpPr>
          <p:cNvPr id="4" name="Rectangle 3"/>
          <p:cNvSpPr/>
          <p:nvPr/>
        </p:nvSpPr>
        <p:spPr>
          <a:xfrm>
            <a:off x="7405650" y="149731"/>
            <a:ext cx="216024" cy="216024"/>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0" name="Rectangle 19"/>
          <p:cNvSpPr/>
          <p:nvPr/>
        </p:nvSpPr>
        <p:spPr>
          <a:xfrm>
            <a:off x="7401036" y="438572"/>
            <a:ext cx="216024" cy="216024"/>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1" name="Rectangle 20"/>
          <p:cNvSpPr/>
          <p:nvPr/>
        </p:nvSpPr>
        <p:spPr>
          <a:xfrm>
            <a:off x="7401036" y="724682"/>
            <a:ext cx="216024" cy="216024"/>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27293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out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37"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arn(outVertical)">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37"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barn(outVertical)">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37"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barn(outVertical)">
                                      <p:cBhvr>
                                        <p:cTn id="22" dur="500"/>
                                        <p:tgtEl>
                                          <p:spTgt spid="14"/>
                                        </p:tgtEl>
                                      </p:cBhvr>
                                    </p:animEffect>
                                  </p:childTnLst>
                                </p:cTn>
                              </p:par>
                              <p:par>
                                <p:cTn id="23" presetID="16" presetClass="entr" presetSubtype="37" fill="hold" grpId="0" nodeType="with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barn(outVertical)">
                                      <p:cBhvr>
                                        <p:cTn id="25" dur="500"/>
                                        <p:tgtEl>
                                          <p:spTgt spid="15"/>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37" fill="hold" grpId="0" nodeType="click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barn(outVertical)">
                                      <p:cBhvr>
                                        <p:cTn id="30" dur="500"/>
                                        <p:tgtEl>
                                          <p:spTgt spid="16"/>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37" fill="hold" grpId="0" nodeType="click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barn(outVertical)">
                                      <p:cBhvr>
                                        <p:cTn id="35" dur="500"/>
                                        <p:tgtEl>
                                          <p:spTgt spid="17"/>
                                        </p:tgtEl>
                                      </p:cBhvr>
                                    </p:animEffect>
                                  </p:childTnLst>
                                </p:cTn>
                              </p:par>
                              <p:par>
                                <p:cTn id="36" presetID="16" presetClass="entr" presetSubtype="37" fill="hold" grpId="0" nodeType="withEffect">
                                  <p:stCondLst>
                                    <p:cond delay="0"/>
                                  </p:stCondLst>
                                  <p:childTnLst>
                                    <p:set>
                                      <p:cBhvr>
                                        <p:cTn id="37" dur="1" fill="hold">
                                          <p:stCondLst>
                                            <p:cond delay="0"/>
                                          </p:stCondLst>
                                        </p:cTn>
                                        <p:tgtEl>
                                          <p:spTgt spid="18"/>
                                        </p:tgtEl>
                                        <p:attrNameLst>
                                          <p:attrName>style.visibility</p:attrName>
                                        </p:attrNameLst>
                                      </p:cBhvr>
                                      <p:to>
                                        <p:strVal val="visible"/>
                                      </p:to>
                                    </p:set>
                                    <p:animEffect transition="in" filter="barn(outVertical)">
                                      <p:cBhvr>
                                        <p:cTn id="38" dur="500"/>
                                        <p:tgtEl>
                                          <p:spTgt spid="18"/>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xit" presetSubtype="0" fill="hold" grpId="2" nodeType="clickEffect">
                                  <p:stCondLst>
                                    <p:cond delay="0"/>
                                  </p:stCondLst>
                                  <p:childTnLst>
                                    <p:animEffect transition="out" filter="fade">
                                      <p:cBhvr>
                                        <p:cTn id="42" dur="500"/>
                                        <p:tgtEl>
                                          <p:spTgt spid="11"/>
                                        </p:tgtEl>
                                      </p:cBhvr>
                                    </p:animEffect>
                                    <p:set>
                                      <p:cBhvr>
                                        <p:cTn id="43" dur="1" fill="hold">
                                          <p:stCondLst>
                                            <p:cond delay="499"/>
                                          </p:stCondLst>
                                        </p:cTn>
                                        <p:tgtEl>
                                          <p:spTgt spid="11"/>
                                        </p:tgtEl>
                                        <p:attrNameLst>
                                          <p:attrName>style.visibility</p:attrName>
                                        </p:attrNameLst>
                                      </p:cBhvr>
                                      <p:to>
                                        <p:strVal val="hidden"/>
                                      </p:to>
                                    </p:set>
                                  </p:childTnLst>
                                </p:cTn>
                              </p:par>
                              <p:par>
                                <p:cTn id="44" presetID="10" presetClass="exit" presetSubtype="0" fill="hold" grpId="2" nodeType="withEffect">
                                  <p:stCondLst>
                                    <p:cond delay="0"/>
                                  </p:stCondLst>
                                  <p:childTnLst>
                                    <p:animEffect transition="out" filter="fade">
                                      <p:cBhvr>
                                        <p:cTn id="45" dur="500"/>
                                        <p:tgtEl>
                                          <p:spTgt spid="12"/>
                                        </p:tgtEl>
                                      </p:cBhvr>
                                    </p:animEffect>
                                    <p:set>
                                      <p:cBhvr>
                                        <p:cTn id="46" dur="1" fill="hold">
                                          <p:stCondLst>
                                            <p:cond delay="499"/>
                                          </p:stCondLst>
                                        </p:cTn>
                                        <p:tgtEl>
                                          <p:spTgt spid="12"/>
                                        </p:tgtEl>
                                        <p:attrNameLst>
                                          <p:attrName>style.visibility</p:attrName>
                                        </p:attrNameLst>
                                      </p:cBhvr>
                                      <p:to>
                                        <p:strVal val="hidden"/>
                                      </p:to>
                                    </p:set>
                                  </p:childTnLst>
                                </p:cTn>
                              </p:par>
                              <p:par>
                                <p:cTn id="47" presetID="10" presetClass="exit" presetSubtype="0" fill="hold" grpId="2" nodeType="withEffect">
                                  <p:stCondLst>
                                    <p:cond delay="0"/>
                                  </p:stCondLst>
                                  <p:childTnLst>
                                    <p:animEffect transition="out" filter="fade">
                                      <p:cBhvr>
                                        <p:cTn id="48" dur="500"/>
                                        <p:tgtEl>
                                          <p:spTgt spid="13"/>
                                        </p:tgtEl>
                                      </p:cBhvr>
                                    </p:animEffect>
                                    <p:set>
                                      <p:cBhvr>
                                        <p:cTn id="49" dur="1" fill="hold">
                                          <p:stCondLst>
                                            <p:cond delay="499"/>
                                          </p:stCondLst>
                                        </p:cTn>
                                        <p:tgtEl>
                                          <p:spTgt spid="13"/>
                                        </p:tgtEl>
                                        <p:attrNameLst>
                                          <p:attrName>style.visibility</p:attrName>
                                        </p:attrNameLst>
                                      </p:cBhvr>
                                      <p:to>
                                        <p:strVal val="hidden"/>
                                      </p:to>
                                    </p:set>
                                  </p:childTnLst>
                                </p:cTn>
                              </p:par>
                              <p:par>
                                <p:cTn id="50" presetID="10" presetClass="exit" presetSubtype="0" fill="hold" grpId="2" nodeType="withEffect">
                                  <p:stCondLst>
                                    <p:cond delay="0"/>
                                  </p:stCondLst>
                                  <p:childTnLst>
                                    <p:animEffect transition="out" filter="fade">
                                      <p:cBhvr>
                                        <p:cTn id="51" dur="500"/>
                                        <p:tgtEl>
                                          <p:spTgt spid="14"/>
                                        </p:tgtEl>
                                      </p:cBhvr>
                                    </p:animEffect>
                                    <p:set>
                                      <p:cBhvr>
                                        <p:cTn id="52" dur="1" fill="hold">
                                          <p:stCondLst>
                                            <p:cond delay="499"/>
                                          </p:stCondLst>
                                        </p:cTn>
                                        <p:tgtEl>
                                          <p:spTgt spid="14"/>
                                        </p:tgtEl>
                                        <p:attrNameLst>
                                          <p:attrName>style.visibility</p:attrName>
                                        </p:attrNameLst>
                                      </p:cBhvr>
                                      <p:to>
                                        <p:strVal val="hidden"/>
                                      </p:to>
                                    </p:set>
                                  </p:childTnLst>
                                </p:cTn>
                              </p:par>
                              <p:par>
                                <p:cTn id="53" presetID="10" presetClass="exit" presetSubtype="0" fill="hold" grpId="2" nodeType="withEffect">
                                  <p:stCondLst>
                                    <p:cond delay="0"/>
                                  </p:stCondLst>
                                  <p:childTnLst>
                                    <p:animEffect transition="out" filter="fade">
                                      <p:cBhvr>
                                        <p:cTn id="54" dur="500"/>
                                        <p:tgtEl>
                                          <p:spTgt spid="15"/>
                                        </p:tgtEl>
                                      </p:cBhvr>
                                    </p:animEffect>
                                    <p:set>
                                      <p:cBhvr>
                                        <p:cTn id="55" dur="1" fill="hold">
                                          <p:stCondLst>
                                            <p:cond delay="499"/>
                                          </p:stCondLst>
                                        </p:cTn>
                                        <p:tgtEl>
                                          <p:spTgt spid="15"/>
                                        </p:tgtEl>
                                        <p:attrNameLst>
                                          <p:attrName>style.visibility</p:attrName>
                                        </p:attrNameLst>
                                      </p:cBhvr>
                                      <p:to>
                                        <p:strVal val="hidden"/>
                                      </p:to>
                                    </p:set>
                                  </p:childTnLst>
                                </p:cTn>
                              </p:par>
                              <p:par>
                                <p:cTn id="56" presetID="10" presetClass="exit" presetSubtype="0" fill="hold" grpId="1" nodeType="withEffect">
                                  <p:stCondLst>
                                    <p:cond delay="0"/>
                                  </p:stCondLst>
                                  <p:childTnLst>
                                    <p:animEffect transition="out" filter="fade">
                                      <p:cBhvr>
                                        <p:cTn id="57" dur="500"/>
                                        <p:tgtEl>
                                          <p:spTgt spid="17"/>
                                        </p:tgtEl>
                                      </p:cBhvr>
                                    </p:animEffect>
                                    <p:set>
                                      <p:cBhvr>
                                        <p:cTn id="58" dur="1" fill="hold">
                                          <p:stCondLst>
                                            <p:cond delay="499"/>
                                          </p:stCondLst>
                                        </p:cTn>
                                        <p:tgtEl>
                                          <p:spTgt spid="17"/>
                                        </p:tgtEl>
                                        <p:attrNameLst>
                                          <p:attrName>style.visibility</p:attrName>
                                        </p:attrNameLst>
                                      </p:cBhvr>
                                      <p:to>
                                        <p:strVal val="hidden"/>
                                      </p:to>
                                    </p:set>
                                  </p:childTnLst>
                                </p:cTn>
                              </p:par>
                              <p:par>
                                <p:cTn id="59" presetID="10" presetClass="exit" presetSubtype="0" fill="hold" grpId="1" nodeType="withEffect">
                                  <p:stCondLst>
                                    <p:cond delay="0"/>
                                  </p:stCondLst>
                                  <p:childTnLst>
                                    <p:animEffect transition="out" filter="fade">
                                      <p:cBhvr>
                                        <p:cTn id="60" dur="500"/>
                                        <p:tgtEl>
                                          <p:spTgt spid="18"/>
                                        </p:tgtEl>
                                      </p:cBhvr>
                                    </p:animEffect>
                                    <p:set>
                                      <p:cBhvr>
                                        <p:cTn id="61" dur="1" fill="hold">
                                          <p:stCondLst>
                                            <p:cond delay="499"/>
                                          </p:stCondLst>
                                        </p:cTn>
                                        <p:tgtEl>
                                          <p:spTgt spid="18"/>
                                        </p:tgtEl>
                                        <p:attrNameLst>
                                          <p:attrName>style.visibility</p:attrName>
                                        </p:attrNameLst>
                                      </p:cBhvr>
                                      <p:to>
                                        <p:strVal val="hidden"/>
                                      </p:to>
                                    </p:set>
                                  </p:childTnLst>
                                </p:cTn>
                              </p:par>
                              <p:par>
                                <p:cTn id="62" presetID="10" presetClass="exit" presetSubtype="0" fill="hold" grpId="1" nodeType="withEffect">
                                  <p:stCondLst>
                                    <p:cond delay="0"/>
                                  </p:stCondLst>
                                  <p:childTnLst>
                                    <p:animEffect transition="out" filter="fade">
                                      <p:cBhvr>
                                        <p:cTn id="63" dur="500"/>
                                        <p:tgtEl>
                                          <p:spTgt spid="16"/>
                                        </p:tgtEl>
                                      </p:cBhvr>
                                    </p:animEffect>
                                    <p:set>
                                      <p:cBhvr>
                                        <p:cTn id="64" dur="1" fill="hold">
                                          <p:stCondLst>
                                            <p:cond delay="499"/>
                                          </p:stCondLst>
                                        </p:cTn>
                                        <p:tgtEl>
                                          <p:spTgt spid="16"/>
                                        </p:tgtEl>
                                        <p:attrNameLst>
                                          <p:attrName>style.visibility</p:attrName>
                                        </p:attrNameLst>
                                      </p:cBhvr>
                                      <p:to>
                                        <p:strVal val="hidden"/>
                                      </p:to>
                                    </p:set>
                                  </p:childTnLst>
                                </p:cTn>
                              </p:par>
                            </p:childTnLst>
                          </p:cTn>
                        </p:par>
                        <p:par>
                          <p:cTn id="65" fill="hold">
                            <p:stCondLst>
                              <p:cond delay="500"/>
                            </p:stCondLst>
                            <p:childTnLst>
                              <p:par>
                                <p:cTn id="66" presetID="42" presetClass="path" presetSubtype="0" accel="50000" decel="50000" fill="hold" nodeType="afterEffect">
                                  <p:stCondLst>
                                    <p:cond delay="0"/>
                                  </p:stCondLst>
                                  <p:childTnLst>
                                    <p:animMotion origin="layout" path="M 1.11022E-16 3.7037E-6 L -0.44097 -0.28426 " pathEditMode="relative" rAng="0" ptsTypes="AA">
                                      <p:cBhvr>
                                        <p:cTn id="67" dur="2000" fill="hold"/>
                                        <p:tgtEl>
                                          <p:spTgt spid="24578"/>
                                        </p:tgtEl>
                                        <p:attrNameLst>
                                          <p:attrName>ppt_x</p:attrName>
                                          <p:attrName>ppt_y</p:attrName>
                                        </p:attrNameLst>
                                      </p:cBhvr>
                                      <p:rCtr x="-22049" y="-14213"/>
                                    </p:animMotion>
                                  </p:childTnLst>
                                </p:cTn>
                              </p:par>
                            </p:childTnLst>
                          </p:cTn>
                        </p:par>
                      </p:childTnLst>
                    </p:cTn>
                  </p:par>
                  <p:par>
                    <p:cTn id="68" fill="hold">
                      <p:stCondLst>
                        <p:cond delay="indefinite"/>
                      </p:stCondLst>
                      <p:childTnLst>
                        <p:par>
                          <p:cTn id="69" fill="hold">
                            <p:stCondLst>
                              <p:cond delay="0"/>
                            </p:stCondLst>
                            <p:childTnLst>
                              <p:par>
                                <p:cTn id="70" presetID="16" presetClass="entr" presetSubtype="37" fill="hold" grpId="0" nodeType="clickEffect">
                                  <p:stCondLst>
                                    <p:cond delay="0"/>
                                  </p:stCondLst>
                                  <p:childTnLst>
                                    <p:set>
                                      <p:cBhvr>
                                        <p:cTn id="71" dur="1" fill="hold">
                                          <p:stCondLst>
                                            <p:cond delay="0"/>
                                          </p:stCondLst>
                                        </p:cTn>
                                        <p:tgtEl>
                                          <p:spTgt spid="19"/>
                                        </p:tgtEl>
                                        <p:attrNameLst>
                                          <p:attrName>style.visibility</p:attrName>
                                        </p:attrNameLst>
                                      </p:cBhvr>
                                      <p:to>
                                        <p:strVal val="visible"/>
                                      </p:to>
                                    </p:set>
                                    <p:animEffect transition="in" filter="barn(outVertical)">
                                      <p:cBhvr>
                                        <p:cTn id="7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1" grpId="2" animBg="1"/>
      <p:bldP spid="12" grpId="0" animBg="1"/>
      <p:bldP spid="12" grpId="2" animBg="1"/>
      <p:bldP spid="13" grpId="0" animBg="1"/>
      <p:bldP spid="13" grpId="2" animBg="1"/>
      <p:bldP spid="14" grpId="0" animBg="1"/>
      <p:bldP spid="14" grpId="2" animBg="1"/>
      <p:bldP spid="15" grpId="0" animBg="1"/>
      <p:bldP spid="15" grpId="2" animBg="1"/>
      <p:bldP spid="16" grpId="0" animBg="1"/>
      <p:bldP spid="16" grpId="1" animBg="1"/>
      <p:bldP spid="17" grpId="0" animBg="1"/>
      <p:bldP spid="17" grpId="1" animBg="1"/>
      <p:bldP spid="18" grpId="0" animBg="1"/>
      <p:bldP spid="18" grpId="1" animBg="1"/>
      <p:bldP spid="1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a:t>2. Review manual tasks</a:t>
            </a:r>
          </a:p>
        </p:txBody>
      </p:sp>
      <p:sp>
        <p:nvSpPr>
          <p:cNvPr id="3" name="Inhaltsplatzhalter 2"/>
          <p:cNvSpPr>
            <a:spLocks noGrp="1"/>
          </p:cNvSpPr>
          <p:nvPr>
            <p:ph idx="1"/>
          </p:nvPr>
        </p:nvSpPr>
        <p:spPr>
          <a:xfrm>
            <a:off x="467544" y="1052736"/>
            <a:ext cx="8136904" cy="4824536"/>
          </a:xfrm>
        </p:spPr>
        <p:txBody>
          <a:bodyPr/>
          <a:lstStyle/>
          <a:p>
            <a:pPr marL="0" indent="0">
              <a:buNone/>
            </a:pPr>
            <a:r>
              <a:rPr lang="de-AT" b="1" dirty="0"/>
              <a:t>Principle</a:t>
            </a:r>
            <a:r>
              <a:rPr lang="de-AT" dirty="0"/>
              <a:t>: if it can</a:t>
            </a:r>
            <a:r>
              <a:rPr lang="en-US" dirty="0"/>
              <a:t>’</a:t>
            </a:r>
            <a:r>
              <a:rPr lang="de-AT" dirty="0"/>
              <a:t>t be seen by the BPMS</a:t>
            </a:r>
            <a:r>
              <a:rPr lang="en-US" dirty="0"/>
              <a:t>, it doesn’t exist.</a:t>
            </a:r>
          </a:p>
          <a:p>
            <a:pPr marL="0" indent="0">
              <a:buNone/>
            </a:pPr>
            <a:r>
              <a:rPr lang="de-AT" dirty="0"/>
              <a:t>-&gt; Find ways to support manual tasks via IT:</a:t>
            </a:r>
          </a:p>
          <a:p>
            <a:pPr marL="723900" indent="-101600"/>
            <a:r>
              <a:rPr lang="de-AT" dirty="0"/>
              <a:t>	via user task</a:t>
            </a:r>
          </a:p>
          <a:p>
            <a:pPr marL="723900" indent="-101600"/>
            <a:r>
              <a:rPr lang="de-AT" dirty="0"/>
              <a:t>	via automated task</a:t>
            </a:r>
          </a:p>
          <a:p>
            <a:pPr marL="0" indent="0">
              <a:buNone/>
            </a:pPr>
            <a:r>
              <a:rPr lang="de-AT" dirty="0"/>
              <a:t>-&gt; Isolate them and automate the rest</a:t>
            </a:r>
          </a:p>
          <a:p>
            <a:pPr>
              <a:buFont typeface="Arial" pitchFamily="34" charset="0"/>
              <a:buChar char="•"/>
            </a:pPr>
            <a:endParaRPr lang="de-AT" dirty="0"/>
          </a:p>
          <a:p>
            <a:pPr>
              <a:buFont typeface="Arial" pitchFamily="34" charset="0"/>
              <a:buChar char="•"/>
            </a:pPr>
            <a:endParaRPr lang="de-AT" dirty="0"/>
          </a:p>
        </p:txBody>
      </p:sp>
      <p:pic>
        <p:nvPicPr>
          <p:cNvPr id="9222" name="Picture 6" descr="\\psf\Home\Downloads\Fulfillment-Warehouse-Worker.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6265" y="3573016"/>
            <a:ext cx="3215655" cy="2139017"/>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9223" name="Picture 7" descr="\\psf\Home\Downloads\WarehouseWorker-08.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54410" y="3573016"/>
            <a:ext cx="3230059" cy="2139017"/>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9224" name="Picture 8" descr="\\psf\Home\Downloads\edu3.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43808" y="3573047"/>
            <a:ext cx="3164226" cy="2139017"/>
          </a:xfrm>
          <a:prstGeom prst="rect">
            <a:avLst/>
          </a:prstGeom>
          <a:noFill/>
          <a:extLst>
            <a:ext uri="{909E8E84-426E-40DD-AFC4-6F175D3DCCD1}">
              <a14:hiddenFill xmlns:a14="http://schemas.microsoft.com/office/drawing/2010/main">
                <a:solidFill>
                  <a:srgbClr val="FFFFFF"/>
                </a:solidFill>
              </a14:hiddenFill>
            </a:ext>
          </a:extLst>
        </p:spPr>
      </p:pic>
      <p:sp>
        <p:nvSpPr>
          <p:cNvPr id="4" name="Right Arrow 3"/>
          <p:cNvSpPr/>
          <p:nvPr/>
        </p:nvSpPr>
        <p:spPr>
          <a:xfrm>
            <a:off x="4283968" y="4462543"/>
            <a:ext cx="432048" cy="360040"/>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a:p>
        </p:txBody>
      </p:sp>
      <p:grpSp>
        <p:nvGrpSpPr>
          <p:cNvPr id="7" name="Group 6"/>
          <p:cNvGrpSpPr/>
          <p:nvPr/>
        </p:nvGrpSpPr>
        <p:grpSpPr>
          <a:xfrm>
            <a:off x="0" y="5392638"/>
            <a:ext cx="1543050" cy="1257300"/>
            <a:chOff x="0" y="4600550"/>
            <a:chExt cx="1543050" cy="1257300"/>
          </a:xfrm>
        </p:grpSpPr>
        <p:pic>
          <p:nvPicPr>
            <p:cNvPr id="30722" name="Picture 2"/>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0" b="100000" l="0" r="100000">
                          <a14:foregroundMark x1="14198" y1="16667" x2="14198" y2="16667"/>
                          <a14:foregroundMark x1="19753" y1="9091" x2="19753" y2="9091"/>
                          <a14:foregroundMark x1="21605" y1="15152" x2="21605" y2="15152"/>
                          <a14:foregroundMark x1="29012" y1="4545" x2="29012" y2="4545"/>
                          <a14:foregroundMark x1="30864" y1="6061" x2="30864" y2="6061"/>
                          <a14:foregroundMark x1="32099" y1="5303" x2="32099" y2="5303"/>
                          <a14:foregroundMark x1="93827" y1="26515" x2="93827" y2="26515"/>
                          <a14:foregroundMark x1="93827" y1="56818" x2="93827" y2="56818"/>
                          <a14:foregroundMark x1="41358" y1="94697" x2="41358" y2="94697"/>
                        </a14:backgroundRemoval>
                      </a14:imgEffect>
                    </a14:imgLayer>
                  </a14:imgProps>
                </a:ext>
                <a:ext uri="{28A0092B-C50C-407E-A947-70E740481C1C}">
                  <a14:useLocalDpi xmlns:a14="http://schemas.microsoft.com/office/drawing/2010/main" val="0"/>
                </a:ext>
              </a:extLst>
            </a:blip>
            <a:srcRect/>
            <a:stretch>
              <a:fillRect/>
            </a:stretch>
          </p:blipFill>
          <p:spPr bwMode="auto">
            <a:xfrm>
              <a:off x="0" y="4600550"/>
              <a:ext cx="1543050" cy="1257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ounded Rectangle 4"/>
            <p:cNvSpPr/>
            <p:nvPr/>
          </p:nvSpPr>
          <p:spPr>
            <a:xfrm>
              <a:off x="54547" y="4657899"/>
              <a:ext cx="1404000" cy="1123200"/>
            </a:xfrm>
            <a:prstGeom prst="round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8" name="Group 7"/>
          <p:cNvGrpSpPr/>
          <p:nvPr/>
        </p:nvGrpSpPr>
        <p:grpSpPr>
          <a:xfrm>
            <a:off x="4227940" y="5360224"/>
            <a:ext cx="1524000" cy="1257300"/>
            <a:chOff x="4227940" y="4568136"/>
            <a:chExt cx="1524000" cy="1257300"/>
          </a:xfrm>
        </p:grpSpPr>
        <p:pic>
          <p:nvPicPr>
            <p:cNvPr id="30723" name="Picture 3"/>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0" b="100000" l="0" r="100000">
                          <a14:foregroundMark x1="7500" y1="10606" x2="7500" y2="10606"/>
                          <a14:foregroundMark x1="15000" y1="18182" x2="15000" y2="18182"/>
                          <a14:foregroundMark x1="16250" y1="26515" x2="16250" y2="26515"/>
                          <a14:foregroundMark x1="15625" y1="13636" x2="15625" y2="13636"/>
                          <a14:foregroundMark x1="14375" y1="30303" x2="14375" y2="30303"/>
                        </a14:backgroundRemoval>
                      </a14:imgEffect>
                    </a14:imgLayer>
                  </a14:imgProps>
                </a:ext>
                <a:ext uri="{28A0092B-C50C-407E-A947-70E740481C1C}">
                  <a14:useLocalDpi xmlns:a14="http://schemas.microsoft.com/office/drawing/2010/main" val="0"/>
                </a:ext>
              </a:extLst>
            </a:blip>
            <a:srcRect/>
            <a:stretch>
              <a:fillRect/>
            </a:stretch>
          </p:blipFill>
          <p:spPr bwMode="auto">
            <a:xfrm>
              <a:off x="4227940" y="4568136"/>
              <a:ext cx="1524000" cy="1257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3" name="Rounded Rectangle 22"/>
            <p:cNvSpPr/>
            <p:nvPr/>
          </p:nvSpPr>
          <p:spPr>
            <a:xfrm>
              <a:off x="4262487" y="4635186"/>
              <a:ext cx="1404000" cy="1123200"/>
            </a:xfrm>
            <a:prstGeom prst="round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sp>
        <p:nvSpPr>
          <p:cNvPr id="26" name="Slide Number Placeholder 10"/>
          <p:cNvSpPr>
            <a:spLocks noGrp="1"/>
          </p:cNvSpPr>
          <p:nvPr>
            <p:ph type="sldNum" sz="quarter" idx="11"/>
          </p:nvPr>
        </p:nvSpPr>
        <p:spPr>
          <a:xfrm>
            <a:off x="8228806" y="6597352"/>
            <a:ext cx="533400" cy="152400"/>
          </a:xfrm>
        </p:spPr>
        <p:txBody>
          <a:bodyPr/>
          <a:lstStyle/>
          <a:p>
            <a:fld id="{F06E539D-8AB8-485C-BFEF-50E8D5427D32}" type="slidenum">
              <a:rPr lang="en-AU" sz="1600" smtClean="0"/>
              <a:t>14</a:t>
            </a:fld>
            <a:endParaRPr lang="en-AU" sz="1600" dirty="0"/>
          </a:p>
        </p:txBody>
      </p:sp>
      <p:grpSp>
        <p:nvGrpSpPr>
          <p:cNvPr id="9" name="Group 8"/>
          <p:cNvGrpSpPr/>
          <p:nvPr/>
        </p:nvGrpSpPr>
        <p:grpSpPr>
          <a:xfrm>
            <a:off x="4227940" y="5410026"/>
            <a:ext cx="3491525" cy="1222664"/>
            <a:chOff x="5364088" y="1904132"/>
            <a:chExt cx="3491525" cy="1222664"/>
          </a:xfrm>
        </p:grpSpPr>
        <p:pic>
          <p:nvPicPr>
            <p:cNvPr id="6" name="Picture 2"/>
            <p:cNvPicPr>
              <a:picLocks noChangeAspect="1" noChangeArrowheads="1"/>
            </p:cNvPicPr>
            <p:nvPr/>
          </p:nvPicPr>
          <p:blipFill>
            <a:blip r:embed="rId10">
              <a:extLst>
                <a:ext uri="{BEBA8EAE-BF5A-486C-A8C5-ECC9F3942E4B}">
                  <a14:imgProps xmlns:a14="http://schemas.microsoft.com/office/drawing/2010/main">
                    <a14:imgLayer r:embed="rId11">
                      <a14:imgEffect>
                        <a14:backgroundRemoval t="0" b="100000" l="0" r="100000">
                          <a14:foregroundMark x1="30686" y1="15464" x2="30686" y2="15464"/>
                          <a14:foregroundMark x1="7581" y1="18557" x2="7581" y2="18557"/>
                          <a14:foregroundMark x1="18412" y1="31959" x2="18412" y2="31959"/>
                          <a14:foregroundMark x1="54513" y1="48454" x2="54513" y2="48454"/>
                          <a14:foregroundMark x1="22022" y1="65979" x2="22022" y2="65979"/>
                          <a14:foregroundMark x1="18773" y1="37113" x2="18773" y2="37113"/>
                        </a14:backgroundRemoval>
                      </a14:imgEffect>
                    </a14:imgLayer>
                  </a14:imgProps>
                </a:ext>
                <a:ext uri="{28A0092B-C50C-407E-A947-70E740481C1C}">
                  <a14:useLocalDpi xmlns:a14="http://schemas.microsoft.com/office/drawing/2010/main" val="0"/>
                </a:ext>
              </a:extLst>
            </a:blip>
            <a:srcRect/>
            <a:stretch>
              <a:fillRect/>
            </a:stretch>
          </p:blipFill>
          <p:spPr bwMode="auto">
            <a:xfrm>
              <a:off x="5364088" y="1904132"/>
              <a:ext cx="3491525" cy="12226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 name="Rounded Rectangle 15"/>
            <p:cNvSpPr/>
            <p:nvPr/>
          </p:nvSpPr>
          <p:spPr>
            <a:xfrm>
              <a:off x="5385569" y="1939545"/>
              <a:ext cx="1404000" cy="1123200"/>
            </a:xfrm>
            <a:prstGeom prst="round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7" name="Rounded Rectangle 16"/>
            <p:cNvSpPr/>
            <p:nvPr/>
          </p:nvSpPr>
          <p:spPr>
            <a:xfrm>
              <a:off x="7405987" y="1953864"/>
              <a:ext cx="1404000" cy="1123200"/>
            </a:xfrm>
            <a:prstGeom prst="round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spTree>
    <p:extLst>
      <p:ext uri="{BB962C8B-B14F-4D97-AF65-F5344CB8AC3E}">
        <p14:creationId xmlns:p14="http://schemas.microsoft.com/office/powerpoint/2010/main" val="1145538200"/>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left)">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left)">
                                      <p:cBhvr>
                                        <p:cTn id="12" dur="500"/>
                                        <p:tgtEl>
                                          <p:spTgt spid="3">
                                            <p:txEl>
                                              <p:pRg st="2" end="2"/>
                                            </p:txEl>
                                          </p:spTgt>
                                        </p:tgtEl>
                                      </p:cBhvr>
                                    </p:animEffect>
                                  </p:childTnLst>
                                </p:cTn>
                              </p:par>
                            </p:childTnLst>
                          </p:cTn>
                        </p:par>
                        <p:par>
                          <p:cTn id="13" fill="hold">
                            <p:stCondLst>
                              <p:cond delay="500"/>
                            </p:stCondLst>
                            <p:childTnLst>
                              <p:par>
                                <p:cTn id="14" presetID="22" presetClass="entr" presetSubtype="8" fill="hold" nodeType="after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wipe(left)">
                                      <p:cBhvr>
                                        <p:cTn id="16" dur="500"/>
                                        <p:tgtEl>
                                          <p:spTgt spid="3">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9222"/>
                                        </p:tgtEl>
                                        <p:attrNameLst>
                                          <p:attrName>style.visibility</p:attrName>
                                        </p:attrNameLst>
                                      </p:cBhvr>
                                      <p:to>
                                        <p:strVal val="visible"/>
                                      </p:to>
                                    </p:set>
                                    <p:animEffect transition="in" filter="wipe(left)">
                                      <p:cBhvr>
                                        <p:cTn id="21" dur="500"/>
                                        <p:tgtEl>
                                          <p:spTgt spid="9222"/>
                                        </p:tgtEl>
                                      </p:cBhvr>
                                    </p:animEffect>
                                  </p:childTnLst>
                                </p:cTn>
                              </p:par>
                            </p:childTnLst>
                          </p:cTn>
                        </p:par>
                        <p:par>
                          <p:cTn id="22" fill="hold">
                            <p:stCondLst>
                              <p:cond delay="500"/>
                            </p:stCondLst>
                            <p:childTnLst>
                              <p:par>
                                <p:cTn id="23" presetID="10" presetClass="entr" presetSubtype="0" fill="hold" nodeType="after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5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4"/>
                                        </p:tgtEl>
                                        <p:attrNameLst>
                                          <p:attrName>style.visibility</p:attrName>
                                        </p:attrNameLst>
                                      </p:cBhvr>
                                      <p:to>
                                        <p:strVal val="visible"/>
                                      </p:to>
                                    </p:set>
                                    <p:animEffect transition="in" filter="wipe(left)">
                                      <p:cBhvr>
                                        <p:cTn id="30" dur="500"/>
                                        <p:tgtEl>
                                          <p:spTgt spid="4"/>
                                        </p:tgtEl>
                                      </p:cBhvr>
                                    </p:animEffect>
                                  </p:childTnLst>
                                </p:cTn>
                              </p:par>
                            </p:childTnLst>
                          </p:cTn>
                        </p:par>
                        <p:par>
                          <p:cTn id="31" fill="hold">
                            <p:stCondLst>
                              <p:cond delay="500"/>
                            </p:stCondLst>
                            <p:childTnLst>
                              <p:par>
                                <p:cTn id="32" presetID="22" presetClass="entr" presetSubtype="8" fill="hold" nodeType="afterEffect">
                                  <p:stCondLst>
                                    <p:cond delay="0"/>
                                  </p:stCondLst>
                                  <p:childTnLst>
                                    <p:set>
                                      <p:cBhvr>
                                        <p:cTn id="33" dur="1" fill="hold">
                                          <p:stCondLst>
                                            <p:cond delay="0"/>
                                          </p:stCondLst>
                                        </p:cTn>
                                        <p:tgtEl>
                                          <p:spTgt spid="9223"/>
                                        </p:tgtEl>
                                        <p:attrNameLst>
                                          <p:attrName>style.visibility</p:attrName>
                                        </p:attrNameLst>
                                      </p:cBhvr>
                                      <p:to>
                                        <p:strVal val="visible"/>
                                      </p:to>
                                    </p:set>
                                    <p:animEffect transition="in" filter="wipe(left)">
                                      <p:cBhvr>
                                        <p:cTn id="34" dur="500"/>
                                        <p:tgtEl>
                                          <p:spTgt spid="9223"/>
                                        </p:tgtEl>
                                      </p:cBhvr>
                                    </p:animEffect>
                                  </p:childTnLst>
                                </p:cTn>
                              </p:par>
                            </p:childTnLst>
                          </p:cTn>
                        </p:par>
                        <p:par>
                          <p:cTn id="35" fill="hold">
                            <p:stCondLst>
                              <p:cond delay="1000"/>
                            </p:stCondLst>
                            <p:childTnLst>
                              <p:par>
                                <p:cTn id="36" presetID="10" presetClass="entr" presetSubtype="0" fill="hold" nodeType="afterEffect">
                                  <p:stCondLst>
                                    <p:cond delay="0"/>
                                  </p:stCondLst>
                                  <p:childTnLst>
                                    <p:set>
                                      <p:cBhvr>
                                        <p:cTn id="37" dur="1" fill="hold">
                                          <p:stCondLst>
                                            <p:cond delay="0"/>
                                          </p:stCondLst>
                                        </p:cTn>
                                        <p:tgtEl>
                                          <p:spTgt spid="8"/>
                                        </p:tgtEl>
                                        <p:attrNameLst>
                                          <p:attrName>style.visibility</p:attrName>
                                        </p:attrNameLst>
                                      </p:cBhvr>
                                      <p:to>
                                        <p:strVal val="visible"/>
                                      </p:to>
                                    </p:set>
                                    <p:animEffect transition="in" filter="fade">
                                      <p:cBhvr>
                                        <p:cTn id="38" dur="500"/>
                                        <p:tgtEl>
                                          <p:spTgt spid="8"/>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xit" presetSubtype="0" fill="hold" nodeType="clickEffect">
                                  <p:stCondLst>
                                    <p:cond delay="0"/>
                                  </p:stCondLst>
                                  <p:childTnLst>
                                    <p:animEffect transition="out" filter="fade">
                                      <p:cBhvr>
                                        <p:cTn id="42" dur="500"/>
                                        <p:tgtEl>
                                          <p:spTgt spid="8"/>
                                        </p:tgtEl>
                                      </p:cBhvr>
                                    </p:animEffect>
                                    <p:set>
                                      <p:cBhvr>
                                        <p:cTn id="43" dur="1" fill="hold">
                                          <p:stCondLst>
                                            <p:cond delay="499"/>
                                          </p:stCondLst>
                                        </p:cTn>
                                        <p:tgtEl>
                                          <p:spTgt spid="8"/>
                                        </p:tgtEl>
                                        <p:attrNameLst>
                                          <p:attrName>style.visibility</p:attrName>
                                        </p:attrNameLst>
                                      </p:cBhvr>
                                      <p:to>
                                        <p:strVal val="hidden"/>
                                      </p:to>
                                    </p:set>
                                  </p:childTnLst>
                                </p:cTn>
                              </p:par>
                            </p:childTnLst>
                          </p:cTn>
                        </p:par>
                        <p:par>
                          <p:cTn id="44" fill="hold">
                            <p:stCondLst>
                              <p:cond delay="500"/>
                            </p:stCondLst>
                            <p:childTnLst>
                              <p:par>
                                <p:cTn id="45" presetID="22" presetClass="entr" presetSubtype="8" fill="hold" nodeType="afterEffect">
                                  <p:stCondLst>
                                    <p:cond delay="0"/>
                                  </p:stCondLst>
                                  <p:childTnLst>
                                    <p:set>
                                      <p:cBhvr>
                                        <p:cTn id="46" dur="1" fill="hold">
                                          <p:stCondLst>
                                            <p:cond delay="0"/>
                                          </p:stCondLst>
                                        </p:cTn>
                                        <p:tgtEl>
                                          <p:spTgt spid="9"/>
                                        </p:tgtEl>
                                        <p:attrNameLst>
                                          <p:attrName>style.visibility</p:attrName>
                                        </p:attrNameLst>
                                      </p:cBhvr>
                                      <p:to>
                                        <p:strVal val="visible"/>
                                      </p:to>
                                    </p:set>
                                    <p:animEffect transition="in" filter="wipe(left)">
                                      <p:cBhvr>
                                        <p:cTn id="47" dur="500"/>
                                        <p:tgtEl>
                                          <p:spTgt spid="9"/>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xit" presetSubtype="0" fill="hold" nodeType="clickEffect">
                                  <p:stCondLst>
                                    <p:cond delay="0"/>
                                  </p:stCondLst>
                                  <p:childTnLst>
                                    <p:animEffect transition="out" filter="fade">
                                      <p:cBhvr>
                                        <p:cTn id="51" dur="500"/>
                                        <p:tgtEl>
                                          <p:spTgt spid="9222"/>
                                        </p:tgtEl>
                                      </p:cBhvr>
                                    </p:animEffect>
                                    <p:set>
                                      <p:cBhvr>
                                        <p:cTn id="52" dur="1" fill="hold">
                                          <p:stCondLst>
                                            <p:cond delay="499"/>
                                          </p:stCondLst>
                                        </p:cTn>
                                        <p:tgtEl>
                                          <p:spTgt spid="9222"/>
                                        </p:tgtEl>
                                        <p:attrNameLst>
                                          <p:attrName>style.visibility</p:attrName>
                                        </p:attrNameLst>
                                      </p:cBhvr>
                                      <p:to>
                                        <p:strVal val="hidden"/>
                                      </p:to>
                                    </p:set>
                                  </p:childTnLst>
                                </p:cTn>
                              </p:par>
                              <p:par>
                                <p:cTn id="53" presetID="10" presetClass="exit" presetSubtype="0" fill="hold" grpId="1" nodeType="withEffect">
                                  <p:stCondLst>
                                    <p:cond delay="0"/>
                                  </p:stCondLst>
                                  <p:childTnLst>
                                    <p:animEffect transition="out" filter="fade">
                                      <p:cBhvr>
                                        <p:cTn id="54" dur="500"/>
                                        <p:tgtEl>
                                          <p:spTgt spid="4"/>
                                        </p:tgtEl>
                                      </p:cBhvr>
                                    </p:animEffect>
                                    <p:set>
                                      <p:cBhvr>
                                        <p:cTn id="55" dur="1" fill="hold">
                                          <p:stCondLst>
                                            <p:cond delay="499"/>
                                          </p:stCondLst>
                                        </p:cTn>
                                        <p:tgtEl>
                                          <p:spTgt spid="4"/>
                                        </p:tgtEl>
                                        <p:attrNameLst>
                                          <p:attrName>style.visibility</p:attrName>
                                        </p:attrNameLst>
                                      </p:cBhvr>
                                      <p:to>
                                        <p:strVal val="hidden"/>
                                      </p:to>
                                    </p:set>
                                  </p:childTnLst>
                                </p:cTn>
                              </p:par>
                              <p:par>
                                <p:cTn id="56" presetID="10" presetClass="exit" presetSubtype="0" fill="hold" nodeType="withEffect">
                                  <p:stCondLst>
                                    <p:cond delay="0"/>
                                  </p:stCondLst>
                                  <p:childTnLst>
                                    <p:animEffect transition="out" filter="fade">
                                      <p:cBhvr>
                                        <p:cTn id="57" dur="500"/>
                                        <p:tgtEl>
                                          <p:spTgt spid="9223"/>
                                        </p:tgtEl>
                                      </p:cBhvr>
                                    </p:animEffect>
                                    <p:set>
                                      <p:cBhvr>
                                        <p:cTn id="58" dur="1" fill="hold">
                                          <p:stCondLst>
                                            <p:cond delay="499"/>
                                          </p:stCondLst>
                                        </p:cTn>
                                        <p:tgtEl>
                                          <p:spTgt spid="9223"/>
                                        </p:tgtEl>
                                        <p:attrNameLst>
                                          <p:attrName>style.visibility</p:attrName>
                                        </p:attrNameLst>
                                      </p:cBhvr>
                                      <p:to>
                                        <p:strVal val="hidden"/>
                                      </p:to>
                                    </p:set>
                                  </p:childTnLst>
                                </p:cTn>
                              </p:par>
                              <p:par>
                                <p:cTn id="59" presetID="10" presetClass="exit" presetSubtype="0" fill="hold" nodeType="withEffect">
                                  <p:stCondLst>
                                    <p:cond delay="0"/>
                                  </p:stCondLst>
                                  <p:childTnLst>
                                    <p:animEffect transition="out" filter="fade">
                                      <p:cBhvr>
                                        <p:cTn id="60" dur="500"/>
                                        <p:tgtEl>
                                          <p:spTgt spid="7"/>
                                        </p:tgtEl>
                                      </p:cBhvr>
                                    </p:animEffect>
                                    <p:set>
                                      <p:cBhvr>
                                        <p:cTn id="61" dur="1" fill="hold">
                                          <p:stCondLst>
                                            <p:cond delay="499"/>
                                          </p:stCondLst>
                                        </p:cTn>
                                        <p:tgtEl>
                                          <p:spTgt spid="7"/>
                                        </p:tgtEl>
                                        <p:attrNameLst>
                                          <p:attrName>style.visibility</p:attrName>
                                        </p:attrNameLst>
                                      </p:cBhvr>
                                      <p:to>
                                        <p:strVal val="hidden"/>
                                      </p:to>
                                    </p:set>
                                  </p:childTnLst>
                                </p:cTn>
                              </p:par>
                              <p:par>
                                <p:cTn id="62" presetID="10" presetClass="exit" presetSubtype="0" fill="hold" nodeType="withEffect">
                                  <p:stCondLst>
                                    <p:cond delay="0"/>
                                  </p:stCondLst>
                                  <p:childTnLst>
                                    <p:animEffect transition="out" filter="fade">
                                      <p:cBhvr>
                                        <p:cTn id="63" dur="500"/>
                                        <p:tgtEl>
                                          <p:spTgt spid="8"/>
                                        </p:tgtEl>
                                      </p:cBhvr>
                                    </p:animEffect>
                                    <p:set>
                                      <p:cBhvr>
                                        <p:cTn id="64" dur="1" fill="hold">
                                          <p:stCondLst>
                                            <p:cond delay="499"/>
                                          </p:stCondLst>
                                        </p:cTn>
                                        <p:tgtEl>
                                          <p:spTgt spid="8"/>
                                        </p:tgtEl>
                                        <p:attrNameLst>
                                          <p:attrName>style.visibility</p:attrName>
                                        </p:attrNameLst>
                                      </p:cBhvr>
                                      <p:to>
                                        <p:strVal val="hidden"/>
                                      </p:to>
                                    </p:set>
                                  </p:childTnLst>
                                </p:cTn>
                              </p:par>
                              <p:par>
                                <p:cTn id="65" presetID="10" presetClass="exit" presetSubtype="0" fill="hold" nodeType="withEffect">
                                  <p:stCondLst>
                                    <p:cond delay="0"/>
                                  </p:stCondLst>
                                  <p:childTnLst>
                                    <p:animEffect transition="out" filter="fade">
                                      <p:cBhvr>
                                        <p:cTn id="66" dur="500"/>
                                        <p:tgtEl>
                                          <p:spTgt spid="9"/>
                                        </p:tgtEl>
                                      </p:cBhvr>
                                    </p:animEffect>
                                    <p:set>
                                      <p:cBhvr>
                                        <p:cTn id="67" dur="1" fill="hold">
                                          <p:stCondLst>
                                            <p:cond delay="499"/>
                                          </p:stCondLst>
                                        </p:cTn>
                                        <p:tgtEl>
                                          <p:spTgt spid="9"/>
                                        </p:tgtEl>
                                        <p:attrNameLst>
                                          <p:attrName>style.visibility</p:attrName>
                                        </p:attrNameLst>
                                      </p:cBhvr>
                                      <p:to>
                                        <p:strVal val="hidden"/>
                                      </p:to>
                                    </p:set>
                                  </p:childTnLst>
                                </p:cTn>
                              </p:par>
                            </p:childTnLst>
                          </p:cTn>
                        </p:par>
                        <p:par>
                          <p:cTn id="68" fill="hold">
                            <p:stCondLst>
                              <p:cond delay="500"/>
                            </p:stCondLst>
                            <p:childTnLst>
                              <p:par>
                                <p:cTn id="69" presetID="22" presetClass="entr" presetSubtype="8" fill="hold" nodeType="afterEffect">
                                  <p:stCondLst>
                                    <p:cond delay="0"/>
                                  </p:stCondLst>
                                  <p:childTnLst>
                                    <p:set>
                                      <p:cBhvr>
                                        <p:cTn id="70" dur="1" fill="hold">
                                          <p:stCondLst>
                                            <p:cond delay="0"/>
                                          </p:stCondLst>
                                        </p:cTn>
                                        <p:tgtEl>
                                          <p:spTgt spid="3">
                                            <p:txEl>
                                              <p:pRg st="4" end="4"/>
                                            </p:txEl>
                                          </p:spTgt>
                                        </p:tgtEl>
                                        <p:attrNameLst>
                                          <p:attrName>style.visibility</p:attrName>
                                        </p:attrNameLst>
                                      </p:cBhvr>
                                      <p:to>
                                        <p:strVal val="visible"/>
                                      </p:to>
                                    </p:set>
                                    <p:animEffect transition="in" filter="wipe(left)">
                                      <p:cBhvr>
                                        <p:cTn id="71" dur="500"/>
                                        <p:tgtEl>
                                          <p:spTgt spid="3">
                                            <p:txEl>
                                              <p:pRg st="4" end="4"/>
                                            </p:txEl>
                                          </p:spTgt>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1" fill="hold" nodeType="clickEffect">
                                  <p:stCondLst>
                                    <p:cond delay="0"/>
                                  </p:stCondLst>
                                  <p:childTnLst>
                                    <p:set>
                                      <p:cBhvr>
                                        <p:cTn id="75" dur="1" fill="hold">
                                          <p:stCondLst>
                                            <p:cond delay="0"/>
                                          </p:stCondLst>
                                        </p:cTn>
                                        <p:tgtEl>
                                          <p:spTgt spid="9224"/>
                                        </p:tgtEl>
                                        <p:attrNameLst>
                                          <p:attrName>style.visibility</p:attrName>
                                        </p:attrNameLst>
                                      </p:cBhvr>
                                      <p:to>
                                        <p:strVal val="visible"/>
                                      </p:to>
                                    </p:set>
                                    <p:animEffect transition="in" filter="wipe(up)">
                                      <p:cBhvr>
                                        <p:cTn id="76" dur="500"/>
                                        <p:tgtEl>
                                          <p:spTgt spid="9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2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480593"/>
            <a:ext cx="8835465" cy="1800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itle 2"/>
          <p:cNvSpPr>
            <a:spLocks noGrp="1"/>
          </p:cNvSpPr>
          <p:nvPr>
            <p:ph type="title"/>
          </p:nvPr>
        </p:nvSpPr>
        <p:spPr/>
        <p:txBody>
          <a:bodyPr/>
          <a:lstStyle/>
          <a:p>
            <a:r>
              <a:rPr lang="en-AU" dirty="0"/>
              <a:t>Alternative: isolate manual tasks</a:t>
            </a:r>
          </a:p>
        </p:txBody>
      </p:sp>
      <p:pic>
        <p:nvPicPr>
          <p:cNvPr id="8" name="Picture 8" descr="\\psf\Home\Downloads\edu3.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91733" y="188671"/>
            <a:ext cx="1384723" cy="936073"/>
          </a:xfrm>
          <a:prstGeom prst="rect">
            <a:avLst/>
          </a:prstGeom>
          <a:noFill/>
          <a:extLst>
            <a:ext uri="{909E8E84-426E-40DD-AFC4-6F175D3DCCD1}">
              <a14:hiddenFill xmlns:a14="http://schemas.microsoft.com/office/drawing/2010/main">
                <a:solidFill>
                  <a:srgbClr val="FFFFFF"/>
                </a:solidFill>
              </a14:hiddenFill>
            </a:ext>
          </a:extLst>
        </p:spPr>
      </p:pic>
      <p:sp>
        <p:nvSpPr>
          <p:cNvPr id="10" name="Abgerundetes Rechteck 11"/>
          <p:cNvSpPr/>
          <p:nvPr/>
        </p:nvSpPr>
        <p:spPr bwMode="auto">
          <a:xfrm>
            <a:off x="5233259" y="1525042"/>
            <a:ext cx="850909" cy="684000"/>
          </a:xfrm>
          <a:prstGeom prst="roundRect">
            <a:avLst/>
          </a:prstGeom>
          <a:noFill/>
          <a:ln w="57150" cap="flat" cmpd="sng" algn="ctr">
            <a:solidFill>
              <a:srgbClr val="00B05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pPr>
            <a:endParaRPr kumimoji="0" lang="de-AT" sz="1800" b="0" i="0" u="none" strike="noStrike" cap="none" normalizeH="0" baseline="0">
              <a:ln>
                <a:noFill/>
              </a:ln>
              <a:solidFill>
                <a:schemeClr val="bg1"/>
              </a:solidFill>
              <a:effectLst/>
              <a:latin typeface="Arial" charset="0"/>
              <a:cs typeface="Arial" charset="0"/>
            </a:endParaRPr>
          </a:p>
        </p:txBody>
      </p:sp>
      <p:pic>
        <p:nvPicPr>
          <p:cNvPr id="34821"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45400" y="3244359"/>
            <a:ext cx="3822360" cy="3564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4" name="Straight Connector 3"/>
          <p:cNvCxnSpPr/>
          <p:nvPr/>
        </p:nvCxnSpPr>
        <p:spPr>
          <a:xfrm flipH="1">
            <a:off x="2771800" y="2380693"/>
            <a:ext cx="2376264" cy="1395399"/>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5796136" y="2371937"/>
            <a:ext cx="382857" cy="1404155"/>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716016" y="1340768"/>
            <a:ext cx="0" cy="1073071"/>
          </a:xfrm>
          <a:prstGeom prst="line">
            <a:avLst/>
          </a:prstGeom>
          <a:ln w="57150">
            <a:solidFill>
              <a:srgbClr val="00B050"/>
            </a:solidFill>
            <a:prstDash val="sysDash"/>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6228184" y="1340768"/>
            <a:ext cx="0" cy="1073071"/>
          </a:xfrm>
          <a:prstGeom prst="line">
            <a:avLst/>
          </a:prstGeom>
          <a:ln w="57150">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34" name="Slide Number Placeholder 10"/>
          <p:cNvSpPr>
            <a:spLocks noGrp="1"/>
          </p:cNvSpPr>
          <p:nvPr>
            <p:ph type="sldNum" sz="quarter" idx="11"/>
          </p:nvPr>
        </p:nvSpPr>
        <p:spPr>
          <a:xfrm>
            <a:off x="8228806" y="6597352"/>
            <a:ext cx="533400" cy="152400"/>
          </a:xfrm>
        </p:spPr>
        <p:txBody>
          <a:bodyPr/>
          <a:lstStyle/>
          <a:p>
            <a:fld id="{F06E539D-8AB8-485C-BFEF-50E8D5427D32}" type="slidenum">
              <a:rPr lang="en-AU" sz="1600" smtClean="0"/>
              <a:t>15</a:t>
            </a:fld>
            <a:endParaRPr lang="en-AU" sz="1600" dirty="0"/>
          </a:p>
        </p:txBody>
      </p:sp>
      <p:pic>
        <p:nvPicPr>
          <p:cNvPr id="33796"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653558" y="1540357"/>
            <a:ext cx="638175" cy="257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3797"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547213" y="2037791"/>
            <a:ext cx="760095" cy="2352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93685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out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up)">
                                      <p:cBhvr>
                                        <p:cTn id="12" dur="500"/>
                                        <p:tgtEl>
                                          <p:spTgt spid="4"/>
                                        </p:tgtEl>
                                      </p:cBhvr>
                                    </p:animEffect>
                                  </p:childTnLst>
                                </p:cTn>
                              </p:par>
                              <p:par>
                                <p:cTn id="13" presetID="22" presetClass="entr" presetSubtype="1" fill="hold"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wipe(up)">
                                      <p:cBhvr>
                                        <p:cTn id="15" dur="500"/>
                                        <p:tgtEl>
                                          <p:spTgt spid="16"/>
                                        </p:tgtEl>
                                      </p:cBhvr>
                                    </p:animEffect>
                                  </p:childTnLst>
                                </p:cTn>
                              </p:par>
                            </p:childTnLst>
                          </p:cTn>
                        </p:par>
                        <p:par>
                          <p:cTn id="16" fill="hold">
                            <p:stCondLst>
                              <p:cond delay="500"/>
                            </p:stCondLst>
                            <p:childTnLst>
                              <p:par>
                                <p:cTn id="17" presetID="10" presetClass="entr" presetSubtype="0" fill="hold" nodeType="afterEffect">
                                  <p:stCondLst>
                                    <p:cond delay="0"/>
                                  </p:stCondLst>
                                  <p:childTnLst>
                                    <p:set>
                                      <p:cBhvr>
                                        <p:cTn id="18" dur="1" fill="hold">
                                          <p:stCondLst>
                                            <p:cond delay="0"/>
                                          </p:stCondLst>
                                        </p:cTn>
                                        <p:tgtEl>
                                          <p:spTgt spid="34821"/>
                                        </p:tgtEl>
                                        <p:attrNameLst>
                                          <p:attrName>style.visibility</p:attrName>
                                        </p:attrNameLst>
                                      </p:cBhvr>
                                      <p:to>
                                        <p:strVal val="visible"/>
                                      </p:to>
                                    </p:set>
                                    <p:animEffect transition="in" filter="fade">
                                      <p:cBhvr>
                                        <p:cTn id="19" dur="500"/>
                                        <p:tgtEl>
                                          <p:spTgt spid="34821"/>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nodeType="click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wipe(up)">
                                      <p:cBhvr>
                                        <p:cTn id="24" dur="500"/>
                                        <p:tgtEl>
                                          <p:spTgt spid="17"/>
                                        </p:tgtEl>
                                      </p:cBhvr>
                                    </p:animEffect>
                                  </p:childTnLst>
                                </p:cTn>
                              </p:par>
                              <p:par>
                                <p:cTn id="25" presetID="22" presetClass="entr" presetSubtype="1" fill="hold" nodeType="withEffect">
                                  <p:stCondLst>
                                    <p:cond delay="0"/>
                                  </p:stCondLst>
                                  <p:childTnLst>
                                    <p:set>
                                      <p:cBhvr>
                                        <p:cTn id="26" dur="1" fill="hold">
                                          <p:stCondLst>
                                            <p:cond delay="0"/>
                                          </p:stCondLst>
                                        </p:cTn>
                                        <p:tgtEl>
                                          <p:spTgt spid="28"/>
                                        </p:tgtEl>
                                        <p:attrNameLst>
                                          <p:attrName>style.visibility</p:attrName>
                                        </p:attrNameLst>
                                      </p:cBhvr>
                                      <p:to>
                                        <p:strVal val="visible"/>
                                      </p:to>
                                    </p:set>
                                    <p:animEffect transition="in" filter="wipe(up)">
                                      <p:cBhvr>
                                        <p:cTn id="2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AU" dirty="0"/>
              <a:t>Alternative: isolate manual tasks</a:t>
            </a:r>
          </a:p>
        </p:txBody>
      </p:sp>
      <p:pic>
        <p:nvPicPr>
          <p:cNvPr id="8" name="Picture 8" descr="\\psf\Home\Downloads\edu3.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91733" y="188671"/>
            <a:ext cx="1384723" cy="936073"/>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35496" y="1440170"/>
            <a:ext cx="1509067" cy="461665"/>
          </a:xfrm>
          <a:prstGeom prst="rect">
            <a:avLst/>
          </a:prstGeom>
        </p:spPr>
        <p:txBody>
          <a:bodyPr wrap="none">
            <a:spAutoFit/>
          </a:bodyPr>
          <a:lstStyle/>
          <a:p>
            <a:r>
              <a:rPr lang="de-AT" sz="2400" dirty="0">
                <a:solidFill>
                  <a:prstClr val="black">
                    <a:lumMod val="75000"/>
                    <a:lumOff val="25000"/>
                  </a:prstClr>
                </a:solidFill>
              </a:rPr>
              <a:t>Segment 1</a:t>
            </a:r>
            <a:endParaRPr lang="en-AU" dirty="0"/>
          </a:p>
        </p:txBody>
      </p:sp>
      <p:sp>
        <p:nvSpPr>
          <p:cNvPr id="11" name="Rectangle 10"/>
          <p:cNvSpPr/>
          <p:nvPr/>
        </p:nvSpPr>
        <p:spPr>
          <a:xfrm>
            <a:off x="5652120" y="1440169"/>
            <a:ext cx="1509067" cy="461665"/>
          </a:xfrm>
          <a:prstGeom prst="rect">
            <a:avLst/>
          </a:prstGeom>
        </p:spPr>
        <p:txBody>
          <a:bodyPr wrap="none">
            <a:spAutoFit/>
          </a:bodyPr>
          <a:lstStyle/>
          <a:p>
            <a:r>
              <a:rPr lang="de-AT" sz="2400" dirty="0">
                <a:solidFill>
                  <a:srgbClr val="00B050"/>
                </a:solidFill>
              </a:rPr>
              <a:t>Segment 2</a:t>
            </a:r>
            <a:endParaRPr lang="en-AU" dirty="0">
              <a:solidFill>
                <a:srgbClr val="00B050"/>
              </a:solidFill>
            </a:endParaRPr>
          </a:p>
        </p:txBody>
      </p:sp>
      <p:pic>
        <p:nvPicPr>
          <p:cNvPr id="3174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545" y="1935096"/>
            <a:ext cx="5194554" cy="17099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1750"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44887" y="1972028"/>
            <a:ext cx="2266950" cy="7642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 name="Rectangle 13"/>
          <p:cNvSpPr/>
          <p:nvPr/>
        </p:nvSpPr>
        <p:spPr>
          <a:xfrm>
            <a:off x="2223790" y="4090752"/>
            <a:ext cx="1509067" cy="461665"/>
          </a:xfrm>
          <a:prstGeom prst="rect">
            <a:avLst/>
          </a:prstGeom>
        </p:spPr>
        <p:txBody>
          <a:bodyPr wrap="none">
            <a:spAutoFit/>
          </a:bodyPr>
          <a:lstStyle/>
          <a:p>
            <a:r>
              <a:rPr lang="de-AT" sz="2400" dirty="0">
                <a:solidFill>
                  <a:prstClr val="black">
                    <a:lumMod val="75000"/>
                    <a:lumOff val="25000"/>
                  </a:prstClr>
                </a:solidFill>
              </a:rPr>
              <a:t>Segment 3</a:t>
            </a:r>
            <a:endParaRPr lang="en-AU" dirty="0"/>
          </a:p>
        </p:txBody>
      </p:sp>
      <p:sp>
        <p:nvSpPr>
          <p:cNvPr id="16" name="Slide Number Placeholder 10"/>
          <p:cNvSpPr>
            <a:spLocks noGrp="1"/>
          </p:cNvSpPr>
          <p:nvPr>
            <p:ph type="sldNum" sz="quarter" idx="11"/>
          </p:nvPr>
        </p:nvSpPr>
        <p:spPr>
          <a:xfrm>
            <a:off x="8228806" y="6597352"/>
            <a:ext cx="533400" cy="152400"/>
          </a:xfrm>
        </p:spPr>
        <p:txBody>
          <a:bodyPr/>
          <a:lstStyle/>
          <a:p>
            <a:fld id="{F06E539D-8AB8-485C-BFEF-50E8D5427D32}" type="slidenum">
              <a:rPr lang="en-AU" sz="1600" smtClean="0"/>
              <a:t>16</a:t>
            </a:fld>
            <a:endParaRPr lang="en-AU" sz="1600" dirty="0"/>
          </a:p>
        </p:txBody>
      </p:sp>
      <p:pic>
        <p:nvPicPr>
          <p:cNvPr id="34818"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23728" y="4653136"/>
            <a:ext cx="4623591" cy="1800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197210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nodeType="withEffect">
                                  <p:stCondLst>
                                    <p:cond delay="0"/>
                                  </p:stCondLst>
                                  <p:childTnLst>
                                    <p:set>
                                      <p:cBhvr>
                                        <p:cTn id="9" dur="1" fill="hold">
                                          <p:stCondLst>
                                            <p:cond delay="0"/>
                                          </p:stCondLst>
                                        </p:cTn>
                                        <p:tgtEl>
                                          <p:spTgt spid="31749"/>
                                        </p:tgtEl>
                                        <p:attrNameLst>
                                          <p:attrName>style.visibility</p:attrName>
                                        </p:attrNameLst>
                                      </p:cBhvr>
                                      <p:to>
                                        <p:strVal val="visible"/>
                                      </p:to>
                                    </p:set>
                                    <p:animEffect transition="in" filter="fade">
                                      <p:cBhvr>
                                        <p:cTn id="10" dur="500"/>
                                        <p:tgtEl>
                                          <p:spTgt spid="31749"/>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500"/>
                                        <p:tgtEl>
                                          <p:spTgt spid="11"/>
                                        </p:tgtEl>
                                      </p:cBhvr>
                                    </p:animEffect>
                                  </p:childTnLst>
                                </p:cTn>
                              </p:par>
                              <p:par>
                                <p:cTn id="15" presetID="10" presetClass="entr" presetSubtype="0" fill="hold" nodeType="withEffect">
                                  <p:stCondLst>
                                    <p:cond delay="0"/>
                                  </p:stCondLst>
                                  <p:childTnLst>
                                    <p:set>
                                      <p:cBhvr>
                                        <p:cTn id="16" dur="1" fill="hold">
                                          <p:stCondLst>
                                            <p:cond delay="0"/>
                                          </p:stCondLst>
                                        </p:cTn>
                                        <p:tgtEl>
                                          <p:spTgt spid="31750"/>
                                        </p:tgtEl>
                                        <p:attrNameLst>
                                          <p:attrName>style.visibility</p:attrName>
                                        </p:attrNameLst>
                                      </p:cBhvr>
                                      <p:to>
                                        <p:strVal val="visible"/>
                                      </p:to>
                                    </p:set>
                                    <p:animEffect transition="in" filter="fade">
                                      <p:cBhvr>
                                        <p:cTn id="17" dur="500"/>
                                        <p:tgtEl>
                                          <p:spTgt spid="31750"/>
                                        </p:tgtEl>
                                      </p:cBhvr>
                                    </p:animEffect>
                                  </p:childTnLst>
                                </p:cTn>
                              </p:par>
                            </p:childTnLst>
                          </p:cTn>
                        </p:par>
                        <p:par>
                          <p:cTn id="18" fill="hold">
                            <p:stCondLst>
                              <p:cond delay="1000"/>
                            </p:stCondLst>
                            <p:childTnLst>
                              <p:par>
                                <p:cTn id="19" presetID="10" presetClass="entr" presetSubtype="0" fill="hold" grpId="0" nodeType="after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500"/>
                                        <p:tgtEl>
                                          <p:spTgt spid="14"/>
                                        </p:tgtEl>
                                      </p:cBhvr>
                                    </p:animEffect>
                                  </p:childTnLst>
                                </p:cTn>
                              </p:par>
                              <p:par>
                                <p:cTn id="22" presetID="10" presetClass="entr" presetSubtype="0" fill="hold" nodeType="withEffect">
                                  <p:stCondLst>
                                    <p:cond delay="0"/>
                                  </p:stCondLst>
                                  <p:childTnLst>
                                    <p:set>
                                      <p:cBhvr>
                                        <p:cTn id="23" dur="1" fill="hold">
                                          <p:stCondLst>
                                            <p:cond delay="0"/>
                                          </p:stCondLst>
                                        </p:cTn>
                                        <p:tgtEl>
                                          <p:spTgt spid="34818"/>
                                        </p:tgtEl>
                                        <p:attrNameLst>
                                          <p:attrName>style.visibility</p:attrName>
                                        </p:attrNameLst>
                                      </p:cBhvr>
                                      <p:to>
                                        <p:strVal val="visible"/>
                                      </p:to>
                                    </p:set>
                                    <p:animEffect transition="in" filter="fade">
                                      <p:cBhvr>
                                        <p:cTn id="24" dur="500"/>
                                        <p:tgtEl>
                                          <p:spTgt spid="348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1" grpId="0"/>
      <p:bldP spid="1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23528" y="1124744"/>
            <a:ext cx="6330371" cy="5832648"/>
          </a:xfrm>
        </p:spPr>
        <p:txBody>
          <a:bodyPr>
            <a:normAutofit fontScale="92500" lnSpcReduction="10000"/>
          </a:bodyPr>
          <a:lstStyle/>
          <a:p>
            <a:pPr marL="0" indent="0">
              <a:buNone/>
            </a:pPr>
            <a:r>
              <a:rPr lang="en-US" b="1" dirty="0"/>
              <a:t>Prescription fulfillment process:</a:t>
            </a:r>
            <a:endParaRPr lang="en-US" dirty="0"/>
          </a:p>
          <a:p>
            <a:r>
              <a:rPr lang="en-US" dirty="0"/>
              <a:t>Once the prescription passes the insurance check, it is assigned to a technician who collects the drugs from the shelves and puts them in a bag with the prescription stapled to it. </a:t>
            </a:r>
          </a:p>
          <a:p>
            <a:r>
              <a:rPr lang="en-US" dirty="0"/>
              <a:t>After that, the bag is passed to the pharmacist who double-checks that the prescription has been filled correctly. </a:t>
            </a:r>
          </a:p>
          <a:p>
            <a:r>
              <a:rPr lang="en-US" dirty="0"/>
              <a:t>After this quality check, the pharmacist seals the bag and puts it in the pick-up area. </a:t>
            </a:r>
          </a:p>
          <a:p>
            <a:r>
              <a:rPr lang="en-US" dirty="0"/>
              <a:t>When a customer arrives to pick up their prescription, a technician retrieves the prescription and asks the customer for their payment.</a:t>
            </a:r>
          </a:p>
          <a:p>
            <a:pPr marL="0" indent="0">
              <a:buNone/>
            </a:pPr>
            <a:endParaRPr lang="en-AU" b="1" dirty="0"/>
          </a:p>
          <a:p>
            <a:pPr marL="0" indent="0">
              <a:buNone/>
            </a:pPr>
            <a:r>
              <a:rPr lang="en-AU" b="1" dirty="0"/>
              <a:t>Assume the pharmacy system automates this process. Identify the type of each task and link manual tasks to the system.</a:t>
            </a:r>
          </a:p>
        </p:txBody>
      </p:sp>
      <p:sp>
        <p:nvSpPr>
          <p:cNvPr id="3" name="Title 2"/>
          <p:cNvSpPr>
            <a:spLocks noGrp="1"/>
          </p:cNvSpPr>
          <p:nvPr>
            <p:ph type="title"/>
          </p:nvPr>
        </p:nvSpPr>
        <p:spPr>
          <a:xfrm>
            <a:off x="107504" y="260648"/>
            <a:ext cx="8820472" cy="792088"/>
          </a:xfrm>
        </p:spPr>
        <p:txBody>
          <a:bodyPr>
            <a:noAutofit/>
          </a:bodyPr>
          <a:lstStyle/>
          <a:p>
            <a:r>
              <a:rPr lang="en-AU" sz="3000" dirty="0"/>
              <a:t>Quiz: let’s consider this process fragment</a:t>
            </a:r>
          </a:p>
        </p:txBody>
      </p:sp>
      <p:pic>
        <p:nvPicPr>
          <p:cNvPr id="266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58035" y="525409"/>
            <a:ext cx="1021634" cy="8617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66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73255" y="1556381"/>
            <a:ext cx="1003867" cy="8439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662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60581" y="2614522"/>
            <a:ext cx="1039402" cy="8261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6630"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66919" y="4636150"/>
            <a:ext cx="1021634" cy="8261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6631" name="Picture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3750" y="5635239"/>
            <a:ext cx="1030518" cy="8084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6632" name="Picture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452320" y="548269"/>
            <a:ext cx="1021634" cy="8439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6633" name="Picture 9"/>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472719" y="1556381"/>
            <a:ext cx="1012750" cy="8261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6634" name="Picture 1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482224" y="2636501"/>
            <a:ext cx="986099" cy="8439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6635" name="Picture 11"/>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465763" y="4647499"/>
            <a:ext cx="1021634" cy="8261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6637" name="Picture 13"/>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470171" y="1543898"/>
            <a:ext cx="1003867" cy="835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6638" name="Picture 14"/>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472868" y="2626638"/>
            <a:ext cx="1012750" cy="8439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Multiply 4"/>
          <p:cNvSpPr/>
          <p:nvPr/>
        </p:nvSpPr>
        <p:spPr>
          <a:xfrm>
            <a:off x="7020272" y="4221088"/>
            <a:ext cx="1944216" cy="1728192"/>
          </a:xfrm>
          <a:prstGeom prst="mathMultiply">
            <a:avLst>
              <a:gd name="adj1" fmla="val 3244"/>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7650" name="Picture 2"/>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492498" y="3616987"/>
            <a:ext cx="986099" cy="8303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7651" name="Picture 3"/>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7472868" y="3616987"/>
            <a:ext cx="1017937" cy="8336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0" name="Multiply 19"/>
          <p:cNvSpPr/>
          <p:nvPr/>
        </p:nvSpPr>
        <p:spPr>
          <a:xfrm>
            <a:off x="7020272" y="3212976"/>
            <a:ext cx="1944216" cy="1728192"/>
          </a:xfrm>
          <a:prstGeom prst="mathMultiply">
            <a:avLst>
              <a:gd name="adj1" fmla="val 3244"/>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5602" name="Picture 2"/>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7466834" y="5620725"/>
            <a:ext cx="1027557" cy="8415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6636" name="Picture 12"/>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7452320" y="5618094"/>
            <a:ext cx="1030518" cy="835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434698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6627"/>
                                        </p:tgtEl>
                                        <p:attrNameLst>
                                          <p:attrName>style.visibility</p:attrName>
                                        </p:attrNameLst>
                                      </p:cBhvr>
                                      <p:to>
                                        <p:strVal val="visible"/>
                                      </p:to>
                                    </p:set>
                                    <p:animEffect transition="in" filter="fade">
                                      <p:cBhvr>
                                        <p:cTn id="7" dur="750"/>
                                        <p:tgtEl>
                                          <p:spTgt spid="26627"/>
                                        </p:tgtEl>
                                      </p:cBhvr>
                                    </p:animEffect>
                                  </p:childTnLst>
                                </p:cTn>
                              </p:par>
                            </p:childTnLst>
                          </p:cTn>
                        </p:par>
                        <p:par>
                          <p:cTn id="8" fill="hold">
                            <p:stCondLst>
                              <p:cond delay="750"/>
                            </p:stCondLst>
                            <p:childTnLst>
                              <p:par>
                                <p:cTn id="9" presetID="10" presetClass="entr" presetSubtype="0" fill="hold" nodeType="afterEffect">
                                  <p:stCondLst>
                                    <p:cond delay="0"/>
                                  </p:stCondLst>
                                  <p:childTnLst>
                                    <p:set>
                                      <p:cBhvr>
                                        <p:cTn id="10" dur="1" fill="hold">
                                          <p:stCondLst>
                                            <p:cond delay="0"/>
                                          </p:stCondLst>
                                        </p:cTn>
                                        <p:tgtEl>
                                          <p:spTgt spid="26628"/>
                                        </p:tgtEl>
                                        <p:attrNameLst>
                                          <p:attrName>style.visibility</p:attrName>
                                        </p:attrNameLst>
                                      </p:cBhvr>
                                      <p:to>
                                        <p:strVal val="visible"/>
                                      </p:to>
                                    </p:set>
                                    <p:animEffect transition="in" filter="fade">
                                      <p:cBhvr>
                                        <p:cTn id="11" dur="750"/>
                                        <p:tgtEl>
                                          <p:spTgt spid="26628"/>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26629"/>
                                        </p:tgtEl>
                                        <p:attrNameLst>
                                          <p:attrName>style.visibility</p:attrName>
                                        </p:attrNameLst>
                                      </p:cBhvr>
                                      <p:to>
                                        <p:strVal val="visible"/>
                                      </p:to>
                                    </p:set>
                                    <p:animEffect transition="in" filter="fade">
                                      <p:cBhvr>
                                        <p:cTn id="16" dur="750"/>
                                        <p:tgtEl>
                                          <p:spTgt spid="26629"/>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27650"/>
                                        </p:tgtEl>
                                        <p:attrNameLst>
                                          <p:attrName>style.visibility</p:attrName>
                                        </p:attrNameLst>
                                      </p:cBhvr>
                                      <p:to>
                                        <p:strVal val="visible"/>
                                      </p:to>
                                    </p:set>
                                    <p:animEffect transition="in" filter="fade">
                                      <p:cBhvr>
                                        <p:cTn id="21" dur="750"/>
                                        <p:tgtEl>
                                          <p:spTgt spid="27650"/>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26630"/>
                                        </p:tgtEl>
                                        <p:attrNameLst>
                                          <p:attrName>style.visibility</p:attrName>
                                        </p:attrNameLst>
                                      </p:cBhvr>
                                      <p:to>
                                        <p:strVal val="visible"/>
                                      </p:to>
                                    </p:set>
                                    <p:animEffect transition="in" filter="fade">
                                      <p:cBhvr>
                                        <p:cTn id="26" dur="750"/>
                                        <p:tgtEl>
                                          <p:spTgt spid="26630"/>
                                        </p:tgtEl>
                                      </p:cBhvr>
                                    </p:animEffect>
                                  </p:childTnLst>
                                </p:cTn>
                              </p:par>
                            </p:childTnLst>
                          </p:cTn>
                        </p:par>
                        <p:par>
                          <p:cTn id="27" fill="hold">
                            <p:stCondLst>
                              <p:cond delay="750"/>
                            </p:stCondLst>
                            <p:childTnLst>
                              <p:par>
                                <p:cTn id="28" presetID="10" presetClass="entr" presetSubtype="0" fill="hold" nodeType="afterEffect">
                                  <p:stCondLst>
                                    <p:cond delay="0"/>
                                  </p:stCondLst>
                                  <p:childTnLst>
                                    <p:set>
                                      <p:cBhvr>
                                        <p:cTn id="29" dur="1" fill="hold">
                                          <p:stCondLst>
                                            <p:cond delay="0"/>
                                          </p:stCondLst>
                                        </p:cTn>
                                        <p:tgtEl>
                                          <p:spTgt spid="26631"/>
                                        </p:tgtEl>
                                        <p:attrNameLst>
                                          <p:attrName>style.visibility</p:attrName>
                                        </p:attrNameLst>
                                      </p:cBhvr>
                                      <p:to>
                                        <p:strVal val="visible"/>
                                      </p:to>
                                    </p:set>
                                    <p:animEffect transition="in" filter="fade">
                                      <p:cBhvr>
                                        <p:cTn id="30" dur="750"/>
                                        <p:tgtEl>
                                          <p:spTgt spid="26631"/>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26632"/>
                                        </p:tgtEl>
                                        <p:attrNameLst>
                                          <p:attrName>style.visibility</p:attrName>
                                        </p:attrNameLst>
                                      </p:cBhvr>
                                      <p:to>
                                        <p:strVal val="visible"/>
                                      </p:to>
                                    </p:set>
                                    <p:animEffect transition="in" filter="fade">
                                      <p:cBhvr>
                                        <p:cTn id="35" dur="500"/>
                                        <p:tgtEl>
                                          <p:spTgt spid="26632"/>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26633"/>
                                        </p:tgtEl>
                                        <p:attrNameLst>
                                          <p:attrName>style.visibility</p:attrName>
                                        </p:attrNameLst>
                                      </p:cBhvr>
                                      <p:to>
                                        <p:strVal val="visible"/>
                                      </p:to>
                                    </p:set>
                                    <p:animEffect transition="in" filter="fade">
                                      <p:cBhvr>
                                        <p:cTn id="40" dur="500"/>
                                        <p:tgtEl>
                                          <p:spTgt spid="26633"/>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26634"/>
                                        </p:tgtEl>
                                        <p:attrNameLst>
                                          <p:attrName>style.visibility</p:attrName>
                                        </p:attrNameLst>
                                      </p:cBhvr>
                                      <p:to>
                                        <p:strVal val="visible"/>
                                      </p:to>
                                    </p:set>
                                    <p:animEffect transition="in" filter="fade">
                                      <p:cBhvr>
                                        <p:cTn id="45" dur="500"/>
                                        <p:tgtEl>
                                          <p:spTgt spid="26634"/>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27651"/>
                                        </p:tgtEl>
                                        <p:attrNameLst>
                                          <p:attrName>style.visibility</p:attrName>
                                        </p:attrNameLst>
                                      </p:cBhvr>
                                      <p:to>
                                        <p:strVal val="visible"/>
                                      </p:to>
                                    </p:set>
                                    <p:animEffect transition="in" filter="fade">
                                      <p:cBhvr>
                                        <p:cTn id="50" dur="500"/>
                                        <p:tgtEl>
                                          <p:spTgt spid="27651"/>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26635"/>
                                        </p:tgtEl>
                                        <p:attrNameLst>
                                          <p:attrName>style.visibility</p:attrName>
                                        </p:attrNameLst>
                                      </p:cBhvr>
                                      <p:to>
                                        <p:strVal val="visible"/>
                                      </p:to>
                                    </p:set>
                                    <p:animEffect transition="in" filter="fade">
                                      <p:cBhvr>
                                        <p:cTn id="55" dur="500"/>
                                        <p:tgtEl>
                                          <p:spTgt spid="26635"/>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nodeType="clickEffect">
                                  <p:stCondLst>
                                    <p:cond delay="0"/>
                                  </p:stCondLst>
                                  <p:childTnLst>
                                    <p:set>
                                      <p:cBhvr>
                                        <p:cTn id="59" dur="1" fill="hold">
                                          <p:stCondLst>
                                            <p:cond delay="0"/>
                                          </p:stCondLst>
                                        </p:cTn>
                                        <p:tgtEl>
                                          <p:spTgt spid="25602"/>
                                        </p:tgtEl>
                                        <p:attrNameLst>
                                          <p:attrName>style.visibility</p:attrName>
                                        </p:attrNameLst>
                                      </p:cBhvr>
                                      <p:to>
                                        <p:strVal val="visible"/>
                                      </p:to>
                                    </p:set>
                                    <p:animEffect transition="in" filter="fade">
                                      <p:cBhvr>
                                        <p:cTn id="60" dur="500"/>
                                        <p:tgtEl>
                                          <p:spTgt spid="25602"/>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nodeType="clickEffect">
                                  <p:stCondLst>
                                    <p:cond delay="0"/>
                                  </p:stCondLst>
                                  <p:childTnLst>
                                    <p:set>
                                      <p:cBhvr>
                                        <p:cTn id="64" dur="1" fill="hold">
                                          <p:stCondLst>
                                            <p:cond delay="0"/>
                                          </p:stCondLst>
                                        </p:cTn>
                                        <p:tgtEl>
                                          <p:spTgt spid="26637"/>
                                        </p:tgtEl>
                                        <p:attrNameLst>
                                          <p:attrName>style.visibility</p:attrName>
                                        </p:attrNameLst>
                                      </p:cBhvr>
                                      <p:to>
                                        <p:strVal val="visible"/>
                                      </p:to>
                                    </p:set>
                                    <p:animEffect transition="in" filter="fade">
                                      <p:cBhvr>
                                        <p:cTn id="65" dur="500"/>
                                        <p:tgtEl>
                                          <p:spTgt spid="26637"/>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nodeType="clickEffect">
                                  <p:stCondLst>
                                    <p:cond delay="0"/>
                                  </p:stCondLst>
                                  <p:childTnLst>
                                    <p:set>
                                      <p:cBhvr>
                                        <p:cTn id="69" dur="1" fill="hold">
                                          <p:stCondLst>
                                            <p:cond delay="0"/>
                                          </p:stCondLst>
                                        </p:cTn>
                                        <p:tgtEl>
                                          <p:spTgt spid="26638"/>
                                        </p:tgtEl>
                                        <p:attrNameLst>
                                          <p:attrName>style.visibility</p:attrName>
                                        </p:attrNameLst>
                                      </p:cBhvr>
                                      <p:to>
                                        <p:strVal val="visible"/>
                                      </p:to>
                                    </p:set>
                                    <p:animEffect transition="in" filter="fade">
                                      <p:cBhvr>
                                        <p:cTn id="70" dur="500"/>
                                        <p:tgtEl>
                                          <p:spTgt spid="26638"/>
                                        </p:tgtEl>
                                      </p:cBhvr>
                                    </p:animEffect>
                                  </p:childTnLst>
                                </p:cTn>
                              </p:par>
                            </p:childTnLst>
                          </p:cTn>
                        </p:par>
                      </p:childTnLst>
                    </p:cTn>
                  </p:par>
                  <p:par>
                    <p:cTn id="71" fill="hold">
                      <p:stCondLst>
                        <p:cond delay="indefinite"/>
                      </p:stCondLst>
                      <p:childTnLst>
                        <p:par>
                          <p:cTn id="72" fill="hold">
                            <p:stCondLst>
                              <p:cond delay="0"/>
                            </p:stCondLst>
                            <p:childTnLst>
                              <p:par>
                                <p:cTn id="73" presetID="16" presetClass="entr" presetSubtype="21" fill="hold" grpId="0" nodeType="clickEffect">
                                  <p:stCondLst>
                                    <p:cond delay="0"/>
                                  </p:stCondLst>
                                  <p:childTnLst>
                                    <p:set>
                                      <p:cBhvr>
                                        <p:cTn id="74" dur="1" fill="hold">
                                          <p:stCondLst>
                                            <p:cond delay="0"/>
                                          </p:stCondLst>
                                        </p:cTn>
                                        <p:tgtEl>
                                          <p:spTgt spid="20"/>
                                        </p:tgtEl>
                                        <p:attrNameLst>
                                          <p:attrName>style.visibility</p:attrName>
                                        </p:attrNameLst>
                                      </p:cBhvr>
                                      <p:to>
                                        <p:strVal val="visible"/>
                                      </p:to>
                                    </p:set>
                                    <p:animEffect transition="in" filter="barn(inVertical)">
                                      <p:cBhvr>
                                        <p:cTn id="75" dur="500"/>
                                        <p:tgtEl>
                                          <p:spTgt spid="20"/>
                                        </p:tgtEl>
                                      </p:cBhvr>
                                    </p:animEffect>
                                  </p:childTnLst>
                                </p:cTn>
                              </p:par>
                            </p:childTnLst>
                          </p:cTn>
                        </p:par>
                      </p:childTnLst>
                    </p:cTn>
                  </p:par>
                  <p:par>
                    <p:cTn id="76" fill="hold">
                      <p:stCondLst>
                        <p:cond delay="indefinite"/>
                      </p:stCondLst>
                      <p:childTnLst>
                        <p:par>
                          <p:cTn id="77" fill="hold">
                            <p:stCondLst>
                              <p:cond delay="0"/>
                            </p:stCondLst>
                            <p:childTnLst>
                              <p:par>
                                <p:cTn id="78" presetID="16" presetClass="entr" presetSubtype="21" fill="hold" grpId="0" nodeType="clickEffect">
                                  <p:stCondLst>
                                    <p:cond delay="0"/>
                                  </p:stCondLst>
                                  <p:childTnLst>
                                    <p:set>
                                      <p:cBhvr>
                                        <p:cTn id="79" dur="1" fill="hold">
                                          <p:stCondLst>
                                            <p:cond delay="0"/>
                                          </p:stCondLst>
                                        </p:cTn>
                                        <p:tgtEl>
                                          <p:spTgt spid="5"/>
                                        </p:tgtEl>
                                        <p:attrNameLst>
                                          <p:attrName>style.visibility</p:attrName>
                                        </p:attrNameLst>
                                      </p:cBhvr>
                                      <p:to>
                                        <p:strVal val="visible"/>
                                      </p:to>
                                    </p:set>
                                    <p:animEffect transition="in" filter="barn(inVertical)">
                                      <p:cBhvr>
                                        <p:cTn id="80" dur="500"/>
                                        <p:tgtEl>
                                          <p:spTgt spid="5"/>
                                        </p:tgtEl>
                                      </p:cBhvr>
                                    </p:animEffect>
                                  </p:childTnLst>
                                </p:cTn>
                              </p:par>
                            </p:childTnLst>
                          </p:cTn>
                        </p:par>
                      </p:childTnLst>
                    </p:cTn>
                  </p:par>
                  <p:par>
                    <p:cTn id="81" fill="hold">
                      <p:stCondLst>
                        <p:cond delay="indefinite"/>
                      </p:stCondLst>
                      <p:childTnLst>
                        <p:par>
                          <p:cTn id="82" fill="hold">
                            <p:stCondLst>
                              <p:cond delay="0"/>
                            </p:stCondLst>
                            <p:childTnLst>
                              <p:par>
                                <p:cTn id="83" presetID="10" presetClass="entr" presetSubtype="0" fill="hold" nodeType="clickEffect">
                                  <p:stCondLst>
                                    <p:cond delay="0"/>
                                  </p:stCondLst>
                                  <p:childTnLst>
                                    <p:set>
                                      <p:cBhvr>
                                        <p:cTn id="84" dur="1" fill="hold">
                                          <p:stCondLst>
                                            <p:cond delay="0"/>
                                          </p:stCondLst>
                                        </p:cTn>
                                        <p:tgtEl>
                                          <p:spTgt spid="26636"/>
                                        </p:tgtEl>
                                        <p:attrNameLst>
                                          <p:attrName>style.visibility</p:attrName>
                                        </p:attrNameLst>
                                      </p:cBhvr>
                                      <p:to>
                                        <p:strVal val="visible"/>
                                      </p:to>
                                    </p:set>
                                    <p:animEffect transition="in" filter="fade">
                                      <p:cBhvr>
                                        <p:cTn id="85" dur="500"/>
                                        <p:tgtEl>
                                          <p:spTgt spid="266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07504" y="260648"/>
            <a:ext cx="8820472" cy="792088"/>
          </a:xfrm>
        </p:spPr>
        <p:txBody>
          <a:bodyPr>
            <a:noAutofit/>
          </a:bodyPr>
          <a:lstStyle/>
          <a:p>
            <a:r>
              <a:rPr lang="en-AU" sz="3000" dirty="0"/>
              <a:t>Possible solution</a:t>
            </a:r>
          </a:p>
        </p:txBody>
      </p:sp>
      <p:sp>
        <p:nvSpPr>
          <p:cNvPr id="6" name="Slide Number Placeholder 10"/>
          <p:cNvSpPr>
            <a:spLocks noGrp="1"/>
          </p:cNvSpPr>
          <p:nvPr>
            <p:ph type="sldNum" sz="quarter" idx="11"/>
          </p:nvPr>
        </p:nvSpPr>
        <p:spPr>
          <a:xfrm>
            <a:off x="8228806" y="6597352"/>
            <a:ext cx="533400" cy="152400"/>
          </a:xfrm>
        </p:spPr>
        <p:txBody>
          <a:bodyPr/>
          <a:lstStyle/>
          <a:p>
            <a:fld id="{F06E539D-8AB8-485C-BFEF-50E8D5427D32}" type="slidenum">
              <a:rPr lang="en-AU" sz="1600" smtClean="0"/>
              <a:t>18</a:t>
            </a:fld>
            <a:endParaRPr lang="en-AU" sz="1600" dirty="0"/>
          </a:p>
        </p:txBody>
      </p:sp>
      <p:pic>
        <p:nvPicPr>
          <p:cNvPr id="2560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59" y="980728"/>
            <a:ext cx="7680853" cy="57679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560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559" y="980728"/>
            <a:ext cx="7680853" cy="57606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85405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602"/>
                                        </p:tgtEl>
                                        <p:attrNameLst>
                                          <p:attrName>style.visibility</p:attrName>
                                        </p:attrNameLst>
                                      </p:cBhvr>
                                      <p:to>
                                        <p:strVal val="visible"/>
                                      </p:to>
                                    </p:set>
                                    <p:animEffect transition="in" filter="fade">
                                      <p:cBhvr>
                                        <p:cTn id="7" dur="500"/>
                                        <p:tgtEl>
                                          <p:spTgt spid="256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de-AT" sz="2800" dirty="0"/>
              <a:t>Physical data objects</a:t>
            </a:r>
          </a:p>
          <a:p>
            <a:r>
              <a:rPr lang="de-AT" sz="2800" dirty="0"/>
              <a:t>Messages bering physical data objects</a:t>
            </a:r>
          </a:p>
          <a:p>
            <a:r>
              <a:rPr lang="de-AT" sz="2800" dirty="0"/>
              <a:t>Data stores (both physical </a:t>
            </a:r>
            <a:r>
              <a:rPr lang="de-AT" sz="2800" u="sng" dirty="0"/>
              <a:t>and</a:t>
            </a:r>
            <a:r>
              <a:rPr lang="de-AT" sz="2800" dirty="0"/>
              <a:t> electronic)</a:t>
            </a:r>
          </a:p>
          <a:p>
            <a:r>
              <a:rPr lang="de-AT" sz="2800" dirty="0"/>
              <a:t>Pools &amp; lanes</a:t>
            </a:r>
          </a:p>
          <a:p>
            <a:r>
              <a:rPr lang="de-AT" sz="2800" dirty="0"/>
              <a:t>Text annotations</a:t>
            </a:r>
          </a:p>
          <a:p>
            <a:endParaRPr lang="de-AT" sz="2800" dirty="0"/>
          </a:p>
          <a:p>
            <a:pPr marL="0" indent="0">
              <a:buNone/>
            </a:pPr>
            <a:r>
              <a:rPr lang="de-AT" sz="2800" dirty="0"/>
              <a:t>Remove or neglect, depending on BPMS</a:t>
            </a:r>
          </a:p>
          <a:p>
            <a:pPr marL="0" indent="0">
              <a:buNone/>
            </a:pPr>
            <a:endParaRPr lang="en-AU" dirty="0"/>
          </a:p>
        </p:txBody>
      </p:sp>
      <p:sp>
        <p:nvSpPr>
          <p:cNvPr id="3" name="Title 2"/>
          <p:cNvSpPr>
            <a:spLocks noGrp="1"/>
          </p:cNvSpPr>
          <p:nvPr>
            <p:ph type="title"/>
          </p:nvPr>
        </p:nvSpPr>
        <p:spPr/>
        <p:txBody>
          <a:bodyPr/>
          <a:lstStyle/>
          <a:p>
            <a:r>
              <a:rPr lang="en-AU" dirty="0"/>
              <a:t>BPMN elements irrelevant for execution</a:t>
            </a:r>
          </a:p>
        </p:txBody>
      </p:sp>
      <p:sp>
        <p:nvSpPr>
          <p:cNvPr id="4" name="Slide Number Placeholder 10"/>
          <p:cNvSpPr>
            <a:spLocks noGrp="1"/>
          </p:cNvSpPr>
          <p:nvPr>
            <p:ph type="sldNum" sz="quarter" idx="11"/>
          </p:nvPr>
        </p:nvSpPr>
        <p:spPr>
          <a:xfrm>
            <a:off x="8228806" y="6597352"/>
            <a:ext cx="533400" cy="152400"/>
          </a:xfrm>
        </p:spPr>
        <p:txBody>
          <a:bodyPr/>
          <a:lstStyle/>
          <a:p>
            <a:fld id="{F06E539D-8AB8-485C-BFEF-50E8D5427D32}" type="slidenum">
              <a:rPr lang="en-AU" sz="1600" smtClean="0"/>
              <a:t>19</a:t>
            </a:fld>
            <a:endParaRPr lang="en-AU" sz="1600" dirty="0"/>
          </a:p>
        </p:txBody>
      </p:sp>
    </p:spTree>
    <p:extLst>
      <p:ext uri="{BB962C8B-B14F-4D97-AF65-F5344CB8AC3E}">
        <p14:creationId xmlns:p14="http://schemas.microsoft.com/office/powerpoint/2010/main" val="25143857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descr="http://www.crmbuyer.com/images/article_images/78200_990x618.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76056" y="2348880"/>
            <a:ext cx="3119067" cy="194705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2" name="Titel 1"/>
          <p:cNvSpPr>
            <a:spLocks noGrp="1"/>
          </p:cNvSpPr>
          <p:nvPr>
            <p:ph type="title"/>
          </p:nvPr>
        </p:nvSpPr>
        <p:spPr/>
        <p:txBody>
          <a:bodyPr/>
          <a:lstStyle/>
          <a:p>
            <a:r>
              <a:rPr lang="en-US" dirty="0"/>
              <a:t>What’</a:t>
            </a:r>
            <a:r>
              <a:rPr lang="de-AT" dirty="0"/>
              <a:t>s this tutorial about?</a:t>
            </a:r>
          </a:p>
        </p:txBody>
      </p:sp>
      <p:sp>
        <p:nvSpPr>
          <p:cNvPr id="5" name="AutoShape 4" descr="data:image/jpeg;base64,/9j/4AAQSkZJRgABAQAAAQABAAD/2wCEAAkGBhISERUQEhQTERIVFhgWEhcYGBkYFxIXFBIYFRkVGhkXGyYhFxskGhQXHy8gIyctLC0sFR4xNTAqNSgrLCoBCQoKDgwOGg8PGiolHCQsLywxNCwzLSosLCwsLCwsLC8sLCwuLCwsLCwsLCwvLCwsLCwsLCwsLCksLCwpKSwsKf/AABEIALQBGAMBIgACEQEDEQH/xAAcAAEAAQUBAQAAAAAAAAAAAAAAAgEDBAUGBwj/xABGEAABAgQCBQcKBQIEBgMAAAABAhEAAxIhBDETIkFRkQUGFFJhk9EWMlNUcYGSwdLwFSNCsbLT4TRigqEkM0NjovEHRHL/xAAaAQEAAwEBAQAAAAAAAAAAAAAAAQIEAwUG/8QAOBEAAgEBBAgEBAUDBQAAAAAAAAECEQMSE1EEFCExcaHR8AUyQVIzgYKRscHh4vEVYdIiIyRiov/aAAwDAQACEQMRAD8A9Y6VDpUeZ4TljGLlpX03DoJ85KkywpGtSLU3teK4flfGKCj07DJKVEAKSgVAJBqBodrkM2wx6Oo2ma59DDrcO6dT0vpUOlR5ViucWOR/9qQsUlQpSgu1Oq1DhRqsD1TGavlXF01Jx+HVZ2oQDk4B1bbeG2JegWi9Vz6ELS4PtdT0jpUOlR5kOWsWQCMbIAIS9SEAhRSFEMElwHZ94iUrlbGElJxuGGqlSTShlVFQpukMRSHcfqERqNpmufQa3DunU9L6VDpUecycXj1PTjcIaXKvMsBmfMy7Ywjzgx2k0YxUlRKkIBCEsa9o/LyTt9u2C0Gb3Nc+hL0uC3p8up6n0qHSo89EzlKz4uQHa1As+9pUVr5Rt/xci4JDIc2dh/ygzsOMV1OWa59CdZjk+XU9B6VDpUecysVykVqQcRLTSUirRoZYJLlOrdgH94yi4J/KDlPSkOGb8pFJdnu2xzs2bHidTlmufQazHJ8up2vLfKSpeGnTEFlplLUglmCggkG9s44nA87sWqsTMRKlsBRqoIJJYv2AXbbEVYzH1FPSUswpVoEsSVKDG2q1Lk/5hFvG4rHy5a5nSZSqGsJada7FnRsJGed+x+1lozjsaTrx6HK0tr21NqnDqbFXOibUR0xDMmlVEuxJUDUNwATkf1bWiauXsQM8fhzllLTYEtV5267WPsjkfLHHekT3cv6YeWOO9Inu5f0xp1KftXf0mfW4e59/Ub9HPDG6dCNNKUgzJYLBDkKUkKFttyPdGZzr51YuVilS5MyWlASggKCXcpc53jlPLLHekT3cv6YHnljvSDu5f0w1Kd5SuRplX9BrcLrV99/M6tPOWcoA9OkoO0KlA53/AE7hY53B2MYpI50TlJBVjZaFfqBlpIsSLNtLP/qTneOV8scd6RPdy/ph5Y470ie7l/TDUp+1ff8AaNbh7n39R1a+ck+kkY+QVMSBoksWB1c8yWvl/s8+aHOjFTsUJc9aFIKFlkhLuChsr7THI+WOO9Inu5f0wHPPHekHdy/pg9Cm4tXV38gtLgpJ3n38zeyueWMM4pXPlol1LD0oJSAVNb3ARnr5yTsxj5XdJfaDtG1iOz/fk/LLHekT3cv6YeWOO9Inu5f0xOpT9i+/7SNaj7n38zrE84p+3HyL/wDaFr7dbd+8a5fPLGiZSJ8paKwKglAqFQBIF22tGk8scd6RPdy/ph5ZY70ie7l/TDU5+xd/SNah7n38zrueHOjFScSZchaEoEtJZQS9RUt877BFybzhWwKeUJWVwZSXcg5ZOBb2vmI40888d6Qd3L+mHljjvSJ7uX9MVWgzUUrq6/8AllnpcKt3n38zr5POKYpDnlCUiZUoMZQKSlKlgKtfWAQWeznsjAx/OzGIYy8VInO76iUlLMzuTm54Rz/ljjvSJ7uX9MPLHHekT3cv6YstDmnW6u/pKvSoNeZ9/UddypzqxSOTsPPQtAnrmFMwkJpIGmsNn6E5bo1eB5441YFWLkSiSQQUIO1NO0WLqu+yNL5Z470g7uX9MPLLHekT3cv6Ywz8Jt5Sqmkstp6th4xo1nZ3JWd557P1OgxfOzFICmxsiYpILJEtIqUCLPUQ2d+ztBjY8yedGKnmeJ60KolpMukJsTW5Lf8A5Ecd5ZY70ie7l/TAc88d6Qd3L+mKrwjSE63lzLWnjOizs3FWdHns/JI7zkvlbGGeEzSnROHISAS6Tb9smhHB+WeO9IO7l/TCKaP4PpNlGk5qT+eRltPErCbqlQ9JHJmDKjLEmQVpzSJaSfNqyA9nHsMV/CcIFiWZOHqUFFIpQ5CSH1SkH9QMafndzfxM1VUgIWkkEgqCVJNISTrWIIA2v2RjczeZc/D4g4mcZY1FICUkqLqKS5LAfp7c47XVh38XbkUTbncdnszNhjJ+AllQVhkkIUUEiVLZ0S9KtnIOqgObdgqNox08qcnnLC7gn8mVrkqQAE63/dQbtY+6Nlj5U0zFFOFkrBUCFqEsqUEJsS6gXCnI7GFiXF/RTHP/AA8lkodBZIqWEJISOrrDPZQOwxkxZ5s04cMkaT8a5M9W/QVkaBBKUhBWCWyqSkke52i8jGYEroOECddEskypTJWtcyWyr6rKlKD3BLM7h87D4eaqYmvDSEoukmlBKQZbFi7sWSDbKzFni2ZOIepWGw6lhiF0oqKiVKcAmzKJPnO5zuSJxZ5sYcMkQxxwMoSSvDyU6Y/qRLeWmkaxAd2UpCWST575CMeTi8EpTHCS0io1lUuVqI0K5qVFnuRLVqh7C5GUbWWJoEtPR5QSwQoClkJEw2Gs1NKUKAbP2NGOmVMHm4OQwqCLISzkpJuxAUxLNkRm5Ziz9zIw4ZIwZs3DoEwqwUoFAACQhJKlnDieUOpASAlNTmonVyuBF5AwpRPV0OUNChSzqS2VSqammwcH8k7Gvt25uNwizMUej4eaFM6lJQ5ASnznLq1gWB3DdrXFIm6NREiTpjq/ppWhSnUCXJbznB2kG94Ys/cycOGSNUqdhEGiZg5YmNUEplBTC2sqpCSkAqSC4cObMHisifglTEo6JLAVQAvRy6a1KUgh9iQpBS5uSQAC4fOlrxC1pMzCyWqTrEpKkXIKhnelmbt98NDMBKkYOQFJLpLID0mlBBBcEJc9gDBnsxZ+5jDhkjP8n8L6vI7tHhDyfwvq8ju0eEF4jEBSwJaSkBRQXzIQCkHW6zjIe5r25OLxRKapKEpKmUaw6UubsCbgAbf1e2JxZ5sjDhki55P4X1eR3aPCHk/hfV5Hdo8IsjHYo/8AQT2awG1nLkFrEszi2b2ni8TiUk0SkrAsLgVWSygSq16gzbs4jFnmxhwyRPyfwvq8ju0eEPJ/C+ryO7R4Riq5RxlVIw6PNBeo03qs7sSGAbtfI2vLxmJrZMlNNnUpTMTLCjYHWZRIcdVru4Ys82MOGSLnk/hfV5Hdo8IeT+F9Xkd2jwjH6XjMtCi2ZqGt2edq7L3zZrOorHYsEnQggFgHDqcZ2UabntsLnbDFnmxhwyRkeT+F9Xkd2jwh5P4X1eR3aPCM8H3QicWebGHDJGB5P4X1eR3aPCHk/hfV5Hdo8Iz4QxZ5sYcMkYHk/hfV5Hdo8IeT+F9Xkd2jwjPhDFnmxhwyRgeT+F9Xkd2jwh5P4X1eR3aPCM+EMWebGHDJGB5P4X1eR3aPCHk/hfV5Hdo8Iz4QxZ5sYcMkYHk/hfV5Hdo8IeT+F9Xkd2jwjPhDFnmxhwyRgeT+F9Xkd2jwh5P4X1eR3aPCM+EMWebGHDJGB5P4X1eR3aPCEbCKQxJ5sYcMkMTj1pUUjDrWBkoFABs+0v8A+otDlWZ6rM+KX9UZ+Jw4mIXLUHStKkKuzhQKT7LExrhzXk11jSAhYWE6RVAIWFsEmwTUkFhu33jx4S0e6r2/i+pqcZV3/gTHKcz1Sbxl/VD8TmeqTeMv6oseSUkABBmygC7ImqS/mkv7Sl3DXUTmxFRzSk2vOcU62mXUaC4dWZFzbK8WvaN25dSLk8/wMrD45alBJw0xAJuolDJ7SxeMqZMYtoyRvtFcNIoQlAchKQkFSnJCQzktc2ziU6VUkpIsoEG+whjsjjJ2Lnsf+mmb3l0mltLQnH0R/wDGAn/9s/8Aj4xbRyUkKqFTguNdTC7s27siyOQkDIrAFwAshizbBut7It/x8/xFGZiJjltGR22tF+gbhFqTKpSEi4AADlzbeWvF1zuHH+0ZrZxr/tvYWSzFA3CJS5YcWHCIudw4/wBolKVrCOdm5X1t9US0qF/RJ3DhDRJ3DhGJyxiZiJdUsOakhRpUuhJN1UJupuze+yNUnnLPZI6JNKjSFOlSAmqrPVIySMiQCsAm0e6cToNCncOAhok7hwjmp3OTFAgjDKp2imaSpjOBAIl2emUxI/XuuLk/nHiLhOFmO6gCyyxBYWoYn9VjSQGCibQFDodCncOAhoU7hwjH5LxS5kpK5iDKWXCkHNJBI3Xydxa9iReMuAIaJO4cIaFO4cInCAIaJO4cIaJO4cInCAIaJO4cIaJO4cInCAIaJO4cIaJO4cInCAIaJO4cIaJO4cInCAIaJO4cIaJO4cInCAIaJO4cIaJO4cInCAIaJO4cIaJO4cInCAOO5y8rzpWKCJaJRliWFrqBqU+k1QxATZBve5G6EWOdrdKU4f8AIH8Z8I1zhG7HZ6GVTlfkjc8uk6INPVhjXZaU1k+dqtuPy3xq8XidVK/xCkKTQSEJKVlNQKkgFkknaLmm0b/EoWUigJJqfWDgMSx4t7njVT8Di1ukpwpl1OApJJAcM4pYl3X7S2y/yyZ6BjCasiWBj2cqBOhDzF6QlgSdVtNLTSNibNeLcnFrUpKE8ohayNkhBCmQq9rC4KvYE7w+xn4PFuaDhlXUpJUkuFF6RYZABF8zTFZmFxQJoThQHcKKVVNdgQAzuc+w5vE1XdOgLc2eky5BGKKagEpUQXmnUS7AgkuNrj8z2GLMvlAVaLpoUsqu0tJYISpK07Qm6Kjut1g+ejDYhgWwwVUFWSpvNIUd9Xm3ttza8DgcRUphhmOkpNBqS4Vo+w+dre1Wb2jYDGxePTtxyJZNK5ZpSAEmUm5cstJJqv1wN0Wxj0oUUrxpqCkkOgDVY7C4IJmJdTfpYNsytBjHFsIwDCy94D9mqCGG8bmiWKw2KKjSMKpOypKqjZLg2LB33nK+2Gzv+AY8vFuVFOMzSpYQpAcCYgGWQ4dk1JyzNs3EWPxBxbHsTl+UiygQ9mf9SdXcRvvusFhVX0qJNV0goBYoIAY1D/KLZWG6MkYdHVTwGzL9zxiLy7oSaCZyiAlJ6cLqUQvRppKU2KSwZwQb7zlHRyVglJFwQ47QWiyjBSwGCEAEqJFIuVl1cTc74vyxrD3/ACi9m05x4kPcTxuHK00hRSXBcEiwUHFt4ce+MGXgsQAoGcC4FJYOCCL+btAL+3KM3G4UzE0hapd3dJY5EN7LxiyeSpiSkmfNUxBUCzKA2dke4cSMzDYmxE1P6QRSGyAWoarv5xF91oqvBYio0zmSSSLAkOSwunIBuA7SdnCANTjJUzRpSqeJagTrOE16pYGwGZD22b8sNU7EbMVI4J3q7NxHDbd98vzgb7flEq/bwMAaZS1VhXSUM6ak1AAgBDs2TkL+LsgqesAhOJlvW4JKfNpGrlvfjnZjua/bwMK/bwMAa/A44AETJstRdwQobdjMLDKMn8RlekR8Qi/X7eBhX7eBgCx+IyvSI+IQ/EZXpEfEIv1+3gYV+3gYAsfiMr0iPiEPxGV6RHxCL9ft4GFft4GAEuYFB0kEHIi4MSi3JFvef5GLkAIQhACEIQAhCEAcRzrfpSm9AP4z4RTna3SlP6AfxnwjbPyQ4GJeeR1aPmf3MSeNZyzgJc1CUzVhCBNSouzLZRZFy1yRvyyjSo5EYBC+UZilOjKatBIqmClhOd1qOb5oIDBkp+Tup+p6lTrYRyOPw9xNVynRLRKQCApqlJQSJppm6xJNTMarAuIuyuT0CX0VWLClzFpmqU6xMUxQpLL0rpJ0JuDt1QkACFxZip1MI5KVzVXNlmnGzVpVWlwZhSoqmrrdJm0quVJyYBIYRkcocz1TFqmoxC5UxQaoAmlpUuWlnXZtGtVts07bldjmKnSwjRq5vzSZb4qbSiXLQq6wVqQuordMwB1WBqCiyRdioHXo5nYlkvj5yilJAJC3qImDSWmsSNISAXGql3AAEXY5ip1kI0vInIEyRMVMmYheIJloQK6nTTncrIzfIA3uVG8bqIaS3ARWX5w9/wAopFZfnD3/ACi9l8SPEPcXp09KWKiwPySVH2WST7oxlcsyR/1E3c+5L1H2Bi+5olymhRQyEImKcWXkwzN9rOB2mNcnDzX/AMPIs12S5D3AAO5tse8cDY/islia0sCx7HBN91geBjIkzkrSFJIUk5EZGNWZcyhLSJYUDrJ1WsLEF8mUe17ZF4zeTkkI1kJlqOaU5BgAMuwAe6ALs+YoMEgKJfNRTl7EmLdc7qS+8V/Ti8pFwdz/AO8VvvHD+8AWK53Ul94r+nCud1JfeK/pxfvvHD+8L7xw/vAFiud1JfeK/pwrndSX3iv6cX77xw/vC+8cP7wBYrndSX3iv6cK53Ul94r+nF++8cP7wvvHD+8AWK53Ul94r+nCud1JfeK/pxfvvHD+8L7xw/vAFJKyQ5ABu4BcWLZsP2icRloYN7f9y8SgBCEIAQhCAEIQgDiOdb9KU3oB/GfCKc7W6Uq7fkD+M+EbZ+WHAxrzyNxy9hkLktMlqnJTMSopSSFaq3cU3LbrPe8aJXJODS8vQYtSSXUXmqBUuUQqo1bULKFORs9sb/lsjRh5kyTr6qkAk1MpgwzD3bazbY1CMalKKpuPqC1PKVRSAJc0hrAO9hus9xHysanpFhHIeDTQpOExNg4aoNSVo1k1XJzL3NSCctWk/kPCqSZfR8WygliKlEpCEqp11ajA0NmKbMwjLwuJSmWJ/TlKlBQBKkFlKZ6b6wBpNt7h4gcXpFHRY5YUqYTSZbhIpBoy1WSDffuvFquv8g2+FxyUNLTKngMVl0WTWVLId83cMHzAFsrWI5zoQAVSsQzJP/LOrWkEJN9VWsAQdsa5XLEmpzjltVXSJdqfOCLJ7Wvnk261I5ZlJKT09awlRMwaMkG9ZS7ati3ZfJmFbn9vxFTeTeXUpShWjnmvYJZKkHVsoPY6wtBPLTpChJn3IDFABAId2fKx9/tEag42UkrlLxk4gJZQpLmyF6RKkglqQU5s5V7Dbn8oJDD8QmglNSSJSSGUC1gg3FJsbuR2Qud7RU255xJpCjJxFyQBozUwSkvS7ga4HuMSwnL6ZqBMRKnlJVT5jHJ6hfL/ANZ2jVT8eFHSDGTEIW5SdHqpAWtFrbwRdrM92i6rHJSkE4yYAVKUVaM5IQhKgXTqB2Vk2uWGTLqJqbbD8q1TNGZU5N1AKKdTULPU9n2b4z5fnD3/ACjB5KkKShzNVOCmKCoMQkpDdp33jOl+cPf8oWfxFxIe4ljZkwAGWkKNQcHq3faOzjGNLxeIKgFSQlNqlVhWbuwsbW/3jYwj3TialONxbgaBIFnJWLXO47m4HeIycHipylNMk6MM71hV7WyG88IzYQBYxEqopDqAubEp/aI9AT1pneL8YuzlpDVEDc8W+ky+snjAFOgJ60zvF+MOgJ60zvF+MV6TL6yeMOky+snjAFOgJ60zvF+MOgJ60zvF+MV6TL6yeMOky+snjAFOgJ60zvF+MOgJ60zvF+MV6TL6yeMOky+snjAFOgJ60zvF+MOgJ60zvF+MV6TL6yeMOky+snjAGMvFLQ4SkrABZwskmpVnAL2Az/uNgkuHiMsgh0sRsaJwAhCEAIQhACEIQBxHOz/FKs/5A92rPhFOdn+KVdvyB79WfFY2z8sOBiXnkdDjpc1SGklCV1ZrBIYKc2G37tmMKZhMWUrFWHqIZBoUbFRJcHs2XvuzO2R8z+5iUfI1oeoaqRg8QAxVh0ikgBEshtQhNySGBO7J7RHouLpI0kgKJsoIOqGUHAI856De1j79vCF4UNZ0XEhSmmSQhyUugkh1WBYgWSw7W41MrFFKQ8gKdVZpUQQ2qUpsxdnc7OGyhC8KGqEjFskVSH/UaVHNaiwAawSUgPuLvFuVh8aFsVyFIYGopNQUSXYDMAMA+/O19zCF4UNYJWL1XVh2o1tVf/MZbEf5Xo7bGLKMNjmvMw5ITY0Kub55f5cu22UbmELwoY2ARNAOlKFGo00ggBOwMRbic84ypfnD3/KKRWX5w9/yi9l8RcQ9xPF4XSAByliDZtnYbbXG4gHZGInkU+mnn/Wfv7u8bKEe8cDBwnJhQoK0s1bAhlKJBfa2+0Z0IQBaX56fYr5Rdi0vz0+xXyi7ACEIQAhCEAIQhACEIQBaw+X+pX8zF2LWHy/1K/mYuwAhCEAIQhACEIQBw/Oz/FKs/wCQP4z4RXnW/SlMW/IH8Z8I2z8sOBiXnkdUj5n9zEoij5n9zEo+Qe89UQhCIAhCEAIQhACEIQAisvzh7/lFIrL84e/5R1sviR4kPcZUIsYxMwgaMgF7kh7MbcWjDrxVHmyysHIHMU53/wA3sz98e8cDZwjU6XGdSSd9z27Hzyt2Z3cbOTVSKmqYVNk7X/3gBMlOQXII3Nt9o7Ijoj11cE+ESWkEh4poE/ZMAU0R66uCfCGiPXVwT4RXQJ+yYaBP2TAFNEeurgnwhoj11cE+EV0CfsmGgT9kwBTRHrq4J8IaI9dXBPhFdAn7JhoE/ZMAU0R66uCfCGiPXVwT4RXQJ+yYaBP2TAEpaGDZ5/7l/nEo0XLM2cmsShUoBBloKygLJWyy9SSWTse3a4jFVjMS/wDhie3pZtqu2bm9rbj7wOnhGjwcxakkzEKlFyANOVW2KJC7ewO2+NjyZMUUaxfWUAeskGxtnufazwBlwhCAEIQgDh+drdKU/oR/GfCK8636UpvQD+M+EbZ+SHAxLzyOqR8z+5iURR8z+5iUfIPeeqIQhEAQhCAEIQgBCEIARWX5w9/yikVl+cPf8o62XxI8SHuMlSgM7QeLOKwaZgAWHALj2sR84w/wCXQUArAd3qcjVpAuMm/aPeOBs3hGpPNuXlVMH+r27GuNY2yubMS+zkyglISMkgAewBoAqtQGb8Cf2iOlG4/CfCJnODwBDSjcfhPhDSjcfhPhE3g8AQ0o3H4T4Q0o3H4T4RN4PAENKNx+E+ENKNx+E+ETeDwBDSjcfhPhDSjcfhPhE3g8AY86fLsFMXySUkkttpZ/fFrSSeqO7P0xicscjmbWHWBMCASggKTo11DzixB+Z3xhq5Bmemxo7NIi+q19Z83Nmz7HgDb6WT1R3Z+mMyXMCgCkgg5EXBjUYPBTJYYnETHUS61Syb7PPsPYI2GAwxQkg5lSlNm1Rdu3xJgDJhCEAIQhAHD87W6Up/QD+M+EV51v0pVn/IH8Z8I2z8kOBiXnkdUj5n9zEoij5n9zEo+Qe89UQhCIAhCEAIQhACEIQAisvzh7/lFIrL84e/5R1sviR4kPcTxeLEsAlKlOWZNzkS+eTAxiDnBKpr1mek2ZjTU187bnyjZRQh7R7xwNX5TSGuVDdqnt8M8r+2NlJm1JCg4CgCHzuHicIAgt9jD2h/nFKVb08D9UTIg0AQpVvTwP1QpVvTwP1RNoNAEKVb08D9UKVb08D9UTaLc7EJQ1SmfIbT7BmYArSrengfqhSrengfqiz+IS+sfhPhD8Ql9Y/CfCAL1Kt6eB+qFKt6eB+qIScWhRpSpyztkW3sdkXmgDVcp8uCQFFTMgJK1Mq1aqUgAOSXN9zj3Yx53SRYzZIJyGu6rPbV1rbo2uI5PStyXDsFWSQoAuHCkkWMWjyQm9zfPUlXsB6PcAPdAFrC8saRJVLVKWASlxUzjMZRm4LFaRNTMQSCNxBax2jaOw7Iso5LAyURtsmV/TjJkyQkMPad5JuSYAuQhCAEIQgDg+eE8DGBBJClyQEAAmotOSwtm6k27YpHS48fno1litkaqCoWSpblQsjJnO0iEdpWtUlTccVZJNvMyQrtH374rX2p+/fHjP/wAe4KTj0zlLr/LKQKbecCd3ZHQq5qSKSoScUSAk0khJNS6SBZnAuQeO2MC8Mqq3+R0dvR0oei19qfv3wr7U/fvjzTydw9KV6DFEGqtiCpCkqCWZtbWJGzzcrxdw3NfDLWJZk4tDvrKppsHuQ7ffZE/0v/vyGsf2PRq+1P374V9qfv3x848tcuIk4idJu0uYtAs9kqIF/ZG05Iwpnv8AmolFgU1sAqrY+xhfbGa10SNm6OXJdT0NE0e00pScKKlN9fXgme9V9qfv3wr7U/fvjw+dyKUpK+kSFMFEBKnUopSVANSGJA9ztnaJjkI1lHSJPm1JU4pOsAxJamxfbk1zHHBh7n9l1Nv9Kt84/d/4nttfan798K+1P3748Pn8iKQhS+kSFUglkKCiSMgAwz/2cWjmMRzhEtSkKdwd2xnjpZ6NCbuqT+y6mfSdCtdHs8SVGq02N/mkfS9fan798SlKFQLj798fMXlUjt4Q8qkdvCNEdBUZJ3+X6nm4jyPqfSDeOMNIN44x8seVSO3hDyqR28I33Y5lKvI+p9IN44w0g3jjHznzM5XlYjGyZChUlZIIIsWQo/KPUuUeRMJJkzJxw6FCXLXMIAuaEFTe9opKiOUrW66UO60g3jjDSDeOMeYYkYZAmA4NNUmXJmLUxEtYmrpUJaz5xDGl/ONrRr+W+WcFh5mIldDSoyg0pXmonLEupaalMAEkoTYkkrAZ2eKohWzfoev6QbxxhpBvHGPJZeNw0yXMmScChZTiJeHQkqAUozGclnoIJOqb2uxjEVziwIscCXSTpLABhKXMdAKnPmpDlk3VcU3VROK8j2XSDeOMajlvAmZUyiKpdDpuUGqp2qDg2cbaQ7iOX5D5JwuIw8uecPKQVgmkawDKKbHbk79seac9+VZeGx02QkUpTSwAsHQk/OJVG6CNtedKHrp5JxBUVHFTw4CdWW1ku3/UbMuSAN2VoysLgZiK3n4glQSxpumlalEgKUUuQoAun9Id8o+e/KpHbwh5VI7eEXurM61eR9I4WQSqWVKWqhSlFS6R5wUKQBn5wF9ibkmNtpBvHGPmjkflVM9RSHsl8m2tHWDm9KIB6TKS7WUbiw2JfaWjJaaRZ2cnF15dTHaabGzm4NOq4fmz2vSDeOMNIN44x4YvkZGjCxNQpW1FQBFztOdqT7yNhjQct44Yekl7kjfcNuitnpVnOagq7eHUrZ6fC0moJOr4dT6S0g3jjDSDeOMfPsuSCAb3A/aNxhubspctK+kypaj5yVkApNVIycs13IikdNspbFXl1OcfE7OTok+XU9q0g3jjDSDeOMeLy+bshyFYpDMkhQZtZKiXqINikAgAnWFhFxHNFCiQMXhyQKiytgDm7bPvdF9ag/R8up0Wnxe6L5dT2TSDeOMNIN44x4liub8tCm6TKWKVKdJcApIASWu5ezA8HIwsXgEoVSlYmBgXTlfZucdhI3ExR6bZR315dSkvE7OO9Pl1PacWFGakpKaXGkdKiVJoV5pBASaqc3sTCPn3lrHpkUkuyn2Pk0I12U4WsFNM2WNuraCnFbGa7CIMoESlzJYNzQtSXPaxvF/pk708/vV+MVhHo7iKDpk708/vV+MOmTvTz+9X4whAURgzeTkKUVKdSiXJJJJO8k5xLoSd6viMIRVwi96OkZyj5W0Ohp3q+Iw6Gner4jCERhwyRfGtPc/ux0NO9XxGLauS5ZLkEntMVhBQivRFZWk5KjbZH8JldWH4TK6sIRN1ZFKsfhMrqw/CZXVhCF1ZCrMnk2X0eamdJ1JiHpVYs4KTn2Exvzz3x3rCvhR9MIQcIv0KuKltZb8rcXSlGl1E00Jol0poIKWFLCkgM2TBou+XOP8AWF8E/TFYRFyOSGHHIp5c4/1hfBH0w8ucf6wvgn6YrCGHHJEYccinlxj/AFhfBH0xoOVE9ImqnTiVzFNUqwdgwy7BCETcivQlRUdqRi/hMrqw/CZXVhCF1ZFqsnL5OQnzXT7CR+0T6KOsv4leMIRFyOSKtVHRR1l/ErxiEzAJV51Svaon94QhcjkhRIn0UdZfxK8YdFHWX8SvGEIYcMkKIdFHWX8SvGHRR1l/ErxhCGHHJCiHRR1l/Erxh0UdZfxK8YQhhwyQoiEzk9CvOqV7VE/vCEIm7HIlbNx//9k="/>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AU"/>
          </a:p>
        </p:txBody>
      </p:sp>
      <p:sp>
        <p:nvSpPr>
          <p:cNvPr id="7" name="Slide Number Placeholder 10"/>
          <p:cNvSpPr>
            <a:spLocks noGrp="1"/>
          </p:cNvSpPr>
          <p:nvPr>
            <p:ph type="sldNum" sz="quarter" idx="11"/>
          </p:nvPr>
        </p:nvSpPr>
        <p:spPr>
          <a:xfrm>
            <a:off x="8228806" y="6597352"/>
            <a:ext cx="533400" cy="152400"/>
          </a:xfrm>
        </p:spPr>
        <p:txBody>
          <a:bodyPr/>
          <a:lstStyle/>
          <a:p>
            <a:fld id="{F06E539D-8AB8-485C-BFEF-50E8D5427D32}" type="slidenum">
              <a:rPr lang="en-AU" sz="1600" smtClean="0"/>
              <a:t>2</a:t>
            </a:fld>
            <a:endParaRPr lang="en-AU" sz="1600" dirty="0"/>
          </a:p>
        </p:txBody>
      </p:sp>
      <p:pic>
        <p:nvPicPr>
          <p:cNvPr id="3" name="Picture 2" descr="bpm-modellierung.png"/>
          <p:cNvPicPr>
            <a:picLocks noChangeAspect="1"/>
          </p:cNvPicPr>
          <p:nvPr/>
        </p:nvPicPr>
        <p:blipFill rotWithShape="1">
          <a:blip r:embed="rId4">
            <a:extLst>
              <a:ext uri="{28A0092B-C50C-407E-A947-70E740481C1C}">
                <a14:useLocalDpi xmlns:a14="http://schemas.microsoft.com/office/drawing/2010/main" val="0"/>
              </a:ext>
            </a:extLst>
          </a:blip>
          <a:srcRect l="3527" t="4111" r="10859" b="4367"/>
          <a:stretch/>
        </p:blipFill>
        <p:spPr>
          <a:xfrm>
            <a:off x="107504" y="2420888"/>
            <a:ext cx="3024336" cy="1954186"/>
          </a:xfrm>
          <a:prstGeom prst="rect">
            <a:avLst/>
          </a:prstGeom>
        </p:spPr>
      </p:pic>
      <p:sp>
        <p:nvSpPr>
          <p:cNvPr id="8" name="Right Arrow 7"/>
          <p:cNvSpPr/>
          <p:nvPr/>
        </p:nvSpPr>
        <p:spPr>
          <a:xfrm>
            <a:off x="3491880" y="3176632"/>
            <a:ext cx="1152128" cy="576064"/>
          </a:xfrm>
          <a:prstGeom prst="rightArrow">
            <a:avLst/>
          </a:prstGeom>
          <a:solidFill>
            <a:srgbClr val="98C723">
              <a:alpha val="3803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Rectangle 3"/>
          <p:cNvSpPr/>
          <p:nvPr/>
        </p:nvSpPr>
        <p:spPr>
          <a:xfrm>
            <a:off x="323528" y="4653136"/>
            <a:ext cx="2662973" cy="341632"/>
          </a:xfrm>
          <a:prstGeom prst="rect">
            <a:avLst/>
          </a:prstGeom>
        </p:spPr>
        <p:txBody>
          <a:bodyPr wrap="none">
            <a:spAutoFit/>
          </a:bodyPr>
          <a:lstStyle/>
          <a:p>
            <a:pPr>
              <a:lnSpc>
                <a:spcPct val="90000"/>
              </a:lnSpc>
              <a:buFontTx/>
              <a:buNone/>
            </a:pPr>
            <a:r>
              <a:rPr lang="en-AU" dirty="0">
                <a:solidFill>
                  <a:srgbClr val="C00000"/>
                </a:solidFill>
              </a:rPr>
              <a:t>Conceptual process model</a:t>
            </a:r>
          </a:p>
        </p:txBody>
      </p:sp>
      <p:sp>
        <p:nvSpPr>
          <p:cNvPr id="9" name="Rectangle 8"/>
          <p:cNvSpPr/>
          <p:nvPr/>
        </p:nvSpPr>
        <p:spPr>
          <a:xfrm>
            <a:off x="5485381" y="4653136"/>
            <a:ext cx="2615011" cy="341632"/>
          </a:xfrm>
          <a:prstGeom prst="rect">
            <a:avLst/>
          </a:prstGeom>
        </p:spPr>
        <p:txBody>
          <a:bodyPr wrap="none">
            <a:spAutoFit/>
          </a:bodyPr>
          <a:lstStyle/>
          <a:p>
            <a:pPr>
              <a:lnSpc>
                <a:spcPct val="90000"/>
              </a:lnSpc>
              <a:buFontTx/>
              <a:buNone/>
            </a:pPr>
            <a:r>
              <a:rPr lang="en-AU" dirty="0">
                <a:solidFill>
                  <a:srgbClr val="C00000"/>
                </a:solidFill>
              </a:rPr>
              <a:t>Executable process model</a:t>
            </a:r>
          </a:p>
        </p:txBody>
      </p:sp>
      <p:pic>
        <p:nvPicPr>
          <p:cNvPr id="10"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868144" y="2564904"/>
            <a:ext cx="2585125" cy="191158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Rectangle 11"/>
          <p:cNvSpPr/>
          <p:nvPr/>
        </p:nvSpPr>
        <p:spPr>
          <a:xfrm>
            <a:off x="3388893" y="3752696"/>
            <a:ext cx="1478097" cy="480131"/>
          </a:xfrm>
          <a:prstGeom prst="rect">
            <a:avLst/>
          </a:prstGeom>
        </p:spPr>
        <p:txBody>
          <a:bodyPr wrap="none">
            <a:spAutoFit/>
          </a:bodyPr>
          <a:lstStyle/>
          <a:p>
            <a:pPr>
              <a:lnSpc>
                <a:spcPct val="90000"/>
              </a:lnSpc>
              <a:buFontTx/>
              <a:buNone/>
            </a:pPr>
            <a:r>
              <a:rPr lang="en-AU" sz="2800" b="1" dirty="0">
                <a:solidFill>
                  <a:srgbClr val="C00000"/>
                </a:solidFill>
              </a:rPr>
              <a:t>ATAMO*</a:t>
            </a:r>
            <a:endParaRPr lang="en-AU" b="1" dirty="0">
              <a:solidFill>
                <a:srgbClr val="C00000"/>
              </a:solidFill>
            </a:endParaRPr>
          </a:p>
        </p:txBody>
      </p:sp>
      <p:sp>
        <p:nvSpPr>
          <p:cNvPr id="13" name="Rectangle 12"/>
          <p:cNvSpPr/>
          <p:nvPr/>
        </p:nvSpPr>
        <p:spPr>
          <a:xfrm>
            <a:off x="239316" y="6381328"/>
            <a:ext cx="3056414" cy="341632"/>
          </a:xfrm>
          <a:prstGeom prst="rect">
            <a:avLst/>
          </a:prstGeom>
        </p:spPr>
        <p:txBody>
          <a:bodyPr wrap="none">
            <a:spAutoFit/>
          </a:bodyPr>
          <a:lstStyle/>
          <a:p>
            <a:pPr>
              <a:lnSpc>
                <a:spcPct val="90000"/>
              </a:lnSpc>
              <a:buFontTx/>
              <a:buNone/>
            </a:pPr>
            <a:r>
              <a:rPr lang="en-AU" dirty="0"/>
              <a:t>* “And Then A Miracle Occurs”</a:t>
            </a:r>
          </a:p>
        </p:txBody>
      </p:sp>
    </p:spTree>
    <p:extLst>
      <p:ext uri="{BB962C8B-B14F-4D97-AF65-F5344CB8AC3E}">
        <p14:creationId xmlns:p14="http://schemas.microsoft.com/office/powerpoint/2010/main" val="1768346112"/>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500"/>
                                        <p:tgtEl>
                                          <p:spTgt spid="10"/>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fade">
                                      <p:cBhvr>
                                        <p:cTn id="29" dur="500"/>
                                        <p:tgtEl>
                                          <p:spTgt spid="12"/>
                                        </p:tgtEl>
                                      </p:cBhvr>
                                    </p:animEffect>
                                  </p:childTnLst>
                                </p:cTn>
                              </p:par>
                            </p:childTnLst>
                          </p:cTn>
                        </p:par>
                        <p:par>
                          <p:cTn id="30" fill="hold">
                            <p:stCondLst>
                              <p:cond delay="500"/>
                            </p:stCondLst>
                            <p:childTnLst>
                              <p:par>
                                <p:cTn id="31" presetID="10" presetClass="entr" presetSubtype="0" fill="hold" grpId="0" nodeType="after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fade">
                                      <p:cBhvr>
                                        <p:cTn id="3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4" grpId="0"/>
      <p:bldP spid="9" grpId="0"/>
      <p:bldP spid="12" grpId="0"/>
      <p:bldP spid="1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a:t>3. Complete the process model</a:t>
            </a:r>
          </a:p>
        </p:txBody>
      </p:sp>
      <p:sp>
        <p:nvSpPr>
          <p:cNvPr id="3" name="Inhaltsplatzhalter 2"/>
          <p:cNvSpPr>
            <a:spLocks noGrp="1"/>
          </p:cNvSpPr>
          <p:nvPr>
            <p:ph idx="1"/>
          </p:nvPr>
        </p:nvSpPr>
        <p:spPr>
          <a:xfrm>
            <a:off x="562052" y="1340768"/>
            <a:ext cx="8330428" cy="4104456"/>
          </a:xfrm>
        </p:spPr>
        <p:txBody>
          <a:bodyPr>
            <a:normAutofit/>
          </a:bodyPr>
          <a:lstStyle/>
          <a:p>
            <a:pPr marL="0" indent="0">
              <a:buNone/>
            </a:pPr>
            <a:r>
              <a:rPr lang="de-AT" b="1" dirty="0"/>
              <a:t>Principle</a:t>
            </a:r>
            <a:r>
              <a:rPr lang="de-AT" dirty="0"/>
              <a:t>: </a:t>
            </a:r>
            <a:r>
              <a:rPr lang="en-AU" dirty="0"/>
              <a:t>exceptions are the rule.</a:t>
            </a:r>
            <a:endParaRPr lang="de-AT" dirty="0"/>
          </a:p>
          <a:p>
            <a:pPr marL="0" indent="0">
              <a:buNone/>
            </a:pPr>
            <a:r>
              <a:rPr lang="de-AT" dirty="0"/>
              <a:t>-&gt; Add exception handlers</a:t>
            </a:r>
          </a:p>
          <a:p>
            <a:pPr>
              <a:buFont typeface="Arial" pitchFamily="34" charset="0"/>
              <a:buChar char="•"/>
            </a:pPr>
            <a:endParaRPr lang="de-AT" dirty="0"/>
          </a:p>
          <a:p>
            <a:pPr marL="0" indent="0">
              <a:buNone/>
            </a:pPr>
            <a:endParaRPr lang="de-AT" b="1" dirty="0"/>
          </a:p>
          <a:p>
            <a:pPr marL="0" indent="0">
              <a:buNone/>
            </a:pPr>
            <a:endParaRPr lang="de-AT" b="1" dirty="0"/>
          </a:p>
          <a:p>
            <a:pPr marL="0" indent="0">
              <a:buNone/>
            </a:pPr>
            <a:endParaRPr lang="de-AT" b="1" dirty="0"/>
          </a:p>
          <a:p>
            <a:pPr marL="0" indent="0">
              <a:buNone/>
            </a:pPr>
            <a:endParaRPr lang="de-AT" b="1" dirty="0"/>
          </a:p>
          <a:p>
            <a:pPr marL="0" indent="0">
              <a:buNone/>
            </a:pPr>
            <a:r>
              <a:rPr lang="de-AT" b="1" dirty="0"/>
              <a:t>Principle</a:t>
            </a:r>
            <a:r>
              <a:rPr lang="de-AT" dirty="0"/>
              <a:t>: no data = no decisions, no tasks handover.</a:t>
            </a:r>
          </a:p>
          <a:p>
            <a:pPr marL="0" indent="0">
              <a:buNone/>
            </a:pPr>
            <a:r>
              <a:rPr lang="de-AT" dirty="0"/>
              <a:t>-&gt; Specify all </a:t>
            </a:r>
            <a:r>
              <a:rPr lang="de-AT" u="sng" dirty="0"/>
              <a:t>electronic</a:t>
            </a:r>
            <a:r>
              <a:rPr lang="de-AT" dirty="0"/>
              <a:t> business objects</a:t>
            </a:r>
          </a:p>
          <a:p>
            <a:pPr>
              <a:buFont typeface="Arial" pitchFamily="34" charset="0"/>
              <a:buChar char="•"/>
            </a:pPr>
            <a:endParaRPr lang="de-AT" dirty="0"/>
          </a:p>
          <a:p>
            <a:pPr>
              <a:buFont typeface="Arial" pitchFamily="34" charset="0"/>
              <a:buChar char="•"/>
            </a:pPr>
            <a:endParaRPr lang="de-AT" dirty="0"/>
          </a:p>
          <a:p>
            <a:pPr>
              <a:buFont typeface="Arial" pitchFamily="34" charset="0"/>
              <a:buChar char="•"/>
            </a:pPr>
            <a:endParaRPr lang="de-AT" dirty="0"/>
          </a:p>
          <a:p>
            <a:pPr>
              <a:buFont typeface="Arial" pitchFamily="34" charset="0"/>
              <a:buChar char="•"/>
            </a:pPr>
            <a:endParaRPr lang="de-AT" dirty="0"/>
          </a:p>
        </p:txBody>
      </p:sp>
      <p:pic>
        <p:nvPicPr>
          <p:cNvPr id="12292" name="Picture 4" descr="\\psf\Home\Downloads\index.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84992" y="4985258"/>
            <a:ext cx="2819456" cy="1771650"/>
          </a:xfrm>
          <a:prstGeom prst="rect">
            <a:avLst/>
          </a:prstGeom>
          <a:noFill/>
          <a:extLst>
            <a:ext uri="{909E8E84-426E-40DD-AFC4-6F175D3DCCD1}">
              <a14:hiddenFill xmlns:a14="http://schemas.microsoft.com/office/drawing/2010/main">
                <a:solidFill>
                  <a:srgbClr val="FFFFFF"/>
                </a:solidFill>
              </a14:hiddenFill>
            </a:ext>
          </a:extLst>
        </p:spPr>
      </p:pic>
      <p:pic>
        <p:nvPicPr>
          <p:cNvPr id="12293" name="Picture 5" descr="\\psf\Home\Downloads\Tiger+Flights+Grounded+Due+Safety+Concerns+bD22IHUlCGFl.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02657" y="1484784"/>
            <a:ext cx="2901791" cy="1900331"/>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
        <p:nvSpPr>
          <p:cNvPr id="6" name="Slide Number Placeholder 10"/>
          <p:cNvSpPr>
            <a:spLocks noGrp="1"/>
          </p:cNvSpPr>
          <p:nvPr>
            <p:ph type="sldNum" sz="quarter" idx="11"/>
          </p:nvPr>
        </p:nvSpPr>
        <p:spPr>
          <a:xfrm>
            <a:off x="8228806" y="6597352"/>
            <a:ext cx="533400" cy="152400"/>
          </a:xfrm>
        </p:spPr>
        <p:txBody>
          <a:bodyPr/>
          <a:lstStyle/>
          <a:p>
            <a:fld id="{F06E539D-8AB8-485C-BFEF-50E8D5427D32}" type="slidenum">
              <a:rPr lang="en-AU" sz="1600" smtClean="0"/>
              <a:t>20</a:t>
            </a:fld>
            <a:endParaRPr lang="en-AU" sz="1600" dirty="0"/>
          </a:p>
        </p:txBody>
      </p:sp>
      <p:sp>
        <p:nvSpPr>
          <p:cNvPr id="4" name="TextBox 3"/>
          <p:cNvSpPr txBox="1"/>
          <p:nvPr/>
        </p:nvSpPr>
        <p:spPr>
          <a:xfrm>
            <a:off x="3397723" y="3471391"/>
            <a:ext cx="2398413" cy="461665"/>
          </a:xfrm>
          <a:prstGeom prst="rect">
            <a:avLst/>
          </a:prstGeom>
          <a:noFill/>
        </p:spPr>
        <p:txBody>
          <a:bodyPr wrap="none" rtlCol="0">
            <a:spAutoFit/>
          </a:bodyPr>
          <a:lstStyle/>
          <a:p>
            <a:r>
              <a:rPr lang="en-AU" sz="2400" b="1" dirty="0">
                <a:solidFill>
                  <a:schemeClr val="accent5">
                    <a:lumMod val="75000"/>
                  </a:schemeClr>
                </a:solidFill>
                <a:latin typeface="Bradley Hand ITC" panose="03070402050302030203" pitchFamily="66" charset="0"/>
              </a:rPr>
              <a:t>It happed for real!</a:t>
            </a:r>
          </a:p>
        </p:txBody>
      </p:sp>
      <p:cxnSp>
        <p:nvCxnSpPr>
          <p:cNvPr id="7" name="Straight Arrow Connector 6"/>
          <p:cNvCxnSpPr/>
          <p:nvPr/>
        </p:nvCxnSpPr>
        <p:spPr>
          <a:xfrm flipV="1">
            <a:off x="5004048" y="3112845"/>
            <a:ext cx="432048" cy="316155"/>
          </a:xfrm>
          <a:prstGeom prst="straightConnector1">
            <a:avLst/>
          </a:prstGeom>
          <a:ln w="28575">
            <a:solidFill>
              <a:schemeClr val="accent5">
                <a:lumMod val="75000"/>
              </a:schemeClr>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59593731"/>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2293"/>
                                        </p:tgtEl>
                                        <p:attrNameLst>
                                          <p:attrName>style.visibility</p:attrName>
                                        </p:attrNameLst>
                                      </p:cBhvr>
                                      <p:to>
                                        <p:strVal val="visible"/>
                                      </p:to>
                                    </p:set>
                                    <p:animEffect transition="in" filter="fade">
                                      <p:cBhvr>
                                        <p:cTn id="7" dur="500"/>
                                        <p:tgtEl>
                                          <p:spTgt spid="12293"/>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down)">
                                      <p:cBhvr>
                                        <p:cTn id="11" dur="500"/>
                                        <p:tgtEl>
                                          <p:spTgt spid="4"/>
                                        </p:tgtEl>
                                      </p:cBhvr>
                                    </p:animEffect>
                                  </p:childTnLst>
                                </p:cTn>
                              </p:par>
                              <p:par>
                                <p:cTn id="12" presetID="22" presetClass="entr" presetSubtype="4" fill="hold"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down)">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wipe(left)">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3">
                                            <p:txEl>
                                              <p:pRg st="7" end="7"/>
                                            </p:txEl>
                                          </p:spTgt>
                                        </p:tgtEl>
                                        <p:attrNameLst>
                                          <p:attrName>style.visibility</p:attrName>
                                        </p:attrNameLst>
                                      </p:cBhvr>
                                      <p:to>
                                        <p:strVal val="visible"/>
                                      </p:to>
                                    </p:set>
                                    <p:animEffect transition="in" filter="fade">
                                      <p:cBhvr>
                                        <p:cTn id="24" dur="500"/>
                                        <p:tgtEl>
                                          <p:spTgt spid="3">
                                            <p:txEl>
                                              <p:pRg st="7" end="7"/>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animEffect transition="in" filter="wipe(left)">
                                      <p:cBhvr>
                                        <p:cTn id="29" dur="500"/>
                                        <p:tgtEl>
                                          <p:spTgt spid="3">
                                            <p:txEl>
                                              <p:pRg st="8" end="8"/>
                                            </p:txEl>
                                          </p:spTgt>
                                        </p:tgtEl>
                                      </p:cBhvr>
                                    </p:animEffect>
                                  </p:childTnLst>
                                </p:cTn>
                              </p:par>
                            </p:childTnLst>
                          </p:cTn>
                        </p:par>
                        <p:par>
                          <p:cTn id="30" fill="hold">
                            <p:stCondLst>
                              <p:cond delay="500"/>
                            </p:stCondLst>
                            <p:childTnLst>
                              <p:par>
                                <p:cTn id="31" presetID="10" presetClass="entr" presetSubtype="0" fill="hold" nodeType="afterEffect">
                                  <p:stCondLst>
                                    <p:cond delay="0"/>
                                  </p:stCondLst>
                                  <p:childTnLst>
                                    <p:set>
                                      <p:cBhvr>
                                        <p:cTn id="32" dur="1" fill="hold">
                                          <p:stCondLst>
                                            <p:cond delay="0"/>
                                          </p:stCondLst>
                                        </p:cTn>
                                        <p:tgtEl>
                                          <p:spTgt spid="12292"/>
                                        </p:tgtEl>
                                        <p:attrNameLst>
                                          <p:attrName>style.visibility</p:attrName>
                                        </p:attrNameLst>
                                      </p:cBhvr>
                                      <p:to>
                                        <p:strVal val="visible"/>
                                      </p:to>
                                    </p:set>
                                    <p:animEffect transition="in" filter="fade">
                                      <p:cBhvr>
                                        <p:cTn id="33" dur="500"/>
                                        <p:tgtEl>
                                          <p:spTgt spid="122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AU" dirty="0"/>
              <a:t>In our example…</a:t>
            </a:r>
          </a:p>
        </p:txBody>
      </p:sp>
      <p:sp>
        <p:nvSpPr>
          <p:cNvPr id="4" name="Slide Number Placeholder 10"/>
          <p:cNvSpPr>
            <a:spLocks noGrp="1"/>
          </p:cNvSpPr>
          <p:nvPr>
            <p:ph type="sldNum" sz="quarter" idx="11"/>
          </p:nvPr>
        </p:nvSpPr>
        <p:spPr>
          <a:xfrm>
            <a:off x="8228806" y="6597352"/>
            <a:ext cx="533400" cy="152400"/>
          </a:xfrm>
        </p:spPr>
        <p:txBody>
          <a:bodyPr/>
          <a:lstStyle/>
          <a:p>
            <a:fld id="{F06E539D-8AB8-485C-BFEF-50E8D5427D32}" type="slidenum">
              <a:rPr lang="en-AU" sz="1600" smtClean="0"/>
              <a:t>21</a:t>
            </a:fld>
            <a:endParaRPr lang="en-AU" sz="1600" dirty="0"/>
          </a:p>
        </p:txBody>
      </p:sp>
      <p:pic>
        <p:nvPicPr>
          <p:cNvPr id="276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3" y="1106778"/>
            <a:ext cx="6943471" cy="45544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76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32292" y="2093418"/>
            <a:ext cx="3003804" cy="29342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7652"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26421" y="1876436"/>
            <a:ext cx="1335024" cy="7509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7654"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11192" y="2807634"/>
            <a:ext cx="1091660" cy="1474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08168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7650"/>
                                        </p:tgtEl>
                                        <p:attrNameLst>
                                          <p:attrName>style.visibility</p:attrName>
                                        </p:attrNameLst>
                                      </p:cBhvr>
                                      <p:to>
                                        <p:strVal val="visible"/>
                                      </p:to>
                                    </p:set>
                                    <p:animEffect transition="in" filter="wipe(up)">
                                      <p:cBhvr>
                                        <p:cTn id="7" dur="500"/>
                                        <p:tgtEl>
                                          <p:spTgt spid="2765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7652"/>
                                        </p:tgtEl>
                                        <p:attrNameLst>
                                          <p:attrName>style.visibility</p:attrName>
                                        </p:attrNameLst>
                                      </p:cBhvr>
                                      <p:to>
                                        <p:strVal val="visible"/>
                                      </p:to>
                                    </p:set>
                                    <p:animEffect transition="in" filter="wipe(left)">
                                      <p:cBhvr>
                                        <p:cTn id="12" dur="500"/>
                                        <p:tgtEl>
                                          <p:spTgt spid="2765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27654"/>
                                        </p:tgtEl>
                                        <p:attrNameLst>
                                          <p:attrName>style.visibility</p:attrName>
                                        </p:attrNameLst>
                                      </p:cBhvr>
                                      <p:to>
                                        <p:strVal val="visible"/>
                                      </p:to>
                                    </p:set>
                                    <p:animEffect transition="in" filter="wipe(up)">
                                      <p:cBhvr>
                                        <p:cTn id="17" dur="500"/>
                                        <p:tgtEl>
                                          <p:spTgt spid="276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AU" dirty="0"/>
              <a:t>In our example…</a:t>
            </a:r>
          </a:p>
        </p:txBody>
      </p:sp>
      <p:sp>
        <p:nvSpPr>
          <p:cNvPr id="4" name="Slide Number Placeholder 10"/>
          <p:cNvSpPr>
            <a:spLocks noGrp="1"/>
          </p:cNvSpPr>
          <p:nvPr>
            <p:ph type="sldNum" sz="quarter" idx="11"/>
          </p:nvPr>
        </p:nvSpPr>
        <p:spPr>
          <a:xfrm>
            <a:off x="8228806" y="6597352"/>
            <a:ext cx="533400" cy="152400"/>
          </a:xfrm>
        </p:spPr>
        <p:txBody>
          <a:bodyPr/>
          <a:lstStyle/>
          <a:p>
            <a:fld id="{F06E539D-8AB8-485C-BFEF-50E8D5427D32}" type="slidenum">
              <a:rPr lang="en-AU" sz="1600" smtClean="0"/>
              <a:t>22</a:t>
            </a:fld>
            <a:endParaRPr lang="en-AU" sz="1600" dirty="0"/>
          </a:p>
        </p:txBody>
      </p:sp>
      <p:pic>
        <p:nvPicPr>
          <p:cNvPr id="286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0" y="1052736"/>
            <a:ext cx="7224539" cy="31032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867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520" y="4293096"/>
            <a:ext cx="4308660" cy="23701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76472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28675"/>
                                        </p:tgtEl>
                                        <p:attrNameLst>
                                          <p:attrName>style.visibility</p:attrName>
                                        </p:attrNameLst>
                                      </p:cBhvr>
                                      <p:to>
                                        <p:strVal val="visible"/>
                                      </p:to>
                                    </p:set>
                                    <p:animEffect transition="in" filter="wipe(up)">
                                      <p:cBhvr>
                                        <p:cTn id="7" dur="500"/>
                                        <p:tgtEl>
                                          <p:spTgt spid="28675"/>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28676"/>
                                        </p:tgtEl>
                                        <p:attrNameLst>
                                          <p:attrName>style.visibility</p:attrName>
                                        </p:attrNameLst>
                                      </p:cBhvr>
                                      <p:to>
                                        <p:strVal val="visible"/>
                                      </p:to>
                                    </p:set>
                                    <p:animEffect transition="in" filter="wipe(up)">
                                      <p:cBhvr>
                                        <p:cTn id="11" dur="500"/>
                                        <p:tgtEl>
                                          <p:spTgt spid="286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95536" y="260648"/>
            <a:ext cx="8732327" cy="792088"/>
          </a:xfrm>
        </p:spPr>
        <p:txBody>
          <a:bodyPr>
            <a:noAutofit/>
          </a:bodyPr>
          <a:lstStyle/>
          <a:p>
            <a:pPr>
              <a:tabLst>
                <a:tab pos="452438" algn="l"/>
              </a:tabLst>
            </a:pPr>
            <a:r>
              <a:rPr lang="de-AT" dirty="0"/>
              <a:t>4. 	Adjust task granularity</a:t>
            </a:r>
          </a:p>
        </p:txBody>
      </p:sp>
      <p:sp>
        <p:nvSpPr>
          <p:cNvPr id="3" name="Inhaltsplatzhalter 2"/>
          <p:cNvSpPr>
            <a:spLocks noGrp="1"/>
          </p:cNvSpPr>
          <p:nvPr>
            <p:ph idx="1"/>
          </p:nvPr>
        </p:nvSpPr>
        <p:spPr>
          <a:xfrm>
            <a:off x="611560" y="1340768"/>
            <a:ext cx="7704856" cy="4824536"/>
          </a:xfrm>
        </p:spPr>
        <p:txBody>
          <a:bodyPr/>
          <a:lstStyle/>
          <a:p>
            <a:pPr marL="0" indent="0">
              <a:buNone/>
            </a:pPr>
            <a:r>
              <a:rPr lang="de-AT" b="1" dirty="0"/>
              <a:t>Principle</a:t>
            </a:r>
            <a:r>
              <a:rPr lang="de-AT" dirty="0"/>
              <a:t>: BPMSs add value if they coordinate handovers of work between resources.</a:t>
            </a:r>
          </a:p>
          <a:p>
            <a:pPr marL="0" indent="0">
              <a:buNone/>
              <a:tabLst>
                <a:tab pos="363538" algn="l"/>
              </a:tabLst>
            </a:pPr>
            <a:r>
              <a:rPr lang="de-AT" dirty="0"/>
              <a:t>-&gt; 	Aggregate any two consecutive tasks assigned to the 	same resource</a:t>
            </a:r>
          </a:p>
          <a:p>
            <a:pPr marL="0" indent="0">
              <a:buNone/>
              <a:tabLst>
                <a:tab pos="363538" algn="l"/>
              </a:tabLst>
            </a:pPr>
            <a:r>
              <a:rPr lang="de-AT" dirty="0"/>
              <a:t>-&gt; 	Refine tasks that are too coarse-grained</a:t>
            </a:r>
          </a:p>
          <a:p>
            <a:pPr>
              <a:buFont typeface="Arial" pitchFamily="34" charset="0"/>
              <a:buChar char="•"/>
            </a:pPr>
            <a:endParaRPr lang="de-AT" dirty="0"/>
          </a:p>
          <a:p>
            <a:pPr>
              <a:buFont typeface="Arial" pitchFamily="34" charset="0"/>
              <a:buChar char="•"/>
            </a:pPr>
            <a:endParaRPr lang="de-AT" dirty="0"/>
          </a:p>
          <a:p>
            <a:pPr>
              <a:buFont typeface="Arial" pitchFamily="34" charset="0"/>
              <a:buChar char="•"/>
            </a:pPr>
            <a:endParaRPr lang="de-AT" dirty="0"/>
          </a:p>
        </p:txBody>
      </p:sp>
      <p:sp>
        <p:nvSpPr>
          <p:cNvPr id="7" name="Slide Number Placeholder 10"/>
          <p:cNvSpPr>
            <a:spLocks noGrp="1"/>
          </p:cNvSpPr>
          <p:nvPr>
            <p:ph type="sldNum" sz="quarter" idx="11"/>
          </p:nvPr>
        </p:nvSpPr>
        <p:spPr>
          <a:xfrm>
            <a:off x="8228806" y="6597352"/>
            <a:ext cx="533400" cy="152400"/>
          </a:xfrm>
        </p:spPr>
        <p:txBody>
          <a:bodyPr/>
          <a:lstStyle/>
          <a:p>
            <a:fld id="{F06E539D-8AB8-485C-BFEF-50E8D5427D32}" type="slidenum">
              <a:rPr lang="en-AU" sz="1600" smtClean="0"/>
              <a:t>23</a:t>
            </a:fld>
            <a:endParaRPr lang="en-AU" sz="1600" dirty="0"/>
          </a:p>
        </p:txBody>
      </p:sp>
      <p:pic>
        <p:nvPicPr>
          <p:cNvPr id="296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87624" y="3717032"/>
            <a:ext cx="5591175" cy="1057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970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76922" y="5733256"/>
            <a:ext cx="2343150" cy="990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 name="Right Arrow 15"/>
          <p:cNvSpPr/>
          <p:nvPr/>
        </p:nvSpPr>
        <p:spPr>
          <a:xfrm rot="5400000">
            <a:off x="3767187" y="5049180"/>
            <a:ext cx="432048" cy="360040"/>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a:p>
        </p:txBody>
      </p:sp>
      <p:pic>
        <p:nvPicPr>
          <p:cNvPr id="17" name="Picture 6" descr="The block has been roughed out"/>
          <p:cNvPicPr>
            <a:picLocks noChangeAspect="1" noChangeArrowheads="1"/>
          </p:cNvPicPr>
          <p:nvPr/>
        </p:nvPicPr>
        <p:blipFill>
          <a:blip r:embed="rId5" cstate="print"/>
          <a:srcRect/>
          <a:stretch>
            <a:fillRect/>
          </a:stretch>
        </p:blipFill>
        <p:spPr bwMode="auto">
          <a:xfrm flipH="1">
            <a:off x="6156176" y="188640"/>
            <a:ext cx="864096" cy="916559"/>
          </a:xfrm>
          <a:prstGeom prst="rect">
            <a:avLst/>
          </a:prstGeom>
          <a:ln>
            <a:noFill/>
          </a:ln>
          <a:effectLst>
            <a:outerShdw blurRad="190500" algn="tl" rotWithShape="0">
              <a:srgbClr val="000000">
                <a:alpha val="70000"/>
              </a:srgbClr>
            </a:outerShdw>
          </a:effectLst>
        </p:spPr>
      </p:pic>
      <p:pic>
        <p:nvPicPr>
          <p:cNvPr id="18" name="Picture 8" descr="The finished carving"/>
          <p:cNvPicPr>
            <a:picLocks noChangeAspect="1" noChangeArrowheads="1"/>
          </p:cNvPicPr>
          <p:nvPr/>
        </p:nvPicPr>
        <p:blipFill>
          <a:blip r:embed="rId6" cstate="print"/>
          <a:srcRect/>
          <a:stretch>
            <a:fillRect/>
          </a:stretch>
        </p:blipFill>
        <p:spPr bwMode="auto">
          <a:xfrm flipH="1">
            <a:off x="7812360" y="183094"/>
            <a:ext cx="853930" cy="905776"/>
          </a:xfrm>
          <a:prstGeom prst="rect">
            <a:avLst/>
          </a:prstGeom>
          <a:ln>
            <a:noFill/>
          </a:ln>
          <a:effectLst>
            <a:outerShdw blurRad="190500" algn="tl" rotWithShape="0">
              <a:srgbClr val="000000">
                <a:alpha val="70000"/>
              </a:srgbClr>
            </a:outerShdw>
          </a:effectLst>
        </p:spPr>
      </p:pic>
      <p:sp>
        <p:nvSpPr>
          <p:cNvPr id="5" name="Left-Right Arrow 4"/>
          <p:cNvSpPr/>
          <p:nvPr/>
        </p:nvSpPr>
        <p:spPr>
          <a:xfrm>
            <a:off x="7236296" y="535980"/>
            <a:ext cx="360040" cy="200730"/>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9701"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33861" y="3789040"/>
            <a:ext cx="2324100" cy="933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9702" name="Picture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051720" y="5757068"/>
            <a:ext cx="3895725" cy="942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94073367"/>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left)">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9698"/>
                                        </p:tgtEl>
                                        <p:attrNameLst>
                                          <p:attrName>style.visibility</p:attrName>
                                        </p:attrNameLst>
                                      </p:cBhvr>
                                      <p:to>
                                        <p:strVal val="visible"/>
                                      </p:to>
                                    </p:set>
                                    <p:animEffect transition="in" filter="fade">
                                      <p:cBhvr>
                                        <p:cTn id="12" dur="500"/>
                                        <p:tgtEl>
                                          <p:spTgt spid="2969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wipe(up)">
                                      <p:cBhvr>
                                        <p:cTn id="17" dur="500"/>
                                        <p:tgtEl>
                                          <p:spTgt spid="16"/>
                                        </p:tgtEl>
                                      </p:cBhvr>
                                    </p:animEffect>
                                  </p:childTnLst>
                                </p:cTn>
                              </p:par>
                            </p:childTnLst>
                          </p:cTn>
                        </p:par>
                        <p:par>
                          <p:cTn id="18" fill="hold">
                            <p:stCondLst>
                              <p:cond delay="500"/>
                            </p:stCondLst>
                            <p:childTnLst>
                              <p:par>
                                <p:cTn id="19" presetID="10" presetClass="entr" presetSubtype="0" fill="hold" nodeType="afterEffect">
                                  <p:stCondLst>
                                    <p:cond delay="0"/>
                                  </p:stCondLst>
                                  <p:childTnLst>
                                    <p:set>
                                      <p:cBhvr>
                                        <p:cTn id="20" dur="1" fill="hold">
                                          <p:stCondLst>
                                            <p:cond delay="0"/>
                                          </p:stCondLst>
                                        </p:cTn>
                                        <p:tgtEl>
                                          <p:spTgt spid="29700"/>
                                        </p:tgtEl>
                                        <p:attrNameLst>
                                          <p:attrName>style.visibility</p:attrName>
                                        </p:attrNameLst>
                                      </p:cBhvr>
                                      <p:to>
                                        <p:strVal val="visible"/>
                                      </p:to>
                                    </p:set>
                                    <p:animEffect transition="in" filter="fade">
                                      <p:cBhvr>
                                        <p:cTn id="21" dur="500"/>
                                        <p:tgtEl>
                                          <p:spTgt spid="29700"/>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Effect transition="in" filter="wipe(left)">
                                      <p:cBhvr>
                                        <p:cTn id="26" dur="500"/>
                                        <p:tgtEl>
                                          <p:spTgt spid="3">
                                            <p:txEl>
                                              <p:pRg st="2" end="2"/>
                                            </p:txEl>
                                          </p:spTgt>
                                        </p:tgtEl>
                                      </p:cBhvr>
                                    </p:animEffect>
                                  </p:childTnLst>
                                </p:cTn>
                              </p:par>
                              <p:par>
                                <p:cTn id="27" presetID="10" presetClass="exit" presetSubtype="0" fill="hold" nodeType="withEffect">
                                  <p:stCondLst>
                                    <p:cond delay="0"/>
                                  </p:stCondLst>
                                  <p:childTnLst>
                                    <p:animEffect transition="out" filter="fade">
                                      <p:cBhvr>
                                        <p:cTn id="28" dur="500"/>
                                        <p:tgtEl>
                                          <p:spTgt spid="29698"/>
                                        </p:tgtEl>
                                      </p:cBhvr>
                                    </p:animEffect>
                                    <p:set>
                                      <p:cBhvr>
                                        <p:cTn id="29" dur="1" fill="hold">
                                          <p:stCondLst>
                                            <p:cond delay="499"/>
                                          </p:stCondLst>
                                        </p:cTn>
                                        <p:tgtEl>
                                          <p:spTgt spid="29698"/>
                                        </p:tgtEl>
                                        <p:attrNameLst>
                                          <p:attrName>style.visibility</p:attrName>
                                        </p:attrNameLst>
                                      </p:cBhvr>
                                      <p:to>
                                        <p:strVal val="hidden"/>
                                      </p:to>
                                    </p:set>
                                  </p:childTnLst>
                                </p:cTn>
                              </p:par>
                              <p:par>
                                <p:cTn id="30" presetID="10" presetClass="exit" presetSubtype="0" fill="hold" grpId="2" nodeType="withEffect">
                                  <p:stCondLst>
                                    <p:cond delay="0"/>
                                  </p:stCondLst>
                                  <p:childTnLst>
                                    <p:animEffect transition="out" filter="fade">
                                      <p:cBhvr>
                                        <p:cTn id="31" dur="500"/>
                                        <p:tgtEl>
                                          <p:spTgt spid="16"/>
                                        </p:tgtEl>
                                      </p:cBhvr>
                                    </p:animEffect>
                                    <p:set>
                                      <p:cBhvr>
                                        <p:cTn id="32" dur="1" fill="hold">
                                          <p:stCondLst>
                                            <p:cond delay="499"/>
                                          </p:stCondLst>
                                        </p:cTn>
                                        <p:tgtEl>
                                          <p:spTgt spid="16"/>
                                        </p:tgtEl>
                                        <p:attrNameLst>
                                          <p:attrName>style.visibility</p:attrName>
                                        </p:attrNameLst>
                                      </p:cBhvr>
                                      <p:to>
                                        <p:strVal val="hidden"/>
                                      </p:to>
                                    </p:set>
                                  </p:childTnLst>
                                </p:cTn>
                              </p:par>
                              <p:par>
                                <p:cTn id="33" presetID="10" presetClass="exit" presetSubtype="0" fill="hold" nodeType="withEffect">
                                  <p:stCondLst>
                                    <p:cond delay="0"/>
                                  </p:stCondLst>
                                  <p:childTnLst>
                                    <p:animEffect transition="out" filter="fade">
                                      <p:cBhvr>
                                        <p:cTn id="34" dur="500"/>
                                        <p:tgtEl>
                                          <p:spTgt spid="29700"/>
                                        </p:tgtEl>
                                      </p:cBhvr>
                                    </p:animEffect>
                                    <p:set>
                                      <p:cBhvr>
                                        <p:cTn id="35" dur="1" fill="hold">
                                          <p:stCondLst>
                                            <p:cond delay="499"/>
                                          </p:stCondLst>
                                        </p:cTn>
                                        <p:tgtEl>
                                          <p:spTgt spid="29700"/>
                                        </p:tgtEl>
                                        <p:attrNameLst>
                                          <p:attrName>style.visibility</p:attrName>
                                        </p:attrNameLst>
                                      </p:cBhvr>
                                      <p:to>
                                        <p:strVal val="hidden"/>
                                      </p:to>
                                    </p:se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29701"/>
                                        </p:tgtEl>
                                        <p:attrNameLst>
                                          <p:attrName>style.visibility</p:attrName>
                                        </p:attrNameLst>
                                      </p:cBhvr>
                                      <p:to>
                                        <p:strVal val="visible"/>
                                      </p:to>
                                    </p:set>
                                    <p:animEffect transition="in" filter="fade">
                                      <p:cBhvr>
                                        <p:cTn id="40" dur="500"/>
                                        <p:tgtEl>
                                          <p:spTgt spid="29701"/>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1" fill="hold" grpId="3" nodeType="clickEffect">
                                  <p:stCondLst>
                                    <p:cond delay="0"/>
                                  </p:stCondLst>
                                  <p:childTnLst>
                                    <p:set>
                                      <p:cBhvr>
                                        <p:cTn id="44" dur="1" fill="hold">
                                          <p:stCondLst>
                                            <p:cond delay="0"/>
                                          </p:stCondLst>
                                        </p:cTn>
                                        <p:tgtEl>
                                          <p:spTgt spid="16"/>
                                        </p:tgtEl>
                                        <p:attrNameLst>
                                          <p:attrName>style.visibility</p:attrName>
                                        </p:attrNameLst>
                                      </p:cBhvr>
                                      <p:to>
                                        <p:strVal val="visible"/>
                                      </p:to>
                                    </p:set>
                                    <p:animEffect transition="in" filter="wipe(up)">
                                      <p:cBhvr>
                                        <p:cTn id="45" dur="500"/>
                                        <p:tgtEl>
                                          <p:spTgt spid="16"/>
                                        </p:tgtEl>
                                      </p:cBhvr>
                                    </p:animEffect>
                                  </p:childTnLst>
                                </p:cTn>
                              </p:par>
                            </p:childTnLst>
                          </p:cTn>
                        </p:par>
                        <p:par>
                          <p:cTn id="46" fill="hold">
                            <p:stCondLst>
                              <p:cond delay="500"/>
                            </p:stCondLst>
                            <p:childTnLst>
                              <p:par>
                                <p:cTn id="47" presetID="10" presetClass="entr" presetSubtype="0" fill="hold" nodeType="afterEffect">
                                  <p:stCondLst>
                                    <p:cond delay="0"/>
                                  </p:stCondLst>
                                  <p:childTnLst>
                                    <p:set>
                                      <p:cBhvr>
                                        <p:cTn id="48" dur="1" fill="hold">
                                          <p:stCondLst>
                                            <p:cond delay="0"/>
                                          </p:stCondLst>
                                        </p:cTn>
                                        <p:tgtEl>
                                          <p:spTgt spid="29702"/>
                                        </p:tgtEl>
                                        <p:attrNameLst>
                                          <p:attrName>style.visibility</p:attrName>
                                        </p:attrNameLst>
                                      </p:cBhvr>
                                      <p:to>
                                        <p:strVal val="visible"/>
                                      </p:to>
                                    </p:set>
                                    <p:animEffect transition="in" filter="fade">
                                      <p:cBhvr>
                                        <p:cTn id="49" dur="500"/>
                                        <p:tgtEl>
                                          <p:spTgt spid="297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6" grpId="2" animBg="1"/>
      <p:bldP spid="16" grpId="3"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AU" dirty="0"/>
              <a:t>Look around</a:t>
            </a:r>
          </a:p>
        </p:txBody>
      </p:sp>
      <p:sp>
        <p:nvSpPr>
          <p:cNvPr id="4" name="Slide Number Placeholder 10"/>
          <p:cNvSpPr>
            <a:spLocks noGrp="1"/>
          </p:cNvSpPr>
          <p:nvPr>
            <p:ph type="sldNum" sz="quarter" idx="11"/>
          </p:nvPr>
        </p:nvSpPr>
        <p:spPr>
          <a:xfrm>
            <a:off x="8228806" y="6597352"/>
            <a:ext cx="533400" cy="152400"/>
          </a:xfrm>
        </p:spPr>
        <p:txBody>
          <a:bodyPr/>
          <a:lstStyle/>
          <a:p>
            <a:fld id="{F06E539D-8AB8-485C-BFEF-50E8D5427D32}" type="slidenum">
              <a:rPr lang="en-AU" sz="1600" smtClean="0"/>
              <a:t>24</a:t>
            </a:fld>
            <a:endParaRPr lang="en-AU" sz="1600" dirty="0"/>
          </a:p>
        </p:txBody>
      </p:sp>
      <p:sp>
        <p:nvSpPr>
          <p:cNvPr id="5" name="Content Placeholder 4"/>
          <p:cNvSpPr>
            <a:spLocks noGrp="1"/>
          </p:cNvSpPr>
          <p:nvPr>
            <p:ph idx="1"/>
          </p:nvPr>
        </p:nvSpPr>
        <p:spPr>
          <a:xfrm>
            <a:off x="467544" y="1052736"/>
            <a:ext cx="8136904" cy="4824536"/>
          </a:xfrm>
        </p:spPr>
        <p:txBody>
          <a:bodyPr/>
          <a:lstStyle/>
          <a:p>
            <a:pPr marL="0" indent="0">
              <a:buNone/>
            </a:pPr>
            <a:r>
              <a:rPr lang="en-AU" dirty="0"/>
              <a:t>Candidate tasks for aggregation may not necessarily be consecutive due to a sub-optimal order of tasks in the conceptual model.</a:t>
            </a:r>
          </a:p>
        </p:txBody>
      </p:sp>
      <p:pic>
        <p:nvPicPr>
          <p:cNvPr id="25602"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r="585"/>
          <a:stretch/>
        </p:blipFill>
        <p:spPr bwMode="auto">
          <a:xfrm>
            <a:off x="1043608" y="2708920"/>
            <a:ext cx="5766767" cy="2838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675851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AU" dirty="0"/>
              <a:t>An exception to the rule</a:t>
            </a:r>
          </a:p>
        </p:txBody>
      </p:sp>
      <p:sp>
        <p:nvSpPr>
          <p:cNvPr id="4" name="Slide Number Placeholder 10"/>
          <p:cNvSpPr>
            <a:spLocks noGrp="1"/>
          </p:cNvSpPr>
          <p:nvPr>
            <p:ph type="sldNum" sz="quarter" idx="11"/>
          </p:nvPr>
        </p:nvSpPr>
        <p:spPr>
          <a:xfrm>
            <a:off x="8228806" y="6597352"/>
            <a:ext cx="533400" cy="152400"/>
          </a:xfrm>
        </p:spPr>
        <p:txBody>
          <a:bodyPr/>
          <a:lstStyle/>
          <a:p>
            <a:fld id="{F06E539D-8AB8-485C-BFEF-50E8D5427D32}" type="slidenum">
              <a:rPr lang="en-AU" sz="1600" smtClean="0"/>
              <a:t>25</a:t>
            </a:fld>
            <a:endParaRPr lang="en-AU" sz="1600" dirty="0"/>
          </a:p>
        </p:txBody>
      </p:sp>
      <p:pic>
        <p:nvPicPr>
          <p:cNvPr id="6" name="Picture 8" descr="\\psf\Home\Downloads\edu3.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91733" y="188671"/>
            <a:ext cx="1384723" cy="936073"/>
          </a:xfrm>
          <a:prstGeom prst="rect">
            <a:avLst/>
          </a:prstGeom>
          <a:noFill/>
          <a:extLst>
            <a:ext uri="{909E8E84-426E-40DD-AFC4-6F175D3DCCD1}">
              <a14:hiddenFill xmlns:a14="http://schemas.microsoft.com/office/drawing/2010/main">
                <a:solidFill>
                  <a:srgbClr val="FFFFFF"/>
                </a:solidFill>
              </a14:hiddenFill>
            </a:ext>
          </a:extLst>
        </p:spPr>
      </p:pic>
      <p:pic>
        <p:nvPicPr>
          <p:cNvPr id="3277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8763" y="2452688"/>
            <a:ext cx="6086475" cy="1952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925873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psf\Home\Desktop\Screen Shot 2013-08-24 at 3.00.19 PM.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8358" y="1028328"/>
            <a:ext cx="7882269" cy="3840832"/>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p:cNvSpPr>
            <a:spLocks noGrp="1"/>
          </p:cNvSpPr>
          <p:nvPr>
            <p:ph type="title"/>
          </p:nvPr>
        </p:nvSpPr>
        <p:spPr/>
        <p:txBody>
          <a:bodyPr/>
          <a:lstStyle/>
          <a:p>
            <a:r>
              <a:rPr lang="en-AU" dirty="0"/>
              <a:t>Our example…</a:t>
            </a:r>
          </a:p>
        </p:txBody>
      </p:sp>
      <p:sp>
        <p:nvSpPr>
          <p:cNvPr id="5" name="Title 2"/>
          <p:cNvSpPr txBox="1">
            <a:spLocks/>
          </p:cNvSpPr>
          <p:nvPr/>
        </p:nvSpPr>
        <p:spPr>
          <a:xfrm>
            <a:off x="5652120" y="908720"/>
            <a:ext cx="2736304" cy="792088"/>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3200" kern="1200">
                <a:solidFill>
                  <a:srgbClr val="C00000"/>
                </a:solidFill>
                <a:effectLst/>
                <a:latin typeface="+mj-lt"/>
                <a:ea typeface="+mj-ea"/>
                <a:cs typeface="+mj-cs"/>
              </a:defRPr>
            </a:lvl1pPr>
          </a:lstStyle>
          <a:p>
            <a:pPr algn="r"/>
            <a:r>
              <a:rPr lang="en-AU" sz="2400" dirty="0">
                <a:solidFill>
                  <a:schemeClr val="tx1">
                    <a:lumMod val="75000"/>
                    <a:lumOff val="25000"/>
                  </a:schemeClr>
                </a:solidFill>
                <a:latin typeface="+mn-lt"/>
              </a:rPr>
              <a:t>Before Step 1</a:t>
            </a:r>
          </a:p>
        </p:txBody>
      </p:sp>
      <p:pic>
        <p:nvPicPr>
          <p:cNvPr id="317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0435" y="1028328"/>
            <a:ext cx="7935799" cy="57130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itle 2"/>
          <p:cNvSpPr txBox="1">
            <a:spLocks/>
          </p:cNvSpPr>
          <p:nvPr/>
        </p:nvSpPr>
        <p:spPr>
          <a:xfrm>
            <a:off x="5622552" y="908720"/>
            <a:ext cx="2736304" cy="792088"/>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3200" kern="1200">
                <a:solidFill>
                  <a:srgbClr val="C00000"/>
                </a:solidFill>
                <a:effectLst/>
                <a:latin typeface="+mj-lt"/>
                <a:ea typeface="+mj-ea"/>
                <a:cs typeface="+mj-cs"/>
              </a:defRPr>
            </a:lvl1pPr>
          </a:lstStyle>
          <a:p>
            <a:pPr algn="r"/>
            <a:r>
              <a:rPr lang="en-AU" sz="2400" dirty="0">
                <a:solidFill>
                  <a:schemeClr val="tx1">
                    <a:lumMod val="75000"/>
                    <a:lumOff val="25000"/>
                  </a:schemeClr>
                </a:solidFill>
                <a:latin typeface="+mn-lt"/>
              </a:rPr>
              <a:t>After Step 4</a:t>
            </a:r>
          </a:p>
        </p:txBody>
      </p:sp>
    </p:spTree>
    <p:extLst>
      <p:ext uri="{BB962C8B-B14F-4D97-AF65-F5344CB8AC3E}">
        <p14:creationId xmlns:p14="http://schemas.microsoft.com/office/powerpoint/2010/main" val="2595053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31746"/>
                                        </p:tgtEl>
                                        <p:attrNameLst>
                                          <p:attrName>style.visibility</p:attrName>
                                        </p:attrNameLst>
                                      </p:cBhvr>
                                      <p:to>
                                        <p:strVal val="visible"/>
                                      </p:to>
                                    </p:set>
                                    <p:animEffect transition="in" filter="wheel(1)">
                                      <p:cBhvr>
                                        <p:cTn id="7" dur="2000"/>
                                        <p:tgtEl>
                                          <p:spTgt spid="3174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p:cNvSpPr txBox="1">
            <a:spLocks/>
          </p:cNvSpPr>
          <p:nvPr/>
        </p:nvSpPr>
        <p:spPr>
          <a:xfrm>
            <a:off x="251520" y="404664"/>
            <a:ext cx="6552728" cy="648072"/>
          </a:xfrm>
          <a:prstGeom prst="rect">
            <a:avLst/>
          </a:prstGeom>
        </p:spPr>
        <p:txBody>
          <a:bodyPr vert="horz" lIns="91440" tIns="45720" rIns="91440" bIns="45720" rtlCol="0" anchor="b">
            <a:noAutofit/>
          </a:bodyPr>
          <a:lstStyle>
            <a:lvl1pPr algn="r" defTabSz="914400" rtl="0" eaLnBrk="1" latinLnBrk="0" hangingPunct="1">
              <a:spcBef>
                <a:spcPct val="0"/>
              </a:spcBef>
              <a:buNone/>
              <a:defRPr sz="2800" kern="1200">
                <a:gradFill>
                  <a:gsLst>
                    <a:gs pos="0">
                      <a:schemeClr val="tx1">
                        <a:lumMod val="50000"/>
                      </a:schemeClr>
                    </a:gs>
                    <a:gs pos="61000">
                      <a:schemeClr val="tx1"/>
                    </a:gs>
                  </a:gsLst>
                  <a:lin ang="5400000" scaled="0"/>
                </a:gradFill>
                <a:effectLst/>
                <a:latin typeface="+mj-lt"/>
                <a:ea typeface="+mj-ea"/>
                <a:cs typeface="+mj-cs"/>
              </a:defRPr>
            </a:lvl1pPr>
          </a:lstStyle>
          <a:p>
            <a:pPr algn="l"/>
            <a:r>
              <a:rPr lang="en-AU" sz="3600" dirty="0">
                <a:solidFill>
                  <a:srgbClr val="C00000"/>
                </a:solidFill>
              </a:rPr>
              <a:t>End of Part I</a:t>
            </a:r>
          </a:p>
        </p:txBody>
      </p:sp>
      <p:pic>
        <p:nvPicPr>
          <p:cNvPr id="26628" name="Picture 4" descr="http://cyberboris.files.wordpress.com/2010/08/take-a-break.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90501" y="1197371"/>
            <a:ext cx="4074765" cy="516136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59330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179512" y="1340768"/>
            <a:ext cx="8352928" cy="4824536"/>
          </a:xfrm>
        </p:spPr>
        <p:txBody>
          <a:bodyPr>
            <a:normAutofit/>
          </a:bodyPr>
          <a:lstStyle/>
          <a:p>
            <a:pPr marL="514350" indent="-514350">
              <a:buFont typeface="+mj-lt"/>
              <a:buAutoNum type="arabicPeriod"/>
            </a:pPr>
            <a:r>
              <a:rPr lang="en-US" sz="3200" dirty="0"/>
              <a:t>BPM practitioners seeking to bridge </a:t>
            </a:r>
            <a:br>
              <a:rPr lang="en-US" sz="3200" dirty="0"/>
            </a:br>
            <a:r>
              <a:rPr lang="en-US" sz="3200" dirty="0"/>
              <a:t>business – IT</a:t>
            </a:r>
          </a:p>
          <a:p>
            <a:pPr marL="514350" indent="-514350">
              <a:buFont typeface="+mj-lt"/>
              <a:buAutoNum type="arabicPeriod"/>
            </a:pPr>
            <a:r>
              <a:rPr lang="en-US" sz="3200" dirty="0"/>
              <a:t>Business process modeling and automation researchers</a:t>
            </a:r>
          </a:p>
          <a:p>
            <a:pPr marL="0" indent="0">
              <a:buNone/>
            </a:pPr>
            <a:endParaRPr lang="en-US" sz="3200" u="sng" dirty="0">
              <a:solidFill>
                <a:srgbClr val="FF0000"/>
              </a:solidFill>
            </a:endParaRPr>
          </a:p>
        </p:txBody>
      </p:sp>
      <p:sp>
        <p:nvSpPr>
          <p:cNvPr id="4" name="Title 3"/>
          <p:cNvSpPr>
            <a:spLocks noGrp="1"/>
          </p:cNvSpPr>
          <p:nvPr>
            <p:ph type="title"/>
          </p:nvPr>
        </p:nvSpPr>
        <p:spPr/>
        <p:txBody>
          <a:bodyPr/>
          <a:lstStyle/>
          <a:p>
            <a:r>
              <a:rPr lang="en-US" dirty="0"/>
              <a:t>Who’s this tutorial for?</a:t>
            </a:r>
          </a:p>
        </p:txBody>
      </p:sp>
    </p:spTree>
    <p:extLst>
      <p:ext uri="{BB962C8B-B14F-4D97-AF65-F5344CB8AC3E}">
        <p14:creationId xmlns:p14="http://schemas.microsoft.com/office/powerpoint/2010/main" val="33227667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60648"/>
            <a:ext cx="8064896" cy="792088"/>
          </a:xfrm>
        </p:spPr>
        <p:txBody>
          <a:bodyPr>
            <a:normAutofit/>
          </a:bodyPr>
          <a:lstStyle/>
          <a:p>
            <a:pPr algn="l"/>
            <a:r>
              <a:rPr lang="en-AU" dirty="0"/>
              <a:t>The BPM lifecycle</a:t>
            </a:r>
          </a:p>
        </p:txBody>
      </p:sp>
      <p:pic>
        <p:nvPicPr>
          <p:cNvPr id="1026" name="Picture 2" descr="\\psf\Home\Desktop\Screen Shot 2013-05-09 at 11.58.37 AM.png"/>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0697" y="1124744"/>
            <a:ext cx="8943791" cy="5673375"/>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10"/>
          <p:cNvSpPr>
            <a:spLocks noGrp="1"/>
          </p:cNvSpPr>
          <p:nvPr>
            <p:ph type="sldNum" sz="quarter" idx="11"/>
          </p:nvPr>
        </p:nvSpPr>
        <p:spPr>
          <a:xfrm>
            <a:off x="8228806" y="6597352"/>
            <a:ext cx="533400" cy="152400"/>
          </a:xfrm>
        </p:spPr>
        <p:txBody>
          <a:bodyPr/>
          <a:lstStyle/>
          <a:p>
            <a:fld id="{F06E539D-8AB8-485C-BFEF-50E8D5427D32}" type="slidenum">
              <a:rPr lang="en-AU" sz="1600" smtClean="0"/>
              <a:t>4</a:t>
            </a:fld>
            <a:endParaRPr lang="en-AU" sz="1600" dirty="0"/>
          </a:p>
        </p:txBody>
      </p:sp>
    </p:spTree>
    <p:extLst>
      <p:ext uri="{BB962C8B-B14F-4D97-AF65-F5344CB8AC3E}">
        <p14:creationId xmlns:p14="http://schemas.microsoft.com/office/powerpoint/2010/main" val="24137357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1000"/>
                                        <p:tgtEl>
                                          <p:spTgt spid="1026"/>
                                        </p:tgtEl>
                                      </p:cBhvr>
                                    </p:animEffect>
                                    <p:anim calcmode="lin" valueType="num">
                                      <p:cBhvr>
                                        <p:cTn id="8" dur="1000" fill="hold"/>
                                        <p:tgtEl>
                                          <p:spTgt spid="1026"/>
                                        </p:tgtEl>
                                        <p:attrNameLst>
                                          <p:attrName>ppt_x</p:attrName>
                                        </p:attrNameLst>
                                      </p:cBhvr>
                                      <p:tavLst>
                                        <p:tav tm="0">
                                          <p:val>
                                            <p:strVal val="#ppt_x"/>
                                          </p:val>
                                        </p:tav>
                                        <p:tav tm="100000">
                                          <p:val>
                                            <p:strVal val="#ppt_x"/>
                                          </p:val>
                                        </p:tav>
                                      </p:tavLst>
                                    </p:anim>
                                    <p:anim calcmode="lin" valueType="num">
                                      <p:cBhvr>
                                        <p:cTn id="9"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p:cNvGraphicFramePr>
            <a:graphicFrameLocks noChangeAspect="1"/>
          </p:cNvGraphicFramePr>
          <p:nvPr>
            <p:extLst>
              <p:ext uri="{D42A27DB-BD31-4B8C-83A1-F6EECF244321}">
                <p14:modId xmlns:p14="http://schemas.microsoft.com/office/powerpoint/2010/main" val="2978742714"/>
              </p:ext>
            </p:extLst>
          </p:nvPr>
        </p:nvGraphicFramePr>
        <p:xfrm>
          <a:off x="1835150" y="1320091"/>
          <a:ext cx="5303838" cy="4537075"/>
        </p:xfrm>
        <a:graphic>
          <a:graphicData uri="http://schemas.openxmlformats.org/presentationml/2006/ole">
            <mc:AlternateContent xmlns:mc="http://schemas.openxmlformats.org/markup-compatibility/2006">
              <mc:Choice xmlns:v="urn:schemas-microsoft-com:vml" Requires="v">
                <p:oleObj spid="_x0000_s24508" name="Visio" r:id="rId4" imgW="6911893" imgH="5913324" progId="Visio.Drawing.11">
                  <p:embed/>
                </p:oleObj>
              </mc:Choice>
              <mc:Fallback>
                <p:oleObj name="Visio" r:id="rId4" imgW="6911893" imgH="5913324" progId="Visio.Drawing.11">
                  <p:embed/>
                  <p:pic>
                    <p:nvPicPr>
                      <p:cNvPr id="0" name="Object 3"/>
                      <p:cNvPicPr>
                        <a:picLocks noChangeAspect="1" noChangeArrowheads="1"/>
                      </p:cNvPicPr>
                      <p:nvPr/>
                    </p:nvPicPr>
                    <p:blipFill>
                      <a:blip r:embed="rId5"/>
                      <a:srcRect/>
                      <a:stretch>
                        <a:fillRect/>
                      </a:stretch>
                    </p:blipFill>
                    <p:spPr bwMode="auto">
                      <a:xfrm>
                        <a:off x="1835150" y="1320091"/>
                        <a:ext cx="5303838" cy="4537075"/>
                      </a:xfrm>
                      <a:prstGeom prst="rect">
                        <a:avLst/>
                      </a:prstGeom>
                      <a:noFill/>
                      <a:ln>
                        <a:noFill/>
                      </a:ln>
                    </p:spPr>
                  </p:pic>
                </p:oleObj>
              </mc:Fallback>
            </mc:AlternateContent>
          </a:graphicData>
        </a:graphic>
      </p:graphicFrame>
      <p:graphicFrame>
        <p:nvGraphicFramePr>
          <p:cNvPr id="4" name="Object 3"/>
          <p:cNvGraphicFramePr>
            <a:graphicFrameLocks noChangeAspect="1"/>
          </p:cNvGraphicFramePr>
          <p:nvPr>
            <p:extLst>
              <p:ext uri="{D42A27DB-BD31-4B8C-83A1-F6EECF244321}">
                <p14:modId xmlns:p14="http://schemas.microsoft.com/office/powerpoint/2010/main" val="1413105738"/>
              </p:ext>
            </p:extLst>
          </p:nvPr>
        </p:nvGraphicFramePr>
        <p:xfrm>
          <a:off x="1835696" y="1319793"/>
          <a:ext cx="5303838" cy="4537075"/>
        </p:xfrm>
        <a:graphic>
          <a:graphicData uri="http://schemas.openxmlformats.org/presentationml/2006/ole">
            <mc:AlternateContent xmlns:mc="http://schemas.openxmlformats.org/markup-compatibility/2006">
              <mc:Choice xmlns:v="urn:schemas-microsoft-com:vml" Requires="v">
                <p:oleObj spid="_x0000_s24509" name="Visio" r:id="rId6" imgW="6911893" imgH="5913324" progId="Visio.Drawing.11">
                  <p:embed/>
                </p:oleObj>
              </mc:Choice>
              <mc:Fallback>
                <p:oleObj name="Visio" r:id="rId6" imgW="6911893" imgH="5913324" progId="Visio.Drawing.11">
                  <p:embed/>
                  <p:pic>
                    <p:nvPicPr>
                      <p:cNvPr id="0" name="Object 5"/>
                      <p:cNvPicPr>
                        <a:picLocks noChangeAspect="1" noChangeArrowheads="1"/>
                      </p:cNvPicPr>
                      <p:nvPr/>
                    </p:nvPicPr>
                    <p:blipFill>
                      <a:blip r:embed="rId7"/>
                      <a:srcRect/>
                      <a:stretch>
                        <a:fillRect/>
                      </a:stretch>
                    </p:blipFill>
                    <p:spPr bwMode="auto">
                      <a:xfrm>
                        <a:off x="1835696" y="1319793"/>
                        <a:ext cx="5303838" cy="453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7" name="Object 16"/>
          <p:cNvGraphicFramePr>
            <a:graphicFrameLocks noChangeAspect="1"/>
          </p:cNvGraphicFramePr>
          <p:nvPr>
            <p:extLst>
              <p:ext uri="{D42A27DB-BD31-4B8C-83A1-F6EECF244321}">
                <p14:modId xmlns:p14="http://schemas.microsoft.com/office/powerpoint/2010/main" val="688330642"/>
              </p:ext>
            </p:extLst>
          </p:nvPr>
        </p:nvGraphicFramePr>
        <p:xfrm>
          <a:off x="1849564" y="1314739"/>
          <a:ext cx="5303838" cy="4537075"/>
        </p:xfrm>
        <a:graphic>
          <a:graphicData uri="http://schemas.openxmlformats.org/presentationml/2006/ole">
            <mc:AlternateContent xmlns:mc="http://schemas.openxmlformats.org/markup-compatibility/2006">
              <mc:Choice xmlns:v="urn:schemas-microsoft-com:vml" Requires="v">
                <p:oleObj spid="_x0000_s24510" name="Visio" r:id="rId8" imgW="6911893" imgH="5913324" progId="Visio.Drawing.11">
                  <p:embed/>
                </p:oleObj>
              </mc:Choice>
              <mc:Fallback>
                <p:oleObj name="Visio" r:id="rId8" imgW="6911893" imgH="5913324" progId="Visio.Drawing.11">
                  <p:embed/>
                  <p:pic>
                    <p:nvPicPr>
                      <p:cNvPr id="0" name="Object 5"/>
                      <p:cNvPicPr>
                        <a:picLocks noChangeAspect="1" noChangeArrowheads="1"/>
                      </p:cNvPicPr>
                      <p:nvPr/>
                    </p:nvPicPr>
                    <p:blipFill>
                      <a:blip r:embed="rId9"/>
                      <a:srcRect/>
                      <a:stretch>
                        <a:fillRect/>
                      </a:stretch>
                    </p:blipFill>
                    <p:spPr bwMode="auto">
                      <a:xfrm>
                        <a:off x="1849564" y="1314739"/>
                        <a:ext cx="5303838" cy="453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8" name="Object 17"/>
          <p:cNvGraphicFramePr>
            <a:graphicFrameLocks noChangeAspect="1"/>
          </p:cNvGraphicFramePr>
          <p:nvPr>
            <p:extLst>
              <p:ext uri="{D42A27DB-BD31-4B8C-83A1-F6EECF244321}">
                <p14:modId xmlns:p14="http://schemas.microsoft.com/office/powerpoint/2010/main" val="3972114815"/>
              </p:ext>
            </p:extLst>
          </p:nvPr>
        </p:nvGraphicFramePr>
        <p:xfrm>
          <a:off x="1849564" y="1319464"/>
          <a:ext cx="5303838" cy="4537075"/>
        </p:xfrm>
        <a:graphic>
          <a:graphicData uri="http://schemas.openxmlformats.org/presentationml/2006/ole">
            <mc:AlternateContent xmlns:mc="http://schemas.openxmlformats.org/markup-compatibility/2006">
              <mc:Choice xmlns:v="urn:schemas-microsoft-com:vml" Requires="v">
                <p:oleObj spid="_x0000_s24511" name="Visio" r:id="rId10" imgW="6911893" imgH="5913324" progId="Visio.Drawing.11">
                  <p:embed/>
                </p:oleObj>
              </mc:Choice>
              <mc:Fallback>
                <p:oleObj name="Visio" r:id="rId10" imgW="6911893" imgH="5913324" progId="Visio.Drawing.11">
                  <p:embed/>
                  <p:pic>
                    <p:nvPicPr>
                      <p:cNvPr id="0" name="Object 5"/>
                      <p:cNvPicPr>
                        <a:picLocks noChangeAspect="1" noChangeArrowheads="1"/>
                      </p:cNvPicPr>
                      <p:nvPr/>
                    </p:nvPicPr>
                    <p:blipFill>
                      <a:blip r:embed="rId11"/>
                      <a:srcRect/>
                      <a:stretch>
                        <a:fillRect/>
                      </a:stretch>
                    </p:blipFill>
                    <p:spPr bwMode="auto">
                      <a:xfrm>
                        <a:off x="1849564" y="1319464"/>
                        <a:ext cx="5303838" cy="453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0" name="Object 19"/>
          <p:cNvGraphicFramePr>
            <a:graphicFrameLocks noChangeAspect="1"/>
          </p:cNvGraphicFramePr>
          <p:nvPr>
            <p:extLst>
              <p:ext uri="{D42A27DB-BD31-4B8C-83A1-F6EECF244321}">
                <p14:modId xmlns:p14="http://schemas.microsoft.com/office/powerpoint/2010/main" val="1036406591"/>
              </p:ext>
            </p:extLst>
          </p:nvPr>
        </p:nvGraphicFramePr>
        <p:xfrm>
          <a:off x="1835647" y="1319464"/>
          <a:ext cx="5303838" cy="4537075"/>
        </p:xfrm>
        <a:graphic>
          <a:graphicData uri="http://schemas.openxmlformats.org/presentationml/2006/ole">
            <mc:AlternateContent xmlns:mc="http://schemas.openxmlformats.org/markup-compatibility/2006">
              <mc:Choice xmlns:v="urn:schemas-microsoft-com:vml" Requires="v">
                <p:oleObj spid="_x0000_s24512" name="Visio" r:id="rId12" imgW="6911893" imgH="5913324" progId="Visio.Drawing.11">
                  <p:embed/>
                </p:oleObj>
              </mc:Choice>
              <mc:Fallback>
                <p:oleObj name="Visio" r:id="rId12" imgW="6911893" imgH="5913324" progId="Visio.Drawing.11">
                  <p:embed/>
                  <p:pic>
                    <p:nvPicPr>
                      <p:cNvPr id="0" name="Object 5"/>
                      <p:cNvPicPr>
                        <a:picLocks noChangeAspect="1" noChangeArrowheads="1"/>
                      </p:cNvPicPr>
                      <p:nvPr/>
                    </p:nvPicPr>
                    <p:blipFill>
                      <a:blip r:embed="rId13"/>
                      <a:srcRect/>
                      <a:stretch>
                        <a:fillRect/>
                      </a:stretch>
                    </p:blipFill>
                    <p:spPr bwMode="auto">
                      <a:xfrm>
                        <a:off x="1835647" y="1319464"/>
                        <a:ext cx="5303838" cy="453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1" name="Object 20"/>
          <p:cNvGraphicFramePr>
            <a:graphicFrameLocks noChangeAspect="1"/>
          </p:cNvGraphicFramePr>
          <p:nvPr>
            <p:extLst>
              <p:ext uri="{D42A27DB-BD31-4B8C-83A1-F6EECF244321}">
                <p14:modId xmlns:p14="http://schemas.microsoft.com/office/powerpoint/2010/main" val="1052997650"/>
              </p:ext>
            </p:extLst>
          </p:nvPr>
        </p:nvGraphicFramePr>
        <p:xfrm>
          <a:off x="1835696" y="1319793"/>
          <a:ext cx="5303838" cy="4537075"/>
        </p:xfrm>
        <a:graphic>
          <a:graphicData uri="http://schemas.openxmlformats.org/presentationml/2006/ole">
            <mc:AlternateContent xmlns:mc="http://schemas.openxmlformats.org/markup-compatibility/2006">
              <mc:Choice xmlns:v="urn:schemas-microsoft-com:vml" Requires="v">
                <p:oleObj spid="_x0000_s24513" name="Visio" r:id="rId14" imgW="6911893" imgH="5913324" progId="Visio.Drawing.11">
                  <p:embed/>
                </p:oleObj>
              </mc:Choice>
              <mc:Fallback>
                <p:oleObj name="Visio" r:id="rId14" imgW="6911893" imgH="5913324" progId="Visio.Drawing.11">
                  <p:embed/>
                  <p:pic>
                    <p:nvPicPr>
                      <p:cNvPr id="0" name="Object 5"/>
                      <p:cNvPicPr>
                        <a:picLocks noChangeAspect="1" noChangeArrowheads="1"/>
                      </p:cNvPicPr>
                      <p:nvPr/>
                    </p:nvPicPr>
                    <p:blipFill>
                      <a:blip r:embed="rId15"/>
                      <a:srcRect/>
                      <a:stretch>
                        <a:fillRect/>
                      </a:stretch>
                    </p:blipFill>
                    <p:spPr bwMode="auto">
                      <a:xfrm>
                        <a:off x="1835696" y="1319793"/>
                        <a:ext cx="5303838" cy="453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9" name="Object 18"/>
          <p:cNvGraphicFramePr>
            <a:graphicFrameLocks noChangeAspect="1"/>
          </p:cNvGraphicFramePr>
          <p:nvPr>
            <p:extLst>
              <p:ext uri="{D42A27DB-BD31-4B8C-83A1-F6EECF244321}">
                <p14:modId xmlns:p14="http://schemas.microsoft.com/office/powerpoint/2010/main" val="2236758222"/>
              </p:ext>
            </p:extLst>
          </p:nvPr>
        </p:nvGraphicFramePr>
        <p:xfrm>
          <a:off x="1849438" y="1320091"/>
          <a:ext cx="5303837" cy="4537075"/>
        </p:xfrm>
        <a:graphic>
          <a:graphicData uri="http://schemas.openxmlformats.org/presentationml/2006/ole">
            <mc:AlternateContent xmlns:mc="http://schemas.openxmlformats.org/markup-compatibility/2006">
              <mc:Choice xmlns:v="urn:schemas-microsoft-com:vml" Requires="v">
                <p:oleObj spid="_x0000_s24514" name="Visio" r:id="rId16" imgW="6911893" imgH="5913324" progId="Visio.Drawing.11">
                  <p:embed/>
                </p:oleObj>
              </mc:Choice>
              <mc:Fallback>
                <p:oleObj name="Visio" r:id="rId16" imgW="6911893" imgH="5913324" progId="Visio.Drawing.11">
                  <p:embed/>
                  <p:pic>
                    <p:nvPicPr>
                      <p:cNvPr id="0" name="Object 5"/>
                      <p:cNvPicPr>
                        <a:picLocks noChangeAspect="1" noChangeArrowheads="1"/>
                      </p:cNvPicPr>
                      <p:nvPr/>
                    </p:nvPicPr>
                    <p:blipFill>
                      <a:blip r:embed="rId17"/>
                      <a:srcRect/>
                      <a:stretch>
                        <a:fillRect/>
                      </a:stretch>
                    </p:blipFill>
                    <p:spPr bwMode="auto">
                      <a:xfrm>
                        <a:off x="1849438" y="1320091"/>
                        <a:ext cx="5303837" cy="453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le 1"/>
          <p:cNvSpPr>
            <a:spLocks noGrp="1"/>
          </p:cNvSpPr>
          <p:nvPr>
            <p:ph type="title"/>
          </p:nvPr>
        </p:nvSpPr>
        <p:spPr>
          <a:xfrm>
            <a:off x="467544" y="260648"/>
            <a:ext cx="8352928" cy="792088"/>
          </a:xfrm>
        </p:spPr>
        <p:txBody>
          <a:bodyPr>
            <a:normAutofit/>
          </a:bodyPr>
          <a:lstStyle/>
          <a:p>
            <a:pPr algn="l"/>
            <a:r>
              <a:rPr lang="en-AU" dirty="0"/>
              <a:t>The BPM Lifecycle (revisited)</a:t>
            </a:r>
          </a:p>
        </p:txBody>
      </p:sp>
      <p:pic>
        <p:nvPicPr>
          <p:cNvPr id="8" name="Picture 2" descr="\\psf\Home\Desktop\pics\ch2_harborarch.jpg"/>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6223661" y="1268760"/>
            <a:ext cx="1906560" cy="978469"/>
          </a:xfrm>
          <a:prstGeom prst="rect">
            <a:avLst/>
          </a:prstGeom>
          <a:ln>
            <a:noFill/>
          </a:ln>
          <a:effectLst/>
          <a:extLst>
            <a:ext uri="{909E8E84-426E-40DD-AFC4-6F175D3DCCD1}">
              <a14:hiddenFill xmlns:a14="http://schemas.microsoft.com/office/drawing/2010/main">
                <a:solidFill>
                  <a:srgbClr val="FFFFFF"/>
                </a:solidFill>
              </a14:hiddenFill>
            </a:ext>
          </a:extLst>
        </p:spPr>
      </p:pic>
      <p:pic>
        <p:nvPicPr>
          <p:cNvPr id="9" name="Picture 4" descr="\\psf\Home\Desktop\pics\ch3_PurchaseOrder3.jpg"/>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179512" y="4253658"/>
            <a:ext cx="1627828" cy="943677"/>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3" descr="\\psf\Home\Desktop\pics\ch3_PurchaseOrder1.jpg"/>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flipV="1">
            <a:off x="6627373" y="2692748"/>
            <a:ext cx="1728192" cy="196771"/>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 descr="\\psf\Home\Desktop\pics\ch6_cause_effect_rejected_equipment.jpg"/>
          <p:cNvPicPr>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7123972" y="4170190"/>
            <a:ext cx="1571523" cy="1110614"/>
          </a:xfrm>
          <a:prstGeom prst="rect">
            <a:avLst/>
          </a:prstGeom>
          <a:ln>
            <a:noFill/>
          </a:ln>
          <a:effectLst/>
          <a:extLst>
            <a:ext uri="{909E8E84-426E-40DD-AFC4-6F175D3DCCD1}">
              <a14:hiddenFill xmlns:a14="http://schemas.microsoft.com/office/drawing/2010/main">
                <a:solidFill>
                  <a:srgbClr val="FFFFFF"/>
                </a:solidFill>
              </a14:hiddenFill>
            </a:ext>
          </a:extLst>
        </p:spPr>
      </p:pic>
      <p:pic>
        <p:nvPicPr>
          <p:cNvPr id="5" name="Picture 8" descr="\\psf\Home\Desktop\pics\ch7_BIMPCreditApplicationHistograms.png"/>
          <p:cNvPicPr>
            <a:picLocks noChangeAspect="1" noChangeArrowheads="1"/>
          </p:cNvPicPr>
          <p:nvPr/>
        </p:nvPicPr>
        <p:blipFill>
          <a:blip r:embed="rId22" cstate="print">
            <a:extLst>
              <a:ext uri="{28A0092B-C50C-407E-A947-70E740481C1C}">
                <a14:useLocalDpi xmlns:a14="http://schemas.microsoft.com/office/drawing/2010/main" val="0"/>
              </a:ext>
            </a:extLst>
          </a:blip>
          <a:srcRect/>
          <a:stretch>
            <a:fillRect/>
          </a:stretch>
        </p:blipFill>
        <p:spPr bwMode="auto">
          <a:xfrm>
            <a:off x="277387" y="2373610"/>
            <a:ext cx="1568434" cy="835046"/>
          </a:xfrm>
          <a:prstGeom prst="rect">
            <a:avLst/>
          </a:prstGeom>
          <a:ln>
            <a:noFill/>
          </a:ln>
          <a:effectLst/>
          <a:extLst>
            <a:ext uri="{909E8E84-426E-40DD-AFC4-6F175D3DCCD1}">
              <a14:hiddenFill xmlns:a14="http://schemas.microsoft.com/office/drawing/2010/main">
                <a:solidFill>
                  <a:srgbClr val="FFFFFF"/>
                </a:solidFill>
              </a14:hiddenFill>
            </a:ext>
          </a:extLst>
        </p:spPr>
      </p:pic>
      <p:pic>
        <p:nvPicPr>
          <p:cNvPr id="6186" name="Picture 42" descr="\\psf\Home\Desktop\pics\ch10_final.jpg"/>
          <p:cNvPicPr>
            <a:picLocks noChangeAspect="1" noChangeArrowheads="1"/>
          </p:cNvPicPr>
          <p:nvPr/>
        </p:nvPicPr>
        <p:blipFill>
          <a:blip r:embed="rId23" cstate="print">
            <a:extLst>
              <a:ext uri="{28A0092B-C50C-407E-A947-70E740481C1C}">
                <a14:useLocalDpi xmlns:a14="http://schemas.microsoft.com/office/drawing/2010/main" val="0"/>
              </a:ext>
            </a:extLst>
          </a:blip>
          <a:srcRect/>
          <a:stretch>
            <a:fillRect/>
          </a:stretch>
        </p:blipFill>
        <p:spPr bwMode="auto">
          <a:xfrm>
            <a:off x="3491879" y="6277102"/>
            <a:ext cx="1837423" cy="464266"/>
          </a:xfrm>
          <a:prstGeom prst="rect">
            <a:avLst/>
          </a:prstGeom>
          <a:noFill/>
          <a:extLst>
            <a:ext uri="{909E8E84-426E-40DD-AFC4-6F175D3DCCD1}">
              <a14:hiddenFill xmlns:a14="http://schemas.microsoft.com/office/drawing/2010/main">
                <a:solidFill>
                  <a:srgbClr val="FFFFFF"/>
                </a:solidFill>
              </a14:hiddenFill>
            </a:ext>
          </a:extLst>
        </p:spPr>
      </p:pic>
      <p:sp>
        <p:nvSpPr>
          <p:cNvPr id="16" name="Slide Number Placeholder 10"/>
          <p:cNvSpPr>
            <a:spLocks noGrp="1"/>
          </p:cNvSpPr>
          <p:nvPr>
            <p:ph type="sldNum" sz="quarter" idx="11"/>
          </p:nvPr>
        </p:nvSpPr>
        <p:spPr>
          <a:xfrm>
            <a:off x="8228806" y="6597352"/>
            <a:ext cx="533400" cy="152400"/>
          </a:xfrm>
        </p:spPr>
        <p:txBody>
          <a:bodyPr/>
          <a:lstStyle/>
          <a:p>
            <a:fld id="{F06E539D-8AB8-485C-BFEF-50E8D5427D32}" type="slidenum">
              <a:rPr lang="en-AU" sz="1600" smtClean="0"/>
              <a:t>5</a:t>
            </a:fld>
            <a:endParaRPr lang="en-AU" sz="1600" dirty="0"/>
          </a:p>
        </p:txBody>
      </p:sp>
    </p:spTree>
    <p:extLst>
      <p:ext uri="{BB962C8B-B14F-4D97-AF65-F5344CB8AC3E}">
        <p14:creationId xmlns:p14="http://schemas.microsoft.com/office/powerpoint/2010/main" val="1229117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wipe(up)">
                                      <p:cBhvr>
                                        <p:cTn id="11" dur="1000"/>
                                        <p:tgtEl>
                                          <p:spTgt spid="21"/>
                                        </p:tgtEl>
                                      </p:cBhvr>
                                    </p:animEffect>
                                  </p:childTnLst>
                                </p:cTn>
                              </p:par>
                            </p:childTnLst>
                          </p:cTn>
                        </p:par>
                        <p:par>
                          <p:cTn id="12" fill="hold">
                            <p:stCondLst>
                              <p:cond delay="1500"/>
                            </p:stCondLst>
                            <p:childTnLst>
                              <p:par>
                                <p:cTn id="13" presetID="10" presetClass="entr" presetSubtype="0" fill="hold"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par>
                          <p:cTn id="16" fill="hold">
                            <p:stCondLst>
                              <p:cond delay="2000"/>
                            </p:stCondLst>
                            <p:childTnLst>
                              <p:par>
                                <p:cTn id="17" presetID="22" presetClass="entr" presetSubtype="1" fill="hold" nodeType="after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wipe(up)">
                                      <p:cBhvr>
                                        <p:cTn id="19" dur="1000"/>
                                        <p:tgtEl>
                                          <p:spTgt spid="20"/>
                                        </p:tgtEl>
                                      </p:cBhvr>
                                    </p:animEffect>
                                  </p:childTnLst>
                                </p:cTn>
                              </p:par>
                            </p:childTnLst>
                          </p:cTn>
                        </p:par>
                        <p:par>
                          <p:cTn id="20" fill="hold">
                            <p:stCondLst>
                              <p:cond delay="3000"/>
                            </p:stCondLst>
                            <p:childTnLst>
                              <p:par>
                                <p:cTn id="21" presetID="10" presetClass="entr" presetSubtype="0" fill="hold" nodeType="after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500"/>
                                        <p:tgtEl>
                                          <p:spTgt spid="10"/>
                                        </p:tgtEl>
                                      </p:cBhvr>
                                    </p:animEffect>
                                  </p:childTnLst>
                                </p:cTn>
                              </p:par>
                            </p:childTnLst>
                          </p:cTn>
                        </p:par>
                        <p:par>
                          <p:cTn id="24" fill="hold">
                            <p:stCondLst>
                              <p:cond delay="3500"/>
                            </p:stCondLst>
                            <p:childTnLst>
                              <p:par>
                                <p:cTn id="25" presetID="22" presetClass="entr" presetSubtype="1" fill="hold" nodeType="after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wipe(up)">
                                      <p:cBhvr>
                                        <p:cTn id="27" dur="1000"/>
                                        <p:tgtEl>
                                          <p:spTgt spid="19"/>
                                        </p:tgtEl>
                                      </p:cBhvr>
                                    </p:animEffect>
                                  </p:childTnLst>
                                </p:cTn>
                              </p:par>
                            </p:childTnLst>
                          </p:cTn>
                        </p:par>
                        <p:par>
                          <p:cTn id="28" fill="hold">
                            <p:stCondLst>
                              <p:cond delay="4500"/>
                            </p:stCondLst>
                            <p:childTnLst>
                              <p:par>
                                <p:cTn id="29" presetID="10" presetClass="entr" presetSubtype="0" fill="hold" nodeType="after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fade">
                                      <p:cBhvr>
                                        <p:cTn id="31" dur="500"/>
                                        <p:tgtEl>
                                          <p:spTgt spid="15"/>
                                        </p:tgtEl>
                                      </p:cBhvr>
                                    </p:animEffect>
                                  </p:childTnLst>
                                </p:cTn>
                              </p:par>
                            </p:childTnLst>
                          </p:cTn>
                        </p:par>
                        <p:par>
                          <p:cTn id="32" fill="hold">
                            <p:stCondLst>
                              <p:cond delay="5000"/>
                            </p:stCondLst>
                            <p:childTnLst>
                              <p:par>
                                <p:cTn id="33" presetID="22" presetClass="entr" presetSubtype="2" fill="hold" nodeType="afterEffect">
                                  <p:stCondLst>
                                    <p:cond delay="0"/>
                                  </p:stCondLst>
                                  <p:childTnLst>
                                    <p:set>
                                      <p:cBhvr>
                                        <p:cTn id="34" dur="1" fill="hold">
                                          <p:stCondLst>
                                            <p:cond delay="0"/>
                                          </p:stCondLst>
                                        </p:cTn>
                                        <p:tgtEl>
                                          <p:spTgt spid="18"/>
                                        </p:tgtEl>
                                        <p:attrNameLst>
                                          <p:attrName>style.visibility</p:attrName>
                                        </p:attrNameLst>
                                      </p:cBhvr>
                                      <p:to>
                                        <p:strVal val="visible"/>
                                      </p:to>
                                    </p:set>
                                    <p:animEffect transition="in" filter="wipe(right)">
                                      <p:cBhvr>
                                        <p:cTn id="35" dur="1000"/>
                                        <p:tgtEl>
                                          <p:spTgt spid="18"/>
                                        </p:tgtEl>
                                      </p:cBhvr>
                                    </p:animEffect>
                                  </p:childTnLst>
                                </p:cTn>
                              </p:par>
                            </p:childTnLst>
                          </p:cTn>
                        </p:par>
                        <p:par>
                          <p:cTn id="36" fill="hold">
                            <p:stCondLst>
                              <p:cond delay="6000"/>
                            </p:stCondLst>
                            <p:childTnLst>
                              <p:par>
                                <p:cTn id="37" presetID="10" presetClass="entr" presetSubtype="0" fill="hold" nodeType="afterEffect">
                                  <p:stCondLst>
                                    <p:cond delay="0"/>
                                  </p:stCondLst>
                                  <p:childTnLst>
                                    <p:set>
                                      <p:cBhvr>
                                        <p:cTn id="38" dur="1" fill="hold">
                                          <p:stCondLst>
                                            <p:cond delay="0"/>
                                          </p:stCondLst>
                                        </p:cTn>
                                        <p:tgtEl>
                                          <p:spTgt spid="6186"/>
                                        </p:tgtEl>
                                        <p:attrNameLst>
                                          <p:attrName>style.visibility</p:attrName>
                                        </p:attrNameLst>
                                      </p:cBhvr>
                                      <p:to>
                                        <p:strVal val="visible"/>
                                      </p:to>
                                    </p:set>
                                    <p:animEffect transition="in" filter="fade">
                                      <p:cBhvr>
                                        <p:cTn id="39" dur="500"/>
                                        <p:tgtEl>
                                          <p:spTgt spid="6186"/>
                                        </p:tgtEl>
                                      </p:cBhvr>
                                    </p:animEffect>
                                  </p:childTnLst>
                                </p:cTn>
                              </p:par>
                            </p:childTnLst>
                          </p:cTn>
                        </p:par>
                        <p:par>
                          <p:cTn id="40" fill="hold">
                            <p:stCondLst>
                              <p:cond delay="6500"/>
                            </p:stCondLst>
                            <p:childTnLst>
                              <p:par>
                                <p:cTn id="41" presetID="22" presetClass="entr" presetSubtype="4" fill="hold" nodeType="afterEffect">
                                  <p:stCondLst>
                                    <p:cond delay="0"/>
                                  </p:stCondLst>
                                  <p:childTnLst>
                                    <p:set>
                                      <p:cBhvr>
                                        <p:cTn id="42" dur="1" fill="hold">
                                          <p:stCondLst>
                                            <p:cond delay="0"/>
                                          </p:stCondLst>
                                        </p:cTn>
                                        <p:tgtEl>
                                          <p:spTgt spid="17"/>
                                        </p:tgtEl>
                                        <p:attrNameLst>
                                          <p:attrName>style.visibility</p:attrName>
                                        </p:attrNameLst>
                                      </p:cBhvr>
                                      <p:to>
                                        <p:strVal val="visible"/>
                                      </p:to>
                                    </p:set>
                                    <p:animEffect transition="in" filter="wipe(down)">
                                      <p:cBhvr>
                                        <p:cTn id="43" dur="1000"/>
                                        <p:tgtEl>
                                          <p:spTgt spid="17"/>
                                        </p:tgtEl>
                                      </p:cBhvr>
                                    </p:animEffect>
                                  </p:childTnLst>
                                </p:cTn>
                              </p:par>
                            </p:childTnLst>
                          </p:cTn>
                        </p:par>
                        <p:par>
                          <p:cTn id="44" fill="hold">
                            <p:stCondLst>
                              <p:cond delay="7500"/>
                            </p:stCondLst>
                            <p:childTnLst>
                              <p:par>
                                <p:cTn id="45" presetID="10" presetClass="entr" presetSubtype="0" fill="hold" nodeType="afterEffect">
                                  <p:stCondLst>
                                    <p:cond delay="0"/>
                                  </p:stCondLst>
                                  <p:childTnLst>
                                    <p:set>
                                      <p:cBhvr>
                                        <p:cTn id="46" dur="1" fill="hold">
                                          <p:stCondLst>
                                            <p:cond delay="0"/>
                                          </p:stCondLst>
                                        </p:cTn>
                                        <p:tgtEl>
                                          <p:spTgt spid="9"/>
                                        </p:tgtEl>
                                        <p:attrNameLst>
                                          <p:attrName>style.visibility</p:attrName>
                                        </p:attrNameLst>
                                      </p:cBhvr>
                                      <p:to>
                                        <p:strVal val="visible"/>
                                      </p:to>
                                    </p:set>
                                    <p:animEffect transition="in" filter="fade">
                                      <p:cBhvr>
                                        <p:cTn id="47" dur="500"/>
                                        <p:tgtEl>
                                          <p:spTgt spid="9"/>
                                        </p:tgtEl>
                                      </p:cBhvr>
                                    </p:animEffect>
                                  </p:childTnLst>
                                </p:cTn>
                              </p:par>
                            </p:childTnLst>
                          </p:cTn>
                        </p:par>
                        <p:par>
                          <p:cTn id="48" fill="hold">
                            <p:stCondLst>
                              <p:cond delay="8000"/>
                            </p:stCondLst>
                            <p:childTnLst>
                              <p:par>
                                <p:cTn id="49" presetID="22" presetClass="entr" presetSubtype="4" fill="hold" nodeType="afterEffect">
                                  <p:stCondLst>
                                    <p:cond delay="0"/>
                                  </p:stCondLst>
                                  <p:childTnLst>
                                    <p:set>
                                      <p:cBhvr>
                                        <p:cTn id="50" dur="1" fill="hold">
                                          <p:stCondLst>
                                            <p:cond delay="0"/>
                                          </p:stCondLst>
                                        </p:cTn>
                                        <p:tgtEl>
                                          <p:spTgt spid="4"/>
                                        </p:tgtEl>
                                        <p:attrNameLst>
                                          <p:attrName>style.visibility</p:attrName>
                                        </p:attrNameLst>
                                      </p:cBhvr>
                                      <p:to>
                                        <p:strVal val="visible"/>
                                      </p:to>
                                    </p:set>
                                    <p:animEffect transition="in" filter="wipe(down)">
                                      <p:cBhvr>
                                        <p:cTn id="51" dur="1000"/>
                                        <p:tgtEl>
                                          <p:spTgt spid="4"/>
                                        </p:tgtEl>
                                      </p:cBhvr>
                                    </p:animEffect>
                                  </p:childTnLst>
                                </p:cTn>
                              </p:par>
                            </p:childTnLst>
                          </p:cTn>
                        </p:par>
                        <p:par>
                          <p:cTn id="52" fill="hold">
                            <p:stCondLst>
                              <p:cond delay="9000"/>
                            </p:stCondLst>
                            <p:childTnLst>
                              <p:par>
                                <p:cTn id="53" presetID="10" presetClass="entr" presetSubtype="0" fill="hold" nodeType="afterEffect">
                                  <p:stCondLst>
                                    <p:cond delay="0"/>
                                  </p:stCondLst>
                                  <p:childTnLst>
                                    <p:set>
                                      <p:cBhvr>
                                        <p:cTn id="54" dur="1" fill="hold">
                                          <p:stCondLst>
                                            <p:cond delay="0"/>
                                          </p:stCondLst>
                                        </p:cTn>
                                        <p:tgtEl>
                                          <p:spTgt spid="5"/>
                                        </p:tgtEl>
                                        <p:attrNameLst>
                                          <p:attrName>style.visibility</p:attrName>
                                        </p:attrNameLst>
                                      </p:cBhvr>
                                      <p:to>
                                        <p:strVal val="visible"/>
                                      </p:to>
                                    </p:set>
                                    <p:animEffect transition="in" filter="fade">
                                      <p:cBhvr>
                                        <p:cTn id="5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6"/>
          <p:cNvGraphicFramePr>
            <a:graphicFrameLocks noChangeAspect="1"/>
          </p:cNvGraphicFramePr>
          <p:nvPr>
            <p:extLst>
              <p:ext uri="{D42A27DB-BD31-4B8C-83A1-F6EECF244321}">
                <p14:modId xmlns:p14="http://schemas.microsoft.com/office/powerpoint/2010/main" val="4080554781"/>
              </p:ext>
            </p:extLst>
          </p:nvPr>
        </p:nvGraphicFramePr>
        <p:xfrm>
          <a:off x="1835150" y="1308110"/>
          <a:ext cx="5308600" cy="4543425"/>
        </p:xfrm>
        <a:graphic>
          <a:graphicData uri="http://schemas.openxmlformats.org/presentationml/2006/ole">
            <mc:AlternateContent xmlns:mc="http://schemas.openxmlformats.org/markup-compatibility/2006">
              <mc:Choice xmlns:v="urn:schemas-microsoft-com:vml" Requires="v">
                <p:oleObj spid="_x0000_s25110" name="Visio" r:id="rId4" imgW="6911893" imgH="5913324" progId="Visio.Drawing.11">
                  <p:embed/>
                </p:oleObj>
              </mc:Choice>
              <mc:Fallback>
                <p:oleObj name="Visio" r:id="rId4" imgW="6911893" imgH="5913324" progId="Visio.Drawing.11">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35150" y="1308110"/>
                        <a:ext cx="5308600" cy="454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8" name="Object 7"/>
          <p:cNvGraphicFramePr>
            <a:graphicFrameLocks noChangeAspect="1"/>
          </p:cNvGraphicFramePr>
          <p:nvPr>
            <p:extLst>
              <p:ext uri="{D42A27DB-BD31-4B8C-83A1-F6EECF244321}">
                <p14:modId xmlns:p14="http://schemas.microsoft.com/office/powerpoint/2010/main" val="3098564825"/>
              </p:ext>
            </p:extLst>
          </p:nvPr>
        </p:nvGraphicFramePr>
        <p:xfrm>
          <a:off x="2206622" y="4105023"/>
          <a:ext cx="2897187" cy="1736725"/>
        </p:xfrm>
        <a:graphic>
          <a:graphicData uri="http://schemas.openxmlformats.org/presentationml/2006/ole">
            <mc:AlternateContent xmlns:mc="http://schemas.openxmlformats.org/markup-compatibility/2006">
              <mc:Choice xmlns:v="urn:schemas-microsoft-com:vml" Requires="v">
                <p:oleObj spid="_x0000_s25111" name="Visio" r:id="rId6" imgW="3772478" imgH="2260453" progId="Visio.Drawing.11">
                  <p:embed/>
                </p:oleObj>
              </mc:Choice>
              <mc:Fallback>
                <p:oleObj name="Visio" r:id="rId6" imgW="3772478" imgH="2260453" progId="Visio.Drawing.11">
                  <p:embed/>
                  <p:pic>
                    <p:nvPicPr>
                      <p:cNvPr id="0" name="Object 6"/>
                      <p:cNvPicPr>
                        <a:picLocks noChangeAspect="1" noChangeArrowheads="1"/>
                      </p:cNvPicPr>
                      <p:nvPr/>
                    </p:nvPicPr>
                    <p:blipFill>
                      <a:blip r:embed="rId7"/>
                      <a:srcRect/>
                      <a:stretch>
                        <a:fillRect/>
                      </a:stretch>
                    </p:blipFill>
                    <p:spPr bwMode="auto">
                      <a:xfrm>
                        <a:off x="2206622" y="4105023"/>
                        <a:ext cx="2897187" cy="173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 name="Title 2"/>
          <p:cNvSpPr>
            <a:spLocks noGrp="1"/>
          </p:cNvSpPr>
          <p:nvPr>
            <p:ph type="title"/>
          </p:nvPr>
        </p:nvSpPr>
        <p:spPr/>
        <p:txBody>
          <a:bodyPr/>
          <a:lstStyle/>
          <a:p>
            <a:r>
              <a:rPr lang="en-AU" dirty="0"/>
              <a:t>The well-known gap…</a:t>
            </a:r>
          </a:p>
        </p:txBody>
      </p:sp>
      <p:pic>
        <p:nvPicPr>
          <p:cNvPr id="16" name="Picture 4" descr="\\psf\Home\Desktop\pics\ch3_PurchaseOrder3.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79512" y="4269414"/>
            <a:ext cx="1627828" cy="943677"/>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42" descr="\\psf\Home\Desktop\pics\ch10_final.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598673" y="6277102"/>
            <a:ext cx="1837423" cy="464266"/>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Object 4"/>
          <p:cNvGraphicFramePr>
            <a:graphicFrameLocks noChangeAspect="1"/>
          </p:cNvGraphicFramePr>
          <p:nvPr>
            <p:extLst>
              <p:ext uri="{D42A27DB-BD31-4B8C-83A1-F6EECF244321}">
                <p14:modId xmlns:p14="http://schemas.microsoft.com/office/powerpoint/2010/main" val="607562219"/>
              </p:ext>
            </p:extLst>
          </p:nvPr>
        </p:nvGraphicFramePr>
        <p:xfrm>
          <a:off x="3654146" y="5377376"/>
          <a:ext cx="1512887" cy="576262"/>
        </p:xfrm>
        <a:graphic>
          <a:graphicData uri="http://schemas.openxmlformats.org/presentationml/2006/ole">
            <mc:AlternateContent xmlns:mc="http://schemas.openxmlformats.org/markup-compatibility/2006">
              <mc:Choice xmlns:v="urn:schemas-microsoft-com:vml" Requires="v">
                <p:oleObj spid="_x0000_s25112" name="Visio" r:id="rId10" imgW="1972591" imgH="748539" progId="Visio.Drawing.11">
                  <p:embed/>
                </p:oleObj>
              </mc:Choice>
              <mc:Fallback>
                <p:oleObj name="Visio" r:id="rId10" imgW="1972591" imgH="748539" progId="Visio.Drawing.11">
                  <p:embed/>
                  <p:pic>
                    <p:nvPicPr>
                      <p:cNvPr id="0" name="Object 18"/>
                      <p:cNvPicPr>
                        <a:picLocks noChangeAspect="1" noChangeArrowheads="1"/>
                      </p:cNvPicPr>
                      <p:nvPr/>
                    </p:nvPicPr>
                    <p:blipFill>
                      <a:blip r:embed="rId11"/>
                      <a:srcRect/>
                      <a:stretch>
                        <a:fillRect/>
                      </a:stretch>
                    </p:blipFill>
                    <p:spPr bwMode="auto">
                      <a:xfrm>
                        <a:off x="3654146" y="5377376"/>
                        <a:ext cx="1512887"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6" name="Object 5"/>
          <p:cNvGraphicFramePr>
            <a:graphicFrameLocks noChangeAspect="1"/>
          </p:cNvGraphicFramePr>
          <p:nvPr>
            <p:extLst>
              <p:ext uri="{D42A27DB-BD31-4B8C-83A1-F6EECF244321}">
                <p14:modId xmlns:p14="http://schemas.microsoft.com/office/powerpoint/2010/main" val="3680523126"/>
              </p:ext>
            </p:extLst>
          </p:nvPr>
        </p:nvGraphicFramePr>
        <p:xfrm>
          <a:off x="1475656" y="4397123"/>
          <a:ext cx="1512887" cy="576263"/>
        </p:xfrm>
        <a:graphic>
          <a:graphicData uri="http://schemas.openxmlformats.org/presentationml/2006/ole">
            <mc:AlternateContent xmlns:mc="http://schemas.openxmlformats.org/markup-compatibility/2006">
              <mc:Choice xmlns:v="urn:schemas-microsoft-com:vml" Requires="v">
                <p:oleObj spid="_x0000_s25113" name="Visio" r:id="rId12" imgW="1972591" imgH="748539" progId="Visio.Drawing.11">
                  <p:embed/>
                </p:oleObj>
              </mc:Choice>
              <mc:Fallback>
                <p:oleObj name="Visio" r:id="rId12" imgW="1972591" imgH="748539" progId="Visio.Drawing.11">
                  <p:embed/>
                  <p:pic>
                    <p:nvPicPr>
                      <p:cNvPr id="0" name="Object 4"/>
                      <p:cNvPicPr>
                        <a:picLocks noChangeAspect="1" noChangeArrowheads="1"/>
                      </p:cNvPicPr>
                      <p:nvPr/>
                    </p:nvPicPr>
                    <p:blipFill>
                      <a:blip r:embed="rId13"/>
                      <a:srcRect/>
                      <a:stretch>
                        <a:fillRect/>
                      </a:stretch>
                    </p:blipFill>
                    <p:spPr bwMode="auto">
                      <a:xfrm>
                        <a:off x="1475656" y="4397123"/>
                        <a:ext cx="1512887"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11" name="Picture 5"/>
          <p:cNvPicPr>
            <a:picLocks noChangeAspect="1" noChangeArrowheads="1"/>
          </p:cNvPicPr>
          <p:nvPr/>
        </p:nvPicPr>
        <p:blipFill>
          <a:blip r:embed="rId14" cstate="print"/>
          <a:srcRect/>
          <a:stretch>
            <a:fillRect/>
          </a:stretch>
        </p:blipFill>
        <p:spPr bwMode="auto">
          <a:xfrm>
            <a:off x="2588827" y="5111010"/>
            <a:ext cx="1152128" cy="612955"/>
          </a:xfrm>
          <a:prstGeom prst="rect">
            <a:avLst/>
          </a:prstGeom>
          <a:noFill/>
          <a:ln w="9525">
            <a:noFill/>
            <a:miter lim="800000"/>
            <a:headEnd/>
            <a:tailEnd/>
          </a:ln>
          <a:effectLst/>
        </p:spPr>
      </p:pic>
      <p:pic>
        <p:nvPicPr>
          <p:cNvPr id="12" name="Picture 11" descr="board%20room"/>
          <p:cNvPicPr>
            <a:picLocks noChangeAspect="1" noChangeArrowheads="1"/>
          </p:cNvPicPr>
          <p:nvPr/>
        </p:nvPicPr>
        <p:blipFill>
          <a:blip r:embed="rId15" cstate="print"/>
          <a:srcRect/>
          <a:stretch>
            <a:fillRect/>
          </a:stretch>
        </p:blipFill>
        <p:spPr bwMode="auto">
          <a:xfrm>
            <a:off x="4932040" y="4741253"/>
            <a:ext cx="1925639" cy="1394951"/>
          </a:xfrm>
          <a:prstGeom prst="rect">
            <a:avLst/>
          </a:prstGeom>
          <a:ln>
            <a:noFill/>
          </a:ln>
          <a:effectLst>
            <a:outerShdw blurRad="190500" algn="tl" rotWithShape="0">
              <a:srgbClr val="000000">
                <a:alpha val="70000"/>
              </a:srgbClr>
            </a:outerShdw>
          </a:effectLst>
        </p:spPr>
      </p:pic>
      <p:pic>
        <p:nvPicPr>
          <p:cNvPr id="13" name="Picture 14" descr="MPj04068300000[1]"/>
          <p:cNvPicPr>
            <a:picLocks noChangeAspect="1" noChangeArrowheads="1"/>
          </p:cNvPicPr>
          <p:nvPr/>
        </p:nvPicPr>
        <p:blipFill>
          <a:blip r:embed="rId16" cstate="print"/>
          <a:srcRect/>
          <a:stretch>
            <a:fillRect/>
          </a:stretch>
        </p:blipFill>
        <p:spPr bwMode="auto">
          <a:xfrm>
            <a:off x="1475754" y="2921627"/>
            <a:ext cx="2016125" cy="1347787"/>
          </a:xfrm>
          <a:prstGeom prst="rect">
            <a:avLst/>
          </a:prstGeom>
          <a:ln>
            <a:noFill/>
          </a:ln>
          <a:effectLst>
            <a:outerShdw blurRad="190500" algn="tl" rotWithShape="0">
              <a:srgbClr val="000000">
                <a:alpha val="70000"/>
              </a:srgbClr>
            </a:outerShdw>
          </a:effectLst>
        </p:spPr>
      </p:pic>
      <p:sp>
        <p:nvSpPr>
          <p:cNvPr id="14" name="Slide Number Placeholder 10"/>
          <p:cNvSpPr>
            <a:spLocks noGrp="1"/>
          </p:cNvSpPr>
          <p:nvPr>
            <p:ph type="sldNum" sz="quarter" idx="11"/>
          </p:nvPr>
        </p:nvSpPr>
        <p:spPr>
          <a:xfrm>
            <a:off x="8228806" y="6597352"/>
            <a:ext cx="533400" cy="152400"/>
          </a:xfrm>
        </p:spPr>
        <p:txBody>
          <a:bodyPr/>
          <a:lstStyle/>
          <a:p>
            <a:fld id="{F06E539D-8AB8-485C-BFEF-50E8D5427D32}" type="slidenum">
              <a:rPr lang="en-AU" sz="1600" smtClean="0"/>
              <a:t>6</a:t>
            </a:fld>
            <a:endParaRPr lang="en-AU" sz="1600" dirty="0"/>
          </a:p>
        </p:txBody>
      </p:sp>
    </p:spTree>
    <p:extLst>
      <p:ext uri="{BB962C8B-B14F-4D97-AF65-F5344CB8AC3E}">
        <p14:creationId xmlns:p14="http://schemas.microsoft.com/office/powerpoint/2010/main" val="2185353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par>
                          <p:cTn id="7" fill="hold">
                            <p:stCondLst>
                              <p:cond delay="0"/>
                            </p:stCondLst>
                            <p:childTnLst>
                              <p:par>
                                <p:cTn id="8" presetID="22" presetClass="entr" presetSubtype="2" fill="hold" nodeType="after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right)">
                                      <p:cBhvr>
                                        <p:cTn id="10" dur="10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xit" presetSubtype="21" fill="hold" nodeType="clickEffect">
                                  <p:stCondLst>
                                    <p:cond delay="0"/>
                                  </p:stCondLst>
                                  <p:childTnLst>
                                    <p:animEffect transition="out" filter="barn(inVertical)">
                                      <p:cBhvr>
                                        <p:cTn id="14" dur="500"/>
                                        <p:tgtEl>
                                          <p:spTgt spid="7"/>
                                        </p:tgtEl>
                                      </p:cBhvr>
                                    </p:animEffect>
                                    <p:set>
                                      <p:cBhvr>
                                        <p:cTn id="15" dur="1" fill="hold">
                                          <p:stCondLst>
                                            <p:cond delay="499"/>
                                          </p:stCondLst>
                                        </p:cTn>
                                        <p:tgtEl>
                                          <p:spTgt spid="7"/>
                                        </p:tgtEl>
                                        <p:attrNameLst>
                                          <p:attrName>style.visibility</p:attrName>
                                        </p:attrNameLst>
                                      </p:cBhvr>
                                      <p:to>
                                        <p:strVal val="hidden"/>
                                      </p:to>
                                    </p:set>
                                  </p:childTnLst>
                                </p:cTn>
                              </p:par>
                              <p:par>
                                <p:cTn id="16" presetID="10" presetClass="entr" presetSubtype="0" fill="hold"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500"/>
                                        <p:tgtEl>
                                          <p:spTgt spid="12"/>
                                        </p:tgtEl>
                                      </p:cBhvr>
                                    </p:animEffect>
                                  </p:childTnLst>
                                </p:cTn>
                              </p:par>
                              <p:par>
                                <p:cTn id="19" presetID="10" presetClass="entr" presetSubtype="0"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500"/>
                                        <p:tgtEl>
                                          <p:spTgt spid="11"/>
                                        </p:tgtEl>
                                      </p:cBhvr>
                                    </p:animEffect>
                                  </p:childTnLst>
                                </p:cTn>
                              </p:par>
                              <p:par>
                                <p:cTn id="22" presetID="10" presetClass="entr" presetSubtype="0" fill="hold"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3731" name="Rectangle 3"/>
          <p:cNvSpPr>
            <a:spLocks noGrp="1" noChangeArrowheads="1"/>
          </p:cNvSpPr>
          <p:nvPr>
            <p:ph type="body" sz="half" idx="1"/>
          </p:nvPr>
        </p:nvSpPr>
        <p:spPr>
          <a:xfrm>
            <a:off x="206375" y="1149350"/>
            <a:ext cx="4572000" cy="2867025"/>
          </a:xfrm>
        </p:spPr>
        <p:txBody>
          <a:bodyPr>
            <a:normAutofit/>
          </a:bodyPr>
          <a:lstStyle/>
          <a:p>
            <a:pPr>
              <a:lnSpc>
                <a:spcPct val="90000"/>
              </a:lnSpc>
              <a:buFontTx/>
              <a:buNone/>
            </a:pPr>
            <a:r>
              <a:rPr lang="en-AU" sz="2000" dirty="0">
                <a:solidFill>
                  <a:srgbClr val="C00000"/>
                </a:solidFill>
              </a:rPr>
              <a:t>Conceptual “to-be” process models</a:t>
            </a:r>
          </a:p>
          <a:p>
            <a:pPr marL="457200" lvl="1" indent="-276225">
              <a:lnSpc>
                <a:spcPct val="90000"/>
              </a:lnSpc>
              <a:buFont typeface="Arial" panose="020B0604020202020204" pitchFamily="34" charset="0"/>
              <a:buChar char="•"/>
            </a:pPr>
            <a:r>
              <a:rPr lang="en-AU" sz="1800" dirty="0">
                <a:solidFill>
                  <a:schemeClr val="tx1">
                    <a:lumMod val="75000"/>
                    <a:lumOff val="25000"/>
                  </a:schemeClr>
                </a:solidFill>
              </a:rPr>
              <a:t>are made by domain experts</a:t>
            </a:r>
          </a:p>
          <a:p>
            <a:pPr marL="457200" lvl="1" indent="-276225">
              <a:lnSpc>
                <a:spcPct val="90000"/>
              </a:lnSpc>
              <a:buFont typeface="Arial" panose="020B0604020202020204" pitchFamily="34" charset="0"/>
              <a:buChar char="•"/>
            </a:pPr>
            <a:r>
              <a:rPr lang="en-AU" sz="1800" dirty="0">
                <a:solidFill>
                  <a:schemeClr val="tx1">
                    <a:lumMod val="75000"/>
                    <a:lumOff val="25000"/>
                  </a:schemeClr>
                </a:solidFill>
              </a:rPr>
              <a:t>provide a basis for communication amongst relevant stakeholders</a:t>
            </a:r>
          </a:p>
          <a:p>
            <a:pPr marL="457200" lvl="1" indent="-276225">
              <a:lnSpc>
                <a:spcPct val="90000"/>
              </a:lnSpc>
              <a:buFont typeface="Arial" panose="020B0604020202020204" pitchFamily="34" charset="0"/>
              <a:buChar char="•"/>
            </a:pPr>
            <a:r>
              <a:rPr lang="en-AU" sz="1800" dirty="0">
                <a:solidFill>
                  <a:schemeClr val="tx1">
                    <a:lumMod val="75000"/>
                    <a:lumOff val="25000"/>
                  </a:schemeClr>
                </a:solidFill>
              </a:rPr>
              <a:t>must be understandable</a:t>
            </a:r>
          </a:p>
          <a:p>
            <a:pPr marL="457200" lvl="1" indent="-276225">
              <a:lnSpc>
                <a:spcPct val="90000"/>
              </a:lnSpc>
              <a:buFont typeface="Arial" panose="020B0604020202020204" pitchFamily="34" charset="0"/>
              <a:buChar char="•"/>
            </a:pPr>
            <a:r>
              <a:rPr lang="en-AU" sz="1800" dirty="0">
                <a:solidFill>
                  <a:schemeClr val="tx1">
                    <a:lumMod val="75000"/>
                    <a:lumOff val="25000"/>
                  </a:schemeClr>
                </a:solidFill>
              </a:rPr>
              <a:t>must be intuitive and may leave room for interpretation</a:t>
            </a:r>
          </a:p>
          <a:p>
            <a:pPr marL="457200" lvl="1" indent="-276225">
              <a:lnSpc>
                <a:spcPct val="90000"/>
              </a:lnSpc>
              <a:buFont typeface="Arial" panose="020B0604020202020204" pitchFamily="34" charset="0"/>
              <a:buChar char="•"/>
            </a:pPr>
            <a:r>
              <a:rPr lang="en-AU" sz="1800" dirty="0">
                <a:solidFill>
                  <a:schemeClr val="tx1">
                    <a:lumMod val="75000"/>
                    <a:lumOff val="25000"/>
                  </a:schemeClr>
                </a:solidFill>
              </a:rPr>
              <a:t>contain purely a relevant set of process information</a:t>
            </a:r>
          </a:p>
          <a:p>
            <a:pPr lvl="1">
              <a:lnSpc>
                <a:spcPct val="90000"/>
              </a:lnSpc>
            </a:pPr>
            <a:endParaRPr lang="en-AU" sz="1800" dirty="0"/>
          </a:p>
        </p:txBody>
      </p:sp>
      <p:sp>
        <p:nvSpPr>
          <p:cNvPr id="1993732" name="Rectangle 4"/>
          <p:cNvSpPr>
            <a:spLocks noGrp="1" noChangeArrowheads="1"/>
          </p:cNvSpPr>
          <p:nvPr>
            <p:ph type="body" sz="half" idx="2"/>
          </p:nvPr>
        </p:nvSpPr>
        <p:spPr>
          <a:xfrm>
            <a:off x="4716016" y="1095797"/>
            <a:ext cx="4105275" cy="3989387"/>
          </a:xfrm>
        </p:spPr>
        <p:txBody>
          <a:bodyPr anchor="t"/>
          <a:lstStyle/>
          <a:p>
            <a:pPr>
              <a:buFontTx/>
              <a:buNone/>
            </a:pPr>
            <a:r>
              <a:rPr lang="en-AU" sz="2000" dirty="0">
                <a:solidFill>
                  <a:srgbClr val="C00000"/>
                </a:solidFill>
              </a:rPr>
              <a:t>Executable process models</a:t>
            </a:r>
          </a:p>
          <a:p>
            <a:pPr marL="457200" lvl="1" indent="-276225">
              <a:lnSpc>
                <a:spcPct val="90000"/>
              </a:lnSpc>
              <a:buFont typeface="Arial" panose="020B0604020202020204" pitchFamily="34" charset="0"/>
              <a:buChar char="•"/>
            </a:pPr>
            <a:r>
              <a:rPr lang="en-AU" sz="1800" dirty="0">
                <a:solidFill>
                  <a:schemeClr val="tx1">
                    <a:lumMod val="75000"/>
                    <a:lumOff val="25000"/>
                  </a:schemeClr>
                </a:solidFill>
              </a:rPr>
              <a:t>are made by IT experts</a:t>
            </a:r>
          </a:p>
          <a:p>
            <a:pPr marL="457200" lvl="1" indent="-276225">
              <a:lnSpc>
                <a:spcPct val="90000"/>
              </a:lnSpc>
              <a:buFont typeface="Arial" panose="020B0604020202020204" pitchFamily="34" charset="0"/>
              <a:buChar char="•"/>
            </a:pPr>
            <a:r>
              <a:rPr lang="en-AU" sz="1800" dirty="0">
                <a:solidFill>
                  <a:schemeClr val="tx1">
                    <a:lumMod val="75000"/>
                    <a:lumOff val="25000"/>
                  </a:schemeClr>
                </a:solidFill>
              </a:rPr>
              <a:t>provide input to a process enactment system - BPMS</a:t>
            </a:r>
          </a:p>
          <a:p>
            <a:pPr marL="457200" lvl="1" indent="-276225">
              <a:lnSpc>
                <a:spcPct val="90000"/>
              </a:lnSpc>
              <a:buFont typeface="Arial" panose="020B0604020202020204" pitchFamily="34" charset="0"/>
              <a:buChar char="•"/>
            </a:pPr>
            <a:r>
              <a:rPr lang="en-AU" sz="1800" dirty="0">
                <a:solidFill>
                  <a:schemeClr val="tx1">
                    <a:lumMod val="75000"/>
                    <a:lumOff val="25000"/>
                  </a:schemeClr>
                </a:solidFill>
              </a:rPr>
              <a:t>must be machine readable</a:t>
            </a:r>
          </a:p>
          <a:p>
            <a:pPr marL="457200" lvl="1" indent="-276225">
              <a:lnSpc>
                <a:spcPct val="90000"/>
              </a:lnSpc>
              <a:buFont typeface="Arial" panose="020B0604020202020204" pitchFamily="34" charset="0"/>
              <a:buChar char="•"/>
            </a:pPr>
            <a:r>
              <a:rPr lang="en-AU" sz="1800" dirty="0">
                <a:solidFill>
                  <a:schemeClr val="tx1">
                    <a:lumMod val="75000"/>
                    <a:lumOff val="25000"/>
                  </a:schemeClr>
                </a:solidFill>
              </a:rPr>
              <a:t>must be unambiguous and should not contain any uncertainties</a:t>
            </a:r>
          </a:p>
          <a:p>
            <a:pPr marL="457200" lvl="1" indent="-276225">
              <a:lnSpc>
                <a:spcPct val="90000"/>
              </a:lnSpc>
              <a:buFont typeface="Arial" panose="020B0604020202020204" pitchFamily="34" charset="0"/>
              <a:buChar char="•"/>
            </a:pPr>
            <a:r>
              <a:rPr lang="en-AU" sz="1800" dirty="0">
                <a:solidFill>
                  <a:schemeClr val="tx1">
                    <a:lumMod val="75000"/>
                    <a:lumOff val="25000"/>
                  </a:schemeClr>
                </a:solidFill>
              </a:rPr>
              <a:t>contain further details that are only relevant to implementation</a:t>
            </a:r>
          </a:p>
          <a:p>
            <a:pPr lvl="1"/>
            <a:endParaRPr lang="en-AU" sz="1800" dirty="0"/>
          </a:p>
        </p:txBody>
      </p:sp>
      <p:sp>
        <p:nvSpPr>
          <p:cNvPr id="11" name="Rectangle 2"/>
          <p:cNvSpPr>
            <a:spLocks noGrp="1" noChangeArrowheads="1"/>
          </p:cNvSpPr>
          <p:nvPr>
            <p:ph type="title"/>
          </p:nvPr>
        </p:nvSpPr>
        <p:spPr>
          <a:xfrm>
            <a:off x="180355" y="57150"/>
            <a:ext cx="7920037" cy="1143000"/>
          </a:xfrm>
        </p:spPr>
        <p:txBody>
          <a:bodyPr>
            <a:normAutofit/>
          </a:bodyPr>
          <a:lstStyle/>
          <a:p>
            <a:pPr algn="l"/>
            <a:r>
              <a:rPr lang="en-US" sz="3200" dirty="0">
                <a:solidFill>
                  <a:srgbClr val="C00000"/>
                </a:solidFill>
              </a:rPr>
              <a:t>The result: two sides of the story</a:t>
            </a:r>
          </a:p>
        </p:txBody>
      </p:sp>
      <p:pic>
        <p:nvPicPr>
          <p:cNvPr id="12" name="Picture 5"/>
          <p:cNvPicPr>
            <a:picLocks noChangeAspect="1" noChangeArrowheads="1"/>
          </p:cNvPicPr>
          <p:nvPr/>
        </p:nvPicPr>
        <p:blipFill>
          <a:blip r:embed="rId3" cstate="print"/>
          <a:srcRect/>
          <a:stretch>
            <a:fillRect/>
          </a:stretch>
        </p:blipFill>
        <p:spPr bwMode="auto">
          <a:xfrm>
            <a:off x="3131840" y="4384740"/>
            <a:ext cx="2328276" cy="1238689"/>
          </a:xfrm>
          <a:prstGeom prst="rect">
            <a:avLst/>
          </a:prstGeom>
          <a:noFill/>
          <a:ln w="9525">
            <a:noFill/>
            <a:miter lim="800000"/>
            <a:headEnd/>
            <a:tailEnd/>
          </a:ln>
          <a:effectLst/>
        </p:spPr>
      </p:pic>
      <p:pic>
        <p:nvPicPr>
          <p:cNvPr id="13" name="Picture 11" descr="board%20room"/>
          <p:cNvPicPr>
            <a:picLocks noChangeAspect="1" noChangeArrowheads="1"/>
          </p:cNvPicPr>
          <p:nvPr/>
        </p:nvPicPr>
        <p:blipFill>
          <a:blip r:embed="rId4" cstate="print"/>
          <a:srcRect/>
          <a:stretch>
            <a:fillRect/>
          </a:stretch>
        </p:blipFill>
        <p:spPr bwMode="auto">
          <a:xfrm>
            <a:off x="899592" y="4365104"/>
            <a:ext cx="1925639" cy="1394951"/>
          </a:xfrm>
          <a:prstGeom prst="rect">
            <a:avLst/>
          </a:prstGeom>
          <a:ln>
            <a:noFill/>
          </a:ln>
          <a:effectLst>
            <a:outerShdw blurRad="190500" algn="tl" rotWithShape="0">
              <a:srgbClr val="000000">
                <a:alpha val="70000"/>
              </a:srgbClr>
            </a:outerShdw>
          </a:effectLst>
        </p:spPr>
      </p:pic>
      <p:pic>
        <p:nvPicPr>
          <p:cNvPr id="14" name="Picture 14" descr="MPj04068300000[1]"/>
          <p:cNvPicPr>
            <a:picLocks noChangeAspect="1" noChangeArrowheads="1"/>
          </p:cNvPicPr>
          <p:nvPr/>
        </p:nvPicPr>
        <p:blipFill>
          <a:blip r:embed="rId5" cstate="print"/>
          <a:srcRect/>
          <a:stretch>
            <a:fillRect/>
          </a:stretch>
        </p:blipFill>
        <p:spPr bwMode="auto">
          <a:xfrm>
            <a:off x="5762227" y="4365104"/>
            <a:ext cx="2016125" cy="1347787"/>
          </a:xfrm>
          <a:prstGeom prst="rect">
            <a:avLst/>
          </a:prstGeom>
          <a:ln>
            <a:noFill/>
          </a:ln>
          <a:effectLst>
            <a:outerShdw blurRad="190500" algn="tl" rotWithShape="0">
              <a:srgbClr val="000000">
                <a:alpha val="70000"/>
              </a:srgbClr>
            </a:outerShdw>
          </a:effectLst>
        </p:spPr>
      </p:pic>
      <p:sp>
        <p:nvSpPr>
          <p:cNvPr id="8" name="Slide Number Placeholder 10"/>
          <p:cNvSpPr>
            <a:spLocks noGrp="1"/>
          </p:cNvSpPr>
          <p:nvPr>
            <p:ph type="sldNum" sz="quarter" idx="11"/>
          </p:nvPr>
        </p:nvSpPr>
        <p:spPr>
          <a:xfrm>
            <a:off x="8228806" y="6597352"/>
            <a:ext cx="533400" cy="152400"/>
          </a:xfrm>
        </p:spPr>
        <p:txBody>
          <a:bodyPr/>
          <a:lstStyle/>
          <a:p>
            <a:fld id="{F06E539D-8AB8-485C-BFEF-50E8D5427D32}" type="slidenum">
              <a:rPr lang="en-AU" sz="1600" smtClean="0"/>
              <a:t>7</a:t>
            </a:fld>
            <a:endParaRPr lang="en-AU" sz="1600" dirty="0"/>
          </a:p>
        </p:txBody>
      </p:sp>
      <p:pic>
        <p:nvPicPr>
          <p:cNvPr id="9" name="Picture 4" descr="\\psf\Home\Desktop\pics\ch3_PurchaseOrder3.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059832" y="4361787"/>
            <a:ext cx="2489975" cy="1443477"/>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3272903" y="5961474"/>
            <a:ext cx="1964128" cy="707886"/>
          </a:xfrm>
          <a:prstGeom prst="rect">
            <a:avLst/>
          </a:prstGeom>
        </p:spPr>
        <p:txBody>
          <a:bodyPr wrap="none">
            <a:spAutoFit/>
          </a:bodyPr>
          <a:lstStyle/>
          <a:p>
            <a:pPr algn="ctr"/>
            <a:r>
              <a:rPr lang="en-AU" sz="2000" dirty="0">
                <a:solidFill>
                  <a:srgbClr val="C00000"/>
                </a:solidFill>
              </a:rPr>
              <a:t>“to-be executed”</a:t>
            </a:r>
            <a:br>
              <a:rPr lang="en-AU" sz="2000" dirty="0">
                <a:solidFill>
                  <a:srgbClr val="C00000"/>
                </a:solidFill>
              </a:rPr>
            </a:br>
            <a:r>
              <a:rPr lang="en-AU" sz="2000" dirty="0">
                <a:solidFill>
                  <a:srgbClr val="C00000"/>
                </a:solidFill>
              </a:rPr>
              <a:t>process model</a:t>
            </a:r>
            <a:endParaRPr lang="en-AU" sz="2000" dirty="0"/>
          </a:p>
        </p:txBody>
      </p:sp>
      <p:sp>
        <p:nvSpPr>
          <p:cNvPr id="3" name="Right Arrow 2"/>
          <p:cNvSpPr/>
          <p:nvPr/>
        </p:nvSpPr>
        <p:spPr>
          <a:xfrm>
            <a:off x="3107820" y="4797152"/>
            <a:ext cx="2328276" cy="576064"/>
          </a:xfrm>
          <a:prstGeom prst="rightArrow">
            <a:avLst/>
          </a:prstGeom>
          <a:solidFill>
            <a:srgbClr val="98C723">
              <a:alpha val="3803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5899220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12"/>
                                        </p:tgtEl>
                                      </p:cBhvr>
                                    </p:animEffect>
                                    <p:set>
                                      <p:cBhvr>
                                        <p:cTn id="7" dur="1" fill="hold">
                                          <p:stCondLst>
                                            <p:cond delay="499"/>
                                          </p:stCondLst>
                                        </p:cTn>
                                        <p:tgtEl>
                                          <p:spTgt spid="12"/>
                                        </p:tgtEl>
                                        <p:attrNameLst>
                                          <p:attrName>style.visibility</p:attrName>
                                        </p:attrNameLst>
                                      </p:cBhvr>
                                      <p:to>
                                        <p:strVal val="hidden"/>
                                      </p:to>
                                    </p:set>
                                  </p:childTnLst>
                                </p:cTn>
                              </p:par>
                              <p:par>
                                <p:cTn id="8" presetID="22" presetClass="entr" presetSubtype="8"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left)">
                                      <p:cBhvr>
                                        <p:cTn id="10" dur="500"/>
                                        <p:tgtEl>
                                          <p:spTgt spid="3"/>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500"/>
                                        <p:tgtEl>
                                          <p:spTgt spid="9"/>
                                        </p:tgtEl>
                                      </p:cBhvr>
                                    </p:animEffect>
                                  </p:childTnLst>
                                </p:cTn>
                              </p:par>
                            </p:childTnLst>
                          </p:cTn>
                        </p:par>
                        <p:par>
                          <p:cTn id="15" fill="hold">
                            <p:stCondLst>
                              <p:cond delay="1000"/>
                            </p:stCondLst>
                            <p:childTnLst>
                              <p:par>
                                <p:cTn id="16" presetID="10" presetClass="entr" presetSubtype="0" fill="hold" grpId="0" nodeType="after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fade">
                                      <p:cBhvr>
                                        <p:cTn id="1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AT" dirty="0"/>
              <a:t>Bridging the gap: one task at a time</a:t>
            </a:r>
          </a:p>
        </p:txBody>
      </p:sp>
      <p:sp>
        <p:nvSpPr>
          <p:cNvPr id="3" name="Inhaltsplatzhalter 2"/>
          <p:cNvSpPr>
            <a:spLocks noGrp="1"/>
          </p:cNvSpPr>
          <p:nvPr>
            <p:ph idx="1"/>
          </p:nvPr>
        </p:nvSpPr>
        <p:spPr/>
        <p:txBody>
          <a:bodyPr/>
          <a:lstStyle/>
          <a:p>
            <a:pPr marL="457200" indent="-457200">
              <a:buFont typeface="+mj-lt"/>
              <a:buAutoNum type="arabicPeriod"/>
            </a:pPr>
            <a:r>
              <a:rPr lang="en-US" dirty="0"/>
              <a:t>Identify the automation boundaries</a:t>
            </a:r>
          </a:p>
          <a:p>
            <a:pPr marL="457200" indent="-457200">
              <a:buFont typeface="+mj-lt"/>
              <a:buAutoNum type="arabicPeriod"/>
            </a:pPr>
            <a:r>
              <a:rPr lang="en-US" dirty="0"/>
              <a:t>Review manual tasks</a:t>
            </a:r>
          </a:p>
          <a:p>
            <a:pPr marL="457200" indent="-457200">
              <a:buFont typeface="+mj-lt"/>
              <a:buAutoNum type="arabicPeriod"/>
            </a:pPr>
            <a:r>
              <a:rPr lang="en-US" dirty="0"/>
              <a:t>Complete the process model</a:t>
            </a:r>
          </a:p>
          <a:p>
            <a:pPr marL="457200" indent="-457200">
              <a:buFont typeface="+mj-lt"/>
              <a:buAutoNum type="arabicPeriod"/>
            </a:pPr>
            <a:r>
              <a:rPr lang="en-US" dirty="0"/>
              <a:t>Adjust task granularity</a:t>
            </a:r>
          </a:p>
          <a:p>
            <a:pPr marL="457200" indent="-457200">
              <a:buFont typeface="+mj-lt"/>
              <a:buAutoNum type="arabicPeriod"/>
            </a:pPr>
            <a:r>
              <a:rPr lang="en-US" dirty="0"/>
              <a:t>Specify execution properties</a:t>
            </a:r>
          </a:p>
          <a:p>
            <a:pPr marL="457200" indent="-457200">
              <a:buFont typeface="+mj-lt"/>
              <a:buAutoNum type="arabicPeriod"/>
            </a:pPr>
            <a:endParaRPr lang="en-US" dirty="0"/>
          </a:p>
          <a:p>
            <a:pPr marL="457200" indent="-457200">
              <a:buFont typeface="+mj-lt"/>
              <a:buAutoNum type="arabicPeriod"/>
            </a:pPr>
            <a:endParaRPr lang="en-US" dirty="0"/>
          </a:p>
          <a:p>
            <a:pPr marL="457200" indent="-457200">
              <a:buFont typeface="+mj-lt"/>
              <a:buAutoNum type="arabicPeriod"/>
            </a:pPr>
            <a:endParaRPr lang="en-US" dirty="0"/>
          </a:p>
          <a:p>
            <a:endParaRPr lang="de-AT" dirty="0"/>
          </a:p>
          <a:p>
            <a:pPr marL="0" indent="0">
              <a:buNone/>
            </a:pPr>
            <a:endParaRPr lang="de-AT" dirty="0"/>
          </a:p>
        </p:txBody>
      </p:sp>
      <p:pic>
        <p:nvPicPr>
          <p:cNvPr id="5" name="Picture 5"/>
          <p:cNvPicPr>
            <a:picLocks noChangeAspect="1" noChangeArrowheads="1"/>
          </p:cNvPicPr>
          <p:nvPr/>
        </p:nvPicPr>
        <p:blipFill>
          <a:blip r:embed="rId3" cstate="print"/>
          <a:srcRect/>
          <a:stretch>
            <a:fillRect/>
          </a:stretch>
        </p:blipFill>
        <p:spPr bwMode="auto">
          <a:xfrm>
            <a:off x="3131840" y="4384740"/>
            <a:ext cx="2328276" cy="1238689"/>
          </a:xfrm>
          <a:prstGeom prst="rect">
            <a:avLst/>
          </a:prstGeom>
          <a:noFill/>
          <a:ln w="9525">
            <a:noFill/>
            <a:miter lim="800000"/>
            <a:headEnd/>
            <a:tailEnd/>
          </a:ln>
          <a:effectLst/>
        </p:spPr>
      </p:pic>
      <p:pic>
        <p:nvPicPr>
          <p:cNvPr id="6" name="Picture 11" descr="board%20room"/>
          <p:cNvPicPr>
            <a:picLocks noChangeAspect="1" noChangeArrowheads="1"/>
          </p:cNvPicPr>
          <p:nvPr/>
        </p:nvPicPr>
        <p:blipFill>
          <a:blip r:embed="rId4" cstate="print"/>
          <a:srcRect/>
          <a:stretch>
            <a:fillRect/>
          </a:stretch>
        </p:blipFill>
        <p:spPr bwMode="auto">
          <a:xfrm>
            <a:off x="899592" y="4365104"/>
            <a:ext cx="1925639" cy="1394951"/>
          </a:xfrm>
          <a:prstGeom prst="rect">
            <a:avLst/>
          </a:prstGeom>
          <a:ln>
            <a:noFill/>
          </a:ln>
          <a:effectLst>
            <a:outerShdw blurRad="190500" algn="tl" rotWithShape="0">
              <a:srgbClr val="000000">
                <a:alpha val="70000"/>
              </a:srgbClr>
            </a:outerShdw>
          </a:effectLst>
        </p:spPr>
      </p:pic>
      <p:pic>
        <p:nvPicPr>
          <p:cNvPr id="7" name="Picture 14" descr="MPj04068300000[1]"/>
          <p:cNvPicPr>
            <a:picLocks noChangeAspect="1" noChangeArrowheads="1"/>
          </p:cNvPicPr>
          <p:nvPr/>
        </p:nvPicPr>
        <p:blipFill>
          <a:blip r:embed="rId5" cstate="print"/>
          <a:srcRect/>
          <a:stretch>
            <a:fillRect/>
          </a:stretch>
        </p:blipFill>
        <p:spPr bwMode="auto">
          <a:xfrm>
            <a:off x="5762227" y="4365104"/>
            <a:ext cx="2016125" cy="1347787"/>
          </a:xfrm>
          <a:prstGeom prst="rect">
            <a:avLst/>
          </a:prstGeom>
          <a:ln>
            <a:noFill/>
          </a:ln>
          <a:effectLst>
            <a:outerShdw blurRad="190500" algn="tl" rotWithShape="0">
              <a:srgbClr val="000000">
                <a:alpha val="70000"/>
              </a:srgbClr>
            </a:outerShdw>
          </a:effectLst>
        </p:spPr>
      </p:pic>
      <p:sp>
        <p:nvSpPr>
          <p:cNvPr id="8" name="Slide Number Placeholder 10"/>
          <p:cNvSpPr>
            <a:spLocks noGrp="1"/>
          </p:cNvSpPr>
          <p:nvPr>
            <p:ph type="sldNum" sz="quarter" idx="11"/>
          </p:nvPr>
        </p:nvSpPr>
        <p:spPr>
          <a:xfrm>
            <a:off x="8228806" y="6597352"/>
            <a:ext cx="533400" cy="152400"/>
          </a:xfrm>
        </p:spPr>
        <p:txBody>
          <a:bodyPr/>
          <a:lstStyle/>
          <a:p>
            <a:fld id="{F06E539D-8AB8-485C-BFEF-50E8D5427D32}" type="slidenum">
              <a:rPr lang="en-AU" sz="1600" smtClean="0"/>
              <a:t>8</a:t>
            </a:fld>
            <a:endParaRPr lang="en-AU" sz="1600" dirty="0"/>
          </a:p>
        </p:txBody>
      </p:sp>
      <p:sp>
        <p:nvSpPr>
          <p:cNvPr id="9" name="Rectangle 8"/>
          <p:cNvSpPr/>
          <p:nvPr/>
        </p:nvSpPr>
        <p:spPr>
          <a:xfrm>
            <a:off x="6012160" y="1988840"/>
            <a:ext cx="840102" cy="461665"/>
          </a:xfrm>
          <a:prstGeom prst="rect">
            <a:avLst/>
          </a:prstGeom>
        </p:spPr>
        <p:txBody>
          <a:bodyPr wrap="none">
            <a:spAutoFit/>
          </a:bodyPr>
          <a:lstStyle/>
          <a:p>
            <a:pPr algn="ctr"/>
            <a:r>
              <a:rPr lang="en-AU" sz="2400" dirty="0">
                <a:solidFill>
                  <a:schemeClr val="tx1">
                    <a:lumMod val="75000"/>
                    <a:lumOff val="25000"/>
                  </a:schemeClr>
                </a:solidFill>
              </a:rPr>
              <a:t>Part I</a:t>
            </a:r>
          </a:p>
        </p:txBody>
      </p:sp>
      <p:sp>
        <p:nvSpPr>
          <p:cNvPr id="10" name="Rectangle 9"/>
          <p:cNvSpPr/>
          <p:nvPr/>
        </p:nvSpPr>
        <p:spPr>
          <a:xfrm>
            <a:off x="6012160" y="3111351"/>
            <a:ext cx="917046" cy="461665"/>
          </a:xfrm>
          <a:prstGeom prst="rect">
            <a:avLst/>
          </a:prstGeom>
        </p:spPr>
        <p:txBody>
          <a:bodyPr wrap="none">
            <a:spAutoFit/>
          </a:bodyPr>
          <a:lstStyle/>
          <a:p>
            <a:pPr algn="ctr"/>
            <a:r>
              <a:rPr lang="en-AU" sz="2400" dirty="0">
                <a:solidFill>
                  <a:schemeClr val="tx1">
                    <a:lumMod val="75000"/>
                    <a:lumOff val="25000"/>
                  </a:schemeClr>
                </a:solidFill>
              </a:rPr>
              <a:t>Part II</a:t>
            </a:r>
          </a:p>
        </p:txBody>
      </p:sp>
      <p:sp>
        <p:nvSpPr>
          <p:cNvPr id="11" name="Rectangle 10"/>
          <p:cNvSpPr/>
          <p:nvPr/>
        </p:nvSpPr>
        <p:spPr>
          <a:xfrm>
            <a:off x="395535" y="1340767"/>
            <a:ext cx="5366691" cy="1770583"/>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 name="Isosceles Triangle 12"/>
          <p:cNvSpPr/>
          <p:nvPr/>
        </p:nvSpPr>
        <p:spPr>
          <a:xfrm rot="5400000">
            <a:off x="5643199" y="2172131"/>
            <a:ext cx="429880" cy="173550"/>
          </a:xfrm>
          <a:prstGeom prst="triangl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 name="Rectangle 13"/>
          <p:cNvSpPr/>
          <p:nvPr/>
        </p:nvSpPr>
        <p:spPr>
          <a:xfrm>
            <a:off x="395990" y="3113092"/>
            <a:ext cx="5366691" cy="437664"/>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5" name="Isosceles Triangle 14"/>
          <p:cNvSpPr/>
          <p:nvPr/>
        </p:nvSpPr>
        <p:spPr>
          <a:xfrm rot="5400000">
            <a:off x="5643199" y="3249040"/>
            <a:ext cx="429880" cy="173550"/>
          </a:xfrm>
          <a:prstGeom prst="triangl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TextBox 3"/>
          <p:cNvSpPr txBox="1"/>
          <p:nvPr/>
        </p:nvSpPr>
        <p:spPr>
          <a:xfrm>
            <a:off x="35496" y="6474822"/>
            <a:ext cx="4912627" cy="338554"/>
          </a:xfrm>
          <a:prstGeom prst="rect">
            <a:avLst/>
          </a:prstGeom>
          <a:noFill/>
        </p:spPr>
        <p:txBody>
          <a:bodyPr wrap="none" rtlCol="0">
            <a:spAutoFit/>
          </a:bodyPr>
          <a:lstStyle/>
          <a:p>
            <a:r>
              <a:rPr lang="en-AU" sz="1600" dirty="0"/>
              <a:t>Adapted from teaching material of Remco Dijkman, TU/e.</a:t>
            </a:r>
          </a:p>
        </p:txBody>
      </p:sp>
    </p:spTree>
    <p:extLst>
      <p:ext uri="{BB962C8B-B14F-4D97-AF65-F5344CB8AC3E}">
        <p14:creationId xmlns:p14="http://schemas.microsoft.com/office/powerpoint/2010/main" val="177007730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left)">
                                      <p:cBhvr>
                                        <p:cTn id="11" dur="500"/>
                                        <p:tgtEl>
                                          <p:spTgt spid="13"/>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wipe(left)">
                                      <p:cBhvr>
                                        <p:cTn id="20" dur="500"/>
                                        <p:tgtEl>
                                          <p:spTgt spid="14"/>
                                        </p:tgtEl>
                                      </p:cBhvr>
                                    </p:animEffect>
                                  </p:childTnLst>
                                </p:cTn>
                              </p:par>
                            </p:childTnLst>
                          </p:cTn>
                        </p:par>
                        <p:par>
                          <p:cTn id="21" fill="hold">
                            <p:stCondLst>
                              <p:cond delay="500"/>
                            </p:stCondLst>
                            <p:childTnLst>
                              <p:par>
                                <p:cTn id="22" presetID="22" presetClass="entr" presetSubtype="8" fill="hold" grpId="0" nodeType="after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wipe(left)">
                                      <p:cBhvr>
                                        <p:cTn id="24" dur="500"/>
                                        <p:tgtEl>
                                          <p:spTgt spid="15"/>
                                        </p:tgtEl>
                                      </p:cBhvr>
                                    </p:animEffect>
                                  </p:childTnLst>
                                </p:cTn>
                              </p:par>
                            </p:childTnLst>
                          </p:cTn>
                        </p:par>
                        <p:par>
                          <p:cTn id="25" fill="hold">
                            <p:stCondLst>
                              <p:cond delay="1000"/>
                            </p:stCondLst>
                            <p:childTnLst>
                              <p:par>
                                <p:cTn id="26" presetID="10" presetClass="entr" presetSubtype="0" fill="hold" grpId="0" nodeType="after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animBg="1"/>
      <p:bldP spid="13" grpId="0" animBg="1"/>
      <p:bldP spid="14" grpId="0" animBg="1"/>
      <p:bldP spid="1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r"/>
            <a:r>
              <a:rPr lang="de-AT" dirty="0"/>
              <a:t>Our running example</a:t>
            </a:r>
          </a:p>
        </p:txBody>
      </p:sp>
      <p:sp>
        <p:nvSpPr>
          <p:cNvPr id="5" name="AutoShape 4" descr="data:image/jpeg;base64,/9j/4AAQSkZJRgABAQAAAQABAAD/2wCEAAkGBhISERUQEhQTERIVFhgWEhcYGBkYFxIXFBIYFRkVGhkXGyYhFxskGhQXHy8gIyctLC0sFR4xNTAqNSgrLCoBCQoKDgwOGg8PGiolHCQsLywxNCwzLSosLCwsLCwsLC8sLCwuLCwsLCwsLCwvLCwsLCwsLCwsLCksLCwpKSwsKf/AABEIALQBGAMBIgACEQEDEQH/xAAcAAEAAQUBAQAAAAAAAAAAAAAAAgEDBAUGBwj/xABGEAABAgQCBQcKBQIEBgMAAAABAhEAAxIhBDETIkFRkQUGFFJhk9EWMlNUcYGSwdLwFSNCsbLT4TRigqEkM0NjovEHRHL/xAAaAQEAAwEBAQAAAAAAAAAAAAAAAQIEAwUG/8QAOBEAAgEBBAgEBAUDBQAAAAAAAAECEQMSE1EEFCExcaHR8AUyQVIzgYKRscHh4vEVYdIiIyRiov/aAAwDAQACEQMRAD8A9Y6VDpUeZ4TljGLlpX03DoJ85KkywpGtSLU3teK4flfGKCj07DJKVEAKSgVAJBqBodrkM2wx6Oo2ma59DDrcO6dT0vpUOlR5ViucWOR/9qQsUlQpSgu1Oq1DhRqsD1TGavlXF01Jx+HVZ2oQDk4B1bbeG2JegWi9Vz6ELS4PtdT0jpUOlR5kOWsWQCMbIAIS9SEAhRSFEMElwHZ94iUrlbGElJxuGGqlSTShlVFQpukMRSHcfqERqNpmufQa3DunU9L6VDpUecycXj1PTjcIaXKvMsBmfMy7Ywjzgx2k0YxUlRKkIBCEsa9o/LyTt9u2C0Gb3Nc+hL0uC3p8up6n0qHSo89EzlKz4uQHa1As+9pUVr5Rt/xci4JDIc2dh/ygzsOMV1OWa59CdZjk+XU9B6VDpUecysVykVqQcRLTSUirRoZYJLlOrdgH94yi4J/KDlPSkOGb8pFJdnu2xzs2bHidTlmufQazHJ8up2vLfKSpeGnTEFlplLUglmCggkG9s44nA87sWqsTMRKlsBRqoIJJYv2AXbbEVYzH1FPSUswpVoEsSVKDG2q1Lk/5hFvG4rHy5a5nSZSqGsJada7FnRsJGed+x+1lozjsaTrx6HK0tr21NqnDqbFXOibUR0xDMmlVEuxJUDUNwATkf1bWiauXsQM8fhzllLTYEtV5267WPsjkfLHHekT3cv6YeWOO9Inu5f0xp1KftXf0mfW4e59/Ub9HPDG6dCNNKUgzJYLBDkKUkKFttyPdGZzr51YuVilS5MyWlASggKCXcpc53jlPLLHekT3cv6YHnljvSDu5f0w1Kd5SuRplX9BrcLrV99/M6tPOWcoA9OkoO0KlA53/AE7hY53B2MYpI50TlJBVjZaFfqBlpIsSLNtLP/qTneOV8scd6RPdy/ph5Y470ie7l/TDUp+1ff8AaNbh7n39R1a+ck+kkY+QVMSBoksWB1c8yWvl/s8+aHOjFTsUJc9aFIKFlkhLuChsr7THI+WOO9Inu5f0wHPPHekHdy/pg9Cm4tXV38gtLgpJ3n38zeyueWMM4pXPlol1LD0oJSAVNb3ARnr5yTsxj5XdJfaDtG1iOz/fk/LLHekT3cv6YeWOO9Inu5f0xOpT9i+/7SNaj7n38zrE84p+3HyL/wDaFr7dbd+8a5fPLGiZSJ8paKwKglAqFQBIF22tGk8scd6RPdy/ph5ZY70ie7l/TDU5+xd/SNah7n38zrueHOjFScSZchaEoEtJZQS9RUt877BFybzhWwKeUJWVwZSXcg5ZOBb2vmI40888d6Qd3L+mHljjvSJ7uX9MVWgzUUrq6/8AllnpcKt3n38zr5POKYpDnlCUiZUoMZQKSlKlgKtfWAQWeznsjAx/OzGIYy8VInO76iUlLMzuTm54Rz/ljjvSJ7uX9MPLHHekT3cv6YstDmnW6u/pKvSoNeZ9/UddypzqxSOTsPPQtAnrmFMwkJpIGmsNn6E5bo1eB5441YFWLkSiSQQUIO1NO0WLqu+yNL5Z470g7uX9MPLLHekT3cv6Ywz8Jt5Sqmkstp6th4xo1nZ3JWd557P1OgxfOzFICmxsiYpILJEtIqUCLPUQ2d+ztBjY8yedGKnmeJ60KolpMukJsTW5Lf8A5Ecd5ZY70ie7l/TAc88d6Qd3L+mKrwjSE63lzLWnjOizs3FWdHns/JI7zkvlbGGeEzSnROHISAS6Tb9smhHB+WeO9IO7l/TCKaP4PpNlGk5qT+eRltPErCbqlQ9JHJmDKjLEmQVpzSJaSfNqyA9nHsMV/CcIFiWZOHqUFFIpQ5CSH1SkH9QMafndzfxM1VUgIWkkEgqCVJNISTrWIIA2v2RjczeZc/D4g4mcZY1FICUkqLqKS5LAfp7c47XVh38XbkUTbncdnszNhjJ+AllQVhkkIUUEiVLZ0S9KtnIOqgObdgqNox08qcnnLC7gn8mVrkqQAE63/dQbtY+6Nlj5U0zFFOFkrBUCFqEsqUEJsS6gXCnI7GFiXF/RTHP/AA8lkodBZIqWEJISOrrDPZQOwxkxZ5s04cMkaT8a5M9W/QVkaBBKUhBWCWyqSkke52i8jGYEroOECddEskypTJWtcyWyr6rKlKD3BLM7h87D4eaqYmvDSEoukmlBKQZbFi7sWSDbKzFni2ZOIepWGw6lhiF0oqKiVKcAmzKJPnO5zuSJxZ5sYcMkQxxwMoSSvDyU6Y/qRLeWmkaxAd2UpCWST575CMeTi8EpTHCS0io1lUuVqI0K5qVFnuRLVqh7C5GUbWWJoEtPR5QSwQoClkJEw2Gs1NKUKAbP2NGOmVMHm4OQwqCLISzkpJuxAUxLNkRm5Ziz9zIw4ZIwZs3DoEwqwUoFAACQhJKlnDieUOpASAlNTmonVyuBF5AwpRPV0OUNChSzqS2VSqammwcH8k7Gvt25uNwizMUej4eaFM6lJQ5ASnznLq1gWB3DdrXFIm6NREiTpjq/ppWhSnUCXJbznB2kG94Ys/cycOGSNUqdhEGiZg5YmNUEplBTC2sqpCSkAqSC4cObMHisifglTEo6JLAVQAvRy6a1KUgh9iQpBS5uSQAC4fOlrxC1pMzCyWqTrEpKkXIKhnelmbt98NDMBKkYOQFJLpLID0mlBBBcEJc9gDBnsxZ+5jDhkjP8n8L6vI7tHhDyfwvq8ju0eEF4jEBSwJaSkBRQXzIQCkHW6zjIe5r25OLxRKapKEpKmUaw6UubsCbgAbf1e2JxZ5sjDhki55P4X1eR3aPCHk/hfV5Hdo8IsjHYo/8AQT2awG1nLkFrEszi2b2ni8TiUk0SkrAsLgVWSygSq16gzbs4jFnmxhwyRPyfwvq8ju0eEPJ/C+ryO7R4Riq5RxlVIw6PNBeo03qs7sSGAbtfI2vLxmJrZMlNNnUpTMTLCjYHWZRIcdVru4Ys82MOGSLnk/hfV5Hdo8IeT+F9Xkd2jwjH6XjMtCi2ZqGt2edq7L3zZrOorHYsEnQggFgHDqcZ2UabntsLnbDFnmxhwyRkeT+F9Xkd2jwh5P4X1eR3aPCM8H3QicWebGHDJGB5P4X1eR3aPCHk/hfV5Hdo8Iz4QxZ5sYcMkYHk/hfV5Hdo8IeT+F9Xkd2jwjPhDFnmxhwyRgeT+F9Xkd2jwh5P4X1eR3aPCM+EMWebGHDJGB5P4X1eR3aPCHk/hfV5Hdo8Iz4QxZ5sYcMkYHk/hfV5Hdo8IeT+F9Xkd2jwjPhDFnmxhwyRgeT+F9Xkd2jwh5P4X1eR3aPCM+EMWebGHDJGB5P4X1eR3aPCEbCKQxJ5sYcMkMTj1pUUjDrWBkoFABs+0v8A+otDlWZ6rM+KX9UZ+Jw4mIXLUHStKkKuzhQKT7LExrhzXk11jSAhYWE6RVAIWFsEmwTUkFhu33jx4S0e6r2/i+pqcZV3/gTHKcz1Sbxl/VD8TmeqTeMv6oseSUkABBmygC7ImqS/mkv7Sl3DXUTmxFRzSk2vOcU62mXUaC4dWZFzbK8WvaN25dSLk8/wMrD45alBJw0xAJuolDJ7SxeMqZMYtoyRvtFcNIoQlAchKQkFSnJCQzktc2ziU6VUkpIsoEG+whjsjjJ2Lnsf+mmb3l0mltLQnH0R/wDGAn/9s/8Aj4xbRyUkKqFTguNdTC7s27siyOQkDIrAFwAshizbBut7It/x8/xFGZiJjltGR22tF+gbhFqTKpSEi4AADlzbeWvF1zuHH+0ZrZxr/tvYWSzFA3CJS5YcWHCIudw4/wBolKVrCOdm5X1t9US0qF/RJ3DhDRJ3DhGJyxiZiJdUsOakhRpUuhJN1UJupuze+yNUnnLPZI6JNKjSFOlSAmqrPVIySMiQCsAm0e6cToNCncOAhok7hwjmp3OTFAgjDKp2imaSpjOBAIl2emUxI/XuuLk/nHiLhOFmO6gCyyxBYWoYn9VjSQGCibQFDodCncOAhoU7hwjH5LxS5kpK5iDKWXCkHNJBI3Xydxa9iReMuAIaJO4cIaFO4cInCAIaJO4cIaJO4cInCAIaJO4cIaJO4cInCAIaJO4cIaJO4cInCAIaJO4cIaJO4cInCAIaJO4cIaJO4cInCAIaJO4cIaJO4cInCAIaJO4cIaJO4cInCAOO5y8rzpWKCJaJRliWFrqBqU+k1QxATZBve5G6EWOdrdKU4f8AIH8Z8I1zhG7HZ6GVTlfkjc8uk6INPVhjXZaU1k+dqtuPy3xq8XidVK/xCkKTQSEJKVlNQKkgFkknaLmm0b/EoWUigJJqfWDgMSx4t7njVT8Di1ukpwpl1OApJJAcM4pYl3X7S2y/yyZ6BjCasiWBj2cqBOhDzF6QlgSdVtNLTSNibNeLcnFrUpKE8ohayNkhBCmQq9rC4KvYE7w+xn4PFuaDhlXUpJUkuFF6RYZABF8zTFZmFxQJoThQHcKKVVNdgQAzuc+w5vE1XdOgLc2eky5BGKKagEpUQXmnUS7AgkuNrj8z2GLMvlAVaLpoUsqu0tJYISpK07Qm6Kjut1g+ejDYhgWwwVUFWSpvNIUd9Xm3ttza8DgcRUphhmOkpNBqS4Vo+w+dre1Wb2jYDGxePTtxyJZNK5ZpSAEmUm5cstJJqv1wN0Wxj0oUUrxpqCkkOgDVY7C4IJmJdTfpYNsytBjHFsIwDCy94D9mqCGG8bmiWKw2KKjSMKpOypKqjZLg2LB33nK+2Gzv+AY8vFuVFOMzSpYQpAcCYgGWQ4dk1JyzNs3EWPxBxbHsTl+UiygQ9mf9SdXcRvvusFhVX0qJNV0goBYoIAY1D/KLZWG6MkYdHVTwGzL9zxiLy7oSaCZyiAlJ6cLqUQvRppKU2KSwZwQb7zlHRyVglJFwQ47QWiyjBSwGCEAEqJFIuVl1cTc74vyxrD3/ACi9m05x4kPcTxuHK00hRSXBcEiwUHFt4ce+MGXgsQAoGcC4FJYOCCL+btAL+3KM3G4UzE0hapd3dJY5EN7LxiyeSpiSkmfNUxBUCzKA2dke4cSMzDYmxE1P6QRSGyAWoarv5xF91oqvBYio0zmSSSLAkOSwunIBuA7SdnCANTjJUzRpSqeJagTrOE16pYGwGZD22b8sNU7EbMVI4J3q7NxHDbd98vzgb7flEq/bwMAaZS1VhXSUM6ak1AAgBDs2TkL+LsgqesAhOJlvW4JKfNpGrlvfjnZjua/bwMK/bwMAa/A44AETJstRdwQobdjMLDKMn8RlekR8Qi/X7eBhX7eBgCx+IyvSI+IQ/EZXpEfEIv1+3gYV+3gYAsfiMr0iPiEPxGV6RHxCL9ft4GFft4GAEuYFB0kEHIi4MSi3JFvef5GLkAIQhACEIQAhCEAcRzrfpSm9AP4z4RTna3SlP6AfxnwjbPyQ4GJeeR1aPmf3MSeNZyzgJc1CUzVhCBNSouzLZRZFy1yRvyyjSo5EYBC+UZilOjKatBIqmClhOd1qOb5oIDBkp+Tup+p6lTrYRyOPw9xNVynRLRKQCApqlJQSJppm6xJNTMarAuIuyuT0CX0VWLClzFpmqU6xMUxQpLL0rpJ0JuDt1QkACFxZip1MI5KVzVXNlmnGzVpVWlwZhSoqmrrdJm0quVJyYBIYRkcocz1TFqmoxC5UxQaoAmlpUuWlnXZtGtVts07bldjmKnSwjRq5vzSZb4qbSiXLQq6wVqQuordMwB1WBqCiyRdioHXo5nYlkvj5yilJAJC3qImDSWmsSNISAXGql3AAEXY5ip1kI0vInIEyRMVMmYheIJloQK6nTTncrIzfIA3uVG8bqIaS3ARWX5w9/wAopFZfnD3/ACi9l8SPEPcXp09KWKiwPySVH2WST7oxlcsyR/1E3c+5L1H2Bi+5olymhRQyEImKcWXkwzN9rOB2mNcnDzX/AMPIs12S5D3AAO5tse8cDY/islia0sCx7HBN91geBjIkzkrSFJIUk5EZGNWZcyhLSJYUDrJ1WsLEF8mUe17ZF4zeTkkI1kJlqOaU5BgAMuwAe6ALs+YoMEgKJfNRTl7EmLdc7qS+8V/Ti8pFwdz/AO8VvvHD+8AWK53Ul94r+nCud1JfeK/pxfvvHD+8L7xw/vAFiud1JfeK/pwrndSX3iv6cX77xw/vC+8cP7wBYrndSX3iv6cK53Ul94r+nF++8cP7wvvHD+8AWK53Ul94r+nCud1JfeK/pxfvvHD+8L7xw/vAFJKyQ5ABu4BcWLZsP2icRloYN7f9y8SgBCEIAQhCAEIQgDiOdb9KU3oB/GfCKc7W6Uq7fkD+M+EbZ+WHAxrzyNxy9hkLktMlqnJTMSopSSFaq3cU3LbrPe8aJXJODS8vQYtSSXUXmqBUuUQqo1bULKFORs9sb/lsjRh5kyTr6qkAk1MpgwzD3bazbY1CMalKKpuPqC1PKVRSAJc0hrAO9hus9xHysanpFhHIeDTQpOExNg4aoNSVo1k1XJzL3NSCctWk/kPCqSZfR8WygliKlEpCEqp11ajA0NmKbMwjLwuJSmWJ/TlKlBQBKkFlKZ6b6wBpNt7h4gcXpFHRY5YUqYTSZbhIpBoy1WSDffuvFquv8g2+FxyUNLTKngMVl0WTWVLId83cMHzAFsrWI5zoQAVSsQzJP/LOrWkEJN9VWsAQdsa5XLEmpzjltVXSJdqfOCLJ7Wvnk261I5ZlJKT09awlRMwaMkG9ZS7ati3ZfJmFbn9vxFTeTeXUpShWjnmvYJZKkHVsoPY6wtBPLTpChJn3IDFABAId2fKx9/tEag42UkrlLxk4gJZQpLmyF6RKkglqQU5s5V7Dbn8oJDD8QmglNSSJSSGUC1gg3FJsbuR2Qud7RU255xJpCjJxFyQBozUwSkvS7ga4HuMSwnL6ZqBMRKnlJVT5jHJ6hfL/ANZ2jVT8eFHSDGTEIW5SdHqpAWtFrbwRdrM92i6rHJSkE4yYAVKUVaM5IQhKgXTqB2Vk2uWGTLqJqbbD8q1TNGZU5N1AKKdTULPU9n2b4z5fnD3/ACjB5KkKShzNVOCmKCoMQkpDdp33jOl+cPf8oWfxFxIe4ljZkwAGWkKNQcHq3faOzjGNLxeIKgFSQlNqlVhWbuwsbW/3jYwj3TialONxbgaBIFnJWLXO47m4HeIycHipylNMk6MM71hV7WyG88IzYQBYxEqopDqAubEp/aI9AT1pneL8YuzlpDVEDc8W+ky+snjAFOgJ60zvF+MOgJ60zvF+MV6TL6yeMOky+snjAFOgJ60zvF+MOgJ60zvF+MV6TL6yeMOky+snjAFOgJ60zvF+MOgJ60zvF+MV6TL6yeMOky+snjAFOgJ60zvF+MOgJ60zvF+MV6TL6yeMOky+snjAGMvFLQ4SkrABZwskmpVnAL2Az/uNgkuHiMsgh0sRsaJwAhCEAIQhACEIQBxHOz/FKs/5A92rPhFOdn+KVdvyB79WfFY2z8sOBiXnkdDjpc1SGklCV1ZrBIYKc2G37tmMKZhMWUrFWHqIZBoUbFRJcHs2XvuzO2R8z+5iUfI1oeoaqRg8QAxVh0ikgBEshtQhNySGBO7J7RHouLpI0kgKJsoIOqGUHAI856De1j79vCF4UNZ0XEhSmmSQhyUugkh1WBYgWSw7W41MrFFKQ8gKdVZpUQQ2qUpsxdnc7OGyhC8KGqEjFskVSH/UaVHNaiwAawSUgPuLvFuVh8aFsVyFIYGopNQUSXYDMAMA+/O19zCF4UNYJWL1XVh2o1tVf/MZbEf5Xo7bGLKMNjmvMw5ITY0Kub55f5cu22UbmELwoY2ARNAOlKFGo00ggBOwMRbic84ypfnD3/KKRWX5w9/yi9l8RcQ9xPF4XSAByliDZtnYbbXG4gHZGInkU+mnn/Wfv7u8bKEe8cDBwnJhQoK0s1bAhlKJBfa2+0Z0IQBaX56fYr5Rdi0vz0+xXyi7ACEIQAhCEAIQhACEIQBaw+X+pX8zF2LWHy/1K/mYuwAhCEAIQhACEIQBw/Oz/FKs/wCQP4z4RXnW/SlMW/IH8Z8I2z8sOBiXnkdUj5n9zEoij5n9zEo+Qe89UQhCIAhCEAIQhACEIQAisvzh7/lFIrL84e/5R1sviR4kPcZUIsYxMwgaMgF7kh7MbcWjDrxVHmyysHIHMU53/wA3sz98e8cDZwjU6XGdSSd9z27Hzyt2Z3cbOTVSKmqYVNk7X/3gBMlOQXII3Nt9o7Ijoj11cE+ESWkEh4poE/ZMAU0R66uCfCGiPXVwT4RXQJ+yYaBP2TAFNEeurgnwhoj11cE+EV0CfsmGgT9kwBTRHrq4J8IaI9dXBPhFdAn7JhoE/ZMAU0R66uCfCGiPXVwT4RXQJ+yYaBP2TAEpaGDZ5/7l/nEo0XLM2cmsShUoBBloKygLJWyy9SSWTse3a4jFVjMS/wDhie3pZtqu2bm9rbj7wOnhGjwcxakkzEKlFyANOVW2KJC7ewO2+NjyZMUUaxfWUAeskGxtnufazwBlwhCAEIQgDh+drdKU/oR/GfCK8636UpvQD+M+EbZ+SHAxLzyOqR8z+5iURR8z+5iUfIPeeqIQhEAQhCAEIQgBCEIARWX5w9/yikVl+cPf8o62XxI8SHuMlSgM7QeLOKwaZgAWHALj2sR84w/wCXQUArAd3qcjVpAuMm/aPeOBs3hGpPNuXlVMH+r27GuNY2yubMS+zkyglISMkgAewBoAqtQGb8Cf2iOlG4/CfCJnODwBDSjcfhPhDSjcfhPhE3g8AQ0o3H4T4Q0o3H4T4RN4PAENKNx+E+ENKNx+E+ETeDwBDSjcfhPhDSjcfhPhE3g8AY86fLsFMXySUkkttpZ/fFrSSeqO7P0xicscjmbWHWBMCASggKTo11DzixB+Z3xhq5Bmemxo7NIi+q19Z83Nmz7HgDb6WT1R3Z+mMyXMCgCkgg5EXBjUYPBTJYYnETHUS61Syb7PPsPYI2GAwxQkg5lSlNm1Rdu3xJgDJhCEAIQhAHD87W6Up/QD+M+EV51v0pVn/IH8Z8I2z8kOBiXnkdUj5n9zEoij5n9zEo+Qe89UQhCIAhCEAIQhACEIQAisvzh7/lFIrL84e/5R1sviR4kPcTxeLEsAlKlOWZNzkS+eTAxiDnBKpr1mek2ZjTU187bnyjZRQh7R7xwNX5TSGuVDdqnt8M8r+2NlJm1JCg4CgCHzuHicIAgt9jD2h/nFKVb08D9UTIg0AQpVvTwP1QpVvTwP1RNoNAEKVb08D9UKVb08D9UTaLc7EJQ1SmfIbT7BmYArSrengfqhSrengfqiz+IS+sfhPhD8Ql9Y/CfCAL1Kt6eB+qFKt6eB+qIScWhRpSpyztkW3sdkXmgDVcp8uCQFFTMgJK1Mq1aqUgAOSXN9zj3Yx53SRYzZIJyGu6rPbV1rbo2uI5PStyXDsFWSQoAuHCkkWMWjyQm9zfPUlXsB6PcAPdAFrC8saRJVLVKWASlxUzjMZRm4LFaRNTMQSCNxBax2jaOw7Iso5LAyURtsmV/TjJkyQkMPad5JuSYAuQhCAEIQgDg+eE8DGBBJClyQEAAmotOSwtm6k27YpHS48fno1litkaqCoWSpblQsjJnO0iEdpWtUlTccVZJNvMyQrtH374rX2p+/fHjP/wAe4KTj0zlLr/LKQKbecCd3ZHQq5qSKSoScUSAk0khJNS6SBZnAuQeO2MC8Mqq3+R0dvR0oei19qfv3wr7U/fvjzTydw9KV6DFEGqtiCpCkqCWZtbWJGzzcrxdw3NfDLWJZk4tDvrKppsHuQ7ffZE/0v/vyGsf2PRq+1P374V9qfv3x848tcuIk4idJu0uYtAs9kqIF/ZG05Iwpnv8AmolFgU1sAqrY+xhfbGa10SNm6OXJdT0NE0e00pScKKlN9fXgme9V9qfv3wr7U/fvjw+dyKUpK+kSFMFEBKnUopSVANSGJA9ztnaJjkI1lHSJPm1JU4pOsAxJamxfbk1zHHBh7n9l1Nv9Kt84/d/4nttfan798K+1P3748Pn8iKQhS+kSFUglkKCiSMgAwz/2cWjmMRzhEtSkKdwd2xnjpZ6NCbuqT+y6mfSdCtdHs8SVGq02N/mkfS9fan798SlKFQLj798fMXlUjt4Q8qkdvCNEdBUZJ3+X6nm4jyPqfSDeOMNIN44x8seVSO3hDyqR28I33Y5lKvI+p9IN44w0g3jjHznzM5XlYjGyZChUlZIIIsWQo/KPUuUeRMJJkzJxw6FCXLXMIAuaEFTe9opKiOUrW66UO60g3jjDSDeOMeYYkYZAmA4NNUmXJmLUxEtYmrpUJaz5xDGl/ONrRr+W+WcFh5mIldDSoyg0pXmonLEupaalMAEkoTYkkrAZ2eKohWzfoev6QbxxhpBvHGPJZeNw0yXMmScChZTiJeHQkqAUozGclnoIJOqb2uxjEVziwIscCXSTpLABhKXMdAKnPmpDlk3VcU3VROK8j2XSDeOMajlvAmZUyiKpdDpuUGqp2qDg2cbaQ7iOX5D5JwuIw8uecPKQVgmkawDKKbHbk79seac9+VZeGx02QkUpTSwAsHQk/OJVG6CNtedKHrp5JxBUVHFTw4CdWW1ku3/UbMuSAN2VoysLgZiK3n4glQSxpumlalEgKUUuQoAun9Id8o+e/KpHbwh5VI7eEXurM61eR9I4WQSqWVKWqhSlFS6R5wUKQBn5wF9ibkmNtpBvHGPmjkflVM9RSHsl8m2tHWDm9KIB6TKS7WUbiw2JfaWjJaaRZ2cnF15dTHaabGzm4NOq4fmz2vSDeOMNIN44x4YvkZGjCxNQpW1FQBFztOdqT7yNhjQct44Yekl7kjfcNuitnpVnOagq7eHUrZ6fC0moJOr4dT6S0g3jjDSDeOMfPsuSCAb3A/aNxhubspctK+kypaj5yVkApNVIycs13IikdNspbFXl1OcfE7OTok+XU9q0g3jjDSDeOMeLy+bshyFYpDMkhQZtZKiXqINikAgAnWFhFxHNFCiQMXhyQKiytgDm7bPvdF9ag/R8up0Wnxe6L5dT2TSDeOMNIN44x4liub8tCm6TKWKVKdJcApIASWu5ezA8HIwsXgEoVSlYmBgXTlfZucdhI3ExR6bZR315dSkvE7OO9Pl1PacWFGakpKaXGkdKiVJoV5pBASaqc3sTCPn3lrHpkUkuyn2Pk0I12U4WsFNM2WNuraCnFbGa7CIMoESlzJYNzQtSXPaxvF/pk708/vV+MVhHo7iKDpk708/vV+MOmTvTz+9X4whAURgzeTkKUVKdSiXJJJJO8k5xLoSd6viMIRVwi96OkZyj5W0Ohp3q+Iw6Gner4jCERhwyRfGtPc/ux0NO9XxGLauS5ZLkEntMVhBQivRFZWk5KjbZH8JldWH4TK6sIRN1ZFKsfhMrqw/CZXVhCF1ZCrMnk2X0eamdJ1JiHpVYs4KTn2Exvzz3x3rCvhR9MIQcIv0KuKltZb8rcXSlGl1E00Jol0poIKWFLCkgM2TBou+XOP8AWF8E/TFYRFyOSGHHIp5c4/1hfBH0w8ucf6wvgn6YrCGHHJEYccinlxj/AFhfBH0xoOVE9ImqnTiVzFNUqwdgwy7BCETcivQlRUdqRi/hMrqw/CZXVhCF1ZFqsnL5OQnzXT7CR+0T6KOsv4leMIRFyOSKtVHRR1l/ErxiEzAJV51Svaon94QhcjkhRIn0UdZfxK8YdFHWX8SvGEIYcMkKIdFHWX8SvGHRR1l/ErxhCGHHJCiHRR1l/Erxh0UdZfxK8YQhhwyQoiEzk9CvOqV7VE/vCEIm7HIlbNx//9k="/>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AU"/>
          </a:p>
        </p:txBody>
      </p:sp>
      <p:pic>
        <p:nvPicPr>
          <p:cNvPr id="25602" name="Picture 2" descr="\\psf\Home\Desktop\Screen Shot 2013-08-24 at 4.32.36 PM.png"/>
          <p:cNvPicPr>
            <a:picLocks noChangeAspect="1" noChangeArrowheads="1"/>
          </p:cNvPicPr>
          <p:nvPr/>
        </p:nvPicPr>
        <p:blipFill rotWithShape="1">
          <a:blip r:embed="rId3">
            <a:extLst>
              <a:ext uri="{28A0092B-C50C-407E-A947-70E740481C1C}">
                <a14:useLocalDpi xmlns:a14="http://schemas.microsoft.com/office/drawing/2010/main" val="0"/>
              </a:ext>
            </a:extLst>
          </a:blip>
          <a:srcRect r="239"/>
          <a:stretch/>
        </p:blipFill>
        <p:spPr bwMode="auto">
          <a:xfrm>
            <a:off x="223168" y="1049861"/>
            <a:ext cx="8361238" cy="560578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213643" y="1053559"/>
            <a:ext cx="8361238" cy="264461"/>
          </a:xfrm>
          <a:prstGeom prst="rect">
            <a:avLst/>
          </a:prstGeom>
          <a:solidFill>
            <a:schemeClr val="accent2">
              <a:lumMod val="60000"/>
              <a:lumOff val="40000"/>
              <a:alpha val="30196"/>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2000" b="1" dirty="0">
                <a:solidFill>
                  <a:schemeClr val="tx1"/>
                </a:solidFill>
              </a:rPr>
              <a:t>Customer</a:t>
            </a:r>
          </a:p>
        </p:txBody>
      </p:sp>
      <p:sp>
        <p:nvSpPr>
          <p:cNvPr id="43" name="Rectangle 42"/>
          <p:cNvSpPr/>
          <p:nvPr/>
        </p:nvSpPr>
        <p:spPr>
          <a:xfrm>
            <a:off x="225425" y="5828012"/>
            <a:ext cx="8352000" cy="264461"/>
          </a:xfrm>
          <a:prstGeom prst="rect">
            <a:avLst/>
          </a:prstGeom>
          <a:solidFill>
            <a:schemeClr val="accent6">
              <a:lumMod val="75000"/>
              <a:alpha val="30196"/>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2000" b="1" dirty="0">
                <a:solidFill>
                  <a:schemeClr val="tx1"/>
                </a:solidFill>
              </a:rPr>
              <a:t>Supplier 1</a:t>
            </a:r>
          </a:p>
        </p:txBody>
      </p:sp>
      <p:sp>
        <p:nvSpPr>
          <p:cNvPr id="44" name="Rectangle 43"/>
          <p:cNvSpPr/>
          <p:nvPr/>
        </p:nvSpPr>
        <p:spPr>
          <a:xfrm>
            <a:off x="229518" y="6368432"/>
            <a:ext cx="8352000" cy="264461"/>
          </a:xfrm>
          <a:prstGeom prst="rect">
            <a:avLst/>
          </a:prstGeom>
          <a:solidFill>
            <a:schemeClr val="accent6">
              <a:lumMod val="75000"/>
              <a:alpha val="30196"/>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2000" b="1" dirty="0">
                <a:solidFill>
                  <a:schemeClr val="tx1"/>
                </a:solidFill>
              </a:rPr>
              <a:t>Supplier 2</a:t>
            </a:r>
          </a:p>
        </p:txBody>
      </p:sp>
      <p:sp>
        <p:nvSpPr>
          <p:cNvPr id="47" name="Rectangle 46"/>
          <p:cNvSpPr/>
          <p:nvPr/>
        </p:nvSpPr>
        <p:spPr>
          <a:xfrm>
            <a:off x="224309" y="1584350"/>
            <a:ext cx="8361238" cy="3996000"/>
          </a:xfrm>
          <a:prstGeom prst="rect">
            <a:avLst/>
          </a:prstGeom>
          <a:solidFill>
            <a:srgbClr val="98C723">
              <a:alpha val="3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AU" sz="2000" b="1" dirty="0">
                <a:solidFill>
                  <a:schemeClr val="tx1"/>
                </a:solidFill>
              </a:rPr>
              <a:t>Seller</a:t>
            </a:r>
          </a:p>
        </p:txBody>
      </p:sp>
      <p:sp>
        <p:nvSpPr>
          <p:cNvPr id="49" name="Rectangle 48"/>
          <p:cNvSpPr/>
          <p:nvPr/>
        </p:nvSpPr>
        <p:spPr>
          <a:xfrm>
            <a:off x="107504" y="930168"/>
            <a:ext cx="8657108" cy="64920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2000" b="1" dirty="0">
              <a:solidFill>
                <a:schemeClr val="tx1"/>
              </a:solidFill>
            </a:endParaRPr>
          </a:p>
        </p:txBody>
      </p:sp>
      <p:sp>
        <p:nvSpPr>
          <p:cNvPr id="50" name="Rectangle 49"/>
          <p:cNvSpPr/>
          <p:nvPr/>
        </p:nvSpPr>
        <p:spPr>
          <a:xfrm>
            <a:off x="91356" y="5589240"/>
            <a:ext cx="8657108" cy="104438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2000" b="1" dirty="0">
              <a:solidFill>
                <a:schemeClr val="tx1"/>
              </a:solidFill>
            </a:endParaRPr>
          </a:p>
        </p:txBody>
      </p:sp>
      <p:sp>
        <p:nvSpPr>
          <p:cNvPr id="58" name="Slide Number Placeholder 10"/>
          <p:cNvSpPr>
            <a:spLocks noGrp="1"/>
          </p:cNvSpPr>
          <p:nvPr>
            <p:ph type="sldNum" sz="quarter" idx="11"/>
          </p:nvPr>
        </p:nvSpPr>
        <p:spPr>
          <a:xfrm>
            <a:off x="8228806" y="6597352"/>
            <a:ext cx="533400" cy="152400"/>
          </a:xfrm>
        </p:spPr>
        <p:txBody>
          <a:bodyPr/>
          <a:lstStyle/>
          <a:p>
            <a:fld id="{F06E539D-8AB8-485C-BFEF-50E8D5427D32}" type="slidenum">
              <a:rPr lang="en-AU" sz="1600" smtClean="0"/>
              <a:t>9</a:t>
            </a:fld>
            <a:endParaRPr lang="en-AU" sz="1600" dirty="0"/>
          </a:p>
        </p:txBody>
      </p:sp>
    </p:spTree>
    <p:extLst>
      <p:ext uri="{BB962C8B-B14F-4D97-AF65-F5344CB8AC3E}">
        <p14:creationId xmlns:p14="http://schemas.microsoft.com/office/powerpoint/2010/main" val="503652103"/>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47"/>
                                        </p:tgtEl>
                                        <p:attrNameLst>
                                          <p:attrName>style.visibility</p:attrName>
                                        </p:attrNameLst>
                                      </p:cBhvr>
                                      <p:to>
                                        <p:strVal val="visible"/>
                                      </p:to>
                                    </p:set>
                                    <p:animEffect transition="in" filter="barn(outVertical)">
                                      <p:cBhvr>
                                        <p:cTn id="7" dur="500"/>
                                        <p:tgtEl>
                                          <p:spTgt spid="4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37"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out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37" fill="hold" grpId="0" nodeType="clickEffect">
                                  <p:stCondLst>
                                    <p:cond delay="0"/>
                                  </p:stCondLst>
                                  <p:childTnLst>
                                    <p:set>
                                      <p:cBhvr>
                                        <p:cTn id="16" dur="1" fill="hold">
                                          <p:stCondLst>
                                            <p:cond delay="0"/>
                                          </p:stCondLst>
                                        </p:cTn>
                                        <p:tgtEl>
                                          <p:spTgt spid="43"/>
                                        </p:tgtEl>
                                        <p:attrNameLst>
                                          <p:attrName>style.visibility</p:attrName>
                                        </p:attrNameLst>
                                      </p:cBhvr>
                                      <p:to>
                                        <p:strVal val="visible"/>
                                      </p:to>
                                    </p:set>
                                    <p:animEffect transition="in" filter="barn(outVertical)">
                                      <p:cBhvr>
                                        <p:cTn id="17" dur="500"/>
                                        <p:tgtEl>
                                          <p:spTgt spid="43"/>
                                        </p:tgtEl>
                                      </p:cBhvr>
                                    </p:animEffect>
                                  </p:childTnLst>
                                </p:cTn>
                              </p:par>
                              <p:par>
                                <p:cTn id="18" presetID="16" presetClass="entr" presetSubtype="37" fill="hold" grpId="0" nodeType="withEffect">
                                  <p:stCondLst>
                                    <p:cond delay="0"/>
                                  </p:stCondLst>
                                  <p:childTnLst>
                                    <p:set>
                                      <p:cBhvr>
                                        <p:cTn id="19" dur="1" fill="hold">
                                          <p:stCondLst>
                                            <p:cond delay="0"/>
                                          </p:stCondLst>
                                        </p:cTn>
                                        <p:tgtEl>
                                          <p:spTgt spid="44"/>
                                        </p:tgtEl>
                                        <p:attrNameLst>
                                          <p:attrName>style.visibility</p:attrName>
                                        </p:attrNameLst>
                                      </p:cBhvr>
                                      <p:to>
                                        <p:strVal val="visible"/>
                                      </p:to>
                                    </p:set>
                                    <p:animEffect transition="in" filter="barn(outVertical)">
                                      <p:cBhvr>
                                        <p:cTn id="20" dur="500"/>
                                        <p:tgtEl>
                                          <p:spTgt spid="44"/>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49"/>
                                        </p:tgtEl>
                                        <p:attrNameLst>
                                          <p:attrName>style.visibility</p:attrName>
                                        </p:attrNameLst>
                                      </p:cBhvr>
                                      <p:to>
                                        <p:strVal val="visible"/>
                                      </p:to>
                                    </p:set>
                                    <p:animEffect transition="in" filter="fade">
                                      <p:cBhvr>
                                        <p:cTn id="25" dur="500"/>
                                        <p:tgtEl>
                                          <p:spTgt spid="49"/>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50"/>
                                        </p:tgtEl>
                                        <p:attrNameLst>
                                          <p:attrName>style.visibility</p:attrName>
                                        </p:attrNameLst>
                                      </p:cBhvr>
                                      <p:to>
                                        <p:strVal val="visible"/>
                                      </p:to>
                                    </p:set>
                                    <p:animEffect transition="in" filter="fade">
                                      <p:cBhvr>
                                        <p:cTn id="28" dur="5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3" grpId="0" animBg="1"/>
      <p:bldP spid="44" grpId="0" animBg="1"/>
      <p:bldP spid="47" grpId="0" animBg="1"/>
      <p:bldP spid="49" grpId="0" animBg="1"/>
      <p:bldP spid="50" grpId="0" animBg="1"/>
    </p:bldLst>
  </p:timing>
</p:sld>
</file>

<file path=ppt/theme/theme1.xml><?xml version="1.0" encoding="utf-8"?>
<a:theme xmlns:a="http://schemas.openxmlformats.org/drawingml/2006/main" name="Composite">
  <a:themeElements>
    <a:clrScheme name="Composite">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Composite">
      <a:majorFont>
        <a:latin typeface="Calibri"/>
        <a:ea typeface=""/>
        <a:cs typeface=""/>
        <a:font script="Jpan" typeface="ＭＳ Ｐゴシック"/>
        <a:font script="Hang" typeface="맑은 고딕"/>
        <a:font script="Hans" typeface="宋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omposite">
      <a:fillStyleLst>
        <a:solidFill>
          <a:schemeClr val="phClr"/>
        </a:solidFill>
        <a:gradFill rotWithShape="1">
          <a:gsLst>
            <a:gs pos="0">
              <a:schemeClr val="phClr">
                <a:tint val="50000"/>
                <a:shade val="95000"/>
                <a:satMod val="300000"/>
              </a:schemeClr>
            </a:gs>
            <a:gs pos="12000">
              <a:schemeClr val="phClr">
                <a:tint val="50000"/>
                <a:shade val="90000"/>
                <a:satMod val="250000"/>
              </a:schemeClr>
            </a:gs>
            <a:gs pos="100000">
              <a:schemeClr val="phClr">
                <a:tint val="85000"/>
                <a:shade val="75000"/>
                <a:satMod val="150000"/>
              </a:schemeClr>
            </a:gs>
          </a:gsLst>
          <a:lin ang="16200000" scaled="1"/>
        </a:gradFill>
        <a:gradFill rotWithShape="1">
          <a:gsLst>
            <a:gs pos="0">
              <a:schemeClr val="phClr">
                <a:tint val="75000"/>
                <a:shade val="95000"/>
                <a:satMod val="175000"/>
              </a:schemeClr>
            </a:gs>
            <a:gs pos="12000">
              <a:schemeClr val="phClr">
                <a:tint val="90000"/>
                <a:shade val="90000"/>
                <a:satMod val="150000"/>
              </a:schemeClr>
            </a:gs>
            <a:gs pos="100000">
              <a:schemeClr val="phClr">
                <a:tint val="100000"/>
                <a:shade val="75000"/>
                <a:satMod val="150000"/>
              </a:schemeClr>
            </a:gs>
          </a:gsLst>
          <a:lin ang="16200000" scaled="1"/>
        </a:gradFill>
      </a:fillStyleLst>
      <a:lnStyleLst>
        <a:ln w="9525" cap="flat" cmpd="sng" algn="ctr">
          <a:solidFill>
            <a:schemeClr val="phClr">
              <a:shade val="95000"/>
              <a:satMod val="105000"/>
            </a:scheme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scene3d>
            <a:camera prst="orthographicFront">
              <a:rot lat="0" lon="0" rev="0"/>
            </a:camera>
            <a:lightRig rig="freezing" dir="t">
              <a:rot lat="0" lon="0" rev="6000000"/>
            </a:lightRig>
          </a:scene3d>
          <a:sp3d contourW="12700" prstMaterial="dkEdge">
            <a:bevelT w="44450" h="25400"/>
            <a:contourClr>
              <a:schemeClr val="phClr">
                <a:shade val="30000"/>
              </a:schemeClr>
            </a:contourClr>
          </a:sp3d>
        </a:effectStyle>
      </a:effectStyleLst>
      <a:bgFillStyleLst>
        <a:solidFill>
          <a:schemeClr val="phClr"/>
        </a:solidFill>
        <a:gradFill rotWithShape="1">
          <a:gsLst>
            <a:gs pos="0">
              <a:schemeClr val="phClr">
                <a:tint val="100000"/>
                <a:shade val="80000"/>
                <a:satMod val="110000"/>
                <a:lumMod val="80000"/>
              </a:schemeClr>
            </a:gs>
            <a:gs pos="79000">
              <a:schemeClr val="phClr">
                <a:tint val="100000"/>
                <a:shade val="90000"/>
                <a:satMod val="105000"/>
                <a:lumMod val="100000"/>
              </a:schemeClr>
            </a:gs>
            <a:gs pos="100000">
              <a:schemeClr val="phClr">
                <a:tint val="95000"/>
                <a:shade val="100000"/>
                <a:satMod val="110000"/>
                <a:lumMod val="115000"/>
              </a:schemeClr>
            </a:gs>
          </a:gsLst>
          <a:lin ang="5400000" scaled="0"/>
        </a:gradFill>
        <a:gradFill rotWithShape="1">
          <a:gsLst>
            <a:gs pos="0">
              <a:schemeClr val="phClr">
                <a:tint val="90000"/>
                <a:shade val="100000"/>
                <a:satMod val="100000"/>
                <a:lumMod val="110000"/>
              </a:schemeClr>
            </a:gs>
            <a:gs pos="83000">
              <a:schemeClr val="phClr">
                <a:shade val="75000"/>
                <a:satMod val="200000"/>
              </a:schemeClr>
            </a:gs>
            <a:gs pos="100000">
              <a:schemeClr val="phClr">
                <a:shade val="90000"/>
                <a:satMod val="200000"/>
              </a:schemeClr>
            </a:gs>
          </a:gsLst>
          <a:path path="circle">
            <a:fillToRect l="75000" t="100000" b="30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Composite</Template>
  <TotalTime>5103</TotalTime>
  <Words>2978</Words>
  <Application>Microsoft Office PowerPoint</Application>
  <PresentationFormat>Presentazione su schermo (4:3)</PresentationFormat>
  <Paragraphs>247</Paragraphs>
  <Slides>27</Slides>
  <Notes>25</Notes>
  <HiddenSlides>0</HiddenSlides>
  <MMClips>0</MMClips>
  <ScaleCrop>false</ScaleCrop>
  <HeadingPairs>
    <vt:vector size="8" baseType="variant">
      <vt:variant>
        <vt:lpstr>Caratteri utilizzati</vt:lpstr>
      </vt:variant>
      <vt:variant>
        <vt:i4>5</vt:i4>
      </vt:variant>
      <vt:variant>
        <vt:lpstr>Tema</vt:lpstr>
      </vt:variant>
      <vt:variant>
        <vt:i4>1</vt:i4>
      </vt:variant>
      <vt:variant>
        <vt:lpstr>Server OLE incorporati</vt:lpstr>
      </vt:variant>
      <vt:variant>
        <vt:i4>1</vt:i4>
      </vt:variant>
      <vt:variant>
        <vt:lpstr>Titoli diapositive</vt:lpstr>
      </vt:variant>
      <vt:variant>
        <vt:i4>27</vt:i4>
      </vt:variant>
    </vt:vector>
  </HeadingPairs>
  <TitlesOfParts>
    <vt:vector size="34" baseType="lpstr">
      <vt:lpstr>Arial</vt:lpstr>
      <vt:lpstr>Bradley Hand ITC</vt:lpstr>
      <vt:lpstr>Calibri</vt:lpstr>
      <vt:lpstr>Times New Roman</vt:lpstr>
      <vt:lpstr>Wingdings</vt:lpstr>
      <vt:lpstr>Composite</vt:lpstr>
      <vt:lpstr>Visio</vt:lpstr>
      <vt:lpstr>Marcello La Rosa &amp; Marlon Dumas</vt:lpstr>
      <vt:lpstr>What’s this tutorial about?</vt:lpstr>
      <vt:lpstr>Who’s this tutorial for?</vt:lpstr>
      <vt:lpstr>The BPM lifecycle</vt:lpstr>
      <vt:lpstr>The BPM Lifecycle (revisited)</vt:lpstr>
      <vt:lpstr>The well-known gap…</vt:lpstr>
      <vt:lpstr>The result: two sides of the story</vt:lpstr>
      <vt:lpstr>Bridging the gap: one task at a time</vt:lpstr>
      <vt:lpstr>Our running example</vt:lpstr>
      <vt:lpstr>Our running example</vt:lpstr>
      <vt:lpstr>1. Identify the automation boundaries</vt:lpstr>
      <vt:lpstr>In BPMN: specify task markers</vt:lpstr>
      <vt:lpstr>In our example… </vt:lpstr>
      <vt:lpstr>2. Review manual tasks</vt:lpstr>
      <vt:lpstr>Alternative: isolate manual tasks</vt:lpstr>
      <vt:lpstr>Alternative: isolate manual tasks</vt:lpstr>
      <vt:lpstr>Quiz: let’s consider this process fragment</vt:lpstr>
      <vt:lpstr>Possible solution</vt:lpstr>
      <vt:lpstr>BPMN elements irrelevant for execution</vt:lpstr>
      <vt:lpstr>3. Complete the process model</vt:lpstr>
      <vt:lpstr>In our example…</vt:lpstr>
      <vt:lpstr>In our example…</vt:lpstr>
      <vt:lpstr>4.  Adjust task granularity</vt:lpstr>
      <vt:lpstr>Look around</vt:lpstr>
      <vt:lpstr>An exception to the rule</vt:lpstr>
      <vt:lpstr>Our example…</vt:lpstr>
      <vt:lpstr>Presentazione standard di PowerPoint</vt:lpstr>
    </vt:vector>
  </TitlesOfParts>
  <Company>QUT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Fundamentals of Business Process Management</dc:title>
  <dc:creator>Marcello La Rosa</dc:creator>
  <cp:lastModifiedBy>Morichetta Andrea</cp:lastModifiedBy>
  <cp:revision>577</cp:revision>
  <dcterms:created xsi:type="dcterms:W3CDTF">2013-05-09T01:26:01Z</dcterms:created>
  <dcterms:modified xsi:type="dcterms:W3CDTF">2017-02-08T15:05:55Z</dcterms:modified>
</cp:coreProperties>
</file>