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050"/>
    <a:srgbClr val="98C723"/>
    <a:srgbClr val="00B0F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2854" autoAdjust="0"/>
  </p:normalViewPr>
  <p:slideViewPr>
    <p:cSldViewPr>
      <p:cViewPr>
        <p:scale>
          <a:sx n="66" d="100"/>
          <a:sy n="66" d="100"/>
        </p:scale>
        <p:origin x="-2214" y="-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5B6A7-3F5D-4708-B885-EDF065A0D2D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63AD09F-F2C5-4584-B0B0-DD003B60F504}">
      <dgm:prSet phldrT="[Text]"/>
      <dgm:spPr/>
      <dgm:t>
        <a:bodyPr/>
        <a:lstStyle/>
        <a:p>
          <a:r>
            <a:rPr lang="en-AU" b="1" dirty="0" smtClean="0">
              <a:solidFill>
                <a:schemeClr val="tx1"/>
              </a:solidFill>
            </a:rPr>
            <a:t>Big vendors</a:t>
          </a:r>
          <a:endParaRPr lang="en-AU" b="1" dirty="0">
            <a:solidFill>
              <a:schemeClr val="tx1"/>
            </a:solidFill>
          </a:endParaRPr>
        </a:p>
      </dgm:t>
    </dgm:pt>
    <dgm:pt modelId="{9B8E6D7C-0F3C-4336-8AE0-612D01C595A9}" type="parTrans" cxnId="{42DB53BF-DF01-417E-8666-E8CD697DEB13}">
      <dgm:prSet/>
      <dgm:spPr/>
      <dgm:t>
        <a:bodyPr/>
        <a:lstStyle/>
        <a:p>
          <a:endParaRPr lang="en-AU"/>
        </a:p>
      </dgm:t>
    </dgm:pt>
    <dgm:pt modelId="{2F95CD4E-5DF1-49FD-83E1-1CB6A3E560FC}" type="sibTrans" cxnId="{42DB53BF-DF01-417E-8666-E8CD697DEB13}">
      <dgm:prSet/>
      <dgm:spPr/>
      <dgm:t>
        <a:bodyPr/>
        <a:lstStyle/>
        <a:p>
          <a:endParaRPr lang="en-AU"/>
        </a:p>
      </dgm:t>
    </dgm:pt>
    <dgm:pt modelId="{073A4115-9B3D-436D-826B-5C1481751DE9}">
      <dgm:prSet phldrT="[Text]"/>
      <dgm:spPr/>
      <dgm:t>
        <a:bodyPr/>
        <a:lstStyle/>
        <a:p>
          <a:r>
            <a:rPr lang="en-AU" dirty="0" smtClean="0"/>
            <a:t>Oracle BPMS</a:t>
          </a:r>
          <a:endParaRPr lang="en-AU" dirty="0"/>
        </a:p>
      </dgm:t>
    </dgm:pt>
    <dgm:pt modelId="{7C21AD99-FA4C-4A56-A094-D5F3B80EA9AF}" type="parTrans" cxnId="{5F28C33E-5422-4B82-8DCB-6597B15592AC}">
      <dgm:prSet/>
      <dgm:spPr/>
      <dgm:t>
        <a:bodyPr/>
        <a:lstStyle/>
        <a:p>
          <a:endParaRPr lang="en-AU"/>
        </a:p>
      </dgm:t>
    </dgm:pt>
    <dgm:pt modelId="{18794CC5-DABC-46D6-9A08-7F7048D207D1}" type="sibTrans" cxnId="{5F28C33E-5422-4B82-8DCB-6597B15592AC}">
      <dgm:prSet/>
      <dgm:spPr/>
      <dgm:t>
        <a:bodyPr/>
        <a:lstStyle/>
        <a:p>
          <a:endParaRPr lang="en-AU"/>
        </a:p>
      </dgm:t>
    </dgm:pt>
    <dgm:pt modelId="{69FFADA5-E7A2-429F-9EA4-FCDBFE60621C}">
      <dgm:prSet phldrT="[Text]"/>
      <dgm:spPr/>
      <dgm:t>
        <a:bodyPr/>
        <a:lstStyle/>
        <a:p>
          <a:r>
            <a:rPr lang="en-AU" dirty="0" smtClean="0"/>
            <a:t>Microsoft BizTalk, </a:t>
          </a:r>
          <a:r>
            <a:rPr lang="en-AU" dirty="0" err="1" smtClean="0"/>
            <a:t>Wf</a:t>
          </a:r>
          <a:endParaRPr lang="en-AU" dirty="0"/>
        </a:p>
      </dgm:t>
    </dgm:pt>
    <dgm:pt modelId="{A348C6B1-D072-4E8C-A3FF-ED1874533F37}" type="parTrans" cxnId="{A514DC16-585E-4456-8F80-EE3565124AF9}">
      <dgm:prSet/>
      <dgm:spPr/>
      <dgm:t>
        <a:bodyPr/>
        <a:lstStyle/>
        <a:p>
          <a:endParaRPr lang="en-AU"/>
        </a:p>
      </dgm:t>
    </dgm:pt>
    <dgm:pt modelId="{1DF1E93E-906D-4C87-A0AD-DAE25671ADD6}" type="sibTrans" cxnId="{A514DC16-585E-4456-8F80-EE3565124AF9}">
      <dgm:prSet/>
      <dgm:spPr/>
      <dgm:t>
        <a:bodyPr/>
        <a:lstStyle/>
        <a:p>
          <a:endParaRPr lang="en-AU"/>
        </a:p>
      </dgm:t>
    </dgm:pt>
    <dgm:pt modelId="{723770C9-A59F-4275-B649-E2A21141D376}">
      <dgm:prSet phldrT="[Text]"/>
      <dgm:spPr/>
      <dgm:t>
        <a:bodyPr/>
        <a:lstStyle/>
        <a:p>
          <a:r>
            <a:rPr lang="en-AU" b="1" dirty="0" smtClean="0">
              <a:solidFill>
                <a:schemeClr val="tx1"/>
              </a:solidFill>
            </a:rPr>
            <a:t>Other</a:t>
          </a:r>
          <a:br>
            <a:rPr lang="en-AU" b="1" dirty="0" smtClean="0">
              <a:solidFill>
                <a:schemeClr val="tx1"/>
              </a:solidFill>
            </a:rPr>
          </a:br>
          <a:r>
            <a:rPr lang="en-AU" b="1" dirty="0" smtClean="0">
              <a:solidFill>
                <a:schemeClr val="tx1"/>
              </a:solidFill>
            </a:rPr>
            <a:t>closed-source</a:t>
          </a:r>
          <a:endParaRPr lang="en-AU" b="1" dirty="0">
            <a:solidFill>
              <a:schemeClr val="tx1"/>
            </a:solidFill>
          </a:endParaRPr>
        </a:p>
      </dgm:t>
    </dgm:pt>
    <dgm:pt modelId="{3422F977-22E3-4890-8315-60DC925CC167}" type="parTrans" cxnId="{3F519F4C-107D-4947-96F9-56FBEE4ED92E}">
      <dgm:prSet/>
      <dgm:spPr/>
      <dgm:t>
        <a:bodyPr/>
        <a:lstStyle/>
        <a:p>
          <a:endParaRPr lang="en-AU"/>
        </a:p>
      </dgm:t>
    </dgm:pt>
    <dgm:pt modelId="{2A9580FB-3BBF-4DEF-A5D2-0420DAEAAEB9}" type="sibTrans" cxnId="{3F519F4C-107D-4947-96F9-56FBEE4ED92E}">
      <dgm:prSet/>
      <dgm:spPr/>
      <dgm:t>
        <a:bodyPr/>
        <a:lstStyle/>
        <a:p>
          <a:endParaRPr lang="en-AU"/>
        </a:p>
      </dgm:t>
    </dgm:pt>
    <dgm:pt modelId="{83D4AD04-55FD-4111-B0D2-2010C70C3999}">
      <dgm:prSet phldrT="[Text]"/>
      <dgm:spPr/>
      <dgm:t>
        <a:bodyPr/>
        <a:lstStyle/>
        <a:p>
          <a:r>
            <a:rPr lang="en-AU" dirty="0" smtClean="0"/>
            <a:t>Appian BPMS</a:t>
          </a:r>
          <a:endParaRPr lang="en-AU" dirty="0"/>
        </a:p>
      </dgm:t>
    </dgm:pt>
    <dgm:pt modelId="{FBDE1239-D619-45D3-BB36-6A06A6E388DE}" type="parTrans" cxnId="{243E0602-686B-48BC-AEDE-956DDF11C646}">
      <dgm:prSet/>
      <dgm:spPr/>
      <dgm:t>
        <a:bodyPr/>
        <a:lstStyle/>
        <a:p>
          <a:endParaRPr lang="en-AU"/>
        </a:p>
      </dgm:t>
    </dgm:pt>
    <dgm:pt modelId="{4F184A9F-4908-4D83-817E-8620DF813EE1}" type="sibTrans" cxnId="{243E0602-686B-48BC-AEDE-956DDF11C646}">
      <dgm:prSet/>
      <dgm:spPr/>
      <dgm:t>
        <a:bodyPr/>
        <a:lstStyle/>
        <a:p>
          <a:endParaRPr lang="en-AU"/>
        </a:p>
      </dgm:t>
    </dgm:pt>
    <dgm:pt modelId="{6BD75158-BBA2-467A-B391-EE9E218DF14D}">
      <dgm:prSet phldrT="[Text]"/>
      <dgm:spPr/>
      <dgm:t>
        <a:bodyPr/>
        <a:lstStyle/>
        <a:p>
          <a:r>
            <a:rPr lang="en-AU" dirty="0" err="1" smtClean="0"/>
            <a:t>BizAgi</a:t>
          </a:r>
          <a:r>
            <a:rPr lang="en-AU" dirty="0" smtClean="0"/>
            <a:t> BPM Suite</a:t>
          </a:r>
          <a:endParaRPr lang="en-AU" dirty="0"/>
        </a:p>
      </dgm:t>
    </dgm:pt>
    <dgm:pt modelId="{E501ADF9-F921-44B8-A596-41F927B549A4}" type="parTrans" cxnId="{5E34951B-2666-49EF-BD1C-C201C18C4953}">
      <dgm:prSet/>
      <dgm:spPr/>
      <dgm:t>
        <a:bodyPr/>
        <a:lstStyle/>
        <a:p>
          <a:endParaRPr lang="en-AU"/>
        </a:p>
      </dgm:t>
    </dgm:pt>
    <dgm:pt modelId="{EAC65652-2582-4914-89B5-216C7BC194E4}" type="sibTrans" cxnId="{5E34951B-2666-49EF-BD1C-C201C18C4953}">
      <dgm:prSet/>
      <dgm:spPr/>
      <dgm:t>
        <a:bodyPr/>
        <a:lstStyle/>
        <a:p>
          <a:endParaRPr lang="en-AU"/>
        </a:p>
      </dgm:t>
    </dgm:pt>
    <dgm:pt modelId="{0DCC2626-022E-4785-B7EE-754B61384B01}">
      <dgm:prSet phldrT="[Text]"/>
      <dgm:spPr/>
      <dgm:t>
        <a:bodyPr/>
        <a:lstStyle/>
        <a:p>
          <a:r>
            <a:rPr lang="en-AU" b="1" dirty="0" smtClean="0">
              <a:solidFill>
                <a:schemeClr val="tx1"/>
              </a:solidFill>
            </a:rPr>
            <a:t>Community </a:t>
          </a:r>
          <a:br>
            <a:rPr lang="en-AU" b="1" dirty="0" smtClean="0">
              <a:solidFill>
                <a:schemeClr val="tx1"/>
              </a:solidFill>
            </a:rPr>
          </a:br>
          <a:r>
            <a:rPr lang="en-AU" b="1" dirty="0" smtClean="0">
              <a:solidFill>
                <a:schemeClr val="tx1"/>
              </a:solidFill>
            </a:rPr>
            <a:t>open-source</a:t>
          </a:r>
          <a:endParaRPr lang="en-AU" b="1" dirty="0">
            <a:solidFill>
              <a:schemeClr val="tx1"/>
            </a:solidFill>
          </a:endParaRPr>
        </a:p>
      </dgm:t>
    </dgm:pt>
    <dgm:pt modelId="{36C4270E-E861-43B0-95AE-577E348C87CD}" type="parTrans" cxnId="{150B2400-D652-4901-AADA-5EF6978AB06D}">
      <dgm:prSet/>
      <dgm:spPr/>
      <dgm:t>
        <a:bodyPr/>
        <a:lstStyle/>
        <a:p>
          <a:endParaRPr lang="en-AU"/>
        </a:p>
      </dgm:t>
    </dgm:pt>
    <dgm:pt modelId="{025F67BE-8B8F-4172-99A2-C963121D4C12}" type="sibTrans" cxnId="{150B2400-D652-4901-AADA-5EF6978AB06D}">
      <dgm:prSet/>
      <dgm:spPr/>
      <dgm:t>
        <a:bodyPr/>
        <a:lstStyle/>
        <a:p>
          <a:endParaRPr lang="en-AU"/>
        </a:p>
      </dgm:t>
    </dgm:pt>
    <dgm:pt modelId="{C86DAAB9-4A4A-4CCB-9290-FC29E1575611}">
      <dgm:prSet phldrT="[Text]"/>
      <dgm:spPr/>
      <dgm:t>
        <a:bodyPr/>
        <a:lstStyle/>
        <a:p>
          <a:r>
            <a:rPr lang="en-AU" dirty="0" smtClean="0"/>
            <a:t>Shark</a:t>
          </a:r>
          <a:endParaRPr lang="en-AU" dirty="0"/>
        </a:p>
      </dgm:t>
    </dgm:pt>
    <dgm:pt modelId="{7B28B756-9ABF-49BD-8C96-C7DE16E0142B}" type="parTrans" cxnId="{D297D413-D060-494E-9DE7-7FAC81E990E8}">
      <dgm:prSet/>
      <dgm:spPr/>
      <dgm:t>
        <a:bodyPr/>
        <a:lstStyle/>
        <a:p>
          <a:endParaRPr lang="en-AU"/>
        </a:p>
      </dgm:t>
    </dgm:pt>
    <dgm:pt modelId="{2BA7BBCB-04CF-4843-92FE-017EBBD04DC1}" type="sibTrans" cxnId="{D297D413-D060-494E-9DE7-7FAC81E990E8}">
      <dgm:prSet/>
      <dgm:spPr/>
      <dgm:t>
        <a:bodyPr/>
        <a:lstStyle/>
        <a:p>
          <a:endParaRPr lang="en-AU"/>
        </a:p>
      </dgm:t>
    </dgm:pt>
    <dgm:pt modelId="{96300DF9-3D72-4E3F-AAEC-BD54DB76BD0E}">
      <dgm:prSet phldrT="[Text]"/>
      <dgm:spPr/>
      <dgm:t>
        <a:bodyPr/>
        <a:lstStyle/>
        <a:p>
          <a:r>
            <a:rPr lang="en-AU" dirty="0" smtClean="0"/>
            <a:t>YAWL</a:t>
          </a:r>
          <a:endParaRPr lang="en-AU" dirty="0"/>
        </a:p>
      </dgm:t>
    </dgm:pt>
    <dgm:pt modelId="{C257955C-730D-4F85-AFA5-0997ACA13EA6}" type="parTrans" cxnId="{159E0A71-DBA5-4508-A319-CB3492B1C1F8}">
      <dgm:prSet/>
      <dgm:spPr/>
      <dgm:t>
        <a:bodyPr/>
        <a:lstStyle/>
        <a:p>
          <a:endParaRPr lang="en-AU"/>
        </a:p>
      </dgm:t>
    </dgm:pt>
    <dgm:pt modelId="{3E1C0063-20F7-4FC2-B69A-566DC666814B}" type="sibTrans" cxnId="{159E0A71-DBA5-4508-A319-CB3492B1C1F8}">
      <dgm:prSet/>
      <dgm:spPr/>
      <dgm:t>
        <a:bodyPr/>
        <a:lstStyle/>
        <a:p>
          <a:endParaRPr lang="en-AU"/>
        </a:p>
      </dgm:t>
    </dgm:pt>
    <dgm:pt modelId="{6CAE7B86-A33C-4D6B-BAEA-EE19DCEC01E6}">
      <dgm:prSet phldrT="[Text]"/>
      <dgm:spPr/>
      <dgm:t>
        <a:bodyPr/>
        <a:lstStyle/>
        <a:p>
          <a:r>
            <a:rPr lang="en-AU" dirty="0" smtClean="0"/>
            <a:t>SAP </a:t>
          </a:r>
          <a:r>
            <a:rPr lang="en-AU" dirty="0" err="1" smtClean="0"/>
            <a:t>NetWeaver</a:t>
          </a:r>
          <a:r>
            <a:rPr lang="en-AU" dirty="0" smtClean="0"/>
            <a:t> BPM</a:t>
          </a:r>
          <a:endParaRPr lang="en-AU" dirty="0"/>
        </a:p>
      </dgm:t>
    </dgm:pt>
    <dgm:pt modelId="{C4E242B9-9C9B-4674-A155-39EB749C9FD1}" type="parTrans" cxnId="{9DA7E796-36AC-4245-8A30-5E8E60C98F1E}">
      <dgm:prSet/>
      <dgm:spPr/>
      <dgm:t>
        <a:bodyPr/>
        <a:lstStyle/>
        <a:p>
          <a:endParaRPr lang="en-AU"/>
        </a:p>
      </dgm:t>
    </dgm:pt>
    <dgm:pt modelId="{95D8EB45-1BC2-498A-A0F5-A7386301F14C}" type="sibTrans" cxnId="{9DA7E796-36AC-4245-8A30-5E8E60C98F1E}">
      <dgm:prSet/>
      <dgm:spPr/>
      <dgm:t>
        <a:bodyPr/>
        <a:lstStyle/>
        <a:p>
          <a:endParaRPr lang="en-AU"/>
        </a:p>
      </dgm:t>
    </dgm:pt>
    <dgm:pt modelId="{312D899B-41A3-4989-804E-7C2427EAA70E}">
      <dgm:prSet phldrT="[Text]"/>
      <dgm:spPr/>
      <dgm:t>
        <a:bodyPr/>
        <a:lstStyle/>
        <a:p>
          <a:r>
            <a:rPr lang="en-AU" dirty="0" smtClean="0"/>
            <a:t>Software AG </a:t>
          </a:r>
          <a:r>
            <a:rPr lang="en-AU" dirty="0" err="1" smtClean="0"/>
            <a:t>webMethods</a:t>
          </a:r>
          <a:endParaRPr lang="en-AU" dirty="0"/>
        </a:p>
      </dgm:t>
    </dgm:pt>
    <dgm:pt modelId="{2D947157-F38D-4012-85C7-EF5F1FD9608C}" type="parTrans" cxnId="{5197AA1E-F103-483F-BB2D-7C6C869B7E25}">
      <dgm:prSet/>
      <dgm:spPr/>
      <dgm:t>
        <a:bodyPr/>
        <a:lstStyle/>
        <a:p>
          <a:endParaRPr lang="en-AU"/>
        </a:p>
      </dgm:t>
    </dgm:pt>
    <dgm:pt modelId="{3B0CE0D9-5C3E-41F8-B581-8925D62EABE0}" type="sibTrans" cxnId="{5197AA1E-F103-483F-BB2D-7C6C869B7E25}">
      <dgm:prSet/>
      <dgm:spPr/>
      <dgm:t>
        <a:bodyPr/>
        <a:lstStyle/>
        <a:p>
          <a:endParaRPr lang="en-AU"/>
        </a:p>
      </dgm:t>
    </dgm:pt>
    <dgm:pt modelId="{7A5E097F-1E05-407D-AABD-5F15BD5DF4CF}">
      <dgm:prSet phldrT="[Text]"/>
      <dgm:spPr/>
      <dgm:t>
        <a:bodyPr/>
        <a:lstStyle/>
        <a:p>
          <a:r>
            <a:rPr lang="en-AU" dirty="0" err="1" smtClean="0"/>
            <a:t>Pagaystems</a:t>
          </a:r>
          <a:r>
            <a:rPr lang="en-AU" dirty="0" smtClean="0"/>
            <a:t> </a:t>
          </a:r>
          <a:r>
            <a:rPr lang="en-AU" dirty="0" err="1" smtClean="0"/>
            <a:t>PegaRULES</a:t>
          </a:r>
          <a:endParaRPr lang="en-AU" dirty="0"/>
        </a:p>
      </dgm:t>
    </dgm:pt>
    <dgm:pt modelId="{D76B4118-83BE-41BE-8D43-8D1D36B9C32B}" type="parTrans" cxnId="{98250642-9661-454A-9AE8-E0914BEABE52}">
      <dgm:prSet/>
      <dgm:spPr/>
      <dgm:t>
        <a:bodyPr/>
        <a:lstStyle/>
        <a:p>
          <a:endParaRPr lang="en-AU"/>
        </a:p>
      </dgm:t>
    </dgm:pt>
    <dgm:pt modelId="{BF8B9E66-F0D5-40D6-9810-71421BC1E771}" type="sibTrans" cxnId="{98250642-9661-454A-9AE8-E0914BEABE52}">
      <dgm:prSet/>
      <dgm:spPr/>
      <dgm:t>
        <a:bodyPr/>
        <a:lstStyle/>
        <a:p>
          <a:endParaRPr lang="en-AU"/>
        </a:p>
      </dgm:t>
    </dgm:pt>
    <dgm:pt modelId="{122ACA62-F832-492C-AF61-3EA807D5B944}">
      <dgm:prSet phldrT="[Text]"/>
      <dgm:spPr/>
      <dgm:t>
        <a:bodyPr/>
        <a:lstStyle/>
        <a:p>
          <a:r>
            <a:rPr lang="en-AU" dirty="0" smtClean="0"/>
            <a:t>IBM BPM</a:t>
          </a:r>
          <a:endParaRPr lang="en-AU" dirty="0"/>
        </a:p>
      </dgm:t>
    </dgm:pt>
    <dgm:pt modelId="{72AAC796-0DE6-41F6-A14C-4F56BC350BE2}" type="parTrans" cxnId="{FDB80659-68DE-4C8B-8F89-6C72709306C3}">
      <dgm:prSet/>
      <dgm:spPr/>
      <dgm:t>
        <a:bodyPr/>
        <a:lstStyle/>
        <a:p>
          <a:endParaRPr lang="en-AU"/>
        </a:p>
      </dgm:t>
    </dgm:pt>
    <dgm:pt modelId="{BD862A70-46D0-478F-9B9F-A937150CC85A}" type="sibTrans" cxnId="{FDB80659-68DE-4C8B-8F89-6C72709306C3}">
      <dgm:prSet/>
      <dgm:spPr/>
      <dgm:t>
        <a:bodyPr/>
        <a:lstStyle/>
        <a:p>
          <a:endParaRPr lang="en-AU"/>
        </a:p>
      </dgm:t>
    </dgm:pt>
    <dgm:pt modelId="{2EF160DC-12A9-4DA5-9DA9-2A3F61039D97}">
      <dgm:prSet phldrT="[Text]"/>
      <dgm:spPr/>
      <dgm:t>
        <a:bodyPr/>
        <a:lstStyle/>
        <a:p>
          <a:r>
            <a:rPr lang="en-AU" dirty="0" err="1" smtClean="0"/>
            <a:t>OpenTex</a:t>
          </a:r>
          <a:r>
            <a:rPr lang="en-AU" dirty="0" smtClean="0"/>
            <a:t> </a:t>
          </a:r>
          <a:r>
            <a:rPr lang="en-AU" dirty="0" err="1" smtClean="0"/>
            <a:t>tBPM</a:t>
          </a:r>
          <a:endParaRPr lang="en-AU" dirty="0"/>
        </a:p>
      </dgm:t>
    </dgm:pt>
    <dgm:pt modelId="{E4566D5F-316E-424F-86B7-EDE3511AF247}" type="parTrans" cxnId="{A66C9B86-3B31-4FC1-B8C0-572A7DED883D}">
      <dgm:prSet/>
      <dgm:spPr/>
      <dgm:t>
        <a:bodyPr/>
        <a:lstStyle/>
        <a:p>
          <a:endParaRPr lang="en-AU"/>
        </a:p>
      </dgm:t>
    </dgm:pt>
    <dgm:pt modelId="{9E8104B1-D0F7-4C43-BC69-D81BC64F3792}" type="sibTrans" cxnId="{A66C9B86-3B31-4FC1-B8C0-572A7DED883D}">
      <dgm:prSet/>
      <dgm:spPr/>
      <dgm:t>
        <a:bodyPr/>
        <a:lstStyle/>
        <a:p>
          <a:endParaRPr lang="en-AU"/>
        </a:p>
      </dgm:t>
    </dgm:pt>
    <dgm:pt modelId="{E940FC77-B5E7-4E5D-B65D-0C6DD54A3D82}">
      <dgm:prSet phldrT="[Text]"/>
      <dgm:spPr/>
      <dgm:t>
        <a:bodyPr/>
        <a:lstStyle/>
        <a:p>
          <a:r>
            <a:rPr lang="en-AU" dirty="0" smtClean="0"/>
            <a:t>Perceptive </a:t>
          </a:r>
          <a:r>
            <a:rPr lang="en-AU" dirty="0" err="1" smtClean="0"/>
            <a:t>BPMONe</a:t>
          </a:r>
          <a:endParaRPr lang="en-AU" dirty="0"/>
        </a:p>
      </dgm:t>
    </dgm:pt>
    <dgm:pt modelId="{8B0B15DB-03B7-4518-9819-5A4E645E44F8}" type="parTrans" cxnId="{7D9634BD-4E29-42E2-8747-A57FC51C1F36}">
      <dgm:prSet/>
      <dgm:spPr/>
      <dgm:t>
        <a:bodyPr/>
        <a:lstStyle/>
        <a:p>
          <a:endParaRPr lang="en-AU"/>
        </a:p>
      </dgm:t>
    </dgm:pt>
    <dgm:pt modelId="{197CA9CE-EF4D-4481-AD58-935F8475CBC4}" type="sibTrans" cxnId="{7D9634BD-4E29-42E2-8747-A57FC51C1F36}">
      <dgm:prSet/>
      <dgm:spPr/>
      <dgm:t>
        <a:bodyPr/>
        <a:lstStyle/>
        <a:p>
          <a:endParaRPr lang="en-AU"/>
        </a:p>
      </dgm:t>
    </dgm:pt>
    <dgm:pt modelId="{07E4819E-1CE7-4DDF-8274-B4D3D912BC6A}">
      <dgm:prSet phldrT="[Text]"/>
      <dgm:spPr/>
      <dgm:t>
        <a:bodyPr/>
        <a:lstStyle/>
        <a:p>
          <a:r>
            <a:rPr lang="en-AU" dirty="0" smtClean="0"/>
            <a:t>Progress </a:t>
          </a:r>
          <a:r>
            <a:rPr lang="en-AU" dirty="0" err="1" smtClean="0"/>
            <a:t>Savvion</a:t>
          </a:r>
          <a:endParaRPr lang="en-AU" dirty="0"/>
        </a:p>
      </dgm:t>
    </dgm:pt>
    <dgm:pt modelId="{B1D6C36F-389F-4168-BCEA-C06B8B8F6B68}" type="parTrans" cxnId="{00DC0A16-BF6C-46CA-A753-F5DACA9D5C3C}">
      <dgm:prSet/>
      <dgm:spPr/>
      <dgm:t>
        <a:bodyPr/>
        <a:lstStyle/>
        <a:p>
          <a:endParaRPr lang="en-AU"/>
        </a:p>
      </dgm:t>
    </dgm:pt>
    <dgm:pt modelId="{D454BBAF-B97A-4F15-9112-70BB72306F01}" type="sibTrans" cxnId="{00DC0A16-BF6C-46CA-A753-F5DACA9D5C3C}">
      <dgm:prSet/>
      <dgm:spPr/>
      <dgm:t>
        <a:bodyPr/>
        <a:lstStyle/>
        <a:p>
          <a:endParaRPr lang="en-AU"/>
        </a:p>
      </dgm:t>
    </dgm:pt>
    <dgm:pt modelId="{938C500B-E8BC-40CB-884E-D735982534B8}">
      <dgm:prSet phldrT="[Text]"/>
      <dgm:spPr/>
      <dgm:t>
        <a:bodyPr/>
        <a:lstStyle/>
        <a:p>
          <a:r>
            <a:rPr lang="en-AU" dirty="0" smtClean="0"/>
            <a:t>TIBCO </a:t>
          </a:r>
          <a:r>
            <a:rPr lang="en-AU" dirty="0" err="1" smtClean="0"/>
            <a:t>ActiveMatrix</a:t>
          </a:r>
          <a:r>
            <a:rPr lang="en-AU" dirty="0" smtClean="0"/>
            <a:t> BPM</a:t>
          </a:r>
          <a:endParaRPr lang="en-AU" dirty="0"/>
        </a:p>
      </dgm:t>
    </dgm:pt>
    <dgm:pt modelId="{735E3B7B-28F1-4109-A0AB-E0B580D7BCA1}" type="parTrans" cxnId="{31AE4565-1ED3-488C-BE79-2C838BACFAFC}">
      <dgm:prSet/>
      <dgm:spPr/>
      <dgm:t>
        <a:bodyPr/>
        <a:lstStyle/>
        <a:p>
          <a:endParaRPr lang="en-AU"/>
        </a:p>
      </dgm:t>
    </dgm:pt>
    <dgm:pt modelId="{4EC7D4C0-FCE5-4DE0-A220-7D965AEAF783}" type="sibTrans" cxnId="{31AE4565-1ED3-488C-BE79-2C838BACFAFC}">
      <dgm:prSet/>
      <dgm:spPr/>
      <dgm:t>
        <a:bodyPr/>
        <a:lstStyle/>
        <a:p>
          <a:endParaRPr lang="en-AU"/>
        </a:p>
      </dgm:t>
    </dgm:pt>
    <dgm:pt modelId="{3000F7F8-FAC5-49A7-9064-6295625F3F2C}">
      <dgm:prSet phldrT="[Text]"/>
      <dgm:spPr/>
      <dgm:t>
        <a:bodyPr/>
        <a:lstStyle/>
        <a:p>
          <a:r>
            <a:rPr lang="en-AU" b="1" dirty="0" smtClean="0">
              <a:solidFill>
                <a:schemeClr val="tx1"/>
              </a:solidFill>
            </a:rPr>
            <a:t>Commercial </a:t>
          </a:r>
          <a:br>
            <a:rPr lang="en-AU" b="1" dirty="0" smtClean="0">
              <a:solidFill>
                <a:schemeClr val="tx1"/>
              </a:solidFill>
            </a:rPr>
          </a:br>
          <a:r>
            <a:rPr lang="en-AU" b="1" dirty="0" smtClean="0">
              <a:solidFill>
                <a:schemeClr val="tx1"/>
              </a:solidFill>
            </a:rPr>
            <a:t>open-source</a:t>
          </a:r>
          <a:endParaRPr lang="en-AU" b="1" dirty="0">
            <a:solidFill>
              <a:schemeClr val="tx1"/>
            </a:solidFill>
          </a:endParaRPr>
        </a:p>
      </dgm:t>
    </dgm:pt>
    <dgm:pt modelId="{F67BC321-874D-42CE-AE07-68927EAEBF35}" type="parTrans" cxnId="{AC0776B6-0B6E-4D02-833A-3D81C9036576}">
      <dgm:prSet/>
      <dgm:spPr/>
      <dgm:t>
        <a:bodyPr/>
        <a:lstStyle/>
        <a:p>
          <a:endParaRPr lang="en-AU"/>
        </a:p>
      </dgm:t>
    </dgm:pt>
    <dgm:pt modelId="{3877399E-C8BC-4F95-A0E0-796F93925C32}" type="sibTrans" cxnId="{AC0776B6-0B6E-4D02-833A-3D81C9036576}">
      <dgm:prSet/>
      <dgm:spPr/>
      <dgm:t>
        <a:bodyPr/>
        <a:lstStyle/>
        <a:p>
          <a:endParaRPr lang="en-AU"/>
        </a:p>
      </dgm:t>
    </dgm:pt>
    <dgm:pt modelId="{A7AAB863-5E58-442E-A1EC-D33A37587AB1}">
      <dgm:prSet phldrT="[Text]"/>
      <dgm:spPr/>
      <dgm:t>
        <a:bodyPr/>
        <a:lstStyle/>
        <a:p>
          <a:r>
            <a:rPr lang="en-AU" dirty="0" smtClean="0"/>
            <a:t>Bonita Open Solution</a:t>
          </a:r>
          <a:endParaRPr lang="en-AU" dirty="0"/>
        </a:p>
      </dgm:t>
    </dgm:pt>
    <dgm:pt modelId="{13606BE7-3760-4C22-9A38-3BDE234D5A2B}" type="parTrans" cxnId="{DF46A94E-8065-4916-9035-DDE470EB8601}">
      <dgm:prSet/>
      <dgm:spPr/>
      <dgm:t>
        <a:bodyPr/>
        <a:lstStyle/>
        <a:p>
          <a:endParaRPr lang="en-AU"/>
        </a:p>
      </dgm:t>
    </dgm:pt>
    <dgm:pt modelId="{F712E3CF-8C9D-4671-8E8A-E4E7D3E2896B}" type="sibTrans" cxnId="{DF46A94E-8065-4916-9035-DDE470EB8601}">
      <dgm:prSet/>
      <dgm:spPr/>
      <dgm:t>
        <a:bodyPr/>
        <a:lstStyle/>
        <a:p>
          <a:endParaRPr lang="en-AU"/>
        </a:p>
      </dgm:t>
    </dgm:pt>
    <dgm:pt modelId="{23FA5C96-9A57-48E4-9717-44E97B7ED0E1}">
      <dgm:prSet phldrT="[Text]"/>
      <dgm:spPr/>
      <dgm:t>
        <a:bodyPr/>
        <a:lstStyle/>
        <a:p>
          <a:r>
            <a:rPr lang="en-AU" dirty="0" err="1" smtClean="0"/>
            <a:t>Camunda</a:t>
          </a:r>
          <a:r>
            <a:rPr lang="en-AU" dirty="0" smtClean="0"/>
            <a:t> Fox</a:t>
          </a:r>
          <a:endParaRPr lang="en-AU" dirty="0"/>
        </a:p>
      </dgm:t>
    </dgm:pt>
    <dgm:pt modelId="{BDB8E417-6998-4EE2-B15B-26D12F921F3A}" type="parTrans" cxnId="{38A40198-530D-478D-929D-44C823DA2FFD}">
      <dgm:prSet/>
      <dgm:spPr/>
      <dgm:t>
        <a:bodyPr/>
        <a:lstStyle/>
        <a:p>
          <a:endParaRPr lang="en-AU"/>
        </a:p>
      </dgm:t>
    </dgm:pt>
    <dgm:pt modelId="{88504273-EE48-4B4E-B3E2-8C4E5C8EE7A9}" type="sibTrans" cxnId="{38A40198-530D-478D-929D-44C823DA2FFD}">
      <dgm:prSet/>
      <dgm:spPr/>
      <dgm:t>
        <a:bodyPr/>
        <a:lstStyle/>
        <a:p>
          <a:endParaRPr lang="en-AU"/>
        </a:p>
      </dgm:t>
    </dgm:pt>
    <dgm:pt modelId="{79C8D6B5-2020-4D9E-8AE4-DBDA56FB6869}">
      <dgm:prSet phldrT="[Text]"/>
      <dgm:spPr/>
      <dgm:t>
        <a:bodyPr/>
        <a:lstStyle/>
        <a:p>
          <a:r>
            <a:rPr lang="en-AU" dirty="0" err="1" smtClean="0"/>
            <a:t>Intalio|BPM</a:t>
          </a:r>
          <a:endParaRPr lang="en-AU" dirty="0"/>
        </a:p>
      </dgm:t>
    </dgm:pt>
    <dgm:pt modelId="{49C7B9F5-E72E-477B-A8CB-34B4DF06EC25}" type="parTrans" cxnId="{D1872244-2CED-4BCB-9A00-A47B85D20ACC}">
      <dgm:prSet/>
      <dgm:spPr/>
      <dgm:t>
        <a:bodyPr/>
        <a:lstStyle/>
        <a:p>
          <a:endParaRPr lang="en-AU"/>
        </a:p>
      </dgm:t>
    </dgm:pt>
    <dgm:pt modelId="{379CD90B-E887-40FE-ABF8-91233D5DA40C}" type="sibTrans" cxnId="{D1872244-2CED-4BCB-9A00-A47B85D20ACC}">
      <dgm:prSet/>
      <dgm:spPr/>
      <dgm:t>
        <a:bodyPr/>
        <a:lstStyle/>
        <a:p>
          <a:endParaRPr lang="en-AU"/>
        </a:p>
      </dgm:t>
    </dgm:pt>
    <dgm:pt modelId="{CD7FD163-E851-4A10-BAD1-35B25B6DD0CB}">
      <dgm:prSet phldrT="[Text]"/>
      <dgm:spPr/>
      <dgm:t>
        <a:bodyPr/>
        <a:lstStyle/>
        <a:p>
          <a:r>
            <a:rPr lang="en-AU" dirty="0" smtClean="0"/>
            <a:t>Bosch </a:t>
          </a:r>
          <a:r>
            <a:rPr lang="en-AU" dirty="0" err="1" smtClean="0"/>
            <a:t>inubit</a:t>
          </a:r>
          <a:r>
            <a:rPr lang="en-AU" dirty="0" smtClean="0"/>
            <a:t> Suite</a:t>
          </a:r>
          <a:endParaRPr lang="en-AU" dirty="0"/>
        </a:p>
      </dgm:t>
    </dgm:pt>
    <dgm:pt modelId="{1FF68ACF-4348-4B4A-8C18-D17F726E2653}" type="parTrans" cxnId="{AB1C9E56-3CE0-462C-8321-EF0EFB510068}">
      <dgm:prSet/>
      <dgm:spPr/>
      <dgm:t>
        <a:bodyPr/>
        <a:lstStyle/>
        <a:p>
          <a:endParaRPr lang="en-AU"/>
        </a:p>
      </dgm:t>
    </dgm:pt>
    <dgm:pt modelId="{37AB5159-589D-4F72-8554-DA874C9E380C}" type="sibTrans" cxnId="{AB1C9E56-3CE0-462C-8321-EF0EFB510068}">
      <dgm:prSet/>
      <dgm:spPr/>
      <dgm:t>
        <a:bodyPr/>
        <a:lstStyle/>
        <a:p>
          <a:endParaRPr lang="en-AU"/>
        </a:p>
      </dgm:t>
    </dgm:pt>
    <dgm:pt modelId="{7C934A11-7FD8-45F1-ADB8-CB4F8E3805D7}">
      <dgm:prSet phldrT="[Text]"/>
      <dgm:spPr/>
      <dgm:t>
        <a:bodyPr/>
        <a:lstStyle/>
        <a:p>
          <a:r>
            <a:rPr lang="en-AU" dirty="0" err="1" smtClean="0"/>
            <a:t>JBoss</a:t>
          </a:r>
          <a:r>
            <a:rPr lang="en-AU" dirty="0" smtClean="0"/>
            <a:t> </a:t>
          </a:r>
          <a:r>
            <a:rPr lang="en-AU" dirty="0" err="1" smtClean="0"/>
            <a:t>jBPM</a:t>
          </a:r>
          <a:endParaRPr lang="en-AU" dirty="0"/>
        </a:p>
      </dgm:t>
    </dgm:pt>
    <dgm:pt modelId="{694CB835-5B82-45AB-9119-76E4207E838A}" type="parTrans" cxnId="{E25D2EE1-6427-4047-95C0-2C6F9B3B8105}">
      <dgm:prSet/>
      <dgm:spPr/>
      <dgm:t>
        <a:bodyPr/>
        <a:lstStyle/>
        <a:p>
          <a:endParaRPr lang="en-AU"/>
        </a:p>
      </dgm:t>
    </dgm:pt>
    <dgm:pt modelId="{91D71FFA-DCE5-4882-A6CE-C31A23F2AB86}" type="sibTrans" cxnId="{E25D2EE1-6427-4047-95C0-2C6F9B3B8105}">
      <dgm:prSet/>
      <dgm:spPr/>
      <dgm:t>
        <a:bodyPr/>
        <a:lstStyle/>
        <a:p>
          <a:endParaRPr lang="en-AU"/>
        </a:p>
      </dgm:t>
    </dgm:pt>
    <dgm:pt modelId="{477D415C-B3AF-46B0-8406-6BB72107F57B}" type="pres">
      <dgm:prSet presAssocID="{4115B6A7-3F5D-4708-B885-EDF065A0D2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B9EBFDF-0F8A-46D3-B15C-8889D0CC2338}" type="pres">
      <dgm:prSet presAssocID="{763AD09F-F2C5-4584-B0B0-DD003B60F504}" presName="composite" presStyleCnt="0"/>
      <dgm:spPr/>
    </dgm:pt>
    <dgm:pt modelId="{4219E757-56A5-4CC6-88A4-D514E53F31A3}" type="pres">
      <dgm:prSet presAssocID="{763AD09F-F2C5-4584-B0B0-DD003B60F50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F5A1764-2B00-44E1-B8A0-DD556793A3AC}" type="pres">
      <dgm:prSet presAssocID="{763AD09F-F2C5-4584-B0B0-DD003B60F504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ABDAAE5-FCBF-4E39-A092-20BC8CB38696}" type="pres">
      <dgm:prSet presAssocID="{2F95CD4E-5DF1-49FD-83E1-1CB6A3E560FC}" presName="space" presStyleCnt="0"/>
      <dgm:spPr/>
    </dgm:pt>
    <dgm:pt modelId="{F1CF24CD-DB7D-4C9F-9305-836F9D92D974}" type="pres">
      <dgm:prSet presAssocID="{723770C9-A59F-4275-B649-E2A21141D376}" presName="composite" presStyleCnt="0"/>
      <dgm:spPr/>
    </dgm:pt>
    <dgm:pt modelId="{87733BE2-7DB9-40CD-BDEE-11AB5119A3DF}" type="pres">
      <dgm:prSet presAssocID="{723770C9-A59F-4275-B649-E2A21141D37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E0043FA-C03C-46BE-AED1-7B137D723F1B}" type="pres">
      <dgm:prSet presAssocID="{723770C9-A59F-4275-B649-E2A21141D37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1650EF3-40EF-4657-8E1D-6DD315D17FEE}" type="pres">
      <dgm:prSet presAssocID="{2A9580FB-3BBF-4DEF-A5D2-0420DAEAAEB9}" presName="space" presStyleCnt="0"/>
      <dgm:spPr/>
    </dgm:pt>
    <dgm:pt modelId="{BEFCC152-824A-486B-846A-24B182A12EF7}" type="pres">
      <dgm:prSet presAssocID="{3000F7F8-FAC5-49A7-9064-6295625F3F2C}" presName="composite" presStyleCnt="0"/>
      <dgm:spPr/>
    </dgm:pt>
    <dgm:pt modelId="{CE5D75C5-2C53-4191-A6BF-B79E8E1E0C28}" type="pres">
      <dgm:prSet presAssocID="{3000F7F8-FAC5-49A7-9064-6295625F3F2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CDB447B-E0EE-4D2E-B1E2-B2FDF0884E2A}" type="pres">
      <dgm:prSet presAssocID="{3000F7F8-FAC5-49A7-9064-6295625F3F2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81915F2-D94F-4400-B1A0-8BAF844C0951}" type="pres">
      <dgm:prSet presAssocID="{3877399E-C8BC-4F95-A0E0-796F93925C32}" presName="space" presStyleCnt="0"/>
      <dgm:spPr/>
    </dgm:pt>
    <dgm:pt modelId="{A4B702EB-6A9E-49D7-AFCC-95108E84DA9B}" type="pres">
      <dgm:prSet presAssocID="{0DCC2626-022E-4785-B7EE-754B61384B01}" presName="composite" presStyleCnt="0"/>
      <dgm:spPr/>
    </dgm:pt>
    <dgm:pt modelId="{1143D613-A5E9-4760-9932-9F9899FC22EE}" type="pres">
      <dgm:prSet presAssocID="{0DCC2626-022E-4785-B7EE-754B61384B0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1029DAB-9CA4-4DF4-A3CA-3CBC306F9CCB}" type="pres">
      <dgm:prSet presAssocID="{0DCC2626-022E-4785-B7EE-754B61384B01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0DC0A16-BF6C-46CA-A753-F5DACA9D5C3C}" srcId="{723770C9-A59F-4275-B649-E2A21141D376}" destId="{07E4819E-1CE7-4DDF-8274-B4D3D912BC6A}" srcOrd="5" destOrd="0" parTransId="{B1D6C36F-389F-4168-BCEA-C06B8B8F6B68}" sibTransId="{D454BBAF-B97A-4F15-9112-70BB72306F01}"/>
    <dgm:cxn modelId="{150B2400-D652-4901-AADA-5EF6978AB06D}" srcId="{4115B6A7-3F5D-4708-B885-EDF065A0D2D3}" destId="{0DCC2626-022E-4785-B7EE-754B61384B01}" srcOrd="3" destOrd="0" parTransId="{36C4270E-E861-43B0-95AE-577E348C87CD}" sibTransId="{025F67BE-8B8F-4172-99A2-C963121D4C12}"/>
    <dgm:cxn modelId="{A514DC16-585E-4456-8F80-EE3565124AF9}" srcId="{763AD09F-F2C5-4584-B0B0-DD003B60F504}" destId="{69FFADA5-E7A2-429F-9EA4-FCDBFE60621C}" srcOrd="2" destOrd="0" parTransId="{A348C6B1-D072-4E8C-A3FF-ED1874533F37}" sibTransId="{1DF1E93E-906D-4C87-A0AD-DAE25671ADD6}"/>
    <dgm:cxn modelId="{D297D413-D060-494E-9DE7-7FAC81E990E8}" srcId="{0DCC2626-022E-4785-B7EE-754B61384B01}" destId="{C86DAAB9-4A4A-4CCB-9290-FC29E1575611}" srcOrd="0" destOrd="0" parTransId="{7B28B756-9ABF-49BD-8C96-C7DE16E0142B}" sibTransId="{2BA7BBCB-04CF-4843-92FE-017EBBD04DC1}"/>
    <dgm:cxn modelId="{52798CB1-EE49-456C-8061-273DC36C19C6}" type="presOf" srcId="{7C934A11-7FD8-45F1-ADB8-CB4F8E3805D7}" destId="{8CDB447B-E0EE-4D2E-B1E2-B2FDF0884E2A}" srcOrd="0" destOrd="3" presId="urn:microsoft.com/office/officeart/2005/8/layout/hList1"/>
    <dgm:cxn modelId="{E728A0CD-B6DA-44A9-B216-D77653F979E0}" type="presOf" srcId="{83D4AD04-55FD-4111-B0D2-2010C70C3999}" destId="{4E0043FA-C03C-46BE-AED1-7B137D723F1B}" srcOrd="0" destOrd="0" presId="urn:microsoft.com/office/officeart/2005/8/layout/hList1"/>
    <dgm:cxn modelId="{AC0776B6-0B6E-4D02-833A-3D81C9036576}" srcId="{4115B6A7-3F5D-4708-B885-EDF065A0D2D3}" destId="{3000F7F8-FAC5-49A7-9064-6295625F3F2C}" srcOrd="2" destOrd="0" parTransId="{F67BC321-874D-42CE-AE07-68927EAEBF35}" sibTransId="{3877399E-C8BC-4F95-A0E0-796F93925C32}"/>
    <dgm:cxn modelId="{2BCC7092-0D18-4D67-817B-DCBC9AB91520}" type="presOf" srcId="{312D899B-41A3-4989-804E-7C2427EAA70E}" destId="{AF5A1764-2B00-44E1-B8A0-DD556793A3AC}" srcOrd="0" destOrd="4" presId="urn:microsoft.com/office/officeart/2005/8/layout/hList1"/>
    <dgm:cxn modelId="{5970834C-E0B1-40F7-B5B6-8000E059A634}" type="presOf" srcId="{6BD75158-BBA2-467A-B391-EE9E218DF14D}" destId="{4E0043FA-C03C-46BE-AED1-7B137D723F1B}" srcOrd="0" destOrd="1" presId="urn:microsoft.com/office/officeart/2005/8/layout/hList1"/>
    <dgm:cxn modelId="{CB954B61-A211-43AF-BB73-059475566007}" type="presOf" srcId="{723770C9-A59F-4275-B649-E2A21141D376}" destId="{87733BE2-7DB9-40CD-BDEE-11AB5119A3DF}" srcOrd="0" destOrd="0" presId="urn:microsoft.com/office/officeart/2005/8/layout/hList1"/>
    <dgm:cxn modelId="{18E7DCBD-559C-41C6-96C1-B59E8842E6FB}" type="presOf" srcId="{69FFADA5-E7A2-429F-9EA4-FCDBFE60621C}" destId="{AF5A1764-2B00-44E1-B8A0-DD556793A3AC}" srcOrd="0" destOrd="2" presId="urn:microsoft.com/office/officeart/2005/8/layout/hList1"/>
    <dgm:cxn modelId="{01F3B2CC-0046-4C92-ACCC-14F811D57C3A}" type="presOf" srcId="{CD7FD163-E851-4A10-BAD1-35B25B6DD0CB}" destId="{4E0043FA-C03C-46BE-AED1-7B137D723F1B}" srcOrd="0" destOrd="2" presId="urn:microsoft.com/office/officeart/2005/8/layout/hList1"/>
    <dgm:cxn modelId="{4BC17FC0-28FE-455C-A01B-3E4C026A50A4}" type="presOf" srcId="{96300DF9-3D72-4E3F-AAEC-BD54DB76BD0E}" destId="{A1029DAB-9CA4-4DF4-A3CA-3CBC306F9CCB}" srcOrd="0" destOrd="1" presId="urn:microsoft.com/office/officeart/2005/8/layout/hList1"/>
    <dgm:cxn modelId="{E25D2EE1-6427-4047-95C0-2C6F9B3B8105}" srcId="{3000F7F8-FAC5-49A7-9064-6295625F3F2C}" destId="{7C934A11-7FD8-45F1-ADB8-CB4F8E3805D7}" srcOrd="3" destOrd="0" parTransId="{694CB835-5B82-45AB-9119-76E4207E838A}" sibTransId="{91D71FFA-DCE5-4882-A6CE-C31A23F2AB86}"/>
    <dgm:cxn modelId="{243E0602-686B-48BC-AEDE-956DDF11C646}" srcId="{723770C9-A59F-4275-B649-E2A21141D376}" destId="{83D4AD04-55FD-4111-B0D2-2010C70C3999}" srcOrd="0" destOrd="0" parTransId="{FBDE1239-D619-45D3-BB36-6A06A6E388DE}" sibTransId="{4F184A9F-4908-4D83-817E-8620DF813EE1}"/>
    <dgm:cxn modelId="{1A8ADD57-AA34-4BC5-9D66-DA6850BB50F7}" type="presOf" srcId="{073A4115-9B3D-436D-826B-5C1481751DE9}" destId="{AF5A1764-2B00-44E1-B8A0-DD556793A3AC}" srcOrd="0" destOrd="1" presId="urn:microsoft.com/office/officeart/2005/8/layout/hList1"/>
    <dgm:cxn modelId="{03D4FBA8-77C7-4CC1-B6B0-578DE4771884}" type="presOf" srcId="{79C8D6B5-2020-4D9E-8AE4-DBDA56FB6869}" destId="{8CDB447B-E0EE-4D2E-B1E2-B2FDF0884E2A}" srcOrd="0" destOrd="2" presId="urn:microsoft.com/office/officeart/2005/8/layout/hList1"/>
    <dgm:cxn modelId="{2DF5915E-5B50-46EF-AD65-BFA6877839DD}" type="presOf" srcId="{E940FC77-B5E7-4E5D-B65D-0C6DD54A3D82}" destId="{4E0043FA-C03C-46BE-AED1-7B137D723F1B}" srcOrd="0" destOrd="4" presId="urn:microsoft.com/office/officeart/2005/8/layout/hList1"/>
    <dgm:cxn modelId="{5240EDA4-B31B-438C-9FE7-2A03DEFD9224}" type="presOf" srcId="{122ACA62-F832-492C-AF61-3EA807D5B944}" destId="{AF5A1764-2B00-44E1-B8A0-DD556793A3AC}" srcOrd="0" destOrd="0" presId="urn:microsoft.com/office/officeart/2005/8/layout/hList1"/>
    <dgm:cxn modelId="{3F519F4C-107D-4947-96F9-56FBEE4ED92E}" srcId="{4115B6A7-3F5D-4708-B885-EDF065A0D2D3}" destId="{723770C9-A59F-4275-B649-E2A21141D376}" srcOrd="1" destOrd="0" parTransId="{3422F977-22E3-4890-8315-60DC925CC167}" sibTransId="{2A9580FB-3BBF-4DEF-A5D2-0420DAEAAEB9}"/>
    <dgm:cxn modelId="{6223F275-8211-47A7-AD57-21AB0B3ED4D5}" type="presOf" srcId="{2EF160DC-12A9-4DA5-9DA9-2A3F61039D97}" destId="{4E0043FA-C03C-46BE-AED1-7B137D723F1B}" srcOrd="0" destOrd="3" presId="urn:microsoft.com/office/officeart/2005/8/layout/hList1"/>
    <dgm:cxn modelId="{159E0A71-DBA5-4508-A319-CB3492B1C1F8}" srcId="{0DCC2626-022E-4785-B7EE-754B61384B01}" destId="{96300DF9-3D72-4E3F-AAEC-BD54DB76BD0E}" srcOrd="1" destOrd="0" parTransId="{C257955C-730D-4F85-AFA5-0997ACA13EA6}" sibTransId="{3E1C0063-20F7-4FC2-B69A-566DC666814B}"/>
    <dgm:cxn modelId="{763EBFC0-69CB-4992-9D80-7F3652A76239}" type="presOf" srcId="{7A5E097F-1E05-407D-AABD-5F15BD5DF4CF}" destId="{AF5A1764-2B00-44E1-B8A0-DD556793A3AC}" srcOrd="0" destOrd="5" presId="urn:microsoft.com/office/officeart/2005/8/layout/hList1"/>
    <dgm:cxn modelId="{A6129B41-E051-4C0D-BDAB-9DB8CDCA95FC}" type="presOf" srcId="{23FA5C96-9A57-48E4-9717-44E97B7ED0E1}" destId="{8CDB447B-E0EE-4D2E-B1E2-B2FDF0884E2A}" srcOrd="0" destOrd="1" presId="urn:microsoft.com/office/officeart/2005/8/layout/hList1"/>
    <dgm:cxn modelId="{98250642-9661-454A-9AE8-E0914BEABE52}" srcId="{763AD09F-F2C5-4584-B0B0-DD003B60F504}" destId="{7A5E097F-1E05-407D-AABD-5F15BD5DF4CF}" srcOrd="5" destOrd="0" parTransId="{D76B4118-83BE-41BE-8D43-8D1D36B9C32B}" sibTransId="{BF8B9E66-F0D5-40D6-9810-71421BC1E771}"/>
    <dgm:cxn modelId="{DBDD87D9-93B8-4079-9A61-70CF38F2358E}" type="presOf" srcId="{3000F7F8-FAC5-49A7-9064-6295625F3F2C}" destId="{CE5D75C5-2C53-4191-A6BF-B79E8E1E0C28}" srcOrd="0" destOrd="0" presId="urn:microsoft.com/office/officeart/2005/8/layout/hList1"/>
    <dgm:cxn modelId="{7D9634BD-4E29-42E2-8747-A57FC51C1F36}" srcId="{723770C9-A59F-4275-B649-E2A21141D376}" destId="{E940FC77-B5E7-4E5D-B65D-0C6DD54A3D82}" srcOrd="4" destOrd="0" parTransId="{8B0B15DB-03B7-4518-9819-5A4E645E44F8}" sibTransId="{197CA9CE-EF4D-4481-AD58-935F8475CBC4}"/>
    <dgm:cxn modelId="{D1872244-2CED-4BCB-9A00-A47B85D20ACC}" srcId="{3000F7F8-FAC5-49A7-9064-6295625F3F2C}" destId="{79C8D6B5-2020-4D9E-8AE4-DBDA56FB6869}" srcOrd="2" destOrd="0" parTransId="{49C7B9F5-E72E-477B-A8CB-34B4DF06EC25}" sibTransId="{379CD90B-E887-40FE-ABF8-91233D5DA40C}"/>
    <dgm:cxn modelId="{38A40198-530D-478D-929D-44C823DA2FFD}" srcId="{3000F7F8-FAC5-49A7-9064-6295625F3F2C}" destId="{23FA5C96-9A57-48E4-9717-44E97B7ED0E1}" srcOrd="1" destOrd="0" parTransId="{BDB8E417-6998-4EE2-B15B-26D12F921F3A}" sibTransId="{88504273-EE48-4B4E-B3E2-8C4E5C8EE7A9}"/>
    <dgm:cxn modelId="{E8E5D5F5-4ED1-43B0-B700-7928C9CD6F42}" type="presOf" srcId="{0DCC2626-022E-4785-B7EE-754B61384B01}" destId="{1143D613-A5E9-4760-9932-9F9899FC22EE}" srcOrd="0" destOrd="0" presId="urn:microsoft.com/office/officeart/2005/8/layout/hList1"/>
    <dgm:cxn modelId="{5F28C33E-5422-4B82-8DCB-6597B15592AC}" srcId="{763AD09F-F2C5-4584-B0B0-DD003B60F504}" destId="{073A4115-9B3D-436D-826B-5C1481751DE9}" srcOrd="1" destOrd="0" parTransId="{7C21AD99-FA4C-4A56-A094-D5F3B80EA9AF}" sibTransId="{18794CC5-DABC-46D6-9A08-7F7048D207D1}"/>
    <dgm:cxn modelId="{87249FED-7462-45DF-9D6F-3A1193C80AF1}" type="presOf" srcId="{4115B6A7-3F5D-4708-B885-EDF065A0D2D3}" destId="{477D415C-B3AF-46B0-8406-6BB72107F57B}" srcOrd="0" destOrd="0" presId="urn:microsoft.com/office/officeart/2005/8/layout/hList1"/>
    <dgm:cxn modelId="{FDB80659-68DE-4C8B-8F89-6C72709306C3}" srcId="{763AD09F-F2C5-4584-B0B0-DD003B60F504}" destId="{122ACA62-F832-492C-AF61-3EA807D5B944}" srcOrd="0" destOrd="0" parTransId="{72AAC796-0DE6-41F6-A14C-4F56BC350BE2}" sibTransId="{BD862A70-46D0-478F-9B9F-A937150CC85A}"/>
    <dgm:cxn modelId="{5E34951B-2666-49EF-BD1C-C201C18C4953}" srcId="{723770C9-A59F-4275-B649-E2A21141D376}" destId="{6BD75158-BBA2-467A-B391-EE9E218DF14D}" srcOrd="1" destOrd="0" parTransId="{E501ADF9-F921-44B8-A596-41F927B549A4}" sibTransId="{EAC65652-2582-4914-89B5-216C7BC194E4}"/>
    <dgm:cxn modelId="{21CFF527-3A10-40C9-88FB-7723A0EDF764}" type="presOf" srcId="{6CAE7B86-A33C-4D6B-BAEA-EE19DCEC01E6}" destId="{AF5A1764-2B00-44E1-B8A0-DD556793A3AC}" srcOrd="0" destOrd="3" presId="urn:microsoft.com/office/officeart/2005/8/layout/hList1"/>
    <dgm:cxn modelId="{5197AA1E-F103-483F-BB2D-7C6C869B7E25}" srcId="{763AD09F-F2C5-4584-B0B0-DD003B60F504}" destId="{312D899B-41A3-4989-804E-7C2427EAA70E}" srcOrd="4" destOrd="0" parTransId="{2D947157-F38D-4012-85C7-EF5F1FD9608C}" sibTransId="{3B0CE0D9-5C3E-41F8-B581-8925D62EABE0}"/>
    <dgm:cxn modelId="{4A1A0047-A536-49AD-8612-B2B2770727B5}" type="presOf" srcId="{938C500B-E8BC-40CB-884E-D735982534B8}" destId="{4E0043FA-C03C-46BE-AED1-7B137D723F1B}" srcOrd="0" destOrd="6" presId="urn:microsoft.com/office/officeart/2005/8/layout/hList1"/>
    <dgm:cxn modelId="{DC0E437C-EA90-4EBE-95D0-BB6C4C60FE07}" type="presOf" srcId="{07E4819E-1CE7-4DDF-8274-B4D3D912BC6A}" destId="{4E0043FA-C03C-46BE-AED1-7B137D723F1B}" srcOrd="0" destOrd="5" presId="urn:microsoft.com/office/officeart/2005/8/layout/hList1"/>
    <dgm:cxn modelId="{31AE4565-1ED3-488C-BE79-2C838BACFAFC}" srcId="{723770C9-A59F-4275-B649-E2A21141D376}" destId="{938C500B-E8BC-40CB-884E-D735982534B8}" srcOrd="6" destOrd="0" parTransId="{735E3B7B-28F1-4109-A0AB-E0B580D7BCA1}" sibTransId="{4EC7D4C0-FCE5-4DE0-A220-7D965AEAF783}"/>
    <dgm:cxn modelId="{AB1C9E56-3CE0-462C-8321-EF0EFB510068}" srcId="{723770C9-A59F-4275-B649-E2A21141D376}" destId="{CD7FD163-E851-4A10-BAD1-35B25B6DD0CB}" srcOrd="2" destOrd="0" parTransId="{1FF68ACF-4348-4B4A-8C18-D17F726E2653}" sibTransId="{37AB5159-589D-4F72-8554-DA874C9E380C}"/>
    <dgm:cxn modelId="{DF46A94E-8065-4916-9035-DDE470EB8601}" srcId="{3000F7F8-FAC5-49A7-9064-6295625F3F2C}" destId="{A7AAB863-5E58-442E-A1EC-D33A37587AB1}" srcOrd="0" destOrd="0" parTransId="{13606BE7-3760-4C22-9A38-3BDE234D5A2B}" sibTransId="{F712E3CF-8C9D-4671-8E8A-E4E7D3E2896B}"/>
    <dgm:cxn modelId="{9DA7E796-36AC-4245-8A30-5E8E60C98F1E}" srcId="{763AD09F-F2C5-4584-B0B0-DD003B60F504}" destId="{6CAE7B86-A33C-4D6B-BAEA-EE19DCEC01E6}" srcOrd="3" destOrd="0" parTransId="{C4E242B9-9C9B-4674-A155-39EB749C9FD1}" sibTransId="{95D8EB45-1BC2-498A-A0F5-A7386301F14C}"/>
    <dgm:cxn modelId="{745E61FB-3567-4231-A7FE-72A655FE672E}" type="presOf" srcId="{763AD09F-F2C5-4584-B0B0-DD003B60F504}" destId="{4219E757-56A5-4CC6-88A4-D514E53F31A3}" srcOrd="0" destOrd="0" presId="urn:microsoft.com/office/officeart/2005/8/layout/hList1"/>
    <dgm:cxn modelId="{A66C9B86-3B31-4FC1-B8C0-572A7DED883D}" srcId="{723770C9-A59F-4275-B649-E2A21141D376}" destId="{2EF160DC-12A9-4DA5-9DA9-2A3F61039D97}" srcOrd="3" destOrd="0" parTransId="{E4566D5F-316E-424F-86B7-EDE3511AF247}" sibTransId="{9E8104B1-D0F7-4C43-BC69-D81BC64F3792}"/>
    <dgm:cxn modelId="{C0454B00-3050-47DB-997B-0F2790600196}" type="presOf" srcId="{C86DAAB9-4A4A-4CCB-9290-FC29E1575611}" destId="{A1029DAB-9CA4-4DF4-A3CA-3CBC306F9CCB}" srcOrd="0" destOrd="0" presId="urn:microsoft.com/office/officeart/2005/8/layout/hList1"/>
    <dgm:cxn modelId="{42DB53BF-DF01-417E-8666-E8CD697DEB13}" srcId="{4115B6A7-3F5D-4708-B885-EDF065A0D2D3}" destId="{763AD09F-F2C5-4584-B0B0-DD003B60F504}" srcOrd="0" destOrd="0" parTransId="{9B8E6D7C-0F3C-4336-8AE0-612D01C595A9}" sibTransId="{2F95CD4E-5DF1-49FD-83E1-1CB6A3E560FC}"/>
    <dgm:cxn modelId="{6A47FA4D-1524-4D5D-A4A9-399AB68F5267}" type="presOf" srcId="{A7AAB863-5E58-442E-A1EC-D33A37587AB1}" destId="{8CDB447B-E0EE-4D2E-B1E2-B2FDF0884E2A}" srcOrd="0" destOrd="0" presId="urn:microsoft.com/office/officeart/2005/8/layout/hList1"/>
    <dgm:cxn modelId="{9C6E6450-5109-44A6-AAA1-F9F64702584A}" type="presParOf" srcId="{477D415C-B3AF-46B0-8406-6BB72107F57B}" destId="{8B9EBFDF-0F8A-46D3-B15C-8889D0CC2338}" srcOrd="0" destOrd="0" presId="urn:microsoft.com/office/officeart/2005/8/layout/hList1"/>
    <dgm:cxn modelId="{321A130F-4BB7-4ACB-BAAC-E280A19A0D5E}" type="presParOf" srcId="{8B9EBFDF-0F8A-46D3-B15C-8889D0CC2338}" destId="{4219E757-56A5-4CC6-88A4-D514E53F31A3}" srcOrd="0" destOrd="0" presId="urn:microsoft.com/office/officeart/2005/8/layout/hList1"/>
    <dgm:cxn modelId="{240D546F-9A26-42CC-9EBB-ACA3F281A44B}" type="presParOf" srcId="{8B9EBFDF-0F8A-46D3-B15C-8889D0CC2338}" destId="{AF5A1764-2B00-44E1-B8A0-DD556793A3AC}" srcOrd="1" destOrd="0" presId="urn:microsoft.com/office/officeart/2005/8/layout/hList1"/>
    <dgm:cxn modelId="{027F16E3-E362-4990-AF2B-7A128C98329C}" type="presParOf" srcId="{477D415C-B3AF-46B0-8406-6BB72107F57B}" destId="{EABDAAE5-FCBF-4E39-A092-20BC8CB38696}" srcOrd="1" destOrd="0" presId="urn:microsoft.com/office/officeart/2005/8/layout/hList1"/>
    <dgm:cxn modelId="{EEB3C602-B468-402A-A995-AC506671B088}" type="presParOf" srcId="{477D415C-B3AF-46B0-8406-6BB72107F57B}" destId="{F1CF24CD-DB7D-4C9F-9305-836F9D92D974}" srcOrd="2" destOrd="0" presId="urn:microsoft.com/office/officeart/2005/8/layout/hList1"/>
    <dgm:cxn modelId="{D4564ED6-1E43-4BE5-A05B-16CF09FA998C}" type="presParOf" srcId="{F1CF24CD-DB7D-4C9F-9305-836F9D92D974}" destId="{87733BE2-7DB9-40CD-BDEE-11AB5119A3DF}" srcOrd="0" destOrd="0" presId="urn:microsoft.com/office/officeart/2005/8/layout/hList1"/>
    <dgm:cxn modelId="{C34B8744-E498-4B79-B448-6CD1ADEFA1D1}" type="presParOf" srcId="{F1CF24CD-DB7D-4C9F-9305-836F9D92D974}" destId="{4E0043FA-C03C-46BE-AED1-7B137D723F1B}" srcOrd="1" destOrd="0" presId="urn:microsoft.com/office/officeart/2005/8/layout/hList1"/>
    <dgm:cxn modelId="{CBA97571-9D78-4D30-967D-D4B2B50D87B1}" type="presParOf" srcId="{477D415C-B3AF-46B0-8406-6BB72107F57B}" destId="{71650EF3-40EF-4657-8E1D-6DD315D17FEE}" srcOrd="3" destOrd="0" presId="urn:microsoft.com/office/officeart/2005/8/layout/hList1"/>
    <dgm:cxn modelId="{979F0C7F-A26E-4B82-AE2D-BC43F3AE1DD0}" type="presParOf" srcId="{477D415C-B3AF-46B0-8406-6BB72107F57B}" destId="{BEFCC152-824A-486B-846A-24B182A12EF7}" srcOrd="4" destOrd="0" presId="urn:microsoft.com/office/officeart/2005/8/layout/hList1"/>
    <dgm:cxn modelId="{839F54D2-8712-4940-9DAB-AADF326B29DE}" type="presParOf" srcId="{BEFCC152-824A-486B-846A-24B182A12EF7}" destId="{CE5D75C5-2C53-4191-A6BF-B79E8E1E0C28}" srcOrd="0" destOrd="0" presId="urn:microsoft.com/office/officeart/2005/8/layout/hList1"/>
    <dgm:cxn modelId="{46AEEA5E-7337-46AE-9FFD-C0D3D51E7537}" type="presParOf" srcId="{BEFCC152-824A-486B-846A-24B182A12EF7}" destId="{8CDB447B-E0EE-4D2E-B1E2-B2FDF0884E2A}" srcOrd="1" destOrd="0" presId="urn:microsoft.com/office/officeart/2005/8/layout/hList1"/>
    <dgm:cxn modelId="{E49E270A-DC21-4D71-9BBF-A719E7F016B2}" type="presParOf" srcId="{477D415C-B3AF-46B0-8406-6BB72107F57B}" destId="{781915F2-D94F-4400-B1A0-8BAF844C0951}" srcOrd="5" destOrd="0" presId="urn:microsoft.com/office/officeart/2005/8/layout/hList1"/>
    <dgm:cxn modelId="{DED52B9D-93FE-4039-B929-2CB605CF75D3}" type="presParOf" srcId="{477D415C-B3AF-46B0-8406-6BB72107F57B}" destId="{A4B702EB-6A9E-49D7-AFCC-95108E84DA9B}" srcOrd="6" destOrd="0" presId="urn:microsoft.com/office/officeart/2005/8/layout/hList1"/>
    <dgm:cxn modelId="{BE85D557-32BB-4680-BD8C-7EA26F711A61}" type="presParOf" srcId="{A4B702EB-6A9E-49D7-AFCC-95108E84DA9B}" destId="{1143D613-A5E9-4760-9932-9F9899FC22EE}" srcOrd="0" destOrd="0" presId="urn:microsoft.com/office/officeart/2005/8/layout/hList1"/>
    <dgm:cxn modelId="{5A592D7A-3166-4D09-B988-2343D8D41E13}" type="presParOf" srcId="{A4B702EB-6A9E-49D7-AFCC-95108E84DA9B}" destId="{A1029DAB-9CA4-4DF4-A3CA-3CBC306F9C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9E757-56A5-4CC6-88A4-D514E53F31A3}">
      <dsp:nvSpPr>
        <dsp:cNvPr id="0" name=""/>
        <dsp:cNvSpPr/>
      </dsp:nvSpPr>
      <dsp:spPr>
        <a:xfrm>
          <a:off x="3140" y="149970"/>
          <a:ext cx="1888381" cy="614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b="1" kern="1200" dirty="0" smtClean="0">
              <a:solidFill>
                <a:schemeClr val="tx1"/>
              </a:solidFill>
            </a:rPr>
            <a:t>Big vendors</a:t>
          </a:r>
          <a:endParaRPr lang="en-AU" sz="1700" b="1" kern="1200" dirty="0">
            <a:solidFill>
              <a:schemeClr val="tx1"/>
            </a:solidFill>
          </a:endParaRPr>
        </a:p>
      </dsp:txBody>
      <dsp:txXfrm>
        <a:off x="3140" y="149970"/>
        <a:ext cx="1888381" cy="614171"/>
      </dsp:txXfrm>
    </dsp:sp>
    <dsp:sp modelId="{AF5A1764-2B00-44E1-B8A0-DD556793A3AC}">
      <dsp:nvSpPr>
        <dsp:cNvPr id="0" name=""/>
        <dsp:cNvSpPr/>
      </dsp:nvSpPr>
      <dsp:spPr>
        <a:xfrm>
          <a:off x="3140" y="764142"/>
          <a:ext cx="1888381" cy="31498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IBM BPM</a:t>
          </a:r>
          <a:endParaRPr lang="en-A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Oracle BPMS</a:t>
          </a:r>
          <a:endParaRPr lang="en-A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Microsoft BizTalk, </a:t>
          </a:r>
          <a:r>
            <a:rPr lang="en-AU" sz="1700" kern="1200" dirty="0" err="1" smtClean="0"/>
            <a:t>Wf</a:t>
          </a:r>
          <a:endParaRPr lang="en-A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SAP </a:t>
          </a:r>
          <a:r>
            <a:rPr lang="en-AU" sz="1700" kern="1200" dirty="0" err="1" smtClean="0"/>
            <a:t>NetWeaver</a:t>
          </a:r>
          <a:r>
            <a:rPr lang="en-AU" sz="1700" kern="1200" dirty="0" smtClean="0"/>
            <a:t> BPM</a:t>
          </a:r>
          <a:endParaRPr lang="en-A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Software AG </a:t>
          </a:r>
          <a:r>
            <a:rPr lang="en-AU" sz="1700" kern="1200" dirty="0" err="1" smtClean="0"/>
            <a:t>webMethods</a:t>
          </a:r>
          <a:endParaRPr lang="en-A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err="1" smtClean="0"/>
            <a:t>Pagaystems</a:t>
          </a:r>
          <a:r>
            <a:rPr lang="en-AU" sz="1700" kern="1200" dirty="0" smtClean="0"/>
            <a:t> </a:t>
          </a:r>
          <a:r>
            <a:rPr lang="en-AU" sz="1700" kern="1200" dirty="0" err="1" smtClean="0"/>
            <a:t>PegaRULES</a:t>
          </a:r>
          <a:endParaRPr lang="en-AU" sz="1700" kern="1200" dirty="0"/>
        </a:p>
      </dsp:txBody>
      <dsp:txXfrm>
        <a:off x="3140" y="764142"/>
        <a:ext cx="1888381" cy="3149887"/>
      </dsp:txXfrm>
    </dsp:sp>
    <dsp:sp modelId="{87733BE2-7DB9-40CD-BDEE-11AB5119A3DF}">
      <dsp:nvSpPr>
        <dsp:cNvPr id="0" name=""/>
        <dsp:cNvSpPr/>
      </dsp:nvSpPr>
      <dsp:spPr>
        <a:xfrm>
          <a:off x="2155895" y="149970"/>
          <a:ext cx="1888381" cy="614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b="1" kern="1200" dirty="0" smtClean="0">
              <a:solidFill>
                <a:schemeClr val="tx1"/>
              </a:solidFill>
            </a:rPr>
            <a:t>Other</a:t>
          </a:r>
          <a:br>
            <a:rPr lang="en-AU" sz="1700" b="1" kern="1200" dirty="0" smtClean="0">
              <a:solidFill>
                <a:schemeClr val="tx1"/>
              </a:solidFill>
            </a:rPr>
          </a:br>
          <a:r>
            <a:rPr lang="en-AU" sz="1700" b="1" kern="1200" dirty="0" smtClean="0">
              <a:solidFill>
                <a:schemeClr val="tx1"/>
              </a:solidFill>
            </a:rPr>
            <a:t>closed-source</a:t>
          </a:r>
          <a:endParaRPr lang="en-AU" sz="1700" b="1" kern="1200" dirty="0">
            <a:solidFill>
              <a:schemeClr val="tx1"/>
            </a:solidFill>
          </a:endParaRPr>
        </a:p>
      </dsp:txBody>
      <dsp:txXfrm>
        <a:off x="2155895" y="149970"/>
        <a:ext cx="1888381" cy="614171"/>
      </dsp:txXfrm>
    </dsp:sp>
    <dsp:sp modelId="{4E0043FA-C03C-46BE-AED1-7B137D723F1B}">
      <dsp:nvSpPr>
        <dsp:cNvPr id="0" name=""/>
        <dsp:cNvSpPr/>
      </dsp:nvSpPr>
      <dsp:spPr>
        <a:xfrm>
          <a:off x="2155895" y="764142"/>
          <a:ext cx="1888381" cy="31498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Appian BPMS</a:t>
          </a:r>
          <a:endParaRPr lang="en-A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err="1" smtClean="0"/>
            <a:t>BizAgi</a:t>
          </a:r>
          <a:r>
            <a:rPr lang="en-AU" sz="1700" kern="1200" dirty="0" smtClean="0"/>
            <a:t> BPM Suite</a:t>
          </a:r>
          <a:endParaRPr lang="en-A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Bosch </a:t>
          </a:r>
          <a:r>
            <a:rPr lang="en-AU" sz="1700" kern="1200" dirty="0" err="1" smtClean="0"/>
            <a:t>inubit</a:t>
          </a:r>
          <a:r>
            <a:rPr lang="en-AU" sz="1700" kern="1200" dirty="0" smtClean="0"/>
            <a:t> Suite</a:t>
          </a:r>
          <a:endParaRPr lang="en-A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err="1" smtClean="0"/>
            <a:t>OpenTex</a:t>
          </a:r>
          <a:r>
            <a:rPr lang="en-AU" sz="1700" kern="1200" dirty="0" smtClean="0"/>
            <a:t> </a:t>
          </a:r>
          <a:r>
            <a:rPr lang="en-AU" sz="1700" kern="1200" dirty="0" err="1" smtClean="0"/>
            <a:t>tBPM</a:t>
          </a:r>
          <a:endParaRPr lang="en-A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Perceptive </a:t>
          </a:r>
          <a:r>
            <a:rPr lang="en-AU" sz="1700" kern="1200" dirty="0" err="1" smtClean="0"/>
            <a:t>BPMONe</a:t>
          </a:r>
          <a:endParaRPr lang="en-A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Progress </a:t>
          </a:r>
          <a:r>
            <a:rPr lang="en-AU" sz="1700" kern="1200" dirty="0" err="1" smtClean="0"/>
            <a:t>Savvion</a:t>
          </a:r>
          <a:endParaRPr lang="en-A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TIBCO </a:t>
          </a:r>
          <a:r>
            <a:rPr lang="en-AU" sz="1700" kern="1200" dirty="0" err="1" smtClean="0"/>
            <a:t>ActiveMatrix</a:t>
          </a:r>
          <a:r>
            <a:rPr lang="en-AU" sz="1700" kern="1200" dirty="0" smtClean="0"/>
            <a:t> BPM</a:t>
          </a:r>
          <a:endParaRPr lang="en-AU" sz="1700" kern="1200" dirty="0"/>
        </a:p>
      </dsp:txBody>
      <dsp:txXfrm>
        <a:off x="2155895" y="764142"/>
        <a:ext cx="1888381" cy="3149887"/>
      </dsp:txXfrm>
    </dsp:sp>
    <dsp:sp modelId="{CE5D75C5-2C53-4191-A6BF-B79E8E1E0C28}">
      <dsp:nvSpPr>
        <dsp:cNvPr id="0" name=""/>
        <dsp:cNvSpPr/>
      </dsp:nvSpPr>
      <dsp:spPr>
        <a:xfrm>
          <a:off x="4308650" y="149970"/>
          <a:ext cx="1888381" cy="614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b="1" kern="1200" dirty="0" smtClean="0">
              <a:solidFill>
                <a:schemeClr val="tx1"/>
              </a:solidFill>
            </a:rPr>
            <a:t>Commercial </a:t>
          </a:r>
          <a:br>
            <a:rPr lang="en-AU" sz="1700" b="1" kern="1200" dirty="0" smtClean="0">
              <a:solidFill>
                <a:schemeClr val="tx1"/>
              </a:solidFill>
            </a:rPr>
          </a:br>
          <a:r>
            <a:rPr lang="en-AU" sz="1700" b="1" kern="1200" dirty="0" smtClean="0">
              <a:solidFill>
                <a:schemeClr val="tx1"/>
              </a:solidFill>
            </a:rPr>
            <a:t>open-source</a:t>
          </a:r>
          <a:endParaRPr lang="en-AU" sz="1700" b="1" kern="1200" dirty="0">
            <a:solidFill>
              <a:schemeClr val="tx1"/>
            </a:solidFill>
          </a:endParaRPr>
        </a:p>
      </dsp:txBody>
      <dsp:txXfrm>
        <a:off x="4308650" y="149970"/>
        <a:ext cx="1888381" cy="614171"/>
      </dsp:txXfrm>
    </dsp:sp>
    <dsp:sp modelId="{8CDB447B-E0EE-4D2E-B1E2-B2FDF0884E2A}">
      <dsp:nvSpPr>
        <dsp:cNvPr id="0" name=""/>
        <dsp:cNvSpPr/>
      </dsp:nvSpPr>
      <dsp:spPr>
        <a:xfrm>
          <a:off x="4308650" y="764142"/>
          <a:ext cx="1888381" cy="31498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Bonita Open Solution</a:t>
          </a:r>
          <a:endParaRPr lang="en-A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err="1" smtClean="0"/>
            <a:t>Camunda</a:t>
          </a:r>
          <a:r>
            <a:rPr lang="en-AU" sz="1700" kern="1200" dirty="0" smtClean="0"/>
            <a:t> Fox</a:t>
          </a:r>
          <a:endParaRPr lang="en-A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err="1" smtClean="0"/>
            <a:t>Intalio|BPM</a:t>
          </a:r>
          <a:endParaRPr lang="en-A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err="1" smtClean="0"/>
            <a:t>JBoss</a:t>
          </a:r>
          <a:r>
            <a:rPr lang="en-AU" sz="1700" kern="1200" dirty="0" smtClean="0"/>
            <a:t> </a:t>
          </a:r>
          <a:r>
            <a:rPr lang="en-AU" sz="1700" kern="1200" dirty="0" err="1" smtClean="0"/>
            <a:t>jBPM</a:t>
          </a:r>
          <a:endParaRPr lang="en-AU" sz="1700" kern="1200" dirty="0"/>
        </a:p>
      </dsp:txBody>
      <dsp:txXfrm>
        <a:off x="4308650" y="764142"/>
        <a:ext cx="1888381" cy="3149887"/>
      </dsp:txXfrm>
    </dsp:sp>
    <dsp:sp modelId="{1143D613-A5E9-4760-9932-9F9899FC22EE}">
      <dsp:nvSpPr>
        <dsp:cNvPr id="0" name=""/>
        <dsp:cNvSpPr/>
      </dsp:nvSpPr>
      <dsp:spPr>
        <a:xfrm>
          <a:off x="6461405" y="149970"/>
          <a:ext cx="1888381" cy="614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b="1" kern="1200" dirty="0" smtClean="0">
              <a:solidFill>
                <a:schemeClr val="tx1"/>
              </a:solidFill>
            </a:rPr>
            <a:t>Community </a:t>
          </a:r>
          <a:br>
            <a:rPr lang="en-AU" sz="1700" b="1" kern="1200" dirty="0" smtClean="0">
              <a:solidFill>
                <a:schemeClr val="tx1"/>
              </a:solidFill>
            </a:rPr>
          </a:br>
          <a:r>
            <a:rPr lang="en-AU" sz="1700" b="1" kern="1200" dirty="0" smtClean="0">
              <a:solidFill>
                <a:schemeClr val="tx1"/>
              </a:solidFill>
            </a:rPr>
            <a:t>open-source</a:t>
          </a:r>
          <a:endParaRPr lang="en-AU" sz="1700" b="1" kern="1200" dirty="0">
            <a:solidFill>
              <a:schemeClr val="tx1"/>
            </a:solidFill>
          </a:endParaRPr>
        </a:p>
      </dsp:txBody>
      <dsp:txXfrm>
        <a:off x="6461405" y="149970"/>
        <a:ext cx="1888381" cy="614171"/>
      </dsp:txXfrm>
    </dsp:sp>
    <dsp:sp modelId="{A1029DAB-9CA4-4DF4-A3CA-3CBC306F9CCB}">
      <dsp:nvSpPr>
        <dsp:cNvPr id="0" name=""/>
        <dsp:cNvSpPr/>
      </dsp:nvSpPr>
      <dsp:spPr>
        <a:xfrm>
          <a:off x="6461405" y="764142"/>
          <a:ext cx="1888381" cy="31498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Shark</a:t>
          </a:r>
          <a:endParaRPr lang="en-A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YAWL</a:t>
          </a:r>
          <a:endParaRPr lang="en-AU" sz="1700" kern="1200" dirty="0"/>
        </a:p>
      </dsp:txBody>
      <dsp:txXfrm>
        <a:off x="6461405" y="764142"/>
        <a:ext cx="1888381" cy="3149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78E9E-3627-4A99-8979-1EB99CF3CC75}" type="datetimeFigureOut">
              <a:rPr lang="en-AU" smtClean="0"/>
              <a:t>2/09/2013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B995F-C0D9-45CF-A71E-A78BDF7765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3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995F-C0D9-45CF-A71E-A78BDF77655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06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995F-C0D9-45CF-A71E-A78BDF77655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6126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995F-C0D9-45CF-A71E-A78BDF77655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1641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 lot of choice. In large commercial projects, the engines on the left column are an option, since upfront licensing costs can be absorbed either by a project, or more frequently, by multiple projects (BPM program). It is worth noting that Microsoft offers two options: BizTalk which has a large number of integration features (all sort of adapters and integration tools), and Windows Workflow Foundation, which is more geared towards smaller projects.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In smaller projects/companies, the other closed-source engines are an option. These compete with open-source solutions, among which we can clearly distinguish between commercial open-source (companies making revenue out of consultancy, training and branding), and community open-source.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In this course we well use YAWL for 3 reasons:</a:t>
            </a:r>
          </a:p>
          <a:p>
            <a:pPr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 Very easy and relatively lightweight installation (both on Windows and Mac), and small footprint – Cf. YAWL4Study</a:t>
            </a:r>
          </a:p>
          <a:p>
            <a:pPr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 Quite advanced resource management features, good for illustrating various ways of assigning tasks to actors</a:t>
            </a:r>
          </a:p>
          <a:p>
            <a:pPr>
              <a:buFontTx/>
              <a:buChar char="-"/>
            </a:pPr>
            <a:r>
              <a:rPr lang="en-US" dirty="0">
                <a:ea typeface="ＭＳ Ｐゴシック" charset="0"/>
                <a:cs typeface="ＭＳ Ｐゴシック" charset="0"/>
              </a:rPr>
              <a:t> Freely available, no restriction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304" eaLnBrk="0" hangingPunct="0"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014775" indent="-34592734" defTabSz="898304" eaLnBrk="0" hangingPunct="0"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DF2012-9371-9A41-8305-842F1374403D}" type="slidenum">
              <a:rPr lang="en-AU" sz="1200" b="0"/>
              <a:pPr eaLnBrk="1" hangingPunct="1"/>
              <a:t>16</a:t>
            </a:fld>
            <a:endParaRPr lang="en-AU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Adapted BPMN:</a:t>
            </a:r>
            <a:r>
              <a:rPr lang="en-AU" baseline="0" dirty="0" smtClean="0"/>
              <a:t> can import from BPMN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995F-C0D9-45CF-A71E-A78BDF77655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4552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304" eaLnBrk="0" hangingPunct="0"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014775" indent="-34592734" defTabSz="898304" eaLnBrk="0" hangingPunct="0"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A3FA32-7243-6347-8750-1CEF8D890D7B}" type="slidenum">
              <a:rPr lang="en-AU" sz="1200" b="0"/>
              <a:pPr eaLnBrk="1" hangingPunct="1"/>
              <a:t>19</a:t>
            </a:fld>
            <a:endParaRPr lang="en-AU" sz="12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</a:t>
            </a:r>
            <a:r>
              <a:rPr lang="en-AU" baseline="0" dirty="0" smtClean="0"/>
              <a:t> story of the cover picture</a:t>
            </a:r>
          </a:p>
          <a:p>
            <a:endParaRPr lang="en-AU" baseline="0" dirty="0" smtClean="0"/>
          </a:p>
          <a:p>
            <a:r>
              <a:rPr lang="en-AU" baseline="0" dirty="0" smtClean="0"/>
              <a:t>3 interpretations of the picture:</a:t>
            </a:r>
          </a:p>
          <a:p>
            <a:pPr marL="228600" indent="-228600">
              <a:buAutoNum type="arabicParenR"/>
            </a:pPr>
            <a:r>
              <a:rPr lang="en-AU" baseline="0" dirty="0" smtClean="0"/>
              <a:t>Continuous improvement</a:t>
            </a:r>
          </a:p>
          <a:p>
            <a:pPr marL="228600" indent="-228600">
              <a:buAutoNum type="arabicParenR"/>
            </a:pPr>
            <a:r>
              <a:rPr lang="en-AU" baseline="0" dirty="0" smtClean="0"/>
              <a:t>Hands-on book</a:t>
            </a:r>
          </a:p>
          <a:p>
            <a:pPr marL="228600" indent="-228600">
              <a:buAutoNum type="arabicParenR"/>
            </a:pPr>
            <a:r>
              <a:rPr lang="en-AU" baseline="0" dirty="0" smtClean="0"/>
              <a:t>Paradox, as BPM…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995F-C0D9-45CF-A71E-A78BDF776551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280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995F-C0D9-45CF-A71E-A78BDF776551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1795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995F-C0D9-45CF-A71E-A78BDF776551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0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Recap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995F-C0D9-45CF-A71E-A78BDF77655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600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 far we have obtained a “to-be-executed” process model. Up until this point, business analysts can be involved,</a:t>
            </a:r>
            <a:r>
              <a:rPr lang="en-AU" baseline="0" dirty="0" smtClean="0"/>
              <a:t> so these first four steps are not a prerogative of technical staff. However, the last step is something that requires knowledge of the system and related technologies. In fact, in this step we need to specify: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995F-C0D9-45CF-A71E-A78BDF77655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2528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Thus,</a:t>
            </a:r>
            <a:r>
              <a:rPr lang="en-AU" baseline="0" dirty="0" smtClean="0"/>
              <a:t> in order to specify these properties, we first need to become familiar with the IT solutions that are available to perform this last step, i.e. to concretely automate the “to-be-executed” model that we have obtained so far. So let’s keep calm and take a step back.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995F-C0D9-45CF-A71E-A78BDF77655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8795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External services, e.g. a business rules engine (sometimes available as an internal component)</a:t>
            </a:r>
          </a:p>
          <a:p>
            <a:endParaRPr lang="en-AU" dirty="0" smtClean="0"/>
          </a:p>
          <a:p>
            <a:r>
              <a:rPr lang="en-AU" dirty="0" smtClean="0"/>
              <a:t>If</a:t>
            </a:r>
            <a:r>
              <a:rPr lang="en-AU" baseline="0" dirty="0" smtClean="0"/>
              <a:t> the previous slide is skipped, this slide can simply be called “Typical architecture of a BPMS”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995F-C0D9-45CF-A71E-A78BDF77655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5232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995F-C0D9-45CF-A71E-A78BDF77655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023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dirty="0" smtClean="0"/>
              <a:t>Focus</a:t>
            </a:r>
            <a:r>
              <a:rPr lang="en-AU" b="0" baseline="0" dirty="0" smtClean="0"/>
              <a:t> on the interface to specify extra properties</a:t>
            </a: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995F-C0D9-45CF-A71E-A78BDF77655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023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995F-C0D9-45CF-A71E-A78BDF77655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860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add example</a:t>
            </a:r>
            <a:r>
              <a:rPr lang="en-US" baseline="0" dirty="0" smtClean="0"/>
              <a:t> with social network capabilities from Appian. Comment on social network capabilities of commercial </a:t>
            </a:r>
            <a:r>
              <a:rPr lang="en-US" baseline="0" dirty="0" err="1" smtClean="0"/>
              <a:t>worklist</a:t>
            </a:r>
            <a:r>
              <a:rPr lang="en-US" baseline="0" dirty="0" smtClean="0"/>
              <a:t> handlers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B995F-C0D9-45CF-A71E-A78BDF77655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86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2BC67A52-7419-4FA8-9DFA-EF36036C9D68}" type="datetimeFigureOut">
              <a:rPr lang="en-AU" smtClean="0"/>
              <a:t>2/09/2013</a:t>
            </a:fld>
            <a:endParaRPr lang="en-A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06E539D-8AB8-485C-BFEF-50E8D5427D32}" type="slidenum">
              <a:rPr lang="en-AU" smtClean="0"/>
              <a:t>‹#›</a:t>
            </a:fld>
            <a:endParaRPr lang="en-A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7A52-7419-4FA8-9DFA-EF36036C9D68}" type="datetimeFigureOut">
              <a:rPr lang="en-AU" smtClean="0"/>
              <a:t>2/09/2013</a:t>
            </a:fld>
            <a:endParaRPr lang="en-A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/>
              <a:t>‹#›</a:t>
            </a:fld>
            <a:endParaRPr lang="en-A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7A52-7419-4FA8-9DFA-EF36036C9D68}" type="datetimeFigureOut">
              <a:rPr lang="en-AU" smtClean="0"/>
              <a:t>2/09/2013</a:t>
            </a:fld>
            <a:endParaRPr lang="en-A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/>
              <a:t>‹#›</a:t>
            </a:fld>
            <a:endParaRPr lang="en-A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4824536"/>
          </a:xfrm>
        </p:spPr>
        <p:txBody>
          <a:bodyPr anchor="t">
            <a:normAutofit/>
          </a:bodyPr>
          <a:lstStyle>
            <a:lvl1pPr marL="182880" indent="-182880" algn="l"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-182880" algn="l"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94360" indent="-182880" algn="l"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77240" indent="-182880" algn="l"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60120" indent="-182880" algn="l"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792088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7A52-7419-4FA8-9DFA-EF36036C9D68}" type="datetimeFigureOut">
              <a:rPr lang="en-AU" smtClean="0"/>
              <a:t>2/09/2013</a:t>
            </a:fld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2BC67A52-7419-4FA8-9DFA-EF36036C9D68}" type="datetimeFigureOut">
              <a:rPr lang="en-AU" smtClean="0"/>
              <a:t>2/09/2013</a:t>
            </a:fld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06E539D-8AB8-485C-BFEF-50E8D5427D32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A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7A52-7419-4FA8-9DFA-EF36036C9D68}" type="datetimeFigureOut">
              <a:rPr lang="en-AU" smtClean="0"/>
              <a:t>2/09/2013</a:t>
            </a:fld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7A52-7419-4FA8-9DFA-EF36036C9D68}" type="datetimeFigureOut">
              <a:rPr lang="en-AU" smtClean="0"/>
              <a:t>2/09/2013</a:t>
            </a:fld>
            <a:endParaRPr lang="en-A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7A52-7419-4FA8-9DFA-EF36036C9D68}" type="datetimeFigureOut">
              <a:rPr lang="en-AU" smtClean="0"/>
              <a:t>2/09/2013</a:t>
            </a:fld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7A52-7419-4FA8-9DFA-EF36036C9D68}" type="datetimeFigureOut">
              <a:rPr lang="en-AU" smtClean="0"/>
              <a:t>2/09/2013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7A52-7419-4FA8-9DFA-EF36036C9D68}" type="datetimeFigureOut">
              <a:rPr lang="en-AU" smtClean="0"/>
              <a:t>2/09/2013</a:t>
            </a:fld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7A52-7419-4FA8-9DFA-EF36036C9D68}" type="datetimeFigureOut">
              <a:rPr lang="en-AU" smtClean="0"/>
              <a:t>2/09/2013</a:t>
            </a:fld>
            <a:endParaRPr lang="en-A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/>
              <a:t>‹#›</a:t>
            </a:fld>
            <a:endParaRPr lang="en-A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6E539D-8AB8-485C-BFEF-50E8D5427D3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C67A52-7419-4FA8-9DFA-EF36036C9D68}" type="datetimeFigureOut">
              <a:rPr lang="en-AU" smtClean="0"/>
              <a:t>2/09/2013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png"/><Relationship Id="rId5" Type="http://schemas.openxmlformats.org/officeDocument/2006/relationships/image" Target="../media/image22.e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688" y="3218184"/>
            <a:ext cx="6460654" cy="1752600"/>
          </a:xfrm>
        </p:spPr>
        <p:txBody>
          <a:bodyPr/>
          <a:lstStyle/>
          <a:p>
            <a:pPr algn="l"/>
            <a:r>
              <a:rPr lang="en-AU" dirty="0" smtClean="0"/>
              <a:t>Marcello La Rosa &amp; Marlon Dumas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369184" y="4946376"/>
            <a:ext cx="5417046" cy="2155032"/>
          </a:xfrm>
        </p:spPr>
        <p:txBody>
          <a:bodyPr>
            <a:normAutofit/>
          </a:bodyPr>
          <a:lstStyle/>
          <a:p>
            <a:pPr algn="l"/>
            <a:r>
              <a:rPr lang="en-AU" sz="1600" dirty="0" smtClean="0"/>
              <a:t>Queensland University of Technology, University of Tartu</a:t>
            </a:r>
          </a:p>
          <a:p>
            <a:pPr algn="l"/>
            <a:r>
              <a:rPr lang="en-AU" sz="1600" u="sng" dirty="0" smtClean="0"/>
              <a:t>m.larosa@qut.edu.au</a:t>
            </a:r>
            <a:r>
              <a:rPr lang="en-AU" sz="1600" dirty="0" smtClean="0"/>
              <a:t>, </a:t>
            </a:r>
            <a:r>
              <a:rPr lang="en-AU" sz="1600" u="sng" dirty="0" smtClean="0"/>
              <a:t>marlon.dumas@ut.ee</a:t>
            </a:r>
            <a:endParaRPr lang="en-AU" sz="1600" u="sng" dirty="0"/>
          </a:p>
        </p:txBody>
      </p:sp>
      <p:pic>
        <p:nvPicPr>
          <p:cNvPr id="20482" name="Picture 2" descr="\\psf\Home\Downloads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16" y="5661248"/>
            <a:ext cx="12573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\\psf\Home\Downloads\Unknown-8.(null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51520" y="404664"/>
            <a:ext cx="6552728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600" dirty="0" smtClean="0">
                <a:solidFill>
                  <a:srgbClr val="C00000"/>
                </a:solidFill>
              </a:rPr>
              <a:t>Part II: the “last mile”</a:t>
            </a:r>
            <a:endParaRPr lang="en-A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Example </a:t>
            </a:r>
            <a:r>
              <a:rPr lang="en-AU" dirty="0" err="1" smtClean="0"/>
              <a:t>worklist</a:t>
            </a:r>
            <a:r>
              <a:rPr lang="en-AU" dirty="0" smtClean="0"/>
              <a:t> handlers</a:t>
            </a:r>
            <a:endParaRPr lang="en-AU" dirty="0"/>
          </a:p>
        </p:txBody>
      </p:sp>
      <p:pic>
        <p:nvPicPr>
          <p:cNvPr id="21506" name="Picture 2" descr="http://www.crmbuyer.com/images/article_images/78200_990x6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776864" cy="485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28806" y="6597352"/>
            <a:ext cx="533400" cy="152400"/>
          </a:xfrm>
        </p:spPr>
        <p:txBody>
          <a:bodyPr/>
          <a:lstStyle/>
          <a:p>
            <a:fld id="{F06E539D-8AB8-485C-BFEF-50E8D5427D32}" type="slidenum">
              <a:rPr lang="en-AU" sz="1600" smtClean="0"/>
              <a:t>10</a:t>
            </a:fld>
            <a:endParaRPr lang="en-AU" sz="1600" dirty="0"/>
          </a:p>
        </p:txBody>
      </p:sp>
      <p:sp>
        <p:nvSpPr>
          <p:cNvPr id="5" name="Rectangle 4"/>
          <p:cNvSpPr/>
          <p:nvPr/>
        </p:nvSpPr>
        <p:spPr>
          <a:xfrm>
            <a:off x="539552" y="6092780"/>
            <a:ext cx="5750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Bonita Soft Bonita Open Solution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80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Administration &amp; Monitoring Tools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To manage automation solutions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 configure access to system components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 monitor participants availability and performance </a:t>
            </a:r>
            <a:r>
              <a:rPr lang="en-US" dirty="0"/>
              <a:t>of </a:t>
            </a:r>
            <a:r>
              <a:rPr lang="en-US" dirty="0" smtClean="0"/>
              <a:t>process cases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endParaRPr lang="de-A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290536" cy="283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37309" y="5121240"/>
            <a:ext cx="900000" cy="468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28806" y="6597352"/>
            <a:ext cx="533400" cy="152400"/>
          </a:xfrm>
        </p:spPr>
        <p:txBody>
          <a:bodyPr/>
          <a:lstStyle/>
          <a:p>
            <a:fld id="{F06E539D-8AB8-485C-BFEF-50E8D5427D32}" type="slidenum">
              <a:rPr lang="en-AU" sz="1600" smtClean="0"/>
              <a:t>11</a:t>
            </a:fld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21368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792088"/>
          </a:xfrm>
        </p:spPr>
        <p:txBody>
          <a:bodyPr>
            <a:normAutofit/>
          </a:bodyPr>
          <a:lstStyle/>
          <a:p>
            <a:r>
              <a:rPr lang="en-AU" dirty="0" smtClean="0"/>
              <a:t>Example monitoring &amp; administration tools</a:t>
            </a:r>
            <a:endParaRPr lang="de-A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1766"/>
            <a:ext cx="8118688" cy="2914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28806" y="6597352"/>
            <a:ext cx="533400" cy="152400"/>
          </a:xfrm>
        </p:spPr>
        <p:txBody>
          <a:bodyPr/>
          <a:lstStyle/>
          <a:p>
            <a:fld id="{F06E539D-8AB8-485C-BFEF-50E8D5427D32}" type="slidenum">
              <a:rPr lang="en-AU" sz="1600" smtClean="0"/>
              <a:t>12</a:t>
            </a:fld>
            <a:endParaRPr lang="en-AU" sz="1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2700"/>
            <a:ext cx="810577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5147900"/>
            <a:ext cx="5750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IBM BPM Process Admin Console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1619672" y="6286014"/>
            <a:ext cx="5750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IBM BPM Process Portal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478047" y="5075892"/>
            <a:ext cx="5750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Perspective </a:t>
            </a:r>
            <a:r>
              <a:rPr lang="en-US" dirty="0" err="1" smtClean="0"/>
              <a:t>BPMOne</a:t>
            </a:r>
            <a:endParaRPr lang="en-AU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61" y="1268760"/>
            <a:ext cx="6772462" cy="500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48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External Services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744"/>
            <a:ext cx="8136904" cy="48245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Expose </a:t>
            </a:r>
            <a:r>
              <a:rPr lang="en-US" dirty="0"/>
              <a:t>a service interface </a:t>
            </a:r>
            <a:r>
              <a:rPr lang="en-US" dirty="0" smtClean="0"/>
              <a:t>with which the </a:t>
            </a:r>
            <a:r>
              <a:rPr lang="en-US" dirty="0"/>
              <a:t>engine can </a:t>
            </a:r>
            <a:r>
              <a:rPr lang="en-US" dirty="0" smtClean="0"/>
              <a:t>interact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engine </a:t>
            </a:r>
            <a:r>
              <a:rPr lang="en-US" dirty="0"/>
              <a:t>provides the invoked service with the </a:t>
            </a:r>
            <a:r>
              <a:rPr lang="en-US" dirty="0" smtClean="0"/>
              <a:t>necessary data </a:t>
            </a:r>
            <a:r>
              <a:rPr lang="en-US" dirty="0"/>
              <a:t>it will need </a:t>
            </a:r>
            <a:r>
              <a:rPr lang="en-US" dirty="0" smtClean="0"/>
              <a:t>to perform the </a:t>
            </a:r>
            <a:r>
              <a:rPr lang="en-US" dirty="0"/>
              <a:t>activity for a specific </a:t>
            </a:r>
            <a:r>
              <a:rPr lang="en-US" dirty="0" smtClean="0"/>
              <a:t>case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Examples: rules engine, email or Twitter notification, DB connector, CRM connector…</a:t>
            </a:r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290536" cy="283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05078" y="5147667"/>
            <a:ext cx="900000" cy="468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28806" y="6597352"/>
            <a:ext cx="533400" cy="152400"/>
          </a:xfrm>
        </p:spPr>
        <p:txBody>
          <a:bodyPr/>
          <a:lstStyle/>
          <a:p>
            <a:fld id="{F06E539D-8AB8-485C-BFEF-50E8D5427D32}" type="slidenum">
              <a:rPr lang="en-AU" sz="1600" smtClean="0"/>
              <a:t>13</a:t>
            </a:fld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4499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424936" cy="792088"/>
          </a:xfrm>
        </p:spPr>
        <p:txBody>
          <a:bodyPr>
            <a:noAutofit/>
          </a:bodyPr>
          <a:lstStyle/>
          <a:p>
            <a:r>
              <a:rPr lang="de-AT" sz="2800" dirty="0" smtClean="0"/>
              <a:t>Example external services</a:t>
            </a:r>
            <a:endParaRPr lang="de-AT" sz="2800" dirty="0"/>
          </a:p>
        </p:txBody>
      </p:sp>
      <p:pic>
        <p:nvPicPr>
          <p:cNvPr id="24578" name="Picture 2" descr="\\psf\Home\Downloads\big-mod-flow-rules_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4"/>
          <a:stretch/>
        </p:blipFill>
        <p:spPr bwMode="auto">
          <a:xfrm>
            <a:off x="899592" y="1053924"/>
            <a:ext cx="6984776" cy="513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28806" y="6597352"/>
            <a:ext cx="533400" cy="152400"/>
          </a:xfrm>
        </p:spPr>
        <p:txBody>
          <a:bodyPr/>
          <a:lstStyle/>
          <a:p>
            <a:fld id="{F06E539D-8AB8-485C-BFEF-50E8D5427D32}" type="slidenum">
              <a:rPr lang="en-AU" sz="1600" smtClean="0"/>
              <a:t>14</a:t>
            </a:fld>
            <a:endParaRPr lang="en-AU" sz="1600" dirty="0"/>
          </a:p>
        </p:txBody>
      </p:sp>
      <p:sp>
        <p:nvSpPr>
          <p:cNvPr id="5" name="Rectangle 4"/>
          <p:cNvSpPr/>
          <p:nvPr/>
        </p:nvSpPr>
        <p:spPr>
          <a:xfrm>
            <a:off x="878384" y="6228020"/>
            <a:ext cx="5750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Bosch Visual Rules editor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7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visor_073013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" b="4314"/>
          <a:stretch/>
        </p:blipFill>
        <p:spPr>
          <a:xfrm>
            <a:off x="179512" y="764704"/>
            <a:ext cx="8136904" cy="59859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-27384"/>
            <a:ext cx="8064896" cy="792088"/>
          </a:xfrm>
        </p:spPr>
        <p:txBody>
          <a:bodyPr/>
          <a:lstStyle/>
          <a:p>
            <a:r>
              <a:rPr lang="en-US" dirty="0" smtClean="0"/>
              <a:t>Evolution of the BPMS Landscape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505599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</a:t>
            </a:r>
            <a:r>
              <a:rPr lang="en-US" sz="1400" dirty="0" err="1" smtClean="0"/>
              <a:t>BPTrends</a:t>
            </a:r>
            <a:endParaRPr lang="en-US" sz="1400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28806" y="6597352"/>
            <a:ext cx="533400" cy="152400"/>
          </a:xfrm>
        </p:spPr>
        <p:txBody>
          <a:bodyPr/>
          <a:lstStyle/>
          <a:p>
            <a:fld id="{F06E539D-8AB8-485C-BFEF-50E8D5427D32}" type="slidenum">
              <a:rPr lang="en-AU" sz="1600" smtClean="0"/>
              <a:t>15</a:t>
            </a:fld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84137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920" cy="792088"/>
          </a:xfrm>
        </p:spPr>
        <p:txBody>
          <a:bodyPr>
            <a:normAutofit/>
          </a:bodyPr>
          <a:lstStyle/>
          <a:p>
            <a:r>
              <a:rPr lang="en-US" dirty="0"/>
              <a:t>BPMS Landscape</a:t>
            </a:r>
            <a:endParaRPr lang="et-EE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87072" y="6597352"/>
            <a:ext cx="533400" cy="152400"/>
          </a:xfrm>
        </p:spPr>
        <p:txBody>
          <a:bodyPr/>
          <a:lstStyle/>
          <a:p>
            <a:fld id="{F06E539D-8AB8-485C-BFEF-50E8D5427D32}" type="slidenum">
              <a:rPr lang="en-AU" sz="1600" smtClean="0"/>
              <a:t>16</a:t>
            </a:fld>
            <a:endParaRPr lang="en-AU" sz="1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28948851"/>
              </p:ext>
            </p:extLst>
          </p:nvPr>
        </p:nvGraphicFramePr>
        <p:xfrm>
          <a:off x="237778" y="1397000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82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BPMS classification according to BPMN support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30243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800" b="1" dirty="0" smtClean="0"/>
              <a:t>Pure BPMN:</a:t>
            </a:r>
            <a:r>
              <a:rPr lang="en-AU" sz="2800" dirty="0" smtClean="0"/>
              <a:t> (re)designed from the ground up to follow the spec to the letter</a:t>
            </a:r>
          </a:p>
          <a:p>
            <a:pPr marL="817563" lvl="1" indent="-284163"/>
            <a:r>
              <a:rPr lang="en-AU" sz="2200" dirty="0" smtClean="0"/>
              <a:t>IBM BPM, Appian BPMS, </a:t>
            </a:r>
            <a:r>
              <a:rPr lang="en-AU" sz="2200" dirty="0" err="1" smtClean="0"/>
              <a:t>Camunda</a:t>
            </a:r>
            <a:r>
              <a:rPr lang="en-AU" sz="2200" dirty="0" smtClean="0"/>
              <a:t> Fox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800" b="1" dirty="0" smtClean="0"/>
              <a:t>Adapted BPMN: </a:t>
            </a:r>
            <a:r>
              <a:rPr lang="en-US" sz="2800" dirty="0" smtClean="0"/>
              <a:t>use a BPMN skin but rely on internal representation – predate BPMN</a:t>
            </a:r>
          </a:p>
          <a:p>
            <a:pPr marL="812800" indent="-279400"/>
            <a:r>
              <a:rPr lang="en-US" sz="2200" dirty="0" smtClean="0"/>
              <a:t>Bonita Open Solution, </a:t>
            </a:r>
            <a:r>
              <a:rPr lang="en-US" sz="2200" b="1" dirty="0" err="1">
                <a:solidFill>
                  <a:srgbClr val="FF0000"/>
                </a:solidFill>
              </a:rPr>
              <a:t>BizAgi</a:t>
            </a:r>
            <a:r>
              <a:rPr lang="en-US" sz="2200" b="1" dirty="0">
                <a:solidFill>
                  <a:srgbClr val="FF0000"/>
                </a:solidFill>
              </a:rPr>
              <a:t> BPM </a:t>
            </a:r>
            <a:r>
              <a:rPr lang="en-US" sz="2200" b="1" dirty="0" smtClean="0">
                <a:solidFill>
                  <a:srgbClr val="FF0000"/>
                </a:solidFill>
              </a:rPr>
              <a:t>Suite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2800" b="1" dirty="0" smtClean="0"/>
              <a:t>Non BPMN:</a:t>
            </a:r>
            <a:r>
              <a:rPr lang="en-US" sz="2800" dirty="0"/>
              <a:t> </a:t>
            </a:r>
            <a:r>
              <a:rPr lang="en-US" sz="2800" dirty="0" smtClean="0"/>
              <a:t>proprietary language and semantics</a:t>
            </a:r>
          </a:p>
          <a:p>
            <a:pPr marL="817563" indent="-284163"/>
            <a:r>
              <a:rPr lang="en-US" sz="2200" dirty="0"/>
              <a:t>Bosch </a:t>
            </a:r>
            <a:r>
              <a:rPr lang="en-US" sz="2200" dirty="0" err="1"/>
              <a:t>inubit</a:t>
            </a:r>
            <a:r>
              <a:rPr lang="en-US" sz="2200" dirty="0"/>
              <a:t> Suite, </a:t>
            </a:r>
            <a:r>
              <a:rPr lang="en-US" sz="2200" dirty="0" err="1" smtClean="0"/>
              <a:t>BPMOne</a:t>
            </a:r>
            <a:r>
              <a:rPr lang="en-US" sz="2200" dirty="0"/>
              <a:t>, YAWL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endParaRPr lang="de-A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4" descr="data:image/jpeg;base64,/9j/4AAQSkZJRgABAQAAAQABAAD/2wCEAAkGBhISERUQEhQTERIVFhgWEhcYGBkYFxIXFBIYFRkVGhkXGyYhFxskGhQXHy8gIyctLC0sFR4xNTAqNSgrLCoBCQoKDgwOGg8PGiolHCQsLywxNCwzLSosLCwsLCwsLC8sLCwuLCwsLCwsLCwvLCwsLCwsLCwsLCksLCwpKSwsKf/AABEIALQBGAMBIgACEQEDEQH/xAAcAAEAAQUBAQAAAAAAAAAAAAAAAgEDBAUGBwj/xABGEAABAgQCBQcKBQIEBgMAAAABAhEAAxIhBDETIkFRkQUGFFJhk9EWMlNUcYGSwdLwFSNCsbLT4TRigqEkM0NjovEHRHL/xAAaAQEAAwEBAQAAAAAAAAAAAAAAAQIEAwUG/8QAOBEAAgEBBAgEBAUDBQAAAAAAAAECEQMSE1EEFCExcaHR8AUyQVIzgYKRscHh4vEVYdIiIyRiov/aAAwDAQACEQMRAD8A9Y6VDpUeZ4TljGLlpX03DoJ85KkywpGtSLU3teK4flfGKCj07DJKVEAKSgVAJBqBodrkM2wx6Oo2ma59DDrcO6dT0vpUOlR5ViucWOR/9qQsUlQpSgu1Oq1DhRqsD1TGavlXF01Jx+HVZ2oQDk4B1bbeG2JegWi9Vz6ELS4PtdT0jpUOlR5kOWsWQCMbIAIS9SEAhRSFEMElwHZ94iUrlbGElJxuGGqlSTShlVFQpukMRSHcfqERqNpmufQa3DunU9L6VDpUecycXj1PTjcIaXKvMsBmfMy7Ywjzgx2k0YxUlRKkIBCEsa9o/LyTt9u2C0Gb3Nc+hL0uC3p8up6n0qHSo89EzlKz4uQHa1As+9pUVr5Rt/xci4JDIc2dh/ygzsOMV1OWa59CdZjk+XU9B6VDpUecysVykVqQcRLTSUirRoZYJLlOrdgH94yi4J/KDlPSkOGb8pFJdnu2xzs2bHidTlmufQazHJ8up2vLfKSpeGnTEFlplLUglmCggkG9s44nA87sWqsTMRKlsBRqoIJJYv2AXbbEVYzH1FPSUswpVoEsSVKDG2q1Lk/5hFvG4rHy5a5nSZSqGsJada7FnRsJGed+x+1lozjsaTrx6HK0tr21NqnDqbFXOibUR0xDMmlVEuxJUDUNwATkf1bWiauXsQM8fhzllLTYEtV5267WPsjkfLHHekT3cv6YeWOO9Inu5f0xp1KftXf0mfW4e59/Ub9HPDG6dCNNKUgzJYLBDkKUkKFttyPdGZzr51YuVilS5MyWlASggKCXcpc53jlPLLHekT3cv6YHnljvSDu5f0w1Kd5SuRplX9BrcLrV99/M6tPOWcoA9OkoO0KlA53/AE7hY53B2MYpI50TlJBVjZaFfqBlpIsSLNtLP/qTneOV8scd6RPdy/ph5Y470ie7l/TDUp+1ff8AaNbh7n39R1a+ck+kkY+QVMSBoksWB1c8yWvl/s8+aHOjFTsUJc9aFIKFlkhLuChsr7THI+WOO9Inu5f0wHPPHekHdy/pg9Cm4tXV38gtLgpJ3n38zeyueWMM4pXPlol1LD0oJSAVNb3ARnr5yTsxj5XdJfaDtG1iOz/fk/LLHekT3cv6YeWOO9Inu5f0xOpT9i+/7SNaj7n38zrE84p+3HyL/wDaFr7dbd+8a5fPLGiZSJ8paKwKglAqFQBIF22tGk8scd6RPdy/ph5ZY70ie7l/TDU5+xd/SNah7n38zrueHOjFScSZchaEoEtJZQS9RUt877BFybzhWwKeUJWVwZSXcg5ZOBb2vmI40888d6Qd3L+mHljjvSJ7uX9MVWgzUUrq6/8AllnpcKt3n38zr5POKYpDnlCUiZUoMZQKSlKlgKtfWAQWeznsjAx/OzGIYy8VInO76iUlLMzuTm54Rz/ljjvSJ7uX9MPLHHekT3cv6YstDmnW6u/pKvSoNeZ9/UddypzqxSOTsPPQtAnrmFMwkJpIGmsNn6E5bo1eB5441YFWLkSiSQQUIO1NO0WLqu+yNL5Z470g7uX9MPLLHekT3cv6Ywz8Jt5Sqmkstp6th4xo1nZ3JWd557P1OgxfOzFICmxsiYpILJEtIqUCLPUQ2d+ztBjY8yedGKnmeJ60KolpMukJsTW5Lf8A5Ecd5ZY70ie7l/TAc88d6Qd3L+mKrwjSE63lzLWnjOizs3FWdHns/JI7zkvlbGGeEzSnROHISAS6Tb9smhHB+WeO9IO7l/TCKaP4PpNlGk5qT+eRltPErCbqlQ9JHJmDKjLEmQVpzSJaSfNqyA9nHsMV/CcIFiWZOHqUFFIpQ5CSH1SkH9QMafndzfxM1VUgIWkkEgqCVJNISTrWIIA2v2RjczeZc/D4g4mcZY1FICUkqLqKS5LAfp7c47XVh38XbkUTbncdnszNhjJ+AllQVhkkIUUEiVLZ0S9KtnIOqgObdgqNox08qcnnLC7gn8mVrkqQAE63/dQbtY+6Nlj5U0zFFOFkrBUCFqEsqUEJsS6gXCnI7GFiXF/RTHP/AA8lkodBZIqWEJISOrrDPZQOwxkxZ5s04cMkaT8a5M9W/QVkaBBKUhBWCWyqSkke52i8jGYEroOECddEskypTJWtcyWyr6rKlKD3BLM7h87D4eaqYmvDSEoukmlBKQZbFi7sWSDbKzFni2ZOIepWGw6lhiF0oqKiVKcAmzKJPnO5zuSJxZ5sYcMkQxxwMoSSvDyU6Y/qRLeWmkaxAd2UpCWST575CMeTi8EpTHCS0io1lUuVqI0K5qVFnuRLVqh7C5GUbWWJoEtPR5QSwQoClkJEw2Gs1NKUKAbP2NGOmVMHm4OQwqCLISzkpJuxAUxLNkRm5Ziz9zIw4ZIwZs3DoEwqwUoFAACQhJKlnDieUOpASAlNTmonVyuBF5AwpRPV0OUNChSzqS2VSqammwcH8k7Gvt25uNwizMUej4eaFM6lJQ5ASnznLq1gWB3DdrXFIm6NREiTpjq/ppWhSnUCXJbznB2kG94Ys/cycOGSNUqdhEGiZg5YmNUEplBTC2sqpCSkAqSC4cObMHisifglTEo6JLAVQAvRy6a1KUgh9iQpBS5uSQAC4fOlrxC1pMzCyWqTrEpKkXIKhnelmbt98NDMBKkYOQFJLpLID0mlBBBcEJc9gDBnsxZ+5jDhkjP8n8L6vI7tHhDyfwvq8ju0eEF4jEBSwJaSkBRQXzIQCkHW6zjIe5r25OLxRKapKEpKmUaw6UubsCbgAbf1e2JxZ5sjDhki55P4X1eR3aPCHk/hfV5Hdo8IsjHYo/8AQT2awG1nLkFrEszi2b2ni8TiUk0SkrAsLgVWSygSq16gzbs4jFnmxhwyRPyfwvq8ju0eEPJ/C+ryO7R4Riq5RxlVIw6PNBeo03qs7sSGAbtfI2vLxmJrZMlNNnUpTMTLCjYHWZRIcdVru4Ys82MOGSLnk/hfV5Hdo8IeT+F9Xkd2jwjH6XjMtCi2ZqGt2edq7L3zZrOorHYsEnQggFgHDqcZ2UabntsLnbDFnmxhwyRkeT+F9Xkd2jwh5P4X1eR3aPCM8H3QicWebGHDJGB5P4X1eR3aPCHk/hfV5Hdo8Iz4QxZ5sYcMkYHk/hfV5Hdo8IeT+F9Xkd2jwjPhDFnmxhwyRgeT+F9Xkd2jwh5P4X1eR3aPCM+EMWebGHDJGB5P4X1eR3aPCHk/hfV5Hdo8Iz4QxZ5sYcMkYHk/hfV5Hdo8IeT+F9Xkd2jwjPhDFnmxhwyRgeT+F9Xkd2jwh5P4X1eR3aPCM+EMWebGHDJGB5P4X1eR3aPCEbCKQxJ5sYcMkMTj1pUUjDrWBkoFABs+0v8A+otDlWZ6rM+KX9UZ+Jw4mIXLUHStKkKuzhQKT7LExrhzXk11jSAhYWE6RVAIWFsEmwTUkFhu33jx4S0e6r2/i+pqcZV3/gTHKcz1Sbxl/VD8TmeqTeMv6oseSUkABBmygC7ImqS/mkv7Sl3DXUTmxFRzSk2vOcU62mXUaC4dWZFzbK8WvaN25dSLk8/wMrD45alBJw0xAJuolDJ7SxeMqZMYtoyRvtFcNIoQlAchKQkFSnJCQzktc2ziU6VUkpIsoEG+whjsjjJ2Lnsf+mmb3l0mltLQnH0R/wDGAn/9s/8Aj4xbRyUkKqFTguNdTC7s27siyOQkDIrAFwAshizbBut7It/x8/xFGZiJjltGR22tF+gbhFqTKpSEi4AADlzbeWvF1zuHH+0ZrZxr/tvYWSzFA3CJS5YcWHCIudw4/wBolKVrCOdm5X1t9US0qF/RJ3DhDRJ3DhGJyxiZiJdUsOakhRpUuhJN1UJupuze+yNUnnLPZI6JNKjSFOlSAmqrPVIySMiQCsAm0e6cToNCncOAhok7hwjmp3OTFAgjDKp2imaSpjOBAIl2emUxI/XuuLk/nHiLhOFmO6gCyyxBYWoYn9VjSQGCibQFDodCncOAhoU7hwjH5LxS5kpK5iDKWXCkHNJBI3Xydxa9iReMuAIaJO4cIaFO4cInCAIaJO4cIaJO4cInCAIaJO4cIaJO4cInCAIaJO4cIaJO4cInCAIaJO4cIaJO4cInCAIaJO4cIaJO4cInCAIaJO4cIaJO4cInCAIaJO4cIaJO4cInCAOO5y8rzpWKCJaJRliWFrqBqU+k1QxATZBve5G6EWOdrdKU4f8AIH8Z8I1zhG7HZ6GVTlfkjc8uk6INPVhjXZaU1k+dqtuPy3xq8XidVK/xCkKTQSEJKVlNQKkgFkknaLmm0b/EoWUigJJqfWDgMSx4t7njVT8Di1ukpwpl1OApJJAcM4pYl3X7S2y/yyZ6BjCasiWBj2cqBOhDzF6QlgSdVtNLTSNibNeLcnFrUpKE8ohayNkhBCmQq9rC4KvYE7w+xn4PFuaDhlXUpJUkuFF6RYZABF8zTFZmFxQJoThQHcKKVVNdgQAzuc+w5vE1XdOgLc2eky5BGKKagEpUQXmnUS7AgkuNrj8z2GLMvlAVaLpoUsqu0tJYISpK07Qm6Kjut1g+ejDYhgWwwVUFWSpvNIUd9Xm3ttza8DgcRUphhmOkpNBqS4Vo+w+dre1Wb2jYDGxePTtxyJZNK5ZpSAEmUm5cstJJqv1wN0Wxj0oUUrxpqCkkOgDVY7C4IJmJdTfpYNsytBjHFsIwDCy94D9mqCGG8bmiWKw2KKjSMKpOypKqjZLg2LB33nK+2Gzv+AY8vFuVFOMzSpYQpAcCYgGWQ4dk1JyzNs3EWPxBxbHsTl+UiygQ9mf9SdXcRvvusFhVX0qJNV0goBYoIAY1D/KLZWG6MkYdHVTwGzL9zxiLy7oSaCZyiAlJ6cLqUQvRppKU2KSwZwQb7zlHRyVglJFwQ47QWiyjBSwGCEAEqJFIuVl1cTc74vyxrD3/ACi9m05x4kPcTxuHK00hRSXBcEiwUHFt4ce+MGXgsQAoGcC4FJYOCCL+btAL+3KM3G4UzE0hapd3dJY5EN7LxiyeSpiSkmfNUxBUCzKA2dke4cSMzDYmxE1P6QRSGyAWoarv5xF91oqvBYio0zmSSSLAkOSwunIBuA7SdnCANTjJUzRpSqeJagTrOE16pYGwGZD22b8sNU7EbMVI4J3q7NxHDbd98vzgb7flEq/bwMAaZS1VhXSUM6ak1AAgBDs2TkL+LsgqesAhOJlvW4JKfNpGrlvfjnZjua/bwMK/bwMAa/A44AETJstRdwQobdjMLDKMn8RlekR8Qi/X7eBhX7eBgCx+IyvSI+IQ/EZXpEfEIv1+3gYV+3gYAsfiMr0iPiEPxGV6RHxCL9ft4GFft4GAEuYFB0kEHIi4MSi3JFvef5GLkAIQhACEIQAhCEAcRzrfpSm9AP4z4RTna3SlP6AfxnwjbPyQ4GJeeR1aPmf3MSeNZyzgJc1CUzVhCBNSouzLZRZFy1yRvyyjSo5EYBC+UZilOjKatBIqmClhOd1qOb5oIDBkp+Tup+p6lTrYRyOPw9xNVynRLRKQCApqlJQSJppm6xJNTMarAuIuyuT0CX0VWLClzFpmqU6xMUxQpLL0rpJ0JuDt1QkACFxZip1MI5KVzVXNlmnGzVpVWlwZhSoqmrrdJm0quVJyYBIYRkcocz1TFqmoxC5UxQaoAmlpUuWlnXZtGtVts07bldjmKnSwjRq5vzSZb4qbSiXLQq6wVqQuordMwB1WBqCiyRdioHXo5nYlkvj5yilJAJC3qImDSWmsSNISAXGql3AAEXY5ip1kI0vInIEyRMVMmYheIJloQK6nTTncrIzfIA3uVG8bqIaS3ARWX5w9/wAopFZfnD3/ACi9l8SPEPcXp09KWKiwPySVH2WST7oxlcsyR/1E3c+5L1H2Bi+5olymhRQyEImKcWXkwzN9rOB2mNcnDzX/AMPIs12S5D3AAO5tse8cDY/islia0sCx7HBN91geBjIkzkrSFJIUk5EZGNWZcyhLSJYUDrJ1WsLEF8mUe17ZF4zeTkkI1kJlqOaU5BgAMuwAe6ALs+YoMEgKJfNRTl7EmLdc7qS+8V/Ti8pFwdz/AO8VvvHD+8AWK53Ul94r+nCud1JfeK/pxfvvHD+8L7xw/vAFiud1JfeK/pwrndSX3iv6cX77xw/vC+8cP7wBYrndSX3iv6cK53Ul94r+nF++8cP7wvvHD+8AWK53Ul94r+nCud1JfeK/pxfvvHD+8L7xw/vAFJKyQ5ABu4BcWLZsP2icRloYN7f9y8SgBCEIAQhCAEIQgDiOdb9KU3oB/GfCKc7W6Uq7fkD+M+EbZ+WHAxrzyNxy9hkLktMlqnJTMSopSSFaq3cU3LbrPe8aJXJODS8vQYtSSXUXmqBUuUQqo1bULKFORs9sb/lsjRh5kyTr6qkAk1MpgwzD3bazbY1CMalKKpuPqC1PKVRSAJc0hrAO9hus9xHysanpFhHIeDTQpOExNg4aoNSVo1k1XJzL3NSCctWk/kPCqSZfR8WygliKlEpCEqp11ajA0NmKbMwjLwuJSmWJ/TlKlBQBKkFlKZ6b6wBpNt7h4gcXpFHRY5YUqYTSZbhIpBoy1WSDffuvFquv8g2+FxyUNLTKngMVl0WTWVLId83cMHzAFsrWI5zoQAVSsQzJP/LOrWkEJN9VWsAQdsa5XLEmpzjltVXSJdqfOCLJ7Wvnk261I5ZlJKT09awlRMwaMkG9ZS7ati3ZfJmFbn9vxFTeTeXUpShWjnmvYJZKkHVsoPY6wtBPLTpChJn3IDFABAId2fKx9/tEag42UkrlLxk4gJZQpLmyF6RKkglqQU5s5V7Dbn8oJDD8QmglNSSJSSGUC1gg3FJsbuR2Qud7RU255xJpCjJxFyQBozUwSkvS7ga4HuMSwnL6ZqBMRKnlJVT5jHJ6hfL/ANZ2jVT8eFHSDGTEIW5SdHqpAWtFrbwRdrM92i6rHJSkE4yYAVKUVaM5IQhKgXTqB2Vk2uWGTLqJqbbD8q1TNGZU5N1AKKdTULPU9n2b4z5fnD3/ACjB5KkKShzNVOCmKCoMQkpDdp33jOl+cPf8oWfxFxIe4ljZkwAGWkKNQcHq3faOzjGNLxeIKgFSQlNqlVhWbuwsbW/3jYwj3TialONxbgaBIFnJWLXO47m4HeIycHipylNMk6MM71hV7WyG88IzYQBYxEqopDqAubEp/aI9AT1pneL8YuzlpDVEDc8W+ky+snjAFOgJ60zvF+MOgJ60zvF+MV6TL6yeMOky+snjAFOgJ60zvF+MOgJ60zvF+MV6TL6yeMOky+snjAFOgJ60zvF+MOgJ60zvF+MV6TL6yeMOky+snjAFOgJ60zvF+MOgJ60zvF+MV6TL6yeMOky+snjAGMvFLQ4SkrABZwskmpVnAL2Az/uNgkuHiMsgh0sRsaJwAhCEAIQhACEIQBxHOz/FKs/5A92rPhFOdn+KVdvyB79WfFY2z8sOBiXnkdDjpc1SGklCV1ZrBIYKc2G37tmMKZhMWUrFWHqIZBoUbFRJcHs2XvuzO2R8z+5iUfI1oeoaqRg8QAxVh0ikgBEshtQhNySGBO7J7RHouLpI0kgKJsoIOqGUHAI856De1j79vCF4UNZ0XEhSmmSQhyUugkh1WBYgWSw7W41MrFFKQ8gKdVZpUQQ2qUpsxdnc7OGyhC8KGqEjFskVSH/UaVHNaiwAawSUgPuLvFuVh8aFsVyFIYGopNQUSXYDMAMA+/O19zCF4UNYJWL1XVh2o1tVf/MZbEf5Xo7bGLKMNjmvMw5ITY0Kub55f5cu22UbmELwoY2ARNAOlKFGo00ggBOwMRbic84ypfnD3/KKRWX5w9/yi9l8RcQ9xPF4XSAByliDZtnYbbXG4gHZGInkU+mnn/Wfv7u8bKEe8cDBwnJhQoK0s1bAhlKJBfa2+0Z0IQBaX56fYr5Rdi0vz0+xXyi7ACEIQAhCEAIQhACEIQBaw+X+pX8zF2LWHy/1K/mYuwAhCEAIQhACEIQBw/Oz/FKs/wCQP4z4RXnW/SlMW/IH8Z8I2z8sOBiXnkdUj5n9zEoij5n9zEo+Qe89UQhCIAhCEAIQhACEIQAisvzh7/lFIrL84e/5R1sviR4kPcZUIsYxMwgaMgF7kh7MbcWjDrxVHmyysHIHMU53/wA3sz98e8cDZwjU6XGdSSd9z27Hzyt2Z3cbOTVSKmqYVNk7X/3gBMlOQXII3Nt9o7Ijoj11cE+ESWkEh4poE/ZMAU0R66uCfCGiPXVwT4RXQJ+yYaBP2TAFNEeurgnwhoj11cE+EV0CfsmGgT9kwBTRHrq4J8IaI9dXBPhFdAn7JhoE/ZMAU0R66uCfCGiPXVwT4RXQJ+yYaBP2TAEpaGDZ5/7l/nEo0XLM2cmsShUoBBloKygLJWyy9SSWTse3a4jFVjMS/wDhie3pZtqu2bm9rbj7wOnhGjwcxakkzEKlFyANOVW2KJC7ewO2+NjyZMUUaxfWUAeskGxtnufazwBlwhCAEIQgDh+drdKU/oR/GfCK8636UpvQD+M+EbZ+SHAxLzyOqR8z+5iURR8z+5iUfIPeeqIQhEAQhCAEIQgBCEIARWX5w9/yikVl+cPf8o62XxI8SHuMlSgM7QeLOKwaZgAWHALj2sR84w/wCXQUArAd3qcjVpAuMm/aPeOBs3hGpPNuXlVMH+r27GuNY2yubMS+zkyglISMkgAewBoAqtQGb8Cf2iOlG4/CfCJnODwBDSjcfhPhDSjcfhPhE3g8AQ0o3H4T4Q0o3H4T4RN4PAENKNx+E+ENKNx+E+ETeDwBDSjcfhPhDSjcfhPhE3g8AY86fLsFMXySUkkttpZ/fFrSSeqO7P0xicscjmbWHWBMCASggKTo11DzixB+Z3xhq5Bmemxo7NIi+q19Z83Nmz7HgDb6WT1R3Z+mMyXMCgCkgg5EXBjUYPBTJYYnETHUS61Syb7PPsPYI2GAwxQkg5lSlNm1Rdu3xJgDJhCEAIQhAHD87W6Up/QD+M+EV51v0pVn/IH8Z8I2z8kOBiXnkdUj5n9zEoij5n9zEo+Qe89UQhCIAhCEAIQhACEIQAisvzh7/lFIrL84e/5R1sviR4kPcTxeLEsAlKlOWZNzkS+eTAxiDnBKpr1mek2ZjTU187bnyjZRQh7R7xwNX5TSGuVDdqnt8M8r+2NlJm1JCg4CgCHzuHicIAgt9jD2h/nFKVb08D9UTIg0AQpVvTwP1QpVvTwP1RNoNAEKVb08D9UKVb08D9UTaLc7EJQ1SmfIbT7BmYArSrengfqhSrengfqiz+IS+sfhPhD8Ql9Y/CfCAL1Kt6eB+qFKt6eB+qIScWhRpSpyztkW3sdkXmgDVcp8uCQFFTMgJK1Mq1aqUgAOSXN9zj3Yx53SRYzZIJyGu6rPbV1rbo2uI5PStyXDsFWSQoAuHCkkWMWjyQm9zfPUlXsB6PcAPdAFrC8saRJVLVKWASlxUzjMZRm4LFaRNTMQSCNxBax2jaOw7Iso5LAyURtsmV/TjJkyQkMPad5JuSYAuQhCAEIQgDg+eE8DGBBJClyQEAAmotOSwtm6k27YpHS48fno1litkaqCoWSpblQsjJnO0iEdpWtUlTccVZJNvMyQrtH374rX2p+/fHjP/wAe4KTj0zlLr/LKQKbecCd3ZHQq5qSKSoScUSAk0khJNS6SBZnAuQeO2MC8Mqq3+R0dvR0oei19qfv3wr7U/fvjzTydw9KV6DFEGqtiCpCkqCWZtbWJGzzcrxdw3NfDLWJZk4tDvrKppsHuQ7ffZE/0v/vyGsf2PRq+1P374V9qfv3x848tcuIk4idJu0uYtAs9kqIF/ZG05Iwpnv8AmolFgU1sAqrY+xhfbGa10SNm6OXJdT0NE0e00pScKKlN9fXgme9V9qfv3wr7U/fvjw+dyKUpK+kSFMFEBKnUopSVANSGJA9ztnaJjkI1lHSJPm1JU4pOsAxJamxfbk1zHHBh7n9l1Nv9Kt84/d/4nttfan798K+1P3748Pn8iKQhS+kSFUglkKCiSMgAwz/2cWjmMRzhEtSkKdwd2xnjpZ6NCbuqT+y6mfSdCtdHs8SVGq02N/mkfS9fan798SlKFQLj798fMXlUjt4Q8qkdvCNEdBUZJ3+X6nm4jyPqfSDeOMNIN44x8seVSO3hDyqR28I33Y5lKvI+p9IN44w0g3jjHznzM5XlYjGyZChUlZIIIsWQo/KPUuUeRMJJkzJxw6FCXLXMIAuaEFTe9opKiOUrW66UO60g3jjDSDeOMeYYkYZAmA4NNUmXJmLUxEtYmrpUJaz5xDGl/ONrRr+W+WcFh5mIldDSoyg0pXmonLEupaalMAEkoTYkkrAZ2eKohWzfoev6QbxxhpBvHGPJZeNw0yXMmScChZTiJeHQkqAUozGclnoIJOqb2uxjEVziwIscCXSTpLABhKXMdAKnPmpDlk3VcU3VROK8j2XSDeOMajlvAmZUyiKpdDpuUGqp2qDg2cbaQ7iOX5D5JwuIw8uecPKQVgmkawDKKbHbk79seac9+VZeGx02QkUpTSwAsHQk/OJVG6CNtedKHrp5JxBUVHFTw4CdWW1ku3/UbMuSAN2VoysLgZiK3n4glQSxpumlalEgKUUuQoAun9Id8o+e/KpHbwh5VI7eEXurM61eR9I4WQSqWVKWqhSlFS6R5wUKQBn5wF9ibkmNtpBvHGPmjkflVM9RSHsl8m2tHWDm9KIB6TKS7WUbiw2JfaWjJaaRZ2cnF15dTHaabGzm4NOq4fmz2vSDeOMNIN44x4YvkZGjCxNQpW1FQBFztOdqT7yNhjQct44Yekl7kjfcNuitnpVnOagq7eHUrZ6fC0moJOr4dT6S0g3jjDSDeOMfPsuSCAb3A/aNxhubspctK+kypaj5yVkApNVIycs13IikdNspbFXl1OcfE7OTok+XU9q0g3jjDSDeOMeLy+bshyFYpDMkhQZtZKiXqINikAgAnWFhFxHNFCiQMXhyQKiytgDm7bPvdF9ag/R8up0Wnxe6L5dT2TSDeOMNIN44x4liub8tCm6TKWKVKdJcApIASWu5ezA8HIwsXgEoVSlYmBgXTlfZucdhI3ExR6bZR315dSkvE7OO9Pl1PacWFGakpKaXGkdKiVJoV5pBASaqc3sTCPn3lrHpkUkuyn2Pk0I12U4WsFNM2WNuraCnFbGa7CIMoESlzJYNzQtSXPaxvF/pk708/vV+MVhHo7iKDpk708/vV+MOmTvTz+9X4whAURgzeTkKUVKdSiXJJJJO8k5xLoSd6viMIRVwi96OkZyj5W0Ohp3q+Iw6Gner4jCERhwyRfGtPc/ux0NO9XxGLauS5ZLkEntMVhBQivRFZWk5KjbZH8JldWH4TK6sIRN1ZFKsfhMrqw/CZXVhCF1ZCrMnk2X0eamdJ1JiHpVYs4KTn2Exvzz3x3rCvhR9MIQcIv0KuKltZb8rcXSlGl1E00Jol0poIKWFLCkgM2TBou+XOP8AWF8E/TFYRFyOSGHHIp5c4/1hfBH0w8ucf6wvgn6YrCGHHJEYccinlxj/AFhfBH0xoOVE9ImqnTiVzFNUqwdgwy7BCETcivQlRUdqRi/hMrqw/CZXVhCF1ZFqsnL5OQnzXT7CR+0T6KOsv4leMIRFyOSKtVHRR1l/ErxiEzAJV51Svaon94QhcjkhRIn0UdZfxK8YdFHWX8SvGEIYcMkKIdFHWX8SvGHRR1l/ErxhCGHHJCiHRR1l/Erxh0UdZfxK8YQhhwyQoiEzk9CvOqV7VE/vCEIm7HIlbNx//9k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28806" y="6597352"/>
            <a:ext cx="533400" cy="152400"/>
          </a:xfrm>
        </p:spPr>
        <p:txBody>
          <a:bodyPr/>
          <a:lstStyle/>
          <a:p>
            <a:fld id="{F06E539D-8AB8-485C-BFEF-50E8D5427D32}" type="slidenum">
              <a:rPr lang="en-AU" sz="1600" smtClean="0"/>
              <a:t>17</a:t>
            </a:fld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9877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Let‘s take a look at a concrete BPMS</a:t>
            </a:r>
            <a:endParaRPr lang="de-AT" dirty="0"/>
          </a:p>
        </p:txBody>
      </p:sp>
      <p:pic>
        <p:nvPicPr>
          <p:cNvPr id="25602" name="Picture 2" descr="http://www.pronapsis.com.mx/images/bizagiXpre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5954514" cy="19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27695"/>
            <a:ext cx="8136904" cy="581025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Cheat sheet</a:t>
            </a:r>
            <a:endParaRPr lang="en-AU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6841" name="Rectangle 9"/>
          <p:cNvSpPr>
            <a:spLocks noChangeArrowheads="1"/>
          </p:cNvSpPr>
          <p:nvPr/>
        </p:nvSpPr>
        <p:spPr bwMode="auto">
          <a:xfrm>
            <a:off x="250825" y="1203325"/>
            <a:ext cx="8281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tabLst>
                <a:tab pos="354013" algn="l"/>
                <a:tab pos="452438" algn="l"/>
                <a:tab pos="1700213" algn="l"/>
                <a:tab pos="1976438" algn="l"/>
              </a:tabLst>
            </a:pPr>
            <a:r>
              <a:rPr lang="en-AU" b="0"/>
              <a:t>Control flow	</a:t>
            </a:r>
          </a:p>
          <a:p>
            <a:pPr marL="800100" lvl="1" indent="-342900">
              <a:buFontTx/>
              <a:buAutoNum type="arabicPeriod"/>
              <a:tabLst>
                <a:tab pos="354013" algn="l"/>
                <a:tab pos="452438" algn="l"/>
                <a:tab pos="1700213" algn="l"/>
                <a:tab pos="1976438" algn="l"/>
              </a:tabLst>
            </a:pPr>
            <a:r>
              <a:rPr lang="en-AU" b="0"/>
              <a:t>Data flow	</a:t>
            </a:r>
          </a:p>
          <a:p>
            <a:pPr marL="800100" lvl="1" indent="-342900">
              <a:buFontTx/>
              <a:buAutoNum type="arabicPeriod"/>
              <a:tabLst>
                <a:tab pos="354013" algn="l"/>
                <a:tab pos="452438" algn="l"/>
                <a:tab pos="1700213" algn="l"/>
                <a:tab pos="1976438" algn="l"/>
              </a:tabLst>
            </a:pPr>
            <a:r>
              <a:rPr lang="en-AU" b="0"/>
              <a:t>Resources 	</a:t>
            </a:r>
          </a:p>
        </p:txBody>
      </p:sp>
      <p:sp>
        <p:nvSpPr>
          <p:cNvPr id="376842" name="Rectangle 10"/>
          <p:cNvSpPr>
            <a:spLocks noChangeArrowheads="1"/>
          </p:cNvSpPr>
          <p:nvPr/>
        </p:nvSpPr>
        <p:spPr bwMode="auto">
          <a:xfrm>
            <a:off x="1928813" y="1179513"/>
            <a:ext cx="44744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800100" lvl="1" indent="-342900">
              <a:tabLst>
                <a:tab pos="265113" algn="l"/>
              </a:tabLst>
            </a:pPr>
            <a:r>
              <a:rPr lang="en-AU" b="0" dirty="0"/>
              <a:t> &gt;	specify </a:t>
            </a:r>
            <a:r>
              <a:rPr lang="en-AU" b="0" dirty="0" smtClean="0"/>
              <a:t>sequence flow expressions…</a:t>
            </a:r>
            <a:endParaRPr lang="en-AU" b="0" dirty="0"/>
          </a:p>
        </p:txBody>
      </p:sp>
      <p:sp>
        <p:nvSpPr>
          <p:cNvPr id="376843" name="Rectangle 11"/>
          <p:cNvSpPr>
            <a:spLocks noChangeArrowheads="1"/>
          </p:cNvSpPr>
          <p:nvPr/>
        </p:nvSpPr>
        <p:spPr bwMode="auto">
          <a:xfrm>
            <a:off x="2433638" y="1482725"/>
            <a:ext cx="39805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265113" algn="l"/>
              </a:tabLst>
            </a:pPr>
            <a:r>
              <a:rPr lang="en-AU" b="0" dirty="0"/>
              <a:t>&gt;	specify data </a:t>
            </a:r>
            <a:r>
              <a:rPr lang="en-AU" b="0" dirty="0" smtClean="0"/>
              <a:t>types </a:t>
            </a:r>
            <a:r>
              <a:rPr lang="en-AU" b="0" dirty="0"/>
              <a:t>and data mappings</a:t>
            </a:r>
          </a:p>
        </p:txBody>
      </p:sp>
      <p:sp>
        <p:nvSpPr>
          <p:cNvPr id="376844" name="Rectangle 12"/>
          <p:cNvSpPr>
            <a:spLocks noChangeArrowheads="1"/>
          </p:cNvSpPr>
          <p:nvPr/>
        </p:nvSpPr>
        <p:spPr bwMode="auto">
          <a:xfrm>
            <a:off x="1920875" y="1763713"/>
            <a:ext cx="60578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800100" lvl="1" indent="-342900">
              <a:tabLst>
                <a:tab pos="265113" algn="l"/>
              </a:tabLst>
            </a:pPr>
            <a:r>
              <a:rPr lang="en-AU" b="0" dirty="0"/>
              <a:t> &gt;	specify </a:t>
            </a:r>
            <a:r>
              <a:rPr lang="en-AU" b="0" dirty="0" smtClean="0"/>
              <a:t>participants assignment rules, service details...</a:t>
            </a:r>
            <a:endParaRPr lang="en-AU" b="0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28806" y="6597352"/>
            <a:ext cx="533400" cy="152400"/>
          </a:xfrm>
        </p:spPr>
        <p:txBody>
          <a:bodyPr/>
          <a:lstStyle/>
          <a:p>
            <a:fld id="{F06E539D-8AB8-485C-BFEF-50E8D5427D32}" type="slidenum">
              <a:rPr lang="en-AU" sz="1600" smtClean="0"/>
              <a:t>19</a:t>
            </a:fld>
            <a:endParaRPr lang="en-AU" sz="1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50047"/>
              </p:ext>
            </p:extLst>
          </p:nvPr>
        </p:nvGraphicFramePr>
        <p:xfrm>
          <a:off x="125413" y="2792484"/>
          <a:ext cx="8551043" cy="286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Visio" r:id="rId4" imgW="11296926" imgH="3749439" progId="Visio.Drawing.11">
                  <p:embed/>
                </p:oleObj>
              </mc:Choice>
              <mc:Fallback>
                <p:oleObj name="Visio" r:id="rId4" imgW="11296926" imgH="37494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2792484"/>
                        <a:ext cx="8551043" cy="2868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716071"/>
              </p:ext>
            </p:extLst>
          </p:nvPr>
        </p:nvGraphicFramePr>
        <p:xfrm>
          <a:off x="1733550" y="3340170"/>
          <a:ext cx="5855113" cy="2170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Visio" r:id="rId6" imgW="7084595" imgH="2530467" progId="Visio.Drawing.11">
                  <p:embed/>
                </p:oleObj>
              </mc:Choice>
              <mc:Fallback>
                <p:oleObj name="Visio" r:id="rId6" imgW="7084595" imgH="25304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340170"/>
                        <a:ext cx="5855113" cy="2170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940298"/>
              </p:ext>
            </p:extLst>
          </p:nvPr>
        </p:nvGraphicFramePr>
        <p:xfrm>
          <a:off x="2649538" y="2586108"/>
          <a:ext cx="5500944" cy="238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Visio" r:id="rId8" imgW="6664442" imgH="3131186" progId="Visio.Drawing.11">
                  <p:embed/>
                </p:oleObj>
              </mc:Choice>
              <mc:Fallback>
                <p:oleObj name="Visio" r:id="rId8" imgW="6664442" imgH="31311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2586108"/>
                        <a:ext cx="5500944" cy="2385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7973" y="2137494"/>
            <a:ext cx="3514725" cy="438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10095" y="2306538"/>
            <a:ext cx="6602413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0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2" grpId="0"/>
      <p:bldP spid="376843" grpId="0"/>
      <p:bldP spid="3768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068960"/>
            <a:ext cx="4320480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Bridging the gap: one task at a time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the automation boundaries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Review </a:t>
            </a:r>
            <a:r>
              <a:rPr lang="en-US" dirty="0"/>
              <a:t>manual </a:t>
            </a:r>
            <a:r>
              <a:rPr lang="en-US" dirty="0" smtClean="0"/>
              <a:t>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Complete the process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Adjust task granularity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Specify </a:t>
            </a:r>
            <a:r>
              <a:rPr lang="en-US" dirty="0"/>
              <a:t>execution </a:t>
            </a:r>
            <a:r>
              <a:rPr lang="en-US" dirty="0" smtClean="0"/>
              <a:t>properties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384740"/>
            <a:ext cx="2328276" cy="123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 descr="board%20r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365104"/>
            <a:ext cx="1925639" cy="1394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4" descr="MPj040683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2227" y="4365104"/>
            <a:ext cx="2016125" cy="1347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28806" y="6597352"/>
            <a:ext cx="533400" cy="152400"/>
          </a:xfrm>
        </p:spPr>
        <p:txBody>
          <a:bodyPr/>
          <a:lstStyle/>
          <a:p>
            <a:fld id="{F06E539D-8AB8-485C-BFEF-50E8D5427D32}" type="slidenum">
              <a:rPr lang="en-AU" sz="1600" smtClean="0"/>
              <a:t>2</a:t>
            </a:fld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7333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279301"/>
            <a:ext cx="4906888" cy="4525963"/>
          </a:xfrm>
        </p:spPr>
        <p:txBody>
          <a:bodyPr>
            <a:normAutofit lnSpcReduction="10000"/>
          </a:bodyPr>
          <a:lstStyle/>
          <a:p>
            <a:r>
              <a:rPr lang="en-AU" sz="2800" dirty="0" smtClean="0"/>
              <a:t>Long-awaited BPM textbook</a:t>
            </a:r>
          </a:p>
          <a:p>
            <a:r>
              <a:rPr lang="en-AU" sz="2800" dirty="0"/>
              <a:t>C</a:t>
            </a:r>
            <a:r>
              <a:rPr lang="en-AU" sz="2800" dirty="0" smtClean="0"/>
              <a:t>overs the entire BPM lifecycle</a:t>
            </a:r>
          </a:p>
          <a:p>
            <a:r>
              <a:rPr lang="en-AU" sz="2800" dirty="0"/>
              <a:t>Running examples &amp; questions</a:t>
            </a:r>
          </a:p>
          <a:p>
            <a:r>
              <a:rPr lang="en-AU" sz="2800" dirty="0" smtClean="0"/>
              <a:t>100+ exercises with and without solutions</a:t>
            </a:r>
            <a:endParaRPr lang="en-AU" sz="2800" dirty="0"/>
          </a:p>
          <a:p>
            <a:r>
              <a:rPr lang="en-AU" sz="2800" dirty="0" smtClean="0"/>
              <a:t>Based on BPMN</a:t>
            </a:r>
            <a:endParaRPr lang="en-AU" sz="2800" dirty="0"/>
          </a:p>
          <a:p>
            <a:r>
              <a:rPr lang="en-AU" sz="2800" dirty="0" smtClean="0"/>
              <a:t>Available </a:t>
            </a:r>
            <a:r>
              <a:rPr lang="en-AU" sz="2800" dirty="0"/>
              <a:t>as Springer eBook, Apple iBook, Amazon…</a:t>
            </a:r>
          </a:p>
          <a:p>
            <a:r>
              <a:rPr lang="en-AU" sz="2800" dirty="0"/>
              <a:t>Chinese translation </a:t>
            </a:r>
            <a:r>
              <a:rPr lang="en-AU" sz="2800" dirty="0" smtClean="0"/>
              <a:t>coming soon</a:t>
            </a:r>
            <a:endParaRPr lang="en-AU" sz="2800" dirty="0"/>
          </a:p>
        </p:txBody>
      </p:sp>
      <p:pic>
        <p:nvPicPr>
          <p:cNvPr id="13314" name="Picture 2" descr="\\psf\Home\Documents\Dropbox\Publications\Book\BPMTextbook\cover\978-3-642-33142-8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8732"/>
            <a:ext cx="3240359" cy="485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psf\Home\Documents\Dropbox\Publications\Book\BPMTextbook\cover\qr_code_bookUR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88" y="5770292"/>
            <a:ext cx="899068" cy="8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792088"/>
          </a:xfrm>
        </p:spPr>
        <p:txBody>
          <a:bodyPr/>
          <a:lstStyle/>
          <a:p>
            <a:r>
              <a:rPr lang="en-AU" dirty="0"/>
              <a:t>Want to know more?</a:t>
            </a:r>
          </a:p>
        </p:txBody>
      </p:sp>
    </p:spTree>
    <p:extLst>
      <p:ext uri="{BB962C8B-B14F-4D97-AF65-F5344CB8AC3E}">
        <p14:creationId xmlns:p14="http://schemas.microsoft.com/office/powerpoint/2010/main" val="33500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u="sng" dirty="0" smtClean="0"/>
              <a:t>http</a:t>
            </a:r>
            <a:r>
              <a:rPr lang="en-AU" u="sng" dirty="0"/>
              <a:t>://fundamentals-of-bpm.org 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611560" y="1412776"/>
            <a:ext cx="4572000" cy="22344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lvl="0" indent="-18288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Font typeface="Arial" pitchFamily="34" charset="0"/>
              <a:buChar char="•"/>
            </a:pPr>
            <a:r>
              <a:rPr lang="en-A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Lecture notes</a:t>
            </a:r>
          </a:p>
          <a:p>
            <a:pPr marL="182880" lvl="0" indent="-18288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Font typeface="Arial" pitchFamily="34" charset="0"/>
              <a:buChar char="•"/>
            </a:pPr>
            <a:r>
              <a:rPr lang="en-A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A/V recordings</a:t>
            </a:r>
          </a:p>
          <a:p>
            <a:pPr marL="182880" lvl="0" indent="-18288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Font typeface="Arial" pitchFamily="34" charset="0"/>
              <a:buChar char="•"/>
            </a:pPr>
            <a:r>
              <a:rPr lang="en-A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Quizzes</a:t>
            </a:r>
          </a:p>
          <a:p>
            <a:pPr marL="182880" indent="-18288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Font typeface="Arial" pitchFamily="34" charset="0"/>
              <a:buChar char="•"/>
            </a:pPr>
            <a:r>
              <a:rPr lang="en-A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Tutorials</a:t>
            </a:r>
          </a:p>
          <a:p>
            <a:pPr marL="182880" lvl="0" indent="-18288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Font typeface="Arial" pitchFamily="34" charset="0"/>
              <a:buChar char="•"/>
            </a:pPr>
            <a:r>
              <a:rPr lang="en-A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and more…</a:t>
            </a:r>
            <a:endParaRPr lang="en-A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195" name="Picture 3" descr="\\psf\Home\Desktop\Screen Shot 2013-05-09 at 5.02.30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77" y="1323528"/>
            <a:ext cx="5495555" cy="541784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688" y="3218184"/>
            <a:ext cx="6460654" cy="1752600"/>
          </a:xfrm>
        </p:spPr>
        <p:txBody>
          <a:bodyPr/>
          <a:lstStyle/>
          <a:p>
            <a:pPr algn="l"/>
            <a:r>
              <a:rPr lang="en-AU" dirty="0" smtClean="0"/>
              <a:t>Marcello La Rosa &amp; Marlon Dumas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369184" y="4946376"/>
            <a:ext cx="5417046" cy="2155032"/>
          </a:xfrm>
        </p:spPr>
        <p:txBody>
          <a:bodyPr>
            <a:normAutofit/>
          </a:bodyPr>
          <a:lstStyle/>
          <a:p>
            <a:pPr algn="l"/>
            <a:r>
              <a:rPr lang="en-AU" sz="1600" dirty="0" smtClean="0"/>
              <a:t>Queensland University of Technology, University of Tartu</a:t>
            </a:r>
          </a:p>
          <a:p>
            <a:pPr algn="l"/>
            <a:r>
              <a:rPr lang="en-AU" sz="1600" u="sng" dirty="0" smtClean="0"/>
              <a:t>m.larosa@qut.edu.au</a:t>
            </a:r>
            <a:r>
              <a:rPr lang="en-AU" sz="1600" dirty="0" smtClean="0"/>
              <a:t>, </a:t>
            </a:r>
            <a:r>
              <a:rPr lang="en-AU" sz="1600" u="sng" dirty="0" smtClean="0"/>
              <a:t>marlon.dumas@ut.ee</a:t>
            </a:r>
            <a:endParaRPr lang="en-AU" sz="1600" u="sng" dirty="0"/>
          </a:p>
        </p:txBody>
      </p:sp>
      <p:pic>
        <p:nvPicPr>
          <p:cNvPr id="20482" name="Picture 2" descr="\\psf\Home\Downloads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16" y="5661248"/>
            <a:ext cx="12573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\\psf\Home\Downloads\Unknown-8.(null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51520" y="404664"/>
            <a:ext cx="6552728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600" dirty="0" smtClean="0">
                <a:solidFill>
                  <a:srgbClr val="C00000"/>
                </a:solidFill>
              </a:rPr>
              <a:t>That’s it!</a:t>
            </a:r>
            <a:endParaRPr lang="en-A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5. Specify </a:t>
            </a:r>
            <a:r>
              <a:rPr lang="de-AT" dirty="0"/>
              <a:t>e</a:t>
            </a:r>
            <a:r>
              <a:rPr lang="de-AT" dirty="0" smtClean="0"/>
              <a:t>xecution properties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340768"/>
            <a:ext cx="7944147" cy="48245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-&gt; Process variables, messages, signals, errors</a:t>
            </a:r>
            <a:endParaRPr lang="en-US" dirty="0"/>
          </a:p>
          <a:p>
            <a:pPr marL="0" indent="0">
              <a:buNone/>
              <a:tabLst>
                <a:tab pos="355600" algn="l"/>
              </a:tabLst>
            </a:pPr>
            <a:r>
              <a:rPr lang="en-US" dirty="0" smtClean="0"/>
              <a:t>-&gt; Task and event variables </a:t>
            </a:r>
            <a:r>
              <a:rPr lang="en-US" dirty="0"/>
              <a:t>and their mappings to process </a:t>
            </a:r>
            <a:r>
              <a:rPr lang="en-US" dirty="0" smtClean="0"/>
              <a:t>	variables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-&gt; Service </a:t>
            </a:r>
            <a:r>
              <a:rPr lang="en-US" dirty="0" smtClean="0"/>
              <a:t>details</a:t>
            </a:r>
          </a:p>
          <a:p>
            <a:pPr marL="0" indent="0">
              <a:buNone/>
            </a:pPr>
            <a:r>
              <a:rPr lang="en-US" dirty="0" smtClean="0"/>
              <a:t>-&gt; Code snippets</a:t>
            </a:r>
          </a:p>
          <a:p>
            <a:pPr marL="0" indent="0">
              <a:buNone/>
            </a:pPr>
            <a:r>
              <a:rPr lang="en-US" dirty="0" smtClean="0"/>
              <a:t>-&gt; Participant assignment rules and user interface structure</a:t>
            </a:r>
          </a:p>
          <a:p>
            <a:pPr marL="0" indent="0">
              <a:buNone/>
            </a:pPr>
            <a:r>
              <a:rPr lang="en-US" dirty="0" smtClean="0"/>
              <a:t>-&gt; Task, event and sequence flow expressions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-&gt; </a:t>
            </a:r>
            <a:r>
              <a:rPr lang="en-US" dirty="0" smtClean="0"/>
              <a:t>BPMS-specific: work queues, forms, connectors…</a:t>
            </a:r>
            <a:endParaRPr lang="de-AT" dirty="0"/>
          </a:p>
        </p:txBody>
      </p:sp>
      <p:pic>
        <p:nvPicPr>
          <p:cNvPr id="11267" name="Picture 3" descr="\\psf\Home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548" y="4797152"/>
            <a:ext cx="1529245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792088"/>
          </a:xfrm>
        </p:spPr>
        <p:txBody>
          <a:bodyPr>
            <a:normAutofit/>
          </a:bodyPr>
          <a:lstStyle/>
          <a:p>
            <a:r>
              <a:rPr lang="de-AT" dirty="0" smtClean="0"/>
              <a:t>Let‘s take a step back:</a:t>
            </a:r>
            <a:r>
              <a:rPr lang="de-AT" dirty="0"/>
              <a:t> </a:t>
            </a:r>
            <a:r>
              <a:rPr lang="de-AT" dirty="0" smtClean="0"/>
              <a:t>BPMSs</a:t>
            </a:r>
            <a:endParaRPr lang="de-AT" dirty="0"/>
          </a:p>
        </p:txBody>
      </p:sp>
      <p:pic>
        <p:nvPicPr>
          <p:cNvPr id="20484" name="Picture 4" descr="http://sd.keepcalm-o-matic.co.uk/i/keep-calm-and-step-b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64" y="1412776"/>
            <a:ext cx="4139952" cy="482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Business Process Management System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4" y="1548064"/>
            <a:ext cx="7308304" cy="483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28806" y="6597352"/>
            <a:ext cx="533400" cy="152400"/>
          </a:xfrm>
        </p:spPr>
        <p:txBody>
          <a:bodyPr/>
          <a:lstStyle/>
          <a:p>
            <a:fld id="{F06E539D-8AB8-485C-BFEF-50E8D5427D32}" type="slidenum">
              <a:rPr lang="en-AU" sz="1600" smtClean="0"/>
              <a:t>5</a:t>
            </a:fld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7430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modeling </a:t>
            </a:r>
            <a:r>
              <a:rPr lang="en-US" dirty="0" smtClean="0"/>
              <a:t>tool</a:t>
            </a:r>
            <a:endParaRPr lang="de-AT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124744"/>
            <a:ext cx="8136904" cy="4824536"/>
          </a:xfrm>
        </p:spPr>
        <p:txBody>
          <a:bodyPr/>
          <a:lstStyle/>
          <a:p>
            <a:r>
              <a:rPr lang="en-US" dirty="0" smtClean="0"/>
              <a:t>To create and </a:t>
            </a:r>
            <a:r>
              <a:rPr lang="en-US" dirty="0"/>
              <a:t>modify </a:t>
            </a:r>
            <a:r>
              <a:rPr lang="en-US" dirty="0" smtClean="0"/>
              <a:t>executable process models (by specifying execution properties)</a:t>
            </a:r>
          </a:p>
          <a:p>
            <a:r>
              <a:rPr lang="en-US" dirty="0" smtClean="0"/>
              <a:t>To store and </a:t>
            </a:r>
            <a:r>
              <a:rPr lang="en-US" dirty="0"/>
              <a:t>retrieve </a:t>
            </a:r>
            <a:r>
              <a:rPr lang="en-US" dirty="0" smtClean="0"/>
              <a:t>automation solutions from </a:t>
            </a:r>
            <a:r>
              <a:rPr lang="en-US" dirty="0"/>
              <a:t>a process model </a:t>
            </a:r>
            <a:r>
              <a:rPr lang="en-US" dirty="0" smtClean="0"/>
              <a:t>repository</a:t>
            </a:r>
          </a:p>
          <a:p>
            <a:r>
              <a:rPr lang="en-US" dirty="0" smtClean="0"/>
              <a:t>May import from conceptual process modeling tools</a:t>
            </a:r>
            <a:endParaRPr lang="de-AT" dirty="0"/>
          </a:p>
        </p:txBody>
      </p:sp>
      <p:sp>
        <p:nvSpPr>
          <p:cNvPr id="12" name="Rectangle 11"/>
          <p:cNvSpPr/>
          <p:nvPr/>
        </p:nvSpPr>
        <p:spPr>
          <a:xfrm>
            <a:off x="2915816" y="4427587"/>
            <a:ext cx="792000" cy="4140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4" y="1548064"/>
            <a:ext cx="7308304" cy="483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709317" y="4283571"/>
            <a:ext cx="854483" cy="41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28806" y="6597352"/>
            <a:ext cx="533400" cy="152400"/>
          </a:xfrm>
        </p:spPr>
        <p:txBody>
          <a:bodyPr/>
          <a:lstStyle/>
          <a:p>
            <a:fld id="{F06E539D-8AB8-485C-BFEF-50E8D5427D32}" type="slidenum">
              <a:rPr lang="en-AU" sz="1600" smtClean="0"/>
              <a:t>6</a:t>
            </a:fld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0958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00191 0.184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</a:t>
            </a:r>
            <a:r>
              <a:rPr lang="en-US" dirty="0"/>
              <a:t>p</a:t>
            </a:r>
            <a:r>
              <a:rPr lang="en-US" dirty="0" smtClean="0"/>
              <a:t>rocess modeling tools</a:t>
            </a:r>
            <a:endParaRPr lang="de-AT" dirty="0"/>
          </a:p>
        </p:txBody>
      </p:sp>
      <p:pic>
        <p:nvPicPr>
          <p:cNvPr id="8" name="Picture 2" descr="C:\Users\mendling\Dropbox\BPMTextbook\source\examples\ch9_editorExamp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7" y="1052736"/>
            <a:ext cx="8209431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4728800"/>
            <a:ext cx="2952328" cy="13073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28806" y="6597352"/>
            <a:ext cx="533400" cy="152400"/>
          </a:xfrm>
        </p:spPr>
        <p:txBody>
          <a:bodyPr/>
          <a:lstStyle/>
          <a:p>
            <a:fld id="{F06E539D-8AB8-485C-BFEF-50E8D5427D32}" type="slidenum">
              <a:rPr lang="en-AU" sz="1600" smtClean="0"/>
              <a:t>7</a:t>
            </a:fld>
            <a:endParaRPr lang="en-AU" sz="1600" dirty="0"/>
          </a:p>
        </p:txBody>
      </p:sp>
      <p:sp>
        <p:nvSpPr>
          <p:cNvPr id="3" name="Rectangle 2"/>
          <p:cNvSpPr/>
          <p:nvPr/>
        </p:nvSpPr>
        <p:spPr>
          <a:xfrm>
            <a:off x="406039" y="6092780"/>
            <a:ext cx="5750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Bonita Soft Bonita Open Solution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1043608" y="6084788"/>
            <a:ext cx="4237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IBM Business Process Manager</a:t>
            </a:r>
            <a:endParaRPr lang="en-AU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59" y="1052736"/>
            <a:ext cx="6909145" cy="495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7704" y="3888442"/>
            <a:ext cx="6018348" cy="6333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2492896"/>
            <a:ext cx="3168352" cy="1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4708488"/>
            <a:ext cx="5695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8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290536" cy="283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Execution Engine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136904" cy="4824536"/>
          </a:xfrm>
        </p:spPr>
        <p:txBody>
          <a:bodyPr/>
          <a:lstStyle/>
          <a:p>
            <a:r>
              <a:rPr lang="en-US" dirty="0" smtClean="0"/>
              <a:t>Instantiates executable process models (</a:t>
            </a:r>
            <a:r>
              <a:rPr lang="en-US" dirty="0"/>
              <a:t>also called </a:t>
            </a:r>
            <a:r>
              <a:rPr lang="en-US" dirty="0" smtClean="0"/>
              <a:t>“cases”)</a:t>
            </a:r>
          </a:p>
          <a:p>
            <a:r>
              <a:rPr lang="en-US" dirty="0" smtClean="0"/>
              <a:t>Orchestrates distribution of work items to process participants and software services in </a:t>
            </a:r>
            <a:r>
              <a:rPr lang="en-US" dirty="0"/>
              <a:t>order to execute a business process from start to </a:t>
            </a:r>
            <a:r>
              <a:rPr lang="en-US" dirty="0" smtClean="0"/>
              <a:t>end</a:t>
            </a:r>
          </a:p>
          <a:p>
            <a:r>
              <a:rPr lang="en-US" dirty="0" smtClean="0"/>
              <a:t>Logs execution data</a:t>
            </a:r>
            <a:endParaRPr lang="de-AT" dirty="0"/>
          </a:p>
        </p:txBody>
      </p:sp>
      <p:sp>
        <p:nvSpPr>
          <p:cNvPr id="8" name="Rectangle 7"/>
          <p:cNvSpPr/>
          <p:nvPr/>
        </p:nvSpPr>
        <p:spPr>
          <a:xfrm>
            <a:off x="4170033" y="5147667"/>
            <a:ext cx="900000" cy="468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28806" y="6597352"/>
            <a:ext cx="533400" cy="152400"/>
          </a:xfrm>
        </p:spPr>
        <p:txBody>
          <a:bodyPr/>
          <a:lstStyle/>
          <a:p>
            <a:fld id="{F06E539D-8AB8-485C-BFEF-50E8D5427D32}" type="slidenum">
              <a:rPr lang="en-AU" sz="1600" smtClean="0"/>
              <a:t>8</a:t>
            </a:fld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45919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Worklist</a:t>
            </a:r>
            <a:r>
              <a:rPr lang="de-AT" dirty="0" smtClean="0"/>
              <a:t> Handler </a:t>
            </a:r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136904" cy="4824536"/>
          </a:xfrm>
        </p:spPr>
        <p:txBody>
          <a:bodyPr/>
          <a:lstStyle/>
          <a:p>
            <a:r>
              <a:rPr lang="en-US" dirty="0"/>
              <a:t>Imagine it as an “inbox”</a:t>
            </a:r>
          </a:p>
          <a:p>
            <a:r>
              <a:rPr lang="en-US" dirty="0"/>
              <a:t>Offers work items to process participants and allows participants to commit to these work </a:t>
            </a:r>
            <a:r>
              <a:rPr lang="en-US" dirty="0" smtClean="0"/>
              <a:t>items</a:t>
            </a:r>
          </a:p>
          <a:p>
            <a:r>
              <a:rPr lang="en-US" dirty="0" smtClean="0"/>
              <a:t>Handles participants’ work queues and work item priorities</a:t>
            </a:r>
          </a:p>
          <a:p>
            <a:r>
              <a:rPr lang="en-US" dirty="0" smtClean="0"/>
              <a:t>May provide social network capabilities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290536" cy="283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54034" y="6057344"/>
            <a:ext cx="900000" cy="468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28806" y="6597352"/>
            <a:ext cx="533400" cy="152400"/>
          </a:xfrm>
        </p:spPr>
        <p:txBody>
          <a:bodyPr/>
          <a:lstStyle/>
          <a:p>
            <a:fld id="{F06E539D-8AB8-485C-BFEF-50E8D5427D32}" type="slidenum">
              <a:rPr lang="en-AU" sz="1600" smtClean="0"/>
              <a:t>9</a:t>
            </a:fld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5637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5055</TotalTime>
  <Words>951</Words>
  <Application>Microsoft Office PowerPoint</Application>
  <PresentationFormat>On-screen Show (4:3)</PresentationFormat>
  <Paragraphs>173</Paragraphs>
  <Slides>22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Composite</vt:lpstr>
      <vt:lpstr>Visio</vt:lpstr>
      <vt:lpstr>Marcello La Rosa &amp; Marlon Dumas</vt:lpstr>
      <vt:lpstr>Bridging the gap: one task at a time</vt:lpstr>
      <vt:lpstr>5. Specify execution properties</vt:lpstr>
      <vt:lpstr>Let‘s take a step back: BPMSs</vt:lpstr>
      <vt:lpstr>Business Process Management System</vt:lpstr>
      <vt:lpstr>Process modeling tool</vt:lpstr>
      <vt:lpstr>Example process modeling tools</vt:lpstr>
      <vt:lpstr>Execution Engine</vt:lpstr>
      <vt:lpstr>Worklist Handler </vt:lpstr>
      <vt:lpstr>Example worklist handlers</vt:lpstr>
      <vt:lpstr>Administration &amp; Monitoring Tools</vt:lpstr>
      <vt:lpstr>Example monitoring &amp; administration tools</vt:lpstr>
      <vt:lpstr>External Services</vt:lpstr>
      <vt:lpstr>Example external services</vt:lpstr>
      <vt:lpstr>Evolution of the BPMS Landscape</vt:lpstr>
      <vt:lpstr>BPMS Landscape</vt:lpstr>
      <vt:lpstr>BPMS classification according to BPMN support</vt:lpstr>
      <vt:lpstr>Let‘s take a look at a concrete BPMS</vt:lpstr>
      <vt:lpstr>Cheat sheet</vt:lpstr>
      <vt:lpstr>Want to know more?</vt:lpstr>
      <vt:lpstr>http://fundamentals-of-bpm.org </vt:lpstr>
      <vt:lpstr>Marcello La Rosa &amp; Marlon Dumas</vt:lpstr>
    </vt:vector>
  </TitlesOfParts>
  <Company>QUT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Business Process Management</dc:title>
  <dc:creator>Marcello La Rosa</dc:creator>
  <cp:lastModifiedBy>Marcello La Rosa</cp:lastModifiedBy>
  <cp:revision>577</cp:revision>
  <dcterms:created xsi:type="dcterms:W3CDTF">2013-05-09T01:26:01Z</dcterms:created>
  <dcterms:modified xsi:type="dcterms:W3CDTF">2013-09-01T23:48:04Z</dcterms:modified>
</cp:coreProperties>
</file>